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  <p:sldMasterId id="2147483768" r:id="rId2"/>
    <p:sldMasterId id="2147483781" r:id="rId3"/>
    <p:sldMasterId id="2147483805" r:id="rId4"/>
    <p:sldMasterId id="2147483854" r:id="rId5"/>
    <p:sldMasterId id="2147483883" r:id="rId6"/>
  </p:sldMasterIdLst>
  <p:notesMasterIdLst>
    <p:notesMasterId r:id="rId81"/>
  </p:notesMasterIdLst>
  <p:handoutMasterIdLst>
    <p:handoutMasterId r:id="rId82"/>
  </p:handoutMasterIdLst>
  <p:sldIdLst>
    <p:sldId id="256" r:id="rId7"/>
    <p:sldId id="386" r:id="rId8"/>
    <p:sldId id="366" r:id="rId9"/>
    <p:sldId id="367" r:id="rId10"/>
    <p:sldId id="364" r:id="rId11"/>
    <p:sldId id="368" r:id="rId12"/>
    <p:sldId id="369" r:id="rId13"/>
    <p:sldId id="303" r:id="rId14"/>
    <p:sldId id="305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481" r:id="rId23"/>
    <p:sldId id="482" r:id="rId24"/>
    <p:sldId id="300" r:id="rId25"/>
    <p:sldId id="340" r:id="rId26"/>
    <p:sldId id="483" r:id="rId27"/>
    <p:sldId id="302" r:id="rId28"/>
    <p:sldId id="301" r:id="rId29"/>
    <p:sldId id="743" r:id="rId30"/>
    <p:sldId id="316" r:id="rId31"/>
    <p:sldId id="304" r:id="rId32"/>
    <p:sldId id="306" r:id="rId33"/>
    <p:sldId id="307" r:id="rId34"/>
    <p:sldId id="308" r:id="rId35"/>
    <p:sldId id="309" r:id="rId36"/>
    <p:sldId id="310" r:id="rId37"/>
    <p:sldId id="745" r:id="rId38"/>
    <p:sldId id="311" r:id="rId39"/>
    <p:sldId id="312" r:id="rId40"/>
    <p:sldId id="318" r:id="rId41"/>
    <p:sldId id="319" r:id="rId42"/>
    <p:sldId id="741" r:id="rId43"/>
    <p:sldId id="742" r:id="rId44"/>
    <p:sldId id="746" r:id="rId45"/>
    <p:sldId id="320" r:id="rId46"/>
    <p:sldId id="321" r:id="rId47"/>
    <p:sldId id="327" r:id="rId48"/>
    <p:sldId id="339" r:id="rId49"/>
    <p:sldId id="749" r:id="rId50"/>
    <p:sldId id="324" r:id="rId51"/>
    <p:sldId id="325" r:id="rId52"/>
    <p:sldId id="757" r:id="rId53"/>
    <p:sldId id="758" r:id="rId54"/>
    <p:sldId id="759" r:id="rId55"/>
    <p:sldId id="760" r:id="rId56"/>
    <p:sldId id="761" r:id="rId57"/>
    <p:sldId id="383" r:id="rId58"/>
    <p:sldId id="762" r:id="rId59"/>
    <p:sldId id="763" r:id="rId60"/>
    <p:sldId id="751" r:id="rId61"/>
    <p:sldId id="764" r:id="rId62"/>
    <p:sldId id="388" r:id="rId63"/>
    <p:sldId id="390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753" r:id="rId75"/>
    <p:sldId id="752" r:id="rId76"/>
    <p:sldId id="766" r:id="rId77"/>
    <p:sldId id="765" r:id="rId78"/>
    <p:sldId id="754" r:id="rId79"/>
    <p:sldId id="438" r:id="rId80"/>
  </p:sldIdLst>
  <p:sldSz cx="10080625" cy="7559675"/>
  <p:notesSz cx="7132638" cy="9418638"/>
  <p:defaultTextStyle>
    <a:defPPr>
      <a:defRPr lang="en-GB"/>
    </a:defPPr>
    <a:lvl1pPr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20688" indent="-211138"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636588" indent="-206375"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852488" indent="-212725"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068388" indent="-207963" algn="l" defTabSz="457200" rtl="0" fontAlgn="base" hangingPunct="0">
      <a:lnSpc>
        <a:spcPct val="58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97">
          <p15:clr>
            <a:srgbClr val="A4A3A4"/>
          </p15:clr>
        </p15:guide>
        <p15:guide id="2" pos="198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A1B5F-B1C5-4200-9C95-A70B90F20D1C}" v="27" dt="2023-01-26T17:52:23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5246" autoAdjust="0"/>
  </p:normalViewPr>
  <p:slideViewPr>
    <p:cSldViewPr>
      <p:cViewPr varScale="1">
        <p:scale>
          <a:sx n="77" d="100"/>
          <a:sy n="77" d="100"/>
        </p:scale>
        <p:origin x="706" y="55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-60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053"/>
    </p:cViewPr>
  </p:sorterViewPr>
  <p:notesViewPr>
    <p:cSldViewPr>
      <p:cViewPr varScale="1">
        <p:scale>
          <a:sx n="66" d="100"/>
          <a:sy n="66" d="100"/>
        </p:scale>
        <p:origin x="2424" y="84"/>
      </p:cViewPr>
      <p:guideLst>
        <p:guide orient="horz" pos="2697"/>
        <p:guide pos="198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microsoft.com/office/2016/11/relationships/changesInfo" Target="changesInfos/changesInfo1.xml"/><Relationship Id="rId61" Type="http://schemas.openxmlformats.org/officeDocument/2006/relationships/slide" Target="slides/slide55.xml"/><Relationship Id="rId8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 Jakob Mengshoel" userId="290db2fb-e755-4c77-8651-4c8ecc0b8edf" providerId="ADAL" clId="{DB5A1B5F-B1C5-4200-9C95-A70B90F20D1C}"/>
    <pc:docChg chg="undo custSel addSld delSld modSld">
      <pc:chgData name="Ole Jakob Mengshoel" userId="290db2fb-e755-4c77-8651-4c8ecc0b8edf" providerId="ADAL" clId="{DB5A1B5F-B1C5-4200-9C95-A70B90F20D1C}" dt="2023-01-26T18:03:31.381" v="722" actId="20577"/>
      <pc:docMkLst>
        <pc:docMk/>
      </pc:docMkLst>
      <pc:sldChg chg="modSp mod">
        <pc:chgData name="Ole Jakob Mengshoel" userId="290db2fb-e755-4c77-8651-4c8ecc0b8edf" providerId="ADAL" clId="{DB5A1B5F-B1C5-4200-9C95-A70B90F20D1C}" dt="2023-01-25T17:55:30.627" v="1" actId="20577"/>
        <pc:sldMkLst>
          <pc:docMk/>
          <pc:sldMk cId="0" sldId="256"/>
        </pc:sldMkLst>
        <pc:spChg chg="mod">
          <ac:chgData name="Ole Jakob Mengshoel" userId="290db2fb-e755-4c77-8651-4c8ecc0b8edf" providerId="ADAL" clId="{DB5A1B5F-B1C5-4200-9C95-A70B90F20D1C}" dt="2023-01-25T17:55:30.627" v="1" actId="20577"/>
          <ac:spMkLst>
            <pc:docMk/>
            <pc:sldMk cId="0" sldId="256"/>
            <ac:spMk id="6147" creationId="{D9F76EF5-C44C-4283-92C1-B99F57BFBA79}"/>
          </ac:spMkLst>
        </pc:spChg>
      </pc:sldChg>
      <pc:sldChg chg="addSp modSp mod">
        <pc:chgData name="Ole Jakob Mengshoel" userId="290db2fb-e755-4c77-8651-4c8ecc0b8edf" providerId="ADAL" clId="{DB5A1B5F-B1C5-4200-9C95-A70B90F20D1C}" dt="2023-01-25T17:58:09.010" v="97" actId="1076"/>
        <pc:sldMkLst>
          <pc:docMk/>
          <pc:sldMk cId="1456449736" sldId="303"/>
        </pc:sldMkLst>
        <pc:spChg chg="add mod">
          <ac:chgData name="Ole Jakob Mengshoel" userId="290db2fb-e755-4c77-8651-4c8ecc0b8edf" providerId="ADAL" clId="{DB5A1B5F-B1C5-4200-9C95-A70B90F20D1C}" dt="2023-01-25T17:58:09.010" v="97" actId="1076"/>
          <ac:spMkLst>
            <pc:docMk/>
            <pc:sldMk cId="1456449736" sldId="303"/>
            <ac:spMk id="4" creationId="{43986097-1382-46F7-B23A-5A031A64911B}"/>
          </ac:spMkLst>
        </pc:spChg>
        <pc:picChg chg="mod">
          <ac:chgData name="Ole Jakob Mengshoel" userId="290db2fb-e755-4c77-8651-4c8ecc0b8edf" providerId="ADAL" clId="{DB5A1B5F-B1C5-4200-9C95-A70B90F20D1C}" dt="2023-01-25T17:57:55.798" v="93" actId="1035"/>
          <ac:picMkLst>
            <pc:docMk/>
            <pc:sldMk cId="1456449736" sldId="303"/>
            <ac:picMk id="6" creationId="{00000000-0000-0000-0000-000000000000}"/>
          </ac:picMkLst>
        </pc:picChg>
      </pc:sldChg>
      <pc:sldChg chg="modSp mod">
        <pc:chgData name="Ole Jakob Mengshoel" userId="290db2fb-e755-4c77-8651-4c8ecc0b8edf" providerId="ADAL" clId="{DB5A1B5F-B1C5-4200-9C95-A70B90F20D1C}" dt="2023-01-25T17:56:04.890" v="2" actId="20577"/>
        <pc:sldMkLst>
          <pc:docMk/>
          <pc:sldMk cId="3496639396" sldId="386"/>
        </pc:sldMkLst>
        <pc:spChg chg="mod">
          <ac:chgData name="Ole Jakob Mengshoel" userId="290db2fb-e755-4c77-8651-4c8ecc0b8edf" providerId="ADAL" clId="{DB5A1B5F-B1C5-4200-9C95-A70B90F20D1C}" dt="2023-01-25T17:56:04.890" v="2" actId="20577"/>
          <ac:spMkLst>
            <pc:docMk/>
            <pc:sldMk cId="3496639396" sldId="386"/>
            <ac:spMk id="3" creationId="{E2869A03-9B12-439D-A415-361FE28E16F4}"/>
          </ac:spMkLst>
        </pc:spChg>
      </pc:sldChg>
      <pc:sldChg chg="modSp add mod">
        <pc:chgData name="Ole Jakob Mengshoel" userId="290db2fb-e755-4c77-8651-4c8ecc0b8edf" providerId="ADAL" clId="{DB5A1B5F-B1C5-4200-9C95-A70B90F20D1C}" dt="2023-01-26T18:03:31.381" v="722" actId="20577"/>
        <pc:sldMkLst>
          <pc:docMk/>
          <pc:sldMk cId="3165386719" sldId="390"/>
        </pc:sldMkLst>
        <pc:spChg chg="mod">
          <ac:chgData name="Ole Jakob Mengshoel" userId="290db2fb-e755-4c77-8651-4c8ecc0b8edf" providerId="ADAL" clId="{DB5A1B5F-B1C5-4200-9C95-A70B90F20D1C}" dt="2023-01-26T18:03:31.381" v="722" actId="20577"/>
          <ac:spMkLst>
            <pc:docMk/>
            <pc:sldMk cId="3165386719" sldId="390"/>
            <ac:spMk id="62470" creationId="{00000000-0000-0000-0000-000000000000}"/>
          </ac:spMkLst>
        </pc:spChg>
      </pc:sldChg>
      <pc:sldChg chg="del">
        <pc:chgData name="Ole Jakob Mengshoel" userId="290db2fb-e755-4c77-8651-4c8ecc0b8edf" providerId="ADAL" clId="{DB5A1B5F-B1C5-4200-9C95-A70B90F20D1C}" dt="2023-01-25T18:40:03.298" v="100" actId="2696"/>
        <pc:sldMkLst>
          <pc:docMk/>
          <pc:sldMk cId="3338366637" sldId="390"/>
        </pc:sldMkLst>
      </pc:sldChg>
      <pc:sldChg chg="modSp add del mod">
        <pc:chgData name="Ole Jakob Mengshoel" userId="290db2fb-e755-4c77-8651-4c8ecc0b8edf" providerId="ADAL" clId="{DB5A1B5F-B1C5-4200-9C95-A70B90F20D1C}" dt="2023-01-26T17:48:26.485" v="666" actId="2696"/>
        <pc:sldMkLst>
          <pc:docMk/>
          <pc:sldMk cId="4155340365" sldId="390"/>
        </pc:sldMkLst>
        <pc:spChg chg="mod">
          <ac:chgData name="Ole Jakob Mengshoel" userId="290db2fb-e755-4c77-8651-4c8ecc0b8edf" providerId="ADAL" clId="{DB5A1B5F-B1C5-4200-9C95-A70B90F20D1C}" dt="2023-01-25T18:44:55.360" v="342" actId="114"/>
          <ac:spMkLst>
            <pc:docMk/>
            <pc:sldMk cId="4155340365" sldId="390"/>
            <ac:spMk id="62469" creationId="{00000000-0000-0000-0000-000000000000}"/>
          </ac:spMkLst>
        </pc:spChg>
        <pc:spChg chg="mod">
          <ac:chgData name="Ole Jakob Mengshoel" userId="290db2fb-e755-4c77-8651-4c8ecc0b8edf" providerId="ADAL" clId="{DB5A1B5F-B1C5-4200-9C95-A70B90F20D1C}" dt="2023-01-26T17:48:06.717" v="665" actId="20577"/>
          <ac:spMkLst>
            <pc:docMk/>
            <pc:sldMk cId="4155340365" sldId="390"/>
            <ac:spMk id="62470" creationId="{00000000-0000-0000-0000-000000000000}"/>
          </ac:spMkLst>
        </pc:spChg>
      </pc:sldChg>
      <pc:sldChg chg="del">
        <pc:chgData name="Ole Jakob Mengshoel" userId="290db2fb-e755-4c77-8651-4c8ecc0b8edf" providerId="ADAL" clId="{DB5A1B5F-B1C5-4200-9C95-A70B90F20D1C}" dt="2023-01-25T18:33:54.087" v="98" actId="2696"/>
        <pc:sldMkLst>
          <pc:docMk/>
          <pc:sldMk cId="2488923345" sldId="392"/>
        </pc:sldMkLst>
      </pc:sldChg>
      <pc:sldChg chg="add del">
        <pc:chgData name="Ole Jakob Mengshoel" userId="290db2fb-e755-4c77-8651-4c8ecc0b8edf" providerId="ADAL" clId="{DB5A1B5F-B1C5-4200-9C95-A70B90F20D1C}" dt="2023-01-26T17:53:09.885" v="693" actId="47"/>
        <pc:sldMkLst>
          <pc:docMk/>
          <pc:sldMk cId="3274702306" sldId="392"/>
        </pc:sldMkLst>
      </pc:sldChg>
      <pc:sldChg chg="add del">
        <pc:chgData name="Ole Jakob Mengshoel" userId="290db2fb-e755-4c77-8651-4c8ecc0b8edf" providerId="ADAL" clId="{DB5A1B5F-B1C5-4200-9C95-A70B90F20D1C}" dt="2023-01-26T17:53:09.885" v="693" actId="47"/>
        <pc:sldMkLst>
          <pc:docMk/>
          <pc:sldMk cId="1969766582" sldId="393"/>
        </pc:sldMkLst>
      </pc:sldChg>
      <pc:sldChg chg="del">
        <pc:chgData name="Ole Jakob Mengshoel" userId="290db2fb-e755-4c77-8651-4c8ecc0b8edf" providerId="ADAL" clId="{DB5A1B5F-B1C5-4200-9C95-A70B90F20D1C}" dt="2023-01-25T18:33:54.087" v="98" actId="2696"/>
        <pc:sldMkLst>
          <pc:docMk/>
          <pc:sldMk cId="2258779712" sldId="393"/>
        </pc:sldMkLst>
      </pc:sldChg>
      <pc:sldChg chg="del">
        <pc:chgData name="Ole Jakob Mengshoel" userId="290db2fb-e755-4c77-8651-4c8ecc0b8edf" providerId="ADAL" clId="{DB5A1B5F-B1C5-4200-9C95-A70B90F20D1C}" dt="2023-01-25T18:33:54.087" v="98" actId="2696"/>
        <pc:sldMkLst>
          <pc:docMk/>
          <pc:sldMk cId="946835430" sldId="395"/>
        </pc:sldMkLst>
      </pc:sldChg>
      <pc:sldChg chg="add del">
        <pc:chgData name="Ole Jakob Mengshoel" userId="290db2fb-e755-4c77-8651-4c8ecc0b8edf" providerId="ADAL" clId="{DB5A1B5F-B1C5-4200-9C95-A70B90F20D1C}" dt="2023-01-26T17:53:09.885" v="693" actId="47"/>
        <pc:sldMkLst>
          <pc:docMk/>
          <pc:sldMk cId="1432127306" sldId="395"/>
        </pc:sldMkLst>
      </pc:sldChg>
      <pc:sldChg chg="add del">
        <pc:chgData name="Ole Jakob Mengshoel" userId="290db2fb-e755-4c77-8651-4c8ecc0b8edf" providerId="ADAL" clId="{DB5A1B5F-B1C5-4200-9C95-A70B90F20D1C}" dt="2023-01-26T17:53:09.885" v="693" actId="47"/>
        <pc:sldMkLst>
          <pc:docMk/>
          <pc:sldMk cId="1485281170" sldId="397"/>
        </pc:sldMkLst>
      </pc:sldChg>
      <pc:sldChg chg="del">
        <pc:chgData name="Ole Jakob Mengshoel" userId="290db2fb-e755-4c77-8651-4c8ecc0b8edf" providerId="ADAL" clId="{DB5A1B5F-B1C5-4200-9C95-A70B90F20D1C}" dt="2023-01-25T18:33:54.087" v="98" actId="2696"/>
        <pc:sldMkLst>
          <pc:docMk/>
          <pc:sldMk cId="3535665843" sldId="397"/>
        </pc:sldMkLst>
      </pc:sldChg>
      <pc:sldChg chg="addSp delSp modSp mod">
        <pc:chgData name="Ole Jakob Mengshoel" userId="290db2fb-e755-4c77-8651-4c8ecc0b8edf" providerId="ADAL" clId="{DB5A1B5F-B1C5-4200-9C95-A70B90F20D1C}" dt="2023-01-25T18:51:46.124" v="500" actId="1035"/>
        <pc:sldMkLst>
          <pc:docMk/>
          <pc:sldMk cId="2394358209" sldId="405"/>
        </pc:sldMkLst>
        <pc:spChg chg="mod">
          <ac:chgData name="Ole Jakob Mengshoel" userId="290db2fb-e755-4c77-8651-4c8ecc0b8edf" providerId="ADAL" clId="{DB5A1B5F-B1C5-4200-9C95-A70B90F20D1C}" dt="2023-01-25T18:50:11.238" v="439" actId="6549"/>
          <ac:spMkLst>
            <pc:docMk/>
            <pc:sldMk cId="2394358209" sldId="405"/>
            <ac:spMk id="13" creationId="{00000000-0000-0000-0000-000000000000}"/>
          </ac:spMkLst>
        </pc:spChg>
        <pc:spChg chg="add mod">
          <ac:chgData name="Ole Jakob Mengshoel" userId="290db2fb-e755-4c77-8651-4c8ecc0b8edf" providerId="ADAL" clId="{DB5A1B5F-B1C5-4200-9C95-A70B90F20D1C}" dt="2023-01-25T18:50:43.702" v="462" actId="14100"/>
          <ac:spMkLst>
            <pc:docMk/>
            <pc:sldMk cId="2394358209" sldId="405"/>
            <ac:spMk id="15" creationId="{60A1A740-6056-434C-BE5D-92E696F3CF5A}"/>
          </ac:spMkLst>
        </pc:spChg>
        <pc:spChg chg="mod">
          <ac:chgData name="Ole Jakob Mengshoel" userId="290db2fb-e755-4c77-8651-4c8ecc0b8edf" providerId="ADAL" clId="{DB5A1B5F-B1C5-4200-9C95-A70B90F20D1C}" dt="2023-01-25T18:51:46.124" v="500" actId="1035"/>
          <ac:spMkLst>
            <pc:docMk/>
            <pc:sldMk cId="2394358209" sldId="405"/>
            <ac:spMk id="77830" creationId="{00000000-0000-0000-0000-000000000000}"/>
          </ac:spMkLst>
        </pc:spChg>
        <pc:spChg chg="mod">
          <ac:chgData name="Ole Jakob Mengshoel" userId="290db2fb-e755-4c77-8651-4c8ecc0b8edf" providerId="ADAL" clId="{DB5A1B5F-B1C5-4200-9C95-A70B90F20D1C}" dt="2023-01-25T18:51:46.124" v="500" actId="1035"/>
          <ac:spMkLst>
            <pc:docMk/>
            <pc:sldMk cId="2394358209" sldId="405"/>
            <ac:spMk id="77832" creationId="{00000000-0000-0000-0000-000000000000}"/>
          </ac:spMkLst>
        </pc:spChg>
        <pc:cxnChg chg="add del mod">
          <ac:chgData name="Ole Jakob Mengshoel" userId="290db2fb-e755-4c77-8651-4c8ecc0b8edf" providerId="ADAL" clId="{DB5A1B5F-B1C5-4200-9C95-A70B90F20D1C}" dt="2023-01-25T18:48:39.665" v="411" actId="478"/>
          <ac:cxnSpMkLst>
            <pc:docMk/>
            <pc:sldMk cId="2394358209" sldId="405"/>
            <ac:cxnSpMk id="3" creationId="{D2B61454-9B10-4D68-88AE-77C46973DDA6}"/>
          </ac:cxnSpMkLst>
        </pc:cxnChg>
      </pc:sldChg>
      <pc:sldChg chg="modSp mod">
        <pc:chgData name="Ole Jakob Mengshoel" userId="290db2fb-e755-4c77-8651-4c8ecc0b8edf" providerId="ADAL" clId="{DB5A1B5F-B1C5-4200-9C95-A70B90F20D1C}" dt="2023-01-25T18:52:22.326" v="519" actId="14100"/>
        <pc:sldMkLst>
          <pc:docMk/>
          <pc:sldMk cId="2772731827" sldId="407"/>
        </pc:sldMkLst>
        <pc:spChg chg="mod">
          <ac:chgData name="Ole Jakob Mengshoel" userId="290db2fb-e755-4c77-8651-4c8ecc0b8edf" providerId="ADAL" clId="{DB5A1B5F-B1C5-4200-9C95-A70B90F20D1C}" dt="2023-01-25T18:52:22.326" v="519" actId="14100"/>
          <ac:spMkLst>
            <pc:docMk/>
            <pc:sldMk cId="2772731827" sldId="407"/>
            <ac:spMk id="12" creationId="{00000000-0000-0000-0000-000000000000}"/>
          </ac:spMkLst>
        </pc:spChg>
      </pc:sldChg>
      <pc:sldChg chg="addSp modSp mod">
        <pc:chgData name="Ole Jakob Mengshoel" userId="290db2fb-e755-4c77-8651-4c8ecc0b8edf" providerId="ADAL" clId="{DB5A1B5F-B1C5-4200-9C95-A70B90F20D1C}" dt="2023-01-25T18:54:48.942" v="575" actId="1036"/>
        <pc:sldMkLst>
          <pc:docMk/>
          <pc:sldMk cId="160916397" sldId="409"/>
        </pc:sldMkLst>
        <pc:spChg chg="add mod">
          <ac:chgData name="Ole Jakob Mengshoel" userId="290db2fb-e755-4c77-8651-4c8ecc0b8edf" providerId="ADAL" clId="{DB5A1B5F-B1C5-4200-9C95-A70B90F20D1C}" dt="2023-01-25T18:54:39.623" v="572" actId="1036"/>
          <ac:spMkLst>
            <pc:docMk/>
            <pc:sldMk cId="160916397" sldId="409"/>
            <ac:spMk id="9" creationId="{33CD1B51-CD33-4B3E-9156-264C055CD1D1}"/>
          </ac:spMkLst>
        </pc:spChg>
        <pc:spChg chg="mod">
          <ac:chgData name="Ole Jakob Mengshoel" userId="290db2fb-e755-4c77-8651-4c8ecc0b8edf" providerId="ADAL" clId="{DB5A1B5F-B1C5-4200-9C95-A70B90F20D1C}" dt="2023-01-25T18:54:48.942" v="575" actId="1036"/>
          <ac:spMkLst>
            <pc:docMk/>
            <pc:sldMk cId="160916397" sldId="409"/>
            <ac:spMk id="7174" creationId="{00000000-0000-0000-0000-000000000000}"/>
          </ac:spMkLst>
        </pc:spChg>
        <pc:graphicFrameChg chg="mod">
          <ac:chgData name="Ole Jakob Mengshoel" userId="290db2fb-e755-4c77-8651-4c8ecc0b8edf" providerId="ADAL" clId="{DB5A1B5F-B1C5-4200-9C95-A70B90F20D1C}" dt="2023-01-25T18:54:39.623" v="572" actId="1036"/>
          <ac:graphicFrameMkLst>
            <pc:docMk/>
            <pc:sldMk cId="160916397" sldId="409"/>
            <ac:graphicFrameMk id="73731" creationId="{00000000-0000-0000-0000-000000000000}"/>
          </ac:graphicFrameMkLst>
        </pc:graphicFrameChg>
        <pc:picChg chg="mod">
          <ac:chgData name="Ole Jakob Mengshoel" userId="290db2fb-e755-4c77-8651-4c8ecc0b8edf" providerId="ADAL" clId="{DB5A1B5F-B1C5-4200-9C95-A70B90F20D1C}" dt="2023-01-25T18:54:39.623" v="572" actId="1036"/>
          <ac:picMkLst>
            <pc:docMk/>
            <pc:sldMk cId="160916397" sldId="409"/>
            <ac:picMk id="73732" creationId="{00000000-0000-0000-0000-000000000000}"/>
          </ac:picMkLst>
        </pc:picChg>
      </pc:sldChg>
      <pc:sldChg chg="addSp delSp modSp mod">
        <pc:chgData name="Ole Jakob Mengshoel" userId="290db2fb-e755-4c77-8651-4c8ecc0b8edf" providerId="ADAL" clId="{DB5A1B5F-B1C5-4200-9C95-A70B90F20D1C}" dt="2023-01-26T17:52:20.763" v="686" actId="21"/>
        <pc:sldMkLst>
          <pc:docMk/>
          <pc:sldMk cId="939437743" sldId="411"/>
        </pc:sldMkLst>
        <pc:spChg chg="mod">
          <ac:chgData name="Ole Jakob Mengshoel" userId="290db2fb-e755-4c77-8651-4c8ecc0b8edf" providerId="ADAL" clId="{DB5A1B5F-B1C5-4200-9C95-A70B90F20D1C}" dt="2023-01-26T17:51:59.344" v="683" actId="1037"/>
          <ac:spMkLst>
            <pc:docMk/>
            <pc:sldMk cId="939437743" sldId="411"/>
            <ac:spMk id="7" creationId="{00000000-0000-0000-0000-000000000000}"/>
          </ac:spMkLst>
        </pc:spChg>
        <pc:spChg chg="add mod">
          <ac:chgData name="Ole Jakob Mengshoel" userId="290db2fb-e755-4c77-8651-4c8ecc0b8edf" providerId="ADAL" clId="{DB5A1B5F-B1C5-4200-9C95-A70B90F20D1C}" dt="2023-01-26T17:51:51.258" v="680" actId="1076"/>
          <ac:spMkLst>
            <pc:docMk/>
            <pc:sldMk cId="939437743" sldId="411"/>
            <ac:spMk id="9" creationId="{F51A44F0-E2AF-44FA-B6B4-F8B3BBE42175}"/>
          </ac:spMkLst>
        </pc:spChg>
        <pc:spChg chg="add del mod">
          <ac:chgData name="Ole Jakob Mengshoel" userId="290db2fb-e755-4c77-8651-4c8ecc0b8edf" providerId="ADAL" clId="{DB5A1B5F-B1C5-4200-9C95-A70B90F20D1C}" dt="2023-01-26T17:52:20.763" v="686" actId="21"/>
          <ac:spMkLst>
            <pc:docMk/>
            <pc:sldMk cId="939437743" sldId="411"/>
            <ac:spMk id="10" creationId="{6563820F-9EEC-40D5-BD45-2169D2C54D5B}"/>
          </ac:spMkLst>
        </pc:spChg>
      </pc:sldChg>
      <pc:sldChg chg="addSp modSp mod">
        <pc:chgData name="Ole Jakob Mengshoel" userId="290db2fb-e755-4c77-8651-4c8ecc0b8edf" providerId="ADAL" clId="{DB5A1B5F-B1C5-4200-9C95-A70B90F20D1C}" dt="2023-01-26T17:52:33.487" v="690" actId="14100"/>
        <pc:sldMkLst>
          <pc:docMk/>
          <pc:sldMk cId="99878732" sldId="412"/>
        </pc:sldMkLst>
        <pc:spChg chg="add mod">
          <ac:chgData name="Ole Jakob Mengshoel" userId="290db2fb-e755-4c77-8651-4c8ecc0b8edf" providerId="ADAL" clId="{DB5A1B5F-B1C5-4200-9C95-A70B90F20D1C}" dt="2023-01-26T17:52:33.487" v="690" actId="14100"/>
          <ac:spMkLst>
            <pc:docMk/>
            <pc:sldMk cId="99878732" sldId="412"/>
            <ac:spMk id="9" creationId="{90E69185-344D-4D36-85DA-D7E7DF5D0AFE}"/>
          </ac:spMkLst>
        </pc:spChg>
      </pc:sldChg>
      <pc:sldChg chg="del">
        <pc:chgData name="Ole Jakob Mengshoel" userId="290db2fb-e755-4c77-8651-4c8ecc0b8edf" providerId="ADAL" clId="{DB5A1B5F-B1C5-4200-9C95-A70B90F20D1C}" dt="2023-01-25T18:33:54.087" v="98" actId="2696"/>
        <pc:sldMkLst>
          <pc:docMk/>
          <pc:sldMk cId="2344901569" sldId="750"/>
        </pc:sldMkLst>
      </pc:sldChg>
      <pc:sldChg chg="add del">
        <pc:chgData name="Ole Jakob Mengshoel" userId="290db2fb-e755-4c77-8651-4c8ecc0b8edf" providerId="ADAL" clId="{DB5A1B5F-B1C5-4200-9C95-A70B90F20D1C}" dt="2023-01-26T17:53:09.885" v="693" actId="47"/>
        <pc:sldMkLst>
          <pc:docMk/>
          <pc:sldMk cId="3632151160" sldId="750"/>
        </pc:sldMkLst>
      </pc:sldChg>
      <pc:sldChg chg="addSp modSp mod">
        <pc:chgData name="Ole Jakob Mengshoel" userId="290db2fb-e755-4c77-8651-4c8ecc0b8edf" providerId="ADAL" clId="{DB5A1B5F-B1C5-4200-9C95-A70B90F20D1C}" dt="2023-01-26T17:52:47.227" v="692" actId="20577"/>
        <pc:sldMkLst>
          <pc:docMk/>
          <pc:sldMk cId="1072106050" sldId="754"/>
        </pc:sldMkLst>
        <pc:spChg chg="add mod">
          <ac:chgData name="Ole Jakob Mengshoel" userId="290db2fb-e755-4c77-8651-4c8ecc0b8edf" providerId="ADAL" clId="{DB5A1B5F-B1C5-4200-9C95-A70B90F20D1C}" dt="2023-01-25T19:04:29.622" v="599" actId="1037"/>
          <ac:spMkLst>
            <pc:docMk/>
            <pc:sldMk cId="1072106050" sldId="754"/>
            <ac:spMk id="3" creationId="{5BB7E8FF-8F87-4AF5-B529-53D2CCDA225F}"/>
          </ac:spMkLst>
        </pc:spChg>
        <pc:spChg chg="mod">
          <ac:chgData name="Ole Jakob Mengshoel" userId="290db2fb-e755-4c77-8651-4c8ecc0b8edf" providerId="ADAL" clId="{DB5A1B5F-B1C5-4200-9C95-A70B90F20D1C}" dt="2023-01-25T19:05:18.879" v="610" actId="14100"/>
          <ac:spMkLst>
            <pc:docMk/>
            <pc:sldMk cId="1072106050" sldId="754"/>
            <ac:spMk id="4" creationId="{B9C1A114-53A3-4F20-B1A0-C5F819922F9C}"/>
          </ac:spMkLst>
        </pc:spChg>
        <pc:spChg chg="add mod">
          <ac:chgData name="Ole Jakob Mengshoel" userId="290db2fb-e755-4c77-8651-4c8ecc0b8edf" providerId="ADAL" clId="{DB5A1B5F-B1C5-4200-9C95-A70B90F20D1C}" dt="2023-01-26T17:52:47.227" v="692" actId="20577"/>
          <ac:spMkLst>
            <pc:docMk/>
            <pc:sldMk cId="1072106050" sldId="754"/>
            <ac:spMk id="6" creationId="{5BB526EC-949D-4B22-B1F0-12FF8833CECC}"/>
          </ac:spMkLst>
        </pc:spChg>
        <pc:spChg chg="add mod">
          <ac:chgData name="Ole Jakob Mengshoel" userId="290db2fb-e755-4c77-8651-4c8ecc0b8edf" providerId="ADAL" clId="{DB5A1B5F-B1C5-4200-9C95-A70B90F20D1C}" dt="2023-01-25T19:04:36.335" v="600" actId="1076"/>
          <ac:spMkLst>
            <pc:docMk/>
            <pc:sldMk cId="1072106050" sldId="754"/>
            <ac:spMk id="7" creationId="{E5A653CF-BE54-4525-8F9A-A389FCBF63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5BAFFA-D6BE-4937-AA8C-F6CA50602D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0863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8D1DE-3DAD-4ADB-A088-AF75E5F0A8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40188" y="0"/>
            <a:ext cx="3090862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8996B-57D3-4EFB-B59C-3E01ED009D91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F99C6-AEE8-4C30-B2F0-4E7EDE1871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47150"/>
            <a:ext cx="3090863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237E6-8A47-48A4-A911-A42DD4FCB3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40188" y="8947150"/>
            <a:ext cx="3090862" cy="471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B9E0E-9F83-462B-B876-CB1B52782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0" y="0"/>
            <a:ext cx="7132638" cy="9418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4872" tIns="42436" rIns="84872" bIns="4243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>
              <a:defRPr/>
            </a:pPr>
            <a:endParaRPr lang="en-US" altLang="en-US"/>
          </a:p>
        </p:txBody>
      </p:sp>
      <p:sp>
        <p:nvSpPr>
          <p:cNvPr id="35849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8088" y="715963"/>
            <a:ext cx="470535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7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14375" y="4473575"/>
            <a:ext cx="5694363" cy="4235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84513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buFont typeface="Wingdings" charset="2"/>
              <a:buNone/>
              <a:tabLst>
                <a:tab pos="0" algn="l"/>
                <a:tab pos="424357" algn="l"/>
                <a:tab pos="848713" algn="l"/>
                <a:tab pos="1273070" algn="l"/>
                <a:tab pos="1697425" algn="l"/>
                <a:tab pos="2121782" algn="l"/>
                <a:tab pos="2546138" algn="l"/>
                <a:tab pos="2970495" algn="l"/>
                <a:tab pos="3394851" algn="l"/>
                <a:tab pos="3819208" algn="l"/>
                <a:tab pos="4243563" algn="l"/>
                <a:tab pos="4667920" algn="l"/>
                <a:tab pos="5092276" algn="l"/>
                <a:tab pos="5516633" algn="l"/>
                <a:tab pos="5940989" algn="l"/>
                <a:tab pos="6365346" algn="l"/>
                <a:tab pos="6789701" algn="l"/>
                <a:tab pos="7214058" algn="l"/>
                <a:tab pos="7638414" algn="l"/>
                <a:tab pos="8062771" algn="l"/>
                <a:tab pos="8487127" algn="l"/>
              </a:tabLst>
              <a:defRPr sz="13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/>
          </p:nvPr>
        </p:nvSpPr>
        <p:spPr bwMode="auto">
          <a:xfrm>
            <a:off x="4037013" y="0"/>
            <a:ext cx="3084512" cy="466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buFont typeface="Wingdings" charset="2"/>
              <a:buNone/>
              <a:tabLst>
                <a:tab pos="0" algn="l"/>
                <a:tab pos="424357" algn="l"/>
                <a:tab pos="848713" algn="l"/>
                <a:tab pos="1273070" algn="l"/>
                <a:tab pos="1697425" algn="l"/>
                <a:tab pos="2121782" algn="l"/>
                <a:tab pos="2546138" algn="l"/>
                <a:tab pos="2970495" algn="l"/>
                <a:tab pos="3394851" algn="l"/>
                <a:tab pos="3819208" algn="l"/>
                <a:tab pos="4243563" algn="l"/>
                <a:tab pos="4667920" algn="l"/>
                <a:tab pos="5092276" algn="l"/>
                <a:tab pos="5516633" algn="l"/>
                <a:tab pos="5940989" algn="l"/>
                <a:tab pos="6365346" algn="l"/>
                <a:tab pos="6789701" algn="l"/>
                <a:tab pos="7214058" algn="l"/>
                <a:tab pos="7638414" algn="l"/>
                <a:tab pos="8062771" algn="l"/>
                <a:tab pos="8487127" algn="l"/>
              </a:tabLst>
              <a:defRPr sz="13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0" y="8947150"/>
            <a:ext cx="3084513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buFont typeface="Wingdings" charset="2"/>
              <a:buNone/>
              <a:tabLst>
                <a:tab pos="0" algn="l"/>
                <a:tab pos="424357" algn="l"/>
                <a:tab pos="848713" algn="l"/>
                <a:tab pos="1273070" algn="l"/>
                <a:tab pos="1697425" algn="l"/>
                <a:tab pos="2121782" algn="l"/>
                <a:tab pos="2546138" algn="l"/>
                <a:tab pos="2970495" algn="l"/>
                <a:tab pos="3394851" algn="l"/>
                <a:tab pos="3819208" algn="l"/>
                <a:tab pos="4243563" algn="l"/>
                <a:tab pos="4667920" algn="l"/>
                <a:tab pos="5092276" algn="l"/>
                <a:tab pos="5516633" algn="l"/>
                <a:tab pos="5940989" algn="l"/>
                <a:tab pos="6365346" algn="l"/>
                <a:tab pos="6789701" algn="l"/>
                <a:tab pos="7214058" algn="l"/>
                <a:tab pos="7638414" algn="l"/>
                <a:tab pos="8062771" algn="l"/>
                <a:tab pos="8487127" algn="l"/>
              </a:tabLst>
              <a:defRPr sz="13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4037013" y="8947150"/>
            <a:ext cx="3084512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buFont typeface="Wingdings" charset="2"/>
              <a:buNone/>
              <a:tabLst>
                <a:tab pos="0" algn="l"/>
                <a:tab pos="424357" algn="l"/>
                <a:tab pos="848713" algn="l"/>
                <a:tab pos="1273070" algn="l"/>
                <a:tab pos="1697425" algn="l"/>
                <a:tab pos="2121782" algn="l"/>
                <a:tab pos="2546138" algn="l"/>
                <a:tab pos="2970495" algn="l"/>
                <a:tab pos="3394851" algn="l"/>
                <a:tab pos="3819208" algn="l"/>
                <a:tab pos="4243563" algn="l"/>
                <a:tab pos="4667920" algn="l"/>
                <a:tab pos="5092276" algn="l"/>
                <a:tab pos="5516633" algn="l"/>
                <a:tab pos="5940989" algn="l"/>
                <a:tab pos="6365346" algn="l"/>
                <a:tab pos="6789701" algn="l"/>
                <a:tab pos="7214058" algn="l"/>
                <a:tab pos="7638414" algn="l"/>
                <a:tab pos="8062771" algn="l"/>
                <a:tab pos="8487127" algn="l"/>
              </a:tabLst>
              <a:defRPr sz="1300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253C244D-99FE-44DE-80EF-71048DFD04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073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>
            <a:extLst>
              <a:ext uri="{FF2B5EF4-FFF2-40B4-BE49-F238E27FC236}">
                <a16:creationId xmlns:a16="http://schemas.microsoft.com/office/drawing/2014/main" id="{493E781E-BDFD-43B2-92F6-AE738410D3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2343CA1A-7E7F-4A4F-9E8F-F5DEE7FB4150}" type="slidenum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1</a:t>
            </a:fld>
            <a:endParaRPr kumimoji="0" lang="en-GB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171" name="Text Box 1">
            <a:extLst>
              <a:ext uri="{FF2B5EF4-FFF2-40B4-BE49-F238E27FC236}">
                <a16:creationId xmlns:a16="http://schemas.microsoft.com/office/drawing/2014/main" id="{8DF74301-8A89-4481-9083-06B17D42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14375"/>
            <a:ext cx="4614862" cy="35321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872" tIns="42436" rIns="84872" bIns="42436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8950109-09FE-429E-B895-B593A3214AC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14375" y="4473575"/>
            <a:ext cx="5695950" cy="42370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E38B6DC-E394-45C9-BD9A-64872630601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719138"/>
            <a:ext cx="4637087" cy="3476625"/>
          </a:xfrm>
          <a:ln/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505325"/>
            <a:ext cx="5262562" cy="28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19" tIns="46709" rIns="93419" bIns="46709">
            <a:spAutoFit/>
          </a:bodyPr>
          <a:lstStyle/>
          <a:p>
            <a:pPr eaLnBrk="1" hangingPunct="1"/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5779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694A2-99A1-4E64-B87C-CAE98459DB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7A552F-58FF-4E18-91D2-29873FB4413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E38B6DC-E394-45C9-BD9A-64872630601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38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719138"/>
            <a:ext cx="4637087" cy="3476625"/>
          </a:xfrm>
          <a:ln/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505325"/>
            <a:ext cx="5262562" cy="28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19" tIns="46709" rIns="93419" bIns="46709">
            <a:spAutoFit/>
          </a:bodyPr>
          <a:lstStyle/>
          <a:p>
            <a:pPr eaLnBrk="1" hangingPunct="1"/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3725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three local  optima in this landscape with different sizes basins of attraction. The global optimum is in the middle, and the leftmost local optimum has a broader peak than the rightmost, despite having a smaller </a:t>
            </a:r>
            <a:r>
              <a:rPr lang="en-GB" dirty="0">
                <a:solidFill>
                  <a:srgbClr val="FF0000"/>
                </a:solidFill>
              </a:rPr>
              <a:t>basin</a:t>
            </a:r>
            <a:r>
              <a:rPr lang="en-GB" dirty="0"/>
              <a:t> of attraction.</a:t>
            </a:r>
          </a:p>
        </p:txBody>
      </p:sp>
    </p:spTree>
    <p:extLst>
      <p:ext uri="{BB962C8B-B14F-4D97-AF65-F5344CB8AC3E}">
        <p14:creationId xmlns:p14="http://schemas.microsoft.com/office/powerpoint/2010/main" val="2944959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Might want to identify several peaks e.g. for design example where you might want solution from a broad peak as it may be more stable to minor perturbations</a:t>
            </a:r>
          </a:p>
        </p:txBody>
      </p:sp>
    </p:spTree>
    <p:extLst>
      <p:ext uri="{BB962C8B-B14F-4D97-AF65-F5344CB8AC3E}">
        <p14:creationId xmlns:p14="http://schemas.microsoft.com/office/powerpoint/2010/main" val="80054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5FF28280-82C0-470E-B837-60B4CDB50A85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pPr marL="0" marR="0" lvl="0" indent="0" algn="r" defTabSz="4556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47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7D1906AD-8DA8-48F8-A3B7-E4BF38381567}" type="slidenum">
              <a:rPr kumimoji="0" lang="es-E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pPr marL="0" marR="0" lvl="0" indent="0" algn="r" defTabSz="4556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48</a:t>
            </a:fld>
            <a:endParaRPr kumimoji="0" lang="es-E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EE77D43-3CC2-4418-A60E-165D4B81D8B2}" type="slidenum">
              <a:rPr kumimoji="0" lang="es-E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pPr marL="0" marR="0" lvl="0" indent="0" algn="r" defTabSz="4556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49</a:t>
            </a:fld>
            <a:endParaRPr kumimoji="0" lang="es-E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3FE8E2E-48C7-42A0-B438-7C02219E55DA}" type="slidenum">
              <a:rPr kumimoji="0" lang="es-E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pPr marL="0" marR="0" lvl="0" indent="0" algn="r" defTabSz="4556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51</a:t>
            </a:fld>
            <a:endParaRPr kumimoji="0" lang="es-E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9298CC92-1653-4C61-8F73-3E6B5587580F}" type="slidenum">
              <a:rPr kumimoji="0" lang="es-E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pPr marL="0" marR="0" lvl="0" indent="0" algn="r" defTabSz="4556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52</a:t>
            </a:fld>
            <a:endParaRPr kumimoji="0" lang="es-E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F0DBB974-7912-4C0F-B789-E0057756C4D6}" type="slidenum">
              <a:rPr kumimoji="0" lang="es-E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pPr marL="0" marR="0" lvl="0" indent="0" algn="r" defTabSz="4556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53</a:t>
            </a:fld>
            <a:endParaRPr kumimoji="0" lang="es-E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455613"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025C2793-0933-4FD4-9828-174C31C8821C}" type="slidenum">
              <a:rPr kumimoji="0" lang="es-E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pPr marL="0" marR="0" lvl="0" indent="0" algn="r" defTabSz="4556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54</a:t>
            </a:fld>
            <a:endParaRPr kumimoji="0" lang="es-E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185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A6A6062-719B-49A9-979A-BE645016F8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8D11EE-B199-45D7-9A3E-0EFC5A350588}" type="slidenum">
              <a:rPr kumimoji="0" lang="es-E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s-E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638FD01-39BD-417A-84B5-BFA2B1D136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B11F840-070B-465F-8A49-E41B173D2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253C244D-99FE-44DE-80EF-71048DFD04D4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3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AD14CB3-F880-47E2-A210-9B24773C6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5F5DD3-E043-486F-95D8-6FFA3D0662B6}" type="slidenum">
              <a:rPr kumimoji="0" lang="es-E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s-E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749084D-048B-47D0-BB4F-DCC0C7BC9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0E4A9AD-8DEC-4A49-AE4D-377D05109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590F398-2298-4DDB-8DCB-293548DDE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FEB9E-672B-40E4-91A7-B2FCF4E300AA}" type="slidenum">
              <a:rPr kumimoji="0" lang="es-E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s-E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C8C4661-84A9-40AA-B4F8-788B90981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0A9F696-25BF-481E-95A5-029830C9A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44563" eaLnBrk="0">
              <a:spcBef>
                <a:spcPct val="30000"/>
              </a:spcBef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445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0" marR="0" lvl="0" indent="0" algn="r" defTabSz="9445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423863" algn="l"/>
                <a:tab pos="847725" algn="l"/>
                <a:tab pos="1271588" algn="l"/>
                <a:tab pos="1697038" algn="l"/>
                <a:tab pos="2120900" algn="l"/>
                <a:tab pos="2544763" algn="l"/>
                <a:tab pos="2970213" algn="l"/>
                <a:tab pos="3394075" algn="l"/>
                <a:tab pos="3817938" algn="l"/>
                <a:tab pos="4243388" algn="l"/>
                <a:tab pos="4667250" algn="l"/>
                <a:tab pos="5091113" algn="l"/>
                <a:tab pos="5516563" algn="l"/>
                <a:tab pos="5940425" algn="l"/>
                <a:tab pos="6364288" algn="l"/>
                <a:tab pos="6788150" algn="l"/>
                <a:tab pos="7213600" algn="l"/>
                <a:tab pos="7637463" algn="l"/>
                <a:tab pos="8061325" algn="l"/>
                <a:tab pos="8486775" algn="l"/>
              </a:tabLst>
              <a:defRPr/>
            </a:pPr>
            <a:fld id="{AE38B6DC-E394-45C9-BD9A-64872630601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4456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>
                  <a:tab pos="0" algn="l"/>
                  <a:tab pos="423863" algn="l"/>
                  <a:tab pos="847725" algn="l"/>
                  <a:tab pos="1271588" algn="l"/>
                  <a:tab pos="1697038" algn="l"/>
                  <a:tab pos="2120900" algn="l"/>
                  <a:tab pos="2544763" algn="l"/>
                  <a:tab pos="2970213" algn="l"/>
                  <a:tab pos="3394075" algn="l"/>
                  <a:tab pos="3817938" algn="l"/>
                  <a:tab pos="4243388" algn="l"/>
                  <a:tab pos="4667250" algn="l"/>
                  <a:tab pos="5091113" algn="l"/>
                  <a:tab pos="5516563" algn="l"/>
                  <a:tab pos="5940425" algn="l"/>
                  <a:tab pos="6364288" algn="l"/>
                  <a:tab pos="6788150" algn="l"/>
                  <a:tab pos="7213600" algn="l"/>
                  <a:tab pos="7637463" algn="l"/>
                  <a:tab pos="8061325" algn="l"/>
                  <a:tab pos="8486775" algn="l"/>
                </a:tabLst>
                <a:defRPr/>
              </a:pPr>
              <a:t>74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9363" y="719138"/>
            <a:ext cx="4637087" cy="3476625"/>
          </a:xfrm>
          <a:ln/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505325"/>
            <a:ext cx="5262562" cy="28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19" tIns="46709" rIns="93419" bIns="46709">
            <a:spAutoFit/>
          </a:bodyPr>
          <a:lstStyle/>
          <a:p>
            <a:pPr eaLnBrk="1" hangingPunct="1"/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33C9B-FD44-4AC3-9DEF-BC4BF9BDB9C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CC650-C9B0-4177-BF39-BDBE21E0EA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18773-9628-4616-A3ED-08F1596401E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86F12-4672-47A0-A587-2B81FE23772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824DC-BC28-4374-9EB9-6EB939DC91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92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1BFF1-C13F-41CE-A981-DBC8218731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D76BD-1566-4BF6-BA99-A1C64166299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C3C65-68DA-4E98-B336-5D75174CF1D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5DECD-9019-4140-8D5A-5655A68105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040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149225"/>
            <a:ext cx="2276475" cy="660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9225"/>
            <a:ext cx="6677025" cy="660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D76CD-5D22-4C5A-85A5-2C57B98DE00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00FE6-E65E-4D77-9962-9C5CFE1A2F5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07348-9A61-42A9-AFBB-DD6F297FE8B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E6C5C-6662-4EF5-9419-4C74D549A25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383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9059863" cy="1254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0679C7-8B9A-48B3-BDEF-52B97706EEC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1F2526-0160-443F-A5E9-6FF0104161A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4A8EA5-82CA-4E92-A27D-2BC25754151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757DE-D740-476F-B1EB-4450385DEB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368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AEDD07-31EB-4B0D-B2EA-159567AE5F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DEFD6-0B33-4666-9F70-9E84FA12CF8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7B757-822B-4579-948A-9E3C7C1ED08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20936-2FD2-424B-AAD0-570343E744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96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0C41F-1433-4565-8377-4EBFAE3E91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A4BDC-51A4-4F28-86F2-F664D50F645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2183F-7F38-4D0A-8726-DA6F3B385C9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95524-C6C3-4FAB-B889-87B9E10500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049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47E36-7ED0-42C5-9A22-2D36389F66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483AB-5E46-4EAB-96AC-82902DC0E91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4B2C3-FA5C-464B-920C-D24A10DC571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CCC2F-38DE-4196-95B1-92AFE3329D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75496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293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3713"/>
            <a:ext cx="4454525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629C2D-F6F8-4C9C-9FF2-8529B4CCDD4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EFE9286-41AA-44FE-A5D3-4E6EABB77FE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752C20F-9FB6-4043-8BE4-1CDF8C841BE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B2E5E-BD63-4953-9285-6C5C00DCAF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6297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87CA996-65AA-4825-91DC-C1C99314C91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B042D69-721E-4026-AD60-AAE5826B9B4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0B0140C-F1C2-40AF-9FB6-CB39D8E77DF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8BAEA-D3A1-4EC5-831E-78EE337699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043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83EDC3A-2241-4287-9CA5-57141585CBA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05FD96-F3CF-4618-9527-2422F0FCDB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5D2FBB-FE90-48F8-9A8A-F144D225B1C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C0188-44DA-4B6A-9872-74FFCA4FAA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5700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5355DD2-4139-4BCA-B342-478525F16D3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3C6C36-B8AE-4281-9F5D-46079D9BC45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0A12EF-530D-4E66-921F-34AE86D0BEB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D6639-8442-4760-A317-75EF18B5D3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528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2A3D0-B982-406D-ABC0-A896B2406F5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4915D-8214-4A73-88AB-2AA2770165E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BE613-656E-4CC2-8CDC-4CD317FDB47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4E04A-CD75-4A2C-8D71-E888C4D164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73049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204E6F-0530-4D59-AAC5-96E86C4034C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7195A6-AA88-444D-8442-757F41BD6A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2A4C1F-6CDF-4489-A6F0-D2E873E0171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9C91E-72C7-4A27-9CAD-B3D70CED93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5881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909E8C-CFE3-4106-9552-CBB30AD73FA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1DB2778-F4BA-4982-B3D8-C1130DD5D45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3AE3F9-770A-46D9-A177-66A5F75DFE9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05269-D321-49DD-A0F8-4EE51DFF14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422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0F128-E65B-4511-BC39-9D931BF445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7F661-6165-4F9A-883A-1AB26AB249F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E6753-75DB-40BB-8DA2-FDFE86DBB61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C087E-F7B0-47F9-A7A9-86C350EF16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6052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149225"/>
            <a:ext cx="2276475" cy="660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9225"/>
            <a:ext cx="6677025" cy="660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11C4DC-F1CB-4ED6-B610-6FEF45989F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56929-B58C-49B4-AE42-390248F48C3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D34F1-0F48-4D91-828F-146179134CF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9670A-99D5-45B9-A302-0CFF711299A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6850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9059863" cy="1254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4771B2-D5B8-48FA-9BEB-E5C5028B68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82F28-EA29-40E4-BEB8-BE6CB05AB9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CABEDA-E1A9-4C2E-B7AC-455DF8A80B8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6087A-75B4-4153-AFB4-00C9AC31FD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088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230"/>
            <a:ext cx="8400146" cy="5404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6047" y="446157"/>
            <a:ext cx="8568531" cy="1620430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/>
              <a:t>Evolutionary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4186" y="4535055"/>
            <a:ext cx="4460392" cy="1931917"/>
          </a:xfrm>
        </p:spPr>
        <p:txBody>
          <a:bodyPr/>
          <a:lstStyle>
            <a:lvl1pPr marL="0" marR="0" indent="0" algn="ctr" defTabSz="5039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527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1, date</a:t>
            </a:r>
          </a:p>
          <a:p>
            <a:endParaRPr lang="en-US" dirty="0"/>
          </a:p>
          <a:p>
            <a:r>
              <a:rPr lang="en-US" sz="2646" dirty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646" dirty="0" err="1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646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646" dirty="0" err="1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646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58626" y="1311260"/>
            <a:ext cx="184731" cy="26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46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89"/>
            <a:ext cx="9072563" cy="1259946"/>
          </a:xfrm>
        </p:spPr>
        <p:txBody>
          <a:bodyPr>
            <a:normAutofit/>
          </a:bodyPr>
          <a:lstStyle>
            <a:lvl1pPr algn="l">
              <a:defRPr sz="3527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0146" y="6899025"/>
            <a:ext cx="809314" cy="552976"/>
          </a:xfr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79491" y="1"/>
            <a:ext cx="1" cy="7409181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05131" y="1"/>
            <a:ext cx="17950" cy="67529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370354"/>
            <a:ext cx="9576594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" y="1476793"/>
            <a:ext cx="9100155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13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</a:p>
        </p:txBody>
      </p:sp>
    </p:spTree>
    <p:extLst>
      <p:ext uri="{BB962C8B-B14F-4D97-AF65-F5344CB8AC3E}">
        <p14:creationId xmlns:p14="http://schemas.microsoft.com/office/powerpoint/2010/main" val="309081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</a:p>
        </p:txBody>
      </p:sp>
    </p:spTree>
    <p:extLst>
      <p:ext uri="{BB962C8B-B14F-4D97-AF65-F5344CB8AC3E}">
        <p14:creationId xmlns:p14="http://schemas.microsoft.com/office/powerpoint/2010/main" val="3997035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</a:p>
        </p:txBody>
      </p:sp>
    </p:spTree>
    <p:extLst>
      <p:ext uri="{BB962C8B-B14F-4D97-AF65-F5344CB8AC3E}">
        <p14:creationId xmlns:p14="http://schemas.microsoft.com/office/powerpoint/2010/main" val="320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C5EE8-4737-4103-AC8C-4FD45C9C6C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27B15-629E-4D9F-B139-9476EAC6F04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F86F2-0DE3-4A27-ACC1-47F3F9B14AD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88DFC-850A-407E-BAA0-198F4409F4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73448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</a:p>
        </p:txBody>
      </p:sp>
    </p:spTree>
    <p:extLst>
      <p:ext uri="{BB962C8B-B14F-4D97-AF65-F5344CB8AC3E}">
        <p14:creationId xmlns:p14="http://schemas.microsoft.com/office/powerpoint/2010/main" val="25838329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</a:p>
        </p:txBody>
      </p:sp>
    </p:spTree>
    <p:extLst>
      <p:ext uri="{BB962C8B-B14F-4D97-AF65-F5344CB8AC3E}">
        <p14:creationId xmlns:p14="http://schemas.microsoft.com/office/powerpoint/2010/main" val="2283352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</a:p>
        </p:txBody>
      </p:sp>
    </p:spTree>
    <p:extLst>
      <p:ext uri="{BB962C8B-B14F-4D97-AF65-F5344CB8AC3E}">
        <p14:creationId xmlns:p14="http://schemas.microsoft.com/office/powerpoint/2010/main" val="796875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</a:p>
        </p:txBody>
      </p:sp>
    </p:spTree>
    <p:extLst>
      <p:ext uri="{BB962C8B-B14F-4D97-AF65-F5344CB8AC3E}">
        <p14:creationId xmlns:p14="http://schemas.microsoft.com/office/powerpoint/2010/main" val="806498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743129"/>
            <a:ext cx="9072563" cy="49890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</a:p>
        </p:txBody>
      </p:sp>
    </p:spTree>
    <p:extLst>
      <p:ext uri="{BB962C8B-B14F-4D97-AF65-F5344CB8AC3E}">
        <p14:creationId xmlns:p14="http://schemas.microsoft.com/office/powerpoint/2010/main" val="6977634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4</a:t>
            </a:r>
          </a:p>
        </p:txBody>
      </p:sp>
    </p:spTree>
    <p:extLst>
      <p:ext uri="{BB962C8B-B14F-4D97-AF65-F5344CB8AC3E}">
        <p14:creationId xmlns:p14="http://schemas.microsoft.com/office/powerpoint/2010/main" val="2760946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152" indent="0" algn="ctr">
              <a:buNone/>
              <a:defRPr/>
            </a:lvl2pPr>
            <a:lvl3pPr marL="914305" indent="0" algn="ctr">
              <a:buNone/>
              <a:defRPr/>
            </a:lvl3pPr>
            <a:lvl4pPr marL="1371457" indent="0" algn="ctr">
              <a:buNone/>
              <a:defRPr/>
            </a:lvl4pPr>
            <a:lvl5pPr marL="1828610" indent="0" algn="ctr">
              <a:buNone/>
              <a:defRPr/>
            </a:lvl5pPr>
            <a:lvl6pPr marL="2285763" indent="0" algn="ctr">
              <a:buNone/>
              <a:defRPr/>
            </a:lvl6pPr>
            <a:lvl7pPr marL="2742916" indent="0" algn="ctr">
              <a:buNone/>
              <a:defRPr/>
            </a:lvl7pPr>
            <a:lvl8pPr marL="3200068" indent="0" algn="ctr">
              <a:buNone/>
              <a:defRPr/>
            </a:lvl8pPr>
            <a:lvl9pPr marL="36572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315BE-52D0-4439-9186-EE65976359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9598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76221-8517-45D7-A07B-362CC9E4D8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68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1"/>
            <a:ext cx="8567738" cy="1501775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2" indent="0">
              <a:buNone/>
              <a:defRPr sz="1800"/>
            </a:lvl2pPr>
            <a:lvl3pPr marL="914305" indent="0">
              <a:buNone/>
              <a:defRPr sz="1599"/>
            </a:lvl3pPr>
            <a:lvl4pPr marL="1371457" indent="0">
              <a:buNone/>
              <a:defRPr sz="1400"/>
            </a:lvl4pPr>
            <a:lvl5pPr marL="1828610" indent="0">
              <a:buNone/>
              <a:defRPr sz="1400"/>
            </a:lvl5pPr>
            <a:lvl6pPr marL="2285763" indent="0">
              <a:buNone/>
              <a:defRPr sz="1400"/>
            </a:lvl6pPr>
            <a:lvl7pPr marL="2742916" indent="0">
              <a:buNone/>
              <a:defRPr sz="1400"/>
            </a:lvl7pPr>
            <a:lvl8pPr marL="3200068" indent="0">
              <a:buNone/>
              <a:defRPr sz="1400"/>
            </a:lvl8pPr>
            <a:lvl9pPr marL="365722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0B891-AF33-4D09-9F49-9A11361A58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2411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4"/>
            <a:ext cx="4452938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3714"/>
            <a:ext cx="4454525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AED97-DEE4-4036-A29E-D751C2E54D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2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3713"/>
            <a:ext cx="445293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3713"/>
            <a:ext cx="4454525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E675CC-CB7F-42EE-AD26-A1757DEB2B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9D828ED-4DC6-4A86-A42E-8748BF2AC4C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F8158F-6E74-442F-8FC8-E6F6CDAA49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8C841-5197-4454-9C98-351FD148722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7510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303214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599" b="1"/>
            </a:lvl4pPr>
            <a:lvl5pPr marL="1828610" indent="0">
              <a:buNone/>
              <a:defRPr sz="1599" b="1"/>
            </a:lvl5pPr>
            <a:lvl6pPr marL="2285763" indent="0">
              <a:buNone/>
              <a:defRPr sz="1599" b="1"/>
            </a:lvl6pPr>
            <a:lvl7pPr marL="2742916" indent="0">
              <a:buNone/>
              <a:defRPr sz="1599" b="1"/>
            </a:lvl7pPr>
            <a:lvl8pPr marL="3200068" indent="0">
              <a:buNone/>
              <a:defRPr sz="1599" b="1"/>
            </a:lvl8pPr>
            <a:lvl9pPr marL="365722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6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2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7" indent="0">
              <a:buNone/>
              <a:defRPr sz="1599" b="1"/>
            </a:lvl4pPr>
            <a:lvl5pPr marL="1828610" indent="0">
              <a:buNone/>
              <a:defRPr sz="1599" b="1"/>
            </a:lvl5pPr>
            <a:lvl6pPr marL="2285763" indent="0">
              <a:buNone/>
              <a:defRPr sz="1599" b="1"/>
            </a:lvl6pPr>
            <a:lvl7pPr marL="2742916" indent="0">
              <a:buNone/>
              <a:defRPr sz="1599" b="1"/>
            </a:lvl7pPr>
            <a:lvl8pPr marL="3200068" indent="0">
              <a:buNone/>
              <a:defRPr sz="1599" b="1"/>
            </a:lvl8pPr>
            <a:lvl9pPr marL="3657221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6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9BE45-3271-44FB-A12B-9A54FE94AF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64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E1BA5-3F21-4591-897A-754D29DC15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454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5820C-BEAA-4670-8095-B8BA4E31F3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0723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4" y="301626"/>
            <a:ext cx="5635625" cy="6451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1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899"/>
            </a:lvl4pPr>
            <a:lvl5pPr marL="1828610" indent="0">
              <a:buNone/>
              <a:defRPr sz="899"/>
            </a:lvl5pPr>
            <a:lvl6pPr marL="2285763" indent="0">
              <a:buNone/>
              <a:defRPr sz="899"/>
            </a:lvl6pPr>
            <a:lvl7pPr marL="2742916" indent="0">
              <a:buNone/>
              <a:defRPr sz="899"/>
            </a:lvl7pPr>
            <a:lvl8pPr marL="3200068" indent="0">
              <a:buNone/>
              <a:defRPr sz="899"/>
            </a:lvl8pPr>
            <a:lvl9pPr marL="365722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F75B-EB7B-4BB3-BF79-A752E396D6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47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9" y="5291139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9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152" indent="0">
              <a:buNone/>
              <a:defRPr sz="2800"/>
            </a:lvl2pPr>
            <a:lvl3pPr marL="914305" indent="0">
              <a:buNone/>
              <a:defRPr sz="2400"/>
            </a:lvl3pPr>
            <a:lvl4pPr marL="1371457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6" indent="0">
              <a:buNone/>
              <a:defRPr sz="2000"/>
            </a:lvl7pPr>
            <a:lvl8pPr marL="3200068" indent="0">
              <a:buNone/>
              <a:defRPr sz="2000"/>
            </a:lvl8pPr>
            <a:lvl9pPr marL="3657221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9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200"/>
            </a:lvl2pPr>
            <a:lvl3pPr marL="914305" indent="0">
              <a:buNone/>
              <a:defRPr sz="1000"/>
            </a:lvl3pPr>
            <a:lvl4pPr marL="1371457" indent="0">
              <a:buNone/>
              <a:defRPr sz="899"/>
            </a:lvl4pPr>
            <a:lvl5pPr marL="1828610" indent="0">
              <a:buNone/>
              <a:defRPr sz="899"/>
            </a:lvl5pPr>
            <a:lvl6pPr marL="2285763" indent="0">
              <a:buNone/>
              <a:defRPr sz="899"/>
            </a:lvl6pPr>
            <a:lvl7pPr marL="2742916" indent="0">
              <a:buNone/>
              <a:defRPr sz="899"/>
            </a:lvl7pPr>
            <a:lvl8pPr marL="3200068" indent="0">
              <a:buNone/>
              <a:defRPr sz="899"/>
            </a:lvl8pPr>
            <a:lvl9pPr marL="365722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D5BBB-E863-4E17-A028-2C8D558676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347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283FE-CA81-46FA-A926-7378DCD2B7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627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6625" y="149226"/>
            <a:ext cx="2276475" cy="660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9226"/>
            <a:ext cx="6677025" cy="660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AD1E5-9C6F-4EF6-94AF-22AE5C46E9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341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9226"/>
            <a:ext cx="9059863" cy="1254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59B21-BF4E-4DD2-8307-5B279811D6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3055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230"/>
            <a:ext cx="8400146" cy="5404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6047" y="446157"/>
            <a:ext cx="8568531" cy="1620430"/>
          </a:xfrm>
        </p:spPr>
        <p:txBody>
          <a:bodyPr/>
          <a:lstStyle>
            <a:lvl1pPr>
              <a:defRPr baseline="0">
                <a:latin typeface="Arial"/>
                <a:cs typeface="Arial"/>
              </a:defRPr>
            </a:lvl1pPr>
          </a:lstStyle>
          <a:p>
            <a:r>
              <a:rPr lang="en-US" dirty="0"/>
              <a:t>Evolutionary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4186" y="4535055"/>
            <a:ext cx="4460392" cy="1931917"/>
          </a:xfrm>
        </p:spPr>
        <p:txBody>
          <a:bodyPr/>
          <a:lstStyle>
            <a:lvl1pPr marL="0" marR="0" indent="0" algn="ctr" defTabSz="5039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527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1, date</a:t>
            </a:r>
          </a:p>
          <a:p>
            <a:endParaRPr lang="en-US" dirty="0"/>
          </a:p>
          <a:p>
            <a:r>
              <a:rPr lang="en-US" sz="2646" dirty="0">
                <a:solidFill>
                  <a:srgbClr val="000000"/>
                </a:solidFill>
                <a:latin typeface="Arial"/>
                <a:cs typeface="Arial"/>
              </a:rPr>
              <a:t>Prof. dr. A. E. (</a:t>
            </a:r>
            <a:r>
              <a:rPr lang="en-US" sz="2646" dirty="0" err="1">
                <a:solidFill>
                  <a:srgbClr val="000000"/>
                </a:solidFill>
                <a:latin typeface="Arial"/>
                <a:cs typeface="Arial"/>
              </a:rPr>
              <a:t>Guszti</a:t>
            </a:r>
            <a:r>
              <a:rPr lang="en-US" sz="2646" dirty="0">
                <a:solidFill>
                  <a:srgbClr val="000000"/>
                </a:solidFill>
                <a:latin typeface="Arial"/>
                <a:cs typeface="Arial"/>
              </a:rPr>
              <a:t>) </a:t>
            </a:r>
            <a:r>
              <a:rPr lang="en-US" sz="2646" dirty="0" err="1">
                <a:solidFill>
                  <a:srgbClr val="000000"/>
                </a:solidFill>
                <a:latin typeface="Arial"/>
                <a:cs typeface="Arial"/>
              </a:rPr>
              <a:t>Eiben</a:t>
            </a:r>
            <a:endParaRPr lang="en-US" sz="2646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58626" y="1311260"/>
            <a:ext cx="184731" cy="26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1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87389"/>
            <a:ext cx="9072563" cy="1259946"/>
          </a:xfrm>
        </p:spPr>
        <p:txBody>
          <a:bodyPr>
            <a:normAutofit/>
          </a:bodyPr>
          <a:lstStyle>
            <a:lvl1pPr algn="l">
              <a:defRPr sz="3527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174" y="6899025"/>
            <a:ext cx="1039278" cy="552976"/>
          </a:xfrm>
        </p:spPr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79491" y="1"/>
            <a:ext cx="1" cy="7409181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05131" y="1"/>
            <a:ext cx="17950" cy="675296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370354"/>
            <a:ext cx="9576594" cy="0"/>
          </a:xfrm>
          <a:prstGeom prst="line">
            <a:avLst/>
          </a:prstGeom>
          <a:ln w="38100" cmpd="sng">
            <a:solidFill>
              <a:srgbClr val="E8D2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" y="1476793"/>
            <a:ext cx="9100155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C378FD-8FDF-4DC6-ACB4-376FA58AA3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84CA15C-626B-4E22-8893-D8B805EA824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169ED6-938C-4496-A7CB-8C27E896E94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EF810-21D0-4F0A-BA89-D5B28F4D42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13744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1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73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41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999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73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750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18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612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A.E. Eiben and J.E. Smith, Introduction to Evolutionary Computing 2014, Chapter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85CF2-87A1-424D-AAB4-8DA3F7B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80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3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03552" indent="0" algn="ctr">
              <a:buNone/>
              <a:defRPr/>
            </a:lvl2pPr>
            <a:lvl3pPr marL="1007108" indent="0" algn="ctr">
              <a:buNone/>
              <a:defRPr/>
            </a:lvl3pPr>
            <a:lvl4pPr marL="1510662" indent="0" algn="ctr">
              <a:buNone/>
              <a:defRPr/>
            </a:lvl4pPr>
            <a:lvl5pPr marL="2014214" indent="0" algn="ctr">
              <a:buNone/>
              <a:defRPr/>
            </a:lvl5pPr>
            <a:lvl6pPr marL="2517769" indent="0" algn="ctr">
              <a:buNone/>
              <a:defRPr/>
            </a:lvl6pPr>
            <a:lvl7pPr marL="3021323" indent="0" algn="ctr">
              <a:buNone/>
              <a:defRPr/>
            </a:lvl7pPr>
            <a:lvl8pPr marL="3524873" indent="0" algn="ctr">
              <a:buNone/>
              <a:defRPr/>
            </a:lvl8pPr>
            <a:lvl9pPr marL="40284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DE2360F2-F153-4C1C-AA65-90BCAC322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8594FBC-8DF3-4F29-AA8A-7C3695AAEFB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0D96AF-04F7-48DB-AAEF-CA1054F727F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84A30-D8AD-4FFB-BA09-612730FBA63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86ABB-E0D2-4FD1-A9F9-CCD00F641D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43383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4837238C-707E-48C2-8F59-22850B3CA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7728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801"/>
            <a:ext cx="8568531" cy="1501435"/>
          </a:xfrm>
        </p:spPr>
        <p:txBody>
          <a:bodyPr anchor="t"/>
          <a:lstStyle>
            <a:lvl1pPr algn="l">
              <a:defRPr sz="43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9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552" indent="0">
              <a:buNone/>
              <a:defRPr sz="2000"/>
            </a:lvl2pPr>
            <a:lvl3pPr marL="1007108" indent="0">
              <a:buNone/>
              <a:defRPr sz="1800"/>
            </a:lvl3pPr>
            <a:lvl4pPr marL="1510662" indent="0">
              <a:buNone/>
              <a:defRPr sz="1500"/>
            </a:lvl4pPr>
            <a:lvl5pPr marL="2014214" indent="0">
              <a:buNone/>
              <a:defRPr sz="1500"/>
            </a:lvl5pPr>
            <a:lvl6pPr marL="2517769" indent="0">
              <a:buNone/>
              <a:defRPr sz="1500"/>
            </a:lvl6pPr>
            <a:lvl7pPr marL="3021323" indent="0">
              <a:buNone/>
              <a:defRPr sz="1500"/>
            </a:lvl7pPr>
            <a:lvl8pPr marL="3524873" indent="0">
              <a:buNone/>
              <a:defRPr sz="1500"/>
            </a:lvl8pPr>
            <a:lvl9pPr marL="4028429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4701A244-E6E1-440B-AF38-866ABB66AD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075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047" y="2183906"/>
            <a:ext cx="4200260" cy="4535805"/>
          </a:xfrm>
        </p:spPr>
        <p:txBody>
          <a:bodyPr/>
          <a:lstStyle>
            <a:lvl1pPr>
              <a:defRPr sz="3100"/>
            </a:lvl1pPr>
            <a:lvl2pPr>
              <a:defRPr sz="2599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83906"/>
            <a:ext cx="4200260" cy="4535805"/>
          </a:xfrm>
        </p:spPr>
        <p:txBody>
          <a:bodyPr/>
          <a:lstStyle>
            <a:lvl1pPr>
              <a:defRPr sz="3100"/>
            </a:lvl1pPr>
            <a:lvl2pPr>
              <a:defRPr sz="2599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D4210118-577D-4CB3-83A9-8FBC1C73BE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2175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599" b="1"/>
            </a:lvl1pPr>
            <a:lvl2pPr marL="503552" indent="0">
              <a:buNone/>
              <a:defRPr sz="2200" b="1"/>
            </a:lvl2pPr>
            <a:lvl3pPr marL="1007108" indent="0">
              <a:buNone/>
              <a:defRPr sz="2000" b="1"/>
            </a:lvl3pPr>
            <a:lvl4pPr marL="1510662" indent="0">
              <a:buNone/>
              <a:defRPr sz="1800" b="1"/>
            </a:lvl4pPr>
            <a:lvl5pPr marL="2014214" indent="0">
              <a:buNone/>
              <a:defRPr sz="1800" b="1"/>
            </a:lvl5pPr>
            <a:lvl6pPr marL="2517769" indent="0">
              <a:buNone/>
              <a:defRPr sz="1800" b="1"/>
            </a:lvl6pPr>
            <a:lvl7pPr marL="3021323" indent="0">
              <a:buNone/>
              <a:defRPr sz="1800" b="1"/>
            </a:lvl7pPr>
            <a:lvl8pPr marL="3524873" indent="0">
              <a:buNone/>
              <a:defRPr sz="1800" b="1"/>
            </a:lvl8pPr>
            <a:lvl9pPr marL="4028429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599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599" b="1"/>
            </a:lvl1pPr>
            <a:lvl2pPr marL="503552" indent="0">
              <a:buNone/>
              <a:defRPr sz="2200" b="1"/>
            </a:lvl2pPr>
            <a:lvl3pPr marL="1007108" indent="0">
              <a:buNone/>
              <a:defRPr sz="2000" b="1"/>
            </a:lvl3pPr>
            <a:lvl4pPr marL="1510662" indent="0">
              <a:buNone/>
              <a:defRPr sz="1800" b="1"/>
            </a:lvl4pPr>
            <a:lvl5pPr marL="2014214" indent="0">
              <a:buNone/>
              <a:defRPr sz="1800" b="1"/>
            </a:lvl5pPr>
            <a:lvl6pPr marL="2517769" indent="0">
              <a:buNone/>
              <a:defRPr sz="1800" b="1"/>
            </a:lvl6pPr>
            <a:lvl7pPr marL="3021323" indent="0">
              <a:buNone/>
              <a:defRPr sz="1800" b="1"/>
            </a:lvl7pPr>
            <a:lvl8pPr marL="3524873" indent="0">
              <a:buNone/>
              <a:defRPr sz="1800" b="1"/>
            </a:lvl8pPr>
            <a:lvl9pPr marL="4028429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599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2D259B4C-3125-414D-8409-0443C7D3C3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4634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4B588266-CA8B-416C-82F7-1B393E60EC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309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B2944C08-2553-44E6-AF0E-A32195BFC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2810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9" y="300997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599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7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552" indent="0">
              <a:buNone/>
              <a:defRPr sz="1300"/>
            </a:lvl2pPr>
            <a:lvl3pPr marL="1007108" indent="0">
              <a:buNone/>
              <a:defRPr sz="1100"/>
            </a:lvl3pPr>
            <a:lvl4pPr marL="1510662" indent="0">
              <a:buNone/>
              <a:defRPr sz="1000"/>
            </a:lvl4pPr>
            <a:lvl5pPr marL="2014214" indent="0">
              <a:buNone/>
              <a:defRPr sz="1000"/>
            </a:lvl5pPr>
            <a:lvl6pPr marL="2517769" indent="0">
              <a:buNone/>
              <a:defRPr sz="1000"/>
            </a:lvl6pPr>
            <a:lvl7pPr marL="3021323" indent="0">
              <a:buNone/>
              <a:defRPr sz="1000"/>
            </a:lvl7pPr>
            <a:lvl8pPr marL="3524873" indent="0">
              <a:buNone/>
              <a:defRPr sz="1000"/>
            </a:lvl8pPr>
            <a:lvl9pPr marL="402842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596F1583-6BA6-4AB8-A054-406469C77D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7271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552" indent="0">
              <a:buNone/>
              <a:defRPr sz="3100"/>
            </a:lvl2pPr>
            <a:lvl3pPr marL="1007108" indent="0">
              <a:buNone/>
              <a:defRPr sz="2599"/>
            </a:lvl3pPr>
            <a:lvl4pPr marL="1510662" indent="0">
              <a:buNone/>
              <a:defRPr sz="2200"/>
            </a:lvl4pPr>
            <a:lvl5pPr marL="2014214" indent="0">
              <a:buNone/>
              <a:defRPr sz="2200"/>
            </a:lvl5pPr>
            <a:lvl6pPr marL="2517769" indent="0">
              <a:buNone/>
              <a:defRPr sz="2200"/>
            </a:lvl6pPr>
            <a:lvl7pPr marL="3021323" indent="0">
              <a:buNone/>
              <a:defRPr sz="2200"/>
            </a:lvl7pPr>
            <a:lvl8pPr marL="3524873" indent="0">
              <a:buNone/>
              <a:defRPr sz="2200"/>
            </a:lvl8pPr>
            <a:lvl9pPr marL="4028429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552" indent="0">
              <a:buNone/>
              <a:defRPr sz="1300"/>
            </a:lvl2pPr>
            <a:lvl3pPr marL="1007108" indent="0">
              <a:buNone/>
              <a:defRPr sz="1100"/>
            </a:lvl3pPr>
            <a:lvl4pPr marL="1510662" indent="0">
              <a:buNone/>
              <a:defRPr sz="1000"/>
            </a:lvl4pPr>
            <a:lvl5pPr marL="2014214" indent="0">
              <a:buNone/>
              <a:defRPr sz="1000"/>
            </a:lvl5pPr>
            <a:lvl6pPr marL="2517769" indent="0">
              <a:buNone/>
              <a:defRPr sz="1000"/>
            </a:lvl6pPr>
            <a:lvl7pPr marL="3021323" indent="0">
              <a:buNone/>
              <a:defRPr sz="1000"/>
            </a:lvl7pPr>
            <a:lvl8pPr marL="3524873" indent="0">
              <a:buNone/>
              <a:defRPr sz="1000"/>
            </a:lvl8pPr>
            <a:lvl9pPr marL="402842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56DE531A-EA71-4F6B-BBE9-A9094AAFF6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9478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45FEA372-05FF-4564-9A9E-FC094FE83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9092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2445" y="671971"/>
            <a:ext cx="2142133" cy="60477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047" y="671971"/>
            <a:ext cx="6258388" cy="6047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797717A8-12C3-47C6-B2A8-6D86C020C3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42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C14BC12-EDCC-426C-B113-4A063545F9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F81D80-583C-4EC6-9EDA-CDAA338E2A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937497-3A3E-4792-A95C-6B5FA900C98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4D6EF-2246-4D8C-A9D8-62BC2C4D97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416068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56047" y="671971"/>
            <a:ext cx="8568531" cy="6047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D65F762B-AA67-4F65-9BB8-F5B91F44E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1183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1"/>
            <a:ext cx="10080625" cy="252412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06" tIns="50356" rIns="100706" bIns="5035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1522413" indent="-2047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1979613" indent="-2047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2436813" indent="-2047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2894013" indent="-2047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defTabSz="91364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altLang="en-US" sz="2599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4" name="Picture 7" descr="cmured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63" y="36515"/>
            <a:ext cx="108108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9235"/>
            <a:ext cx="9059863" cy="1254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503243" y="7007225"/>
            <a:ext cx="2352675" cy="401638"/>
          </a:xfrm>
          <a:prstGeom prst="rect">
            <a:avLst/>
          </a:prstGeom>
        </p:spPr>
        <p:txBody>
          <a:bodyPr vert="horz" wrap="square" lIns="100717" tIns="50361" rIns="100717" bIns="50361" numCol="1" anchor="t" anchorCtr="0" compatLnSpc="1">
            <a:prstTxWarp prst="textNoShape">
              <a:avLst/>
            </a:prstTxWarp>
          </a:bodyPr>
          <a:lstStyle>
            <a:lvl1pPr defTabSz="913641" hangingPunct="1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wrap="square" lIns="100717" tIns="50361" rIns="100717" bIns="50361" numCol="1" anchor="t" anchorCtr="0" compatLnSpc="1">
            <a:prstTxWarp prst="textNoShape">
              <a:avLst/>
            </a:prstTxWarp>
          </a:bodyPr>
          <a:lstStyle>
            <a:lvl1pPr defTabSz="913641" hangingPunct="1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 defTabSz="453648">
              <a:lnSpc>
                <a:spcPct val="5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943B4EF1-825B-407E-B787-B240C7986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87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102D8D-4690-4E97-9D87-6969B91D7CE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871D96-BB27-43E4-8290-22EBF477345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CCD9669-3718-4619-8AE4-97B71152ACE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5DA8-A8A4-46EB-B92E-EBB5EF3460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995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527AE7-7B23-45AA-B344-8DFA3CBE2DE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D26E641-7A5B-4898-986C-022B342EC7D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CA93C2-4D94-4B59-96DA-B8D679D2BF0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BE81-296B-4C1D-82AB-6265DB24DA7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026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56D12B6-3923-459F-9A4E-2459A27C9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9225"/>
            <a:ext cx="90598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A58B05D-1ED4-47E1-853A-A57FC9B22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3713"/>
            <a:ext cx="9059862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39EBEA6-B852-4564-85D0-1311359C562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2BAD094-8A8A-4D49-B6C1-EB6CC9E3F0E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29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0AAAC7F-6870-4C0D-AD9A-3BAA2A7BFD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8924E74-E89F-446B-A8ED-2E9237803D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800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xStyles>
    <p:titleStyle>
      <a:lvl1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+mj-lt"/>
          <a:ea typeface="SimSun" pitchFamily="2" charset="-122"/>
          <a:cs typeface="宋体" charset="-122"/>
        </a:defRPr>
      </a:lvl1pPr>
      <a:lvl2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2pPr>
      <a:lvl3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3pPr>
      <a:lvl4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4pPr>
      <a:lvl5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5pPr>
      <a:lvl6pPr marL="4572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6pPr>
      <a:lvl7pPr marL="9144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7pPr>
      <a:lvl8pPr marL="13716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8pPr>
      <a:lvl9pPr marL="18288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9pPr>
    </p:titleStyle>
    <p:bodyStyle>
      <a:lvl1pPr marL="420688" indent="-315913" algn="l" defTabSz="457200" rtl="0" eaLnBrk="0" fontAlgn="base" hangingPunct="0">
        <a:lnSpc>
          <a:spcPct val="8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1pPr>
      <a:lvl2pPr marL="852488" indent="-282575" algn="l" defTabSz="457200" rtl="0" eaLnBrk="0" fontAlgn="base" hangingPunct="0">
        <a:lnSpc>
          <a:spcPct val="8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>
          <a:solidFill>
            <a:srgbClr val="000000"/>
          </a:solidFill>
          <a:latin typeface="+mn-lt"/>
          <a:ea typeface="SimSun" pitchFamily="2" charset="-122"/>
          <a:cs typeface="宋体" charset="-122"/>
        </a:defRPr>
      </a:lvl2pPr>
      <a:lvl3pPr marL="1284288" indent="-212725" algn="l" defTabSz="457200" rtl="0" eaLnBrk="0" fontAlgn="base" hangingPunct="0">
        <a:lnSpc>
          <a:spcPct val="8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16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3pPr>
      <a:lvl4pPr marL="1716088" indent="-204788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4pPr>
      <a:lvl5pPr marL="2147888" indent="-206375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5pPr>
      <a:lvl6pPr marL="26050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622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194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766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FFF474B-C29F-4CA9-893A-D1FDE2D36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9225"/>
            <a:ext cx="90598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CB6E47D-075B-41E0-82D2-3D7C01D11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3713"/>
            <a:ext cx="9059862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3980C4D-09DB-4ACF-BBE2-1BA66CC6BA1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05202D-0405-4842-9672-6B7DD3368B3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29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037B92D-959E-42DE-9CE4-559C80A5957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3521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C7A6E60-FD82-4007-9635-2FFFBF611F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22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+mj-lt"/>
          <a:ea typeface="SimSun" pitchFamily="2" charset="-122"/>
          <a:cs typeface="宋体" charset="-122"/>
        </a:defRPr>
      </a:lvl1pPr>
      <a:lvl2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2pPr>
      <a:lvl3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3pPr>
      <a:lvl4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4pPr>
      <a:lvl5pPr algn="ctr" defTabSz="457200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2800">
          <a:solidFill>
            <a:srgbClr val="000000"/>
          </a:solidFill>
          <a:latin typeface="Arial" charset="0"/>
          <a:ea typeface="SimSun" pitchFamily="2" charset="-122"/>
          <a:cs typeface="宋体" charset="-122"/>
        </a:defRPr>
      </a:lvl5pPr>
      <a:lvl6pPr marL="4572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6pPr>
      <a:lvl7pPr marL="9144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7pPr>
      <a:lvl8pPr marL="13716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8pPr>
      <a:lvl9pPr marL="1828800" algn="ctr" defTabSz="457200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9pPr>
    </p:titleStyle>
    <p:bodyStyle>
      <a:lvl1pPr marL="420688" indent="-315913" algn="l" defTabSz="457200" rtl="0" eaLnBrk="0" fontAlgn="base" hangingPunct="0">
        <a:lnSpc>
          <a:spcPct val="8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1pPr>
      <a:lvl2pPr marL="852488" indent="-282575" algn="l" defTabSz="457200" rtl="0" eaLnBrk="0" fontAlgn="base" hangingPunct="0">
        <a:lnSpc>
          <a:spcPct val="8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>
          <a:solidFill>
            <a:srgbClr val="000000"/>
          </a:solidFill>
          <a:latin typeface="+mn-lt"/>
          <a:ea typeface="SimSun" pitchFamily="2" charset="-122"/>
          <a:cs typeface="宋体" charset="-122"/>
        </a:defRPr>
      </a:lvl2pPr>
      <a:lvl3pPr marL="1284288" indent="-212725" algn="l" defTabSz="457200" rtl="0" eaLnBrk="0" fontAlgn="base" hangingPunct="0">
        <a:lnSpc>
          <a:spcPct val="8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16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3pPr>
      <a:lvl4pPr marL="1716088" indent="-204788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4pPr>
      <a:lvl5pPr marL="2147888" indent="-206375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>
          <a:solidFill>
            <a:srgbClr val="000000"/>
          </a:solidFill>
          <a:latin typeface="+mn-lt"/>
          <a:ea typeface="SimSun" pitchFamily="2" charset="-122"/>
          <a:cs typeface="宋体" charset="-122"/>
        </a:defRPr>
      </a:lvl5pPr>
      <a:lvl6pPr marL="26050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622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194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76688" indent="-206375" algn="l" defTabSz="457200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669" y="7006699"/>
            <a:ext cx="64975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A.E. Eiben and J.E. Smith, Introduction to Evolutionary Computing 2014,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146" y="6899025"/>
            <a:ext cx="1176447" cy="55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7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dt="0"/>
  <p:txStyles>
    <p:titleStyle>
      <a:lvl1pPr algn="ctr" defTabSz="503972" rtl="0" eaLnBrk="1" latinLnBrk="0" hangingPunct="1">
        <a:spcBef>
          <a:spcPct val="0"/>
        </a:spcBef>
        <a:buNone/>
        <a:defRPr sz="3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49226"/>
            <a:ext cx="9059863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7" y="1763714"/>
            <a:ext cx="9059863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7" y="6886575"/>
            <a:ext cx="233521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829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7" y="6886575"/>
            <a:ext cx="233521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buFont typeface="Wingdings" charset="2"/>
              <a:buNone/>
              <a:defRPr sz="1400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5B3FE360-7BDE-4193-8619-1C6F958A36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9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ctr" defTabSz="457152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+mj-lt"/>
          <a:ea typeface="+mj-ea"/>
          <a:cs typeface="宋体" charset="-122"/>
        </a:defRPr>
      </a:lvl1pPr>
      <a:lvl2pPr algn="ctr" defTabSz="457152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  <a:cs typeface="宋体" charset="-122"/>
        </a:defRPr>
      </a:lvl2pPr>
      <a:lvl3pPr algn="ctr" defTabSz="457152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  <a:cs typeface="宋体" charset="-122"/>
        </a:defRPr>
      </a:lvl3pPr>
      <a:lvl4pPr algn="ctr" defTabSz="457152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  <a:cs typeface="宋体" charset="-122"/>
        </a:defRPr>
      </a:lvl4pPr>
      <a:lvl5pPr algn="ctr" defTabSz="457152" rtl="0" eaLnBrk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  <a:cs typeface="宋体" charset="-122"/>
        </a:defRPr>
      </a:lvl5pPr>
      <a:lvl6pPr marL="457152" algn="ctr" defTabSz="457152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6pPr>
      <a:lvl7pPr marL="914305" algn="ctr" defTabSz="457152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7pPr>
      <a:lvl8pPr marL="1371457" algn="ctr" defTabSz="457152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8pPr>
      <a:lvl9pPr marL="1828610" algn="ctr" defTabSz="457152" rtl="0" fontAlgn="base" hangingPunct="0">
        <a:lnSpc>
          <a:spcPct val="58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>
          <a:solidFill>
            <a:srgbClr val="000000"/>
          </a:solidFill>
          <a:latin typeface="Arial" charset="0"/>
          <a:ea typeface="宋体" pitchFamily="2" charset="-122"/>
        </a:defRPr>
      </a:lvl9pPr>
    </p:titleStyle>
    <p:bodyStyle>
      <a:lvl1pPr marL="420644" indent="-315881" algn="l" defTabSz="457152" rtl="0" eaLnBrk="0" fontAlgn="base" hangingPunct="0">
        <a:lnSpc>
          <a:spcPct val="8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宋体" charset="-122"/>
        </a:defRPr>
      </a:lvl1pPr>
      <a:lvl2pPr marL="852400" indent="-282546" algn="l" defTabSz="457152" rtl="0" eaLnBrk="0" fontAlgn="base" hangingPunct="0">
        <a:lnSpc>
          <a:spcPct val="8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>
          <a:solidFill>
            <a:srgbClr val="000000"/>
          </a:solidFill>
          <a:latin typeface="+mn-lt"/>
          <a:ea typeface="+mn-ea"/>
          <a:cs typeface="宋体" charset="-122"/>
        </a:defRPr>
      </a:lvl2pPr>
      <a:lvl3pPr marL="1284155" indent="-212703" algn="l" defTabSz="457152" rtl="0" eaLnBrk="0" fontAlgn="base" hangingPunct="0">
        <a:lnSpc>
          <a:spcPct val="8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1599">
          <a:solidFill>
            <a:srgbClr val="000000"/>
          </a:solidFill>
          <a:latin typeface="+mn-lt"/>
          <a:ea typeface="+mn-ea"/>
          <a:cs typeface="宋体" charset="-122"/>
        </a:defRPr>
      </a:lvl3pPr>
      <a:lvl4pPr marL="1715910" indent="-204767" algn="l" defTabSz="457152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宋体" charset="-122"/>
        </a:defRPr>
      </a:lvl4pPr>
      <a:lvl5pPr marL="2147665" indent="-206354" algn="l" defTabSz="457152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宋体" charset="-122"/>
        </a:defRPr>
      </a:lvl5pPr>
      <a:lvl6pPr marL="2604818" indent="-206354" algn="l" defTabSz="457152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3061970" indent="-206354" algn="l" defTabSz="457152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519124" indent="-206354" algn="l" defTabSz="457152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976276" indent="-206354" algn="l" defTabSz="457152" rtl="0" fontAlgn="base" hangingPunct="0"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7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1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669" y="7006699"/>
            <a:ext cx="64975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A.E. Eiben and J.E. Smith, Introduction to Evolutionary Computing 2014, Chapter 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0146" y="6899025"/>
            <a:ext cx="1176447" cy="55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5CF2-87A1-424D-AAB4-8DA3F7B30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5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dt="0"/>
  <p:txStyles>
    <p:titleStyle>
      <a:lvl1pPr algn="ctr" defTabSz="503972" rtl="0" eaLnBrk="1" latinLnBrk="0" hangingPunct="1">
        <a:spcBef>
          <a:spcPct val="0"/>
        </a:spcBef>
        <a:buNone/>
        <a:defRPr sz="3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671518"/>
            <a:ext cx="85693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17" tIns="50361" rIns="100717" bIns="503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184400"/>
            <a:ext cx="8569325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17" tIns="50361" rIns="100717" bIns="503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2" y="6888164"/>
            <a:ext cx="2100263" cy="50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17" tIns="50361" rIns="100717" bIns="50361" numCol="1" anchor="t" anchorCtr="0" compatLnSpc="1">
            <a:prstTxWarp prst="textNoShape">
              <a:avLst/>
            </a:prstTxWarp>
          </a:bodyPr>
          <a:lstStyle>
            <a:lvl1pPr algn="r" defTabSz="913641" eaLnBrk="0" hangingPunct="0">
              <a:lnSpc>
                <a:spcPct val="100000"/>
              </a:lnSpc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E5508A6-E610-4DF4-8FBA-4316485A32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"/>
            <a:ext cx="10080625" cy="252412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06" tIns="50356" rIns="100706" bIns="5035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1pPr>
            <a:lvl2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2pPr>
            <a:lvl3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3pPr>
            <a:lvl4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4pPr>
            <a:lvl5pPr eaLnBrk="0"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5pPr>
            <a:lvl6pPr marL="1522413" indent="-2047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6pPr>
            <a:lvl7pPr marL="1979613" indent="-2047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7pPr>
            <a:lvl8pPr marL="2436813" indent="-2047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8pPr>
            <a:lvl9pPr marL="2894013" indent="-2047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defTabSz="91364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US" altLang="en-US" sz="2599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054" name="Picture 7" descr="cmured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63" y="36515"/>
            <a:ext cx="108108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83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99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99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99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99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99" b="1">
          <a:solidFill>
            <a:schemeClr val="tx2"/>
          </a:solidFill>
          <a:latin typeface="Arial" charset="0"/>
        </a:defRPr>
      </a:lvl5pPr>
      <a:lvl6pPr marL="503552" algn="ctr" rtl="0" eaLnBrk="0" fontAlgn="base" hangingPunct="0">
        <a:spcBef>
          <a:spcPct val="0"/>
        </a:spcBef>
        <a:spcAft>
          <a:spcPct val="0"/>
        </a:spcAft>
        <a:defRPr sz="4399" b="1">
          <a:solidFill>
            <a:schemeClr val="tx2"/>
          </a:solidFill>
          <a:latin typeface="Arial" charset="0"/>
        </a:defRPr>
      </a:lvl6pPr>
      <a:lvl7pPr marL="1007108" algn="ctr" rtl="0" eaLnBrk="0" fontAlgn="base" hangingPunct="0">
        <a:spcBef>
          <a:spcPct val="0"/>
        </a:spcBef>
        <a:spcAft>
          <a:spcPct val="0"/>
        </a:spcAft>
        <a:defRPr sz="4399" b="1">
          <a:solidFill>
            <a:schemeClr val="tx2"/>
          </a:solidFill>
          <a:latin typeface="Arial" charset="0"/>
        </a:defRPr>
      </a:lvl7pPr>
      <a:lvl8pPr marL="1510662" algn="ctr" rtl="0" eaLnBrk="0" fontAlgn="base" hangingPunct="0">
        <a:spcBef>
          <a:spcPct val="0"/>
        </a:spcBef>
        <a:spcAft>
          <a:spcPct val="0"/>
        </a:spcAft>
        <a:defRPr sz="4399" b="1">
          <a:solidFill>
            <a:schemeClr val="tx2"/>
          </a:solidFill>
          <a:latin typeface="Arial" charset="0"/>
        </a:defRPr>
      </a:lvl8pPr>
      <a:lvl9pPr marL="2014214" algn="ctr" rtl="0" eaLnBrk="0" fontAlgn="base" hangingPunct="0">
        <a:spcBef>
          <a:spcPct val="0"/>
        </a:spcBef>
        <a:spcAft>
          <a:spcPct val="0"/>
        </a:spcAft>
        <a:defRPr sz="4399" b="1">
          <a:solidFill>
            <a:schemeClr val="tx2"/>
          </a:solidFill>
          <a:latin typeface="Arial" charset="0"/>
        </a:defRPr>
      </a:lvl9pPr>
    </p:titleStyle>
    <p:bodyStyle>
      <a:lvl1pPr marL="377512" indent="-377512" algn="l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6885" indent="-314063" algn="l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57846" indent="-250617" algn="l" rtl="0" eaLnBrk="0" fontAlgn="base" hangingPunct="0">
        <a:spcBef>
          <a:spcPct val="20000"/>
        </a:spcBef>
        <a:spcAft>
          <a:spcPct val="0"/>
        </a:spcAft>
        <a:buChar char="•"/>
        <a:defRPr sz="2599">
          <a:solidFill>
            <a:schemeClr val="tx1"/>
          </a:solidFill>
          <a:latin typeface="+mn-lt"/>
        </a:defRPr>
      </a:lvl3pPr>
      <a:lvl4pPr marL="1762249" indent="-250617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65071" indent="-250617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769546" indent="-251777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73100" indent="-251777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776654" indent="-251777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280207" indent="-251777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552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108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0662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4214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7769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1323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4873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8429" algn="l" defTabSz="100710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2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2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36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58CA7E7-D816-4D51-BF38-1C4285BB2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8638" y="1600200"/>
            <a:ext cx="9072562" cy="1828800"/>
          </a:xfrm>
        </p:spPr>
        <p:txBody>
          <a:bodyPr/>
          <a:lstStyle/>
          <a:p>
            <a:pPr eaLnBrk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3200" dirty="0"/>
              <a:t>IT3708 - Bio-Inspired Artificial Intelligence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9F76EF5-C44C-4283-92C1-B99F57BFBA79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30225" y="3200400"/>
            <a:ext cx="9072563" cy="3514725"/>
          </a:xfrm>
        </p:spPr>
        <p:txBody>
          <a:bodyPr anchor="ctr"/>
          <a:lstStyle/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r>
              <a:rPr lang="en-GB" altLang="en-US" sz="2400" b="1" i="1" dirty="0"/>
              <a:t>Ole J. Mengshoel</a:t>
            </a:r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Symbol" panose="05050102010706020507" pitchFamily="18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r>
              <a:rPr lang="en-US" altLang="en-US" sz="2400" dirty="0"/>
              <a:t>ole.j.mengshoel@ntnu.no </a:t>
            </a:r>
            <a:endParaRPr lang="en-GB" altLang="en-US" sz="2400" b="1" i="1" dirty="0"/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endParaRPr lang="en-GB" altLang="en-US" sz="2400" b="1" i="1" dirty="0"/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r>
              <a:rPr lang="en-GB" altLang="en-US" sz="2200" b="1" i="1" dirty="0"/>
              <a:t>Professor, Department of CS, NTNU, Trondheim</a:t>
            </a:r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endParaRPr lang="en-GB" altLang="en-US" sz="2200" b="1" i="1" dirty="0"/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r>
              <a:rPr lang="en-GB" altLang="en-US" sz="2200" b="1" i="1" dirty="0"/>
              <a:t>Week 3, Spring 2023 Semester</a:t>
            </a:r>
          </a:p>
          <a:p>
            <a:pPr marL="209550" lvl="1" indent="0" algn="ctr" eaLnBrk="1">
              <a:lnSpc>
                <a:spcPct val="87000"/>
              </a:lnSpc>
              <a:spcAft>
                <a:spcPct val="0"/>
              </a:spcAft>
              <a:buSzPct val="45000"/>
              <a:buFont typeface="Wingdings" panose="05000000000000000000" pitchFamily="2" charset="2"/>
              <a:buNone/>
              <a:tabLst>
                <a:tab pos="420688" algn="l"/>
                <a:tab pos="877888" algn="l"/>
                <a:tab pos="1335088" algn="l"/>
                <a:tab pos="1792288" algn="l"/>
                <a:tab pos="2249488" algn="l"/>
                <a:tab pos="2706688" algn="l"/>
                <a:tab pos="3163888" algn="l"/>
                <a:tab pos="3621088" algn="l"/>
                <a:tab pos="4078288" algn="l"/>
                <a:tab pos="4535488" algn="l"/>
                <a:tab pos="4992688" algn="l"/>
                <a:tab pos="5449888" algn="l"/>
                <a:tab pos="5907088" algn="l"/>
                <a:tab pos="6364288" algn="l"/>
                <a:tab pos="6821488" algn="l"/>
                <a:tab pos="7278688" algn="l"/>
                <a:tab pos="7735888" algn="l"/>
                <a:tab pos="8193088" algn="l"/>
                <a:tab pos="8650288" algn="l"/>
                <a:tab pos="9107488" algn="l"/>
                <a:tab pos="9564688" algn="l"/>
              </a:tabLst>
            </a:pPr>
            <a:endParaRPr lang="en-GB" altLang="en-US" sz="2200" b="1" i="1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5F164EE-EC04-43BE-B6C4-FF0751A5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012" y="6898698"/>
            <a:ext cx="592424" cy="552918"/>
          </a:xfrm>
        </p:spPr>
        <p:txBody>
          <a:bodyPr/>
          <a:lstStyle/>
          <a:p>
            <a:pPr marL="0" marR="0" lvl="0" indent="0" algn="r" defTabSz="503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t>1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</a:t>
            </a:r>
            <a:br>
              <a:rPr lang="en-GB" dirty="0"/>
            </a:br>
            <a:r>
              <a:rPr lang="en-GB" dirty="0"/>
              <a:t>Alternative Crossover Operators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do we need other crossover(s)?</a:t>
            </a:r>
          </a:p>
          <a:p>
            <a:r>
              <a:rPr lang="en-GB" dirty="0"/>
              <a:t>Performance with 1-point crossover depends on the order that variables occur in the representation</a:t>
            </a:r>
          </a:p>
          <a:p>
            <a:pPr lvl="1"/>
            <a:r>
              <a:rPr lang="en-GB" dirty="0"/>
              <a:t>More likely to keep together genes that are near each other</a:t>
            </a:r>
          </a:p>
          <a:p>
            <a:pPr lvl="1"/>
            <a:r>
              <a:rPr lang="en-GB" dirty="0"/>
              <a:t>Can never keep together genes from opposite ends of string</a:t>
            </a:r>
          </a:p>
          <a:p>
            <a:pPr lvl="1"/>
            <a:r>
              <a:rPr lang="en-GB" dirty="0"/>
              <a:t>This is known as Positional Bias</a:t>
            </a:r>
          </a:p>
          <a:p>
            <a:pPr lvl="1"/>
            <a:r>
              <a:rPr lang="en-GB" dirty="0"/>
              <a:t>Can be exploited if we know about the structure of our problem, but this is not usually the case</a:t>
            </a:r>
          </a:p>
          <a:p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C98DD70-C762-4225-AEA0-0BE319F6B06A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10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</a:t>
            </a:r>
            <a:br>
              <a:rPr lang="en-US" dirty="0"/>
            </a:br>
            <a:r>
              <a:rPr lang="en-US" dirty="0"/>
              <a:t>n-point crossover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n random crossover points</a:t>
            </a:r>
          </a:p>
          <a:p>
            <a:r>
              <a:rPr lang="en-GB" dirty="0"/>
              <a:t>Split along those points</a:t>
            </a:r>
          </a:p>
          <a:p>
            <a:r>
              <a:rPr lang="en-GB" dirty="0"/>
              <a:t>Glue parts, alternating between parents</a:t>
            </a:r>
          </a:p>
          <a:p>
            <a:r>
              <a:rPr lang="en-GB" dirty="0"/>
              <a:t>Generalisation of 1-point (still some positional bias)</a:t>
            </a:r>
            <a:endParaRPr lang="nl-NL" dirty="0"/>
          </a:p>
        </p:txBody>
      </p:sp>
      <p:pic>
        <p:nvPicPr>
          <p:cNvPr id="8" name="Picture 4" descr="GA-npt-x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597" y="3999208"/>
            <a:ext cx="5771433" cy="2204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0C28BF5-C357-49F1-9651-D545CD5C2AF0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11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1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</a:t>
            </a:r>
            <a:br>
              <a:rPr lang="en-US" dirty="0"/>
            </a:br>
            <a:r>
              <a:rPr lang="en-US" dirty="0"/>
              <a:t>Uniform crossover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 'heads' to one parent, 'tails' to the other</a:t>
            </a:r>
          </a:p>
          <a:p>
            <a:r>
              <a:rPr lang="en-GB" dirty="0"/>
              <a:t>Flip a coin for each gene of the </a:t>
            </a:r>
            <a:r>
              <a:rPr lang="en-GB" i="1" dirty="0"/>
              <a:t>first child</a:t>
            </a:r>
          </a:p>
          <a:p>
            <a:r>
              <a:rPr lang="en-GB" dirty="0"/>
              <a:t>Make an inverse copy of the gene for the </a:t>
            </a:r>
            <a:r>
              <a:rPr lang="en-GB" i="1" dirty="0"/>
              <a:t>second child</a:t>
            </a:r>
          </a:p>
          <a:p>
            <a:r>
              <a:rPr lang="en-GB" dirty="0"/>
              <a:t>Inheritance is independent of position</a:t>
            </a:r>
          </a:p>
          <a:p>
            <a:endParaRPr lang="nl-NL" dirty="0"/>
          </a:p>
        </p:txBody>
      </p:sp>
      <p:pic>
        <p:nvPicPr>
          <p:cNvPr id="11" name="Picture 4" descr="GA-unif-xov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" b="4495"/>
          <a:stretch/>
        </p:blipFill>
        <p:spPr bwMode="auto">
          <a:xfrm>
            <a:off x="1223888" y="3990860"/>
            <a:ext cx="6761405" cy="2381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E1E28D-573E-40DB-A489-D02A986FADC9}"/>
              </a:ext>
            </a:extLst>
          </p:cNvPr>
          <p:cNvSpPr/>
          <p:nvPr/>
        </p:nvSpPr>
        <p:spPr>
          <a:xfrm>
            <a:off x="8136656" y="5580037"/>
            <a:ext cx="1152880" cy="26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First child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C2209-9F7B-4FB9-9199-C383F67794FD}"/>
              </a:ext>
            </a:extLst>
          </p:cNvPr>
          <p:cNvSpPr/>
          <p:nvPr/>
        </p:nvSpPr>
        <p:spPr>
          <a:xfrm>
            <a:off x="8136656" y="6084093"/>
            <a:ext cx="1370888" cy="26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Second child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73423643-9C97-4876-A806-011797F84A9C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12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703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Representation:</a:t>
            </a:r>
            <a:br>
              <a:rPr lang="nl-NL" dirty="0"/>
            </a:br>
            <a:r>
              <a:rPr lang="nl-NL" dirty="0" err="1"/>
              <a:t>Crossover</a:t>
            </a:r>
            <a:r>
              <a:rPr lang="nl-NL" dirty="0"/>
              <a:t> OR </a:t>
            </a:r>
            <a:r>
              <a:rPr lang="nl-NL" dirty="0" err="1"/>
              <a:t>mutation</a:t>
            </a:r>
            <a:r>
              <a:rPr lang="nl-NL" dirty="0"/>
              <a:t>?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Decade long debate: which one is better / necessary / main-background </a:t>
            </a:r>
          </a:p>
          <a:p>
            <a:endParaRPr lang="en-US" dirty="0"/>
          </a:p>
          <a:p>
            <a:r>
              <a:rPr lang="en-US" dirty="0"/>
              <a:t>Answer (at least, rather wide agreement):</a:t>
            </a:r>
          </a:p>
          <a:p>
            <a:pPr lvl="1"/>
            <a:r>
              <a:rPr lang="en-US" dirty="0"/>
              <a:t>it depends on the problem, but</a:t>
            </a:r>
          </a:p>
          <a:p>
            <a:pPr lvl="1"/>
            <a:r>
              <a:rPr lang="en-US" dirty="0"/>
              <a:t>in general, it is good to have both</a:t>
            </a:r>
          </a:p>
          <a:p>
            <a:pPr lvl="1"/>
            <a:r>
              <a:rPr lang="en-US" dirty="0"/>
              <a:t>both have distinct roles</a:t>
            </a:r>
          </a:p>
          <a:p>
            <a:pPr lvl="1"/>
            <a:r>
              <a:rPr lang="en-US" dirty="0"/>
              <a:t>mutation-only-EA is possible, </a:t>
            </a:r>
            <a:r>
              <a:rPr lang="en-US" dirty="0" err="1"/>
              <a:t>xover</a:t>
            </a:r>
            <a:r>
              <a:rPr lang="en-US" dirty="0"/>
              <a:t>-only-EA would not work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302ADBD-DC05-4B84-AFDC-8B5A4EA653D2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13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24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</a:t>
            </a:r>
            <a:br>
              <a:rPr lang="en-GB" dirty="0"/>
            </a:br>
            <a:r>
              <a:rPr lang="en-GB" dirty="0"/>
              <a:t>Crossover OR mutation? (2/3)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GB" b="1" dirty="0"/>
              <a:t>Exploration:</a:t>
            </a:r>
            <a:r>
              <a:rPr lang="en-GB" dirty="0"/>
              <a:t> Discovering promising areas in the search space, i.e. gaining information on the problem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GB" b="1" dirty="0"/>
              <a:t>Exploitation:</a:t>
            </a:r>
            <a:r>
              <a:rPr lang="en-GB" dirty="0"/>
              <a:t> Optimising within a promising area, i.e. using information</a:t>
            </a:r>
          </a:p>
          <a:p>
            <a:pPr marL="0" indent="0">
              <a:lnSpc>
                <a:spcPct val="130000"/>
              </a:lnSpc>
              <a:buNone/>
            </a:pPr>
            <a:endParaRPr lang="en-GB" dirty="0"/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en-GB" dirty="0"/>
              <a:t>There is co-operation AND competition between them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None/>
            </a:pPr>
            <a:endParaRPr lang="en-GB" dirty="0"/>
          </a:p>
          <a:p>
            <a:pPr marL="0" indent="0">
              <a:lnSpc>
                <a:spcPct val="130000"/>
              </a:lnSpc>
            </a:pPr>
            <a:r>
              <a:rPr lang="en-GB" dirty="0"/>
              <a:t> Crossover is explorative, it makes a </a:t>
            </a:r>
            <a:r>
              <a:rPr lang="en-GB" i="1" dirty="0"/>
              <a:t>big</a:t>
            </a:r>
            <a:r>
              <a:rPr lang="en-GB" dirty="0"/>
              <a:t> jump to an area somewhere “in between” two (parent) areas</a:t>
            </a:r>
          </a:p>
          <a:p>
            <a:pPr marL="0" indent="0">
              <a:lnSpc>
                <a:spcPct val="130000"/>
              </a:lnSpc>
            </a:pPr>
            <a:r>
              <a:rPr lang="en-GB" dirty="0"/>
              <a:t> Mutation is exploitative, it creates random </a:t>
            </a:r>
            <a:r>
              <a:rPr lang="en-GB" i="1" dirty="0"/>
              <a:t>small</a:t>
            </a:r>
            <a:r>
              <a:rPr lang="en-GB" dirty="0"/>
              <a:t> diversions, thereby staying near (in the area of ) the parent</a:t>
            </a:r>
          </a:p>
          <a:p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E592A27-7BE9-46CB-B2BB-F88B822B606D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14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9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</a:t>
            </a:r>
            <a:br>
              <a:rPr lang="en-GB" dirty="0"/>
            </a:br>
            <a:r>
              <a:rPr lang="en-GB" dirty="0"/>
              <a:t>Crossover OR mutation? (3/3)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Only crossover can combine information from two parents</a:t>
            </a:r>
          </a:p>
          <a:p>
            <a:r>
              <a:rPr lang="en-GB" dirty="0"/>
              <a:t>Only mutation can introduce new information (alleles)</a:t>
            </a:r>
          </a:p>
          <a:p>
            <a:r>
              <a:rPr lang="en-GB" dirty="0"/>
              <a:t>Crossover does not change the allele frequencies of the population (thought experiment: 50% 0’s on first bit in the population, ?% after performing n crossovers)</a:t>
            </a:r>
          </a:p>
          <a:p>
            <a:r>
              <a:rPr lang="en-GB" dirty="0"/>
              <a:t>To hit the optimum you often need a “lucky” mutation</a:t>
            </a:r>
          </a:p>
          <a:p>
            <a:pPr lvl="1"/>
            <a:r>
              <a:rPr lang="en-GB" dirty="0"/>
              <a:t>Assuming operators are restricted to crossover and mutation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E4729B4-A69D-40F0-B899-214FC1E50FD3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15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80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Integer </a:t>
            </a:r>
            <a:r>
              <a:rPr lang="nl-NL" dirty="0" err="1"/>
              <a:t>Representation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Nowadays it is generally accepted that it is better to encode numerical variables directly (integers, floating point </a:t>
            </a:r>
            <a:r>
              <a:rPr lang="en-US" dirty="0"/>
              <a:t>variables)</a:t>
            </a:r>
          </a:p>
          <a:p>
            <a:r>
              <a:rPr lang="en-GB" dirty="0"/>
              <a:t>Some problems naturally have integer variables, e.g., image processing parameters</a:t>
            </a:r>
          </a:p>
          <a:p>
            <a:r>
              <a:rPr lang="en-US" dirty="0"/>
              <a:t>Other problems</a:t>
            </a:r>
            <a:r>
              <a:rPr lang="en-GB" dirty="0"/>
              <a:t> take categorical values from a fixed set, e.g.,  {blue,</a:t>
            </a:r>
            <a:r>
              <a:rPr lang="en-US" dirty="0"/>
              <a:t> </a:t>
            </a:r>
            <a:r>
              <a:rPr lang="en-GB" dirty="0"/>
              <a:t>green,</a:t>
            </a:r>
            <a:r>
              <a:rPr lang="en-US" dirty="0"/>
              <a:t> </a:t>
            </a:r>
            <a:r>
              <a:rPr lang="en-GB" dirty="0"/>
              <a:t>yellow, pink}</a:t>
            </a:r>
          </a:p>
          <a:p>
            <a:r>
              <a:rPr lang="en-GB" dirty="0"/>
              <a:t>N-point / uniform crossover operators work</a:t>
            </a:r>
          </a:p>
          <a:p>
            <a:r>
              <a:rPr lang="en-GB" dirty="0"/>
              <a:t>Extend bit-flipping mutation to:</a:t>
            </a:r>
          </a:p>
          <a:p>
            <a:pPr lvl="1"/>
            <a:r>
              <a:rPr lang="en-GB" dirty="0"/>
              <a:t>Make it more likely to move to similar value (“creep”)</a:t>
            </a:r>
          </a:p>
          <a:p>
            <a:pPr lvl="2"/>
            <a:r>
              <a:rPr lang="en-GB" dirty="0"/>
              <a:t>Adding a small (positive or negative) value to each gene with a certain probability </a:t>
            </a:r>
            <a:r>
              <a:rPr lang="en-GB" i="1" dirty="0"/>
              <a:t>p</a:t>
            </a:r>
            <a:r>
              <a:rPr lang="en-GB" i="1" baseline="-25000" dirty="0"/>
              <a:t>.</a:t>
            </a:r>
            <a:endParaRPr lang="en-GB" i="1" dirty="0"/>
          </a:p>
          <a:p>
            <a:pPr lvl="1"/>
            <a:r>
              <a:rPr lang="en-GB" dirty="0"/>
              <a:t>Reset randomly (esp. with categorical variables)</a:t>
            </a:r>
          </a:p>
          <a:p>
            <a:pPr lvl="2"/>
            <a:r>
              <a:rPr lang="en-GB" dirty="0"/>
              <a:t>With a certain probability </a:t>
            </a:r>
            <a:r>
              <a:rPr lang="en-GB" i="1" dirty="0"/>
              <a:t>p</a:t>
            </a:r>
            <a:r>
              <a:rPr lang="en-GB" dirty="0"/>
              <a:t>, a new value is chosen at random</a:t>
            </a:r>
          </a:p>
          <a:p>
            <a:r>
              <a:rPr lang="en-US" dirty="0"/>
              <a:t>Same recombination as for binary representation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40EE195-930C-4E10-BA6D-CCEE6CC31A29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16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62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465698" y="608346"/>
            <a:ext cx="1176214" cy="56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4" tIns="50391" rIns="100784" bIns="50391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152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647" y="481359"/>
            <a:ext cx="4041351" cy="728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 descr="White marble"/>
          <p:cNvSpPr>
            <a:spLocks noChangeArrowheads="1"/>
          </p:cNvSpPr>
          <p:nvPr/>
        </p:nvSpPr>
        <p:spPr bwMode="auto">
          <a:xfrm>
            <a:off x="4894279" y="5029069"/>
            <a:ext cx="944463" cy="13174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EEEEEE"/>
            </a:solidFill>
            <a:miter lim="800000"/>
            <a:headEnd/>
            <a:tailEnd/>
          </a:ln>
        </p:spPr>
        <p:txBody>
          <a:bodyPr wrap="none" lIns="100784" tIns="50391" rIns="100784" bIns="50391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457152" rtl="0" eaLnBrk="1" fontAlgn="base" latinLnBrk="0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562546" y="1033753"/>
            <a:ext cx="4231831" cy="1273096"/>
            <a:chOff x="2867" y="966"/>
            <a:chExt cx="2419" cy="727"/>
          </a:xfrm>
        </p:grpSpPr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2867" y="966"/>
              <a:ext cx="2419" cy="727"/>
            </a:xfrm>
            <a:prstGeom prst="wedgeRoundRectCallout">
              <a:avLst>
                <a:gd name="adj1" fmla="val -41681"/>
                <a:gd name="adj2" fmla="val 66667"/>
                <a:gd name="adj3" fmla="val 16667"/>
              </a:avLst>
            </a:prstGeom>
            <a:gradFill rotWithShape="0">
              <a:gsLst>
                <a:gs pos="0">
                  <a:srgbClr val="FEEBB4"/>
                </a:gs>
                <a:gs pos="100000">
                  <a:srgbClr val="FEF5D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marR="0" lvl="0" indent="0" algn="l" defTabSz="457152" rtl="0" eaLnBrk="1" fontAlgn="base" latinLnBrk="0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885" y="1084"/>
              <a:ext cx="2342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78" tIns="44445" rIns="90478" bIns="44445">
              <a:spAutoFit/>
            </a:bodyPr>
            <a:lstStyle/>
            <a:p>
              <a:pPr marL="0" marR="0" lvl="0" indent="0" algn="ctr" defTabSz="100609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buNone/>
                <a:tabLst/>
                <a:defRPr/>
              </a:pPr>
              <a:r>
                <a:rPr kumimoji="0" lang="en-US" sz="4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Baskerville" charset="0"/>
                  <a:ea typeface="宋体" charset="-122"/>
                  <a:cs typeface="+mn-cs"/>
                </a:rPr>
                <a:t>Questions?</a:t>
              </a:r>
            </a:p>
          </p:txBody>
        </p:sp>
      </p:grp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583161" y="4648109"/>
            <a:ext cx="1279391" cy="40646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4" tIns="48992" rIns="99734" bIns="48992">
            <a:spAutoFit/>
          </a:bodyPr>
          <a:lstStyle>
            <a:lvl1pPr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100478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r>
              <a:rPr kumimoji="0" lang="en-US" altLang="en-US" sz="22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宋体" pitchFamily="2" charset="-122"/>
                <a:cs typeface="+mn-cs"/>
              </a:rPr>
              <a:t>Faculty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164DE8EA-2B6F-4CE0-B43A-F144F5D1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4012" y="6898698"/>
            <a:ext cx="592424" cy="552918"/>
          </a:xfrm>
        </p:spPr>
        <p:txBody>
          <a:bodyPr/>
          <a:lstStyle/>
          <a:p>
            <a:pPr marL="0" marR="0" lvl="0" indent="0" algn="r" defTabSz="503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fld id="{39B44630-8149-4451-ADCC-B770086FED53}" type="slidenum">
              <a:rPr kumimoji="0" lang="nl-NL" sz="132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pPr marL="0" marR="0" lvl="0" indent="0" algn="r" defTabSz="5039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t>17</a:t>
            </a:fld>
            <a:endParaRPr kumimoji="0" lang="nl-NL" sz="132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48865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224347" y="4535055"/>
            <a:ext cx="5099781" cy="193191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5: Fitness, Selection, and Population Management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E0706B9-6F21-45E8-9F20-6A1BF2448E7D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18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06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5:</a:t>
            </a:r>
            <a:br>
              <a:rPr lang="en-US" dirty="0"/>
            </a:br>
            <a:r>
              <a:rPr lang="en-US" dirty="0"/>
              <a:t>Fitness, Selection and Population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478" lvl="1" indent="-377979">
              <a:buFont typeface="Arial"/>
              <a:buChar char="•"/>
            </a:pPr>
            <a:r>
              <a:rPr lang="en-US" sz="2646" dirty="0"/>
              <a:t>Selection is a fundamental force for evolutionary systems</a:t>
            </a:r>
          </a:p>
          <a:p>
            <a:pPr marL="381478" lvl="1" indent="-377979">
              <a:buFont typeface="Arial"/>
              <a:buChar char="•"/>
            </a:pPr>
            <a:r>
              <a:rPr lang="en-US" sz="2646" dirty="0"/>
              <a:t>Important dimensions of selection include:</a:t>
            </a:r>
          </a:p>
          <a:p>
            <a:pPr marL="822454" lvl="2" indent="-377979">
              <a:buFont typeface="Lucida Grande"/>
              <a:buChar char="-"/>
            </a:pPr>
            <a:r>
              <a:rPr lang="en-US" dirty="0"/>
              <a:t>Computation of fitness</a:t>
            </a:r>
          </a:p>
          <a:p>
            <a:pPr marL="822454" lvl="2" indent="-377979">
              <a:buFont typeface="Lucida Grande"/>
              <a:buChar char="-"/>
            </a:pPr>
            <a:r>
              <a:rPr lang="en-US" dirty="0"/>
              <a:t>Population management models</a:t>
            </a:r>
          </a:p>
          <a:p>
            <a:pPr marL="822454" lvl="2" indent="-377979">
              <a:buFont typeface="Lucida Grande"/>
              <a:buChar char="-"/>
            </a:pPr>
            <a:r>
              <a:rPr lang="en-US" dirty="0"/>
              <a:t>Selection operators</a:t>
            </a:r>
          </a:p>
          <a:p>
            <a:pPr marL="822454" lvl="2" indent="-377979">
              <a:buFont typeface="Lucida Grande"/>
              <a:buChar char="-"/>
            </a:pPr>
            <a:r>
              <a:rPr lang="en-US" dirty="0"/>
              <a:t>Preserving diversity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E8CC48F-86B2-4901-80C3-14B7E7021E80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19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05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96DC-FCF1-4C68-AE79-821E7F90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225"/>
            <a:ext cx="10080625" cy="1254125"/>
          </a:xfrm>
        </p:spPr>
        <p:txBody>
          <a:bodyPr/>
          <a:lstStyle/>
          <a:p>
            <a:r>
              <a:rPr lang="en-US" dirty="0"/>
              <a:t>Variations on Evolutionary, Especially Genetic,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9A03-9B12-439D-A415-361FE28E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523454"/>
            <a:ext cx="9059862" cy="4992687"/>
          </a:xfrm>
        </p:spPr>
        <p:txBody>
          <a:bodyPr/>
          <a:lstStyle/>
          <a:p>
            <a:r>
              <a:rPr lang="en-US" sz="2400" dirty="0"/>
              <a:t>Vanilla Evolutionary Algorithms (EAs) often need to be tailored to work well in particular applications:</a:t>
            </a:r>
            <a:endParaRPr lang="en-US" sz="2200" dirty="0"/>
          </a:p>
          <a:p>
            <a:pPr lvl="1"/>
            <a:r>
              <a:rPr lang="en-US" sz="2200" dirty="0"/>
              <a:t>Set (hyper)parameters and use EA variations that are optimized to the problem at hand</a:t>
            </a:r>
          </a:p>
          <a:p>
            <a:pPr lvl="1"/>
            <a:r>
              <a:rPr lang="en-US" sz="2200" dirty="0"/>
              <a:t>Encodings that are suitable to sequence problems (TSP, …), Problems with constraints, …  </a:t>
            </a:r>
          </a:p>
          <a:p>
            <a:pPr lvl="1"/>
            <a:r>
              <a:rPr lang="en-US" sz="2200" dirty="0"/>
              <a:t>Carefully balance exploration and exploitation</a:t>
            </a:r>
          </a:p>
          <a:p>
            <a:r>
              <a:rPr lang="en-US" sz="2400" dirty="0"/>
              <a:t>Variations on an EA may thus for example include: </a:t>
            </a:r>
          </a:p>
          <a:p>
            <a:pPr lvl="1"/>
            <a:r>
              <a:rPr lang="en-US" sz="2200" dirty="0"/>
              <a:t>Use </a:t>
            </a:r>
            <a:r>
              <a:rPr lang="en-US" sz="2200" i="1" dirty="0"/>
              <a:t>representations</a:t>
            </a:r>
            <a:r>
              <a:rPr lang="en-US" sz="2200" dirty="0"/>
              <a:t> in an EA that go beyond the “default” representations</a:t>
            </a:r>
          </a:p>
          <a:p>
            <a:pPr lvl="1"/>
            <a:r>
              <a:rPr lang="en-US" sz="2200" dirty="0"/>
              <a:t>Use EA </a:t>
            </a:r>
            <a:r>
              <a:rPr lang="en-US" sz="2200" i="1" dirty="0"/>
              <a:t>variation operators</a:t>
            </a:r>
            <a:r>
              <a:rPr lang="en-US" sz="2200" dirty="0"/>
              <a:t> that are tailored to an application</a:t>
            </a:r>
          </a:p>
          <a:p>
            <a:pPr lvl="1"/>
            <a:r>
              <a:rPr lang="en-US" sz="2200" dirty="0"/>
              <a:t>Tailoring the EA to handle </a:t>
            </a:r>
            <a:r>
              <a:rPr lang="en-US" sz="2200" i="1" dirty="0"/>
              <a:t>constraints</a:t>
            </a:r>
            <a:r>
              <a:rPr lang="en-US" sz="2200" dirty="0"/>
              <a:t> found in an application</a:t>
            </a:r>
          </a:p>
          <a:p>
            <a:r>
              <a:rPr lang="en-US" sz="2400" dirty="0"/>
              <a:t>Today’s presentation is about some such variations</a:t>
            </a:r>
          </a:p>
          <a:p>
            <a:pPr lvl="1"/>
            <a:r>
              <a:rPr lang="en-US" sz="2200" dirty="0"/>
              <a:t>With a focus on the Genetic Algorithm (GA)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01B8707-FE21-423E-9CAE-FD8CCC6E74D6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639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EA:</a:t>
            </a:r>
            <a:br>
              <a:rPr lang="en-US" dirty="0"/>
            </a:br>
            <a:r>
              <a:rPr lang="en-US" dirty="0"/>
              <a:t>General scheme of EAs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F5492-40DA-4A93-AE5A-CC17DF964310}"/>
              </a:ext>
            </a:extLst>
          </p:cNvPr>
          <p:cNvSpPr/>
          <p:nvPr/>
        </p:nvSpPr>
        <p:spPr>
          <a:xfrm>
            <a:off x="655695" y="1582809"/>
            <a:ext cx="8596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i="1" dirty="0">
                <a:solidFill>
                  <a:prstClr val="black"/>
                </a:solidFill>
                <a:latin typeface="Calibri"/>
                <a:ea typeface="+mn-ea"/>
              </a:rPr>
              <a:t>Most common in EAs: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 An EA algorithm with a </a:t>
            </a:r>
            <a:r>
              <a:rPr lang="en-US" sz="2400" u="sng" dirty="0">
                <a:solidFill>
                  <a:prstClr val="black"/>
                </a:solidFill>
                <a:latin typeface="Calibri"/>
                <a:ea typeface="+mn-ea"/>
              </a:rPr>
              <a:t>fixed population size μ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.  Selection is (1) from μ parents to </a:t>
            </a:r>
            <a:r>
              <a:rPr lang="en-US" sz="2400" u="sng" dirty="0">
                <a:solidFill>
                  <a:prstClr val="black"/>
                </a:solidFill>
                <a:latin typeface="Calibri"/>
                <a:ea typeface="+mn-ea"/>
              </a:rPr>
              <a:t>create λ offspring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 and then (2) to </a:t>
            </a:r>
            <a:r>
              <a:rPr lang="en-US" sz="2400" u="sng" dirty="0">
                <a:solidFill>
                  <a:prstClr val="black"/>
                </a:solidFill>
                <a:latin typeface="Calibri"/>
                <a:ea typeface="+mn-ea"/>
              </a:rPr>
              <a:t>restrict to μ individuals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</a:rPr>
              <a:t> – making up the new population.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B86245-6B23-4285-A7BE-7DE9BE72EF21}"/>
              </a:ext>
            </a:extLst>
          </p:cNvPr>
          <p:cNvGrpSpPr>
            <a:grpSpLocks noChangeAspect="1"/>
          </p:cNvGrpSpPr>
          <p:nvPr/>
        </p:nvGrpSpPr>
        <p:grpSpPr>
          <a:xfrm>
            <a:off x="798253" y="3183680"/>
            <a:ext cx="8022777" cy="4124549"/>
            <a:chOff x="317277" y="2475274"/>
            <a:chExt cx="8096781" cy="4162595"/>
          </a:xfrm>
        </p:grpSpPr>
        <p:grpSp>
          <p:nvGrpSpPr>
            <p:cNvPr id="31" name="Group 30"/>
            <p:cNvGrpSpPr/>
            <p:nvPr/>
          </p:nvGrpSpPr>
          <p:grpSpPr>
            <a:xfrm>
              <a:off x="317277" y="2475274"/>
              <a:ext cx="8096781" cy="4073517"/>
              <a:chOff x="-100013" y="1285875"/>
              <a:chExt cx="8718552" cy="4803778"/>
            </a:xfrm>
          </p:grpSpPr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1600200" y="2971800"/>
                <a:ext cx="2362200" cy="1447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503972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1984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/>
                  </a:rPr>
                  <a:t>Population</a:t>
                </a:r>
              </a:p>
            </p:txBody>
          </p:sp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2670175" y="1285875"/>
                <a:ext cx="5330825" cy="1685925"/>
                <a:chOff x="1682" y="810"/>
                <a:chExt cx="3358" cy="1062"/>
              </a:xfrm>
            </p:grpSpPr>
            <p:sp>
              <p:nvSpPr>
                <p:cNvPr id="12" name="Rectangle 8"/>
                <p:cNvSpPr>
                  <a:spLocks noChangeArrowheads="1"/>
                </p:cNvSpPr>
                <p:nvPr/>
              </p:nvSpPr>
              <p:spPr bwMode="auto">
                <a:xfrm>
                  <a:off x="3552" y="912"/>
                  <a:ext cx="1488" cy="52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US" sz="1984" dirty="0">
                      <a:solidFill>
                        <a:srgbClr val="404040"/>
                      </a:solidFill>
                      <a:latin typeface="Calibri"/>
                    </a:rPr>
                    <a:t>Parents</a:t>
                  </a:r>
                </a:p>
              </p:txBody>
            </p:sp>
            <p:grpSp>
              <p:nvGrpSpPr>
                <p:cNvPr id="9" name="Group 10"/>
                <p:cNvGrpSpPr>
                  <a:grpSpLocks/>
                </p:cNvGrpSpPr>
                <p:nvPr/>
              </p:nvGrpSpPr>
              <p:grpSpPr bwMode="auto">
                <a:xfrm>
                  <a:off x="1682" y="810"/>
                  <a:ext cx="1870" cy="1062"/>
                  <a:chOff x="1682" y="810"/>
                  <a:chExt cx="1870" cy="1062"/>
                </a:xfrm>
              </p:grpSpPr>
              <p:sp>
                <p:nvSpPr>
                  <p:cNvPr id="1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682" y="810"/>
                    <a:ext cx="1383" cy="30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9746" tIns="48998" rIns="99746" bIns="48998">
                    <a:spAutoFit/>
                  </a:bodyPr>
                  <a:lstStyle/>
                  <a:p>
                    <a:pPr defTabSz="503972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r>
                      <a:rPr lang="en-US" sz="1984" dirty="0"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latin typeface="Arial" pitchFamily="34" charset="0"/>
                        <a:ea typeface="+mn-ea"/>
                        <a:cs typeface="Arial" pitchFamily="34" charset="0"/>
                      </a:rPr>
                      <a:t>Parent selection</a:t>
                    </a:r>
                  </a:p>
                </p:txBody>
              </p:sp>
              <p:cxnSp>
                <p:nvCxnSpPr>
                  <p:cNvPr id="11" name="AutoShape 12"/>
                  <p:cNvCxnSpPr>
                    <a:cxnSpLocks noChangeShapeType="1"/>
                    <a:stCxn id="5" idx="0"/>
                    <a:endCxn id="12" idx="1"/>
                  </p:cNvCxnSpPr>
                  <p:nvPr/>
                </p:nvCxnSpPr>
                <p:spPr bwMode="auto">
                  <a:xfrm rot="16200000">
                    <a:off x="2304" y="624"/>
                    <a:ext cx="696" cy="1800"/>
                  </a:xfrm>
                  <a:prstGeom prst="bentConnector2">
                    <a:avLst/>
                  </a:prstGeom>
                  <a:noFill/>
                  <a:ln w="5080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ffectLst/>
                </p:spPr>
              </p:cxnSp>
            </p:grpSp>
          </p:grp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2574925" y="4495802"/>
                <a:ext cx="3063875" cy="1593851"/>
                <a:chOff x="1622" y="2832"/>
                <a:chExt cx="1930" cy="1004"/>
              </a:xfrm>
            </p:grpSpPr>
            <p:sp>
              <p:nvSpPr>
                <p:cNvPr id="15" name="Rectangle 14"/>
                <p:cNvSpPr>
                  <a:spLocks noChangeArrowheads="1"/>
                </p:cNvSpPr>
                <p:nvPr/>
              </p:nvSpPr>
              <p:spPr bwMode="auto">
                <a:xfrm>
                  <a:off x="1622" y="3533"/>
                  <a:ext cx="1508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9746" tIns="48998" rIns="99746" bIns="48998">
                  <a:spAutoFit/>
                </a:bodyPr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US" sz="1984" dirty="0">
                      <a:solidFill>
                        <a:srgbClr val="7F7F7F"/>
                      </a:solidFill>
                      <a:latin typeface="Arial" pitchFamily="34" charset="0"/>
                      <a:ea typeface="+mn-ea"/>
                      <a:cs typeface="Arial" pitchFamily="34" charset="0"/>
                    </a:rPr>
                    <a:t>Survivor selection</a:t>
                  </a:r>
                </a:p>
              </p:txBody>
            </p:sp>
            <p:cxnSp>
              <p:nvCxnSpPr>
                <p:cNvPr id="16" name="AutoShape 15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1728" y="2832"/>
                  <a:ext cx="1824" cy="600"/>
                </a:xfrm>
                <a:prstGeom prst="bentConnector3">
                  <a:avLst>
                    <a:gd name="adj1" fmla="val 100435"/>
                  </a:avLst>
                </a:prstGeom>
                <a:noFill/>
                <a:ln w="5080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  <p:grpSp>
            <p:nvGrpSpPr>
              <p:cNvPr id="17" name="Group 16"/>
              <p:cNvGrpSpPr>
                <a:grpSpLocks/>
              </p:cNvGrpSpPr>
              <p:nvPr/>
            </p:nvGrpSpPr>
            <p:grpSpPr bwMode="auto">
              <a:xfrm>
                <a:off x="5638801" y="2400300"/>
                <a:ext cx="2979738" cy="3467100"/>
                <a:chOff x="3552" y="1512"/>
                <a:chExt cx="1877" cy="2184"/>
              </a:xfrm>
            </p:grpSpPr>
            <p:sp>
              <p:nvSpPr>
                <p:cNvPr id="23" name="Rectangle 18"/>
                <p:cNvSpPr>
                  <a:spLocks noChangeArrowheads="1"/>
                </p:cNvSpPr>
                <p:nvPr/>
              </p:nvSpPr>
              <p:spPr bwMode="auto">
                <a:xfrm>
                  <a:off x="3552" y="3168"/>
                  <a:ext cx="1505" cy="528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US" sz="1984" dirty="0">
                      <a:solidFill>
                        <a:prstClr val="black"/>
                      </a:solidFill>
                      <a:latin typeface="Calibri"/>
                    </a:rPr>
                    <a:t>Offspring</a:t>
                  </a:r>
                </a:p>
              </p:txBody>
            </p:sp>
            <p:grpSp>
              <p:nvGrpSpPr>
                <p:cNvPr id="19" name="Group 20"/>
                <p:cNvGrpSpPr>
                  <a:grpSpLocks/>
                </p:cNvGrpSpPr>
                <p:nvPr/>
              </p:nvGrpSpPr>
              <p:grpSpPr bwMode="auto">
                <a:xfrm>
                  <a:off x="4132" y="1512"/>
                  <a:ext cx="1297" cy="1656"/>
                  <a:chOff x="4132" y="1512"/>
                  <a:chExt cx="1297" cy="1656"/>
                </a:xfrm>
              </p:grpSpPr>
              <p:sp>
                <p:nvSpPr>
                  <p:cNvPr id="20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132" y="1680"/>
                    <a:ext cx="1297" cy="53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9746" tIns="48998" rIns="99746" bIns="48998">
                    <a:spAutoFit/>
                  </a:bodyPr>
                  <a:lstStyle/>
                  <a:p>
                    <a:pPr defTabSz="503972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r>
                      <a:rPr lang="en-US" sz="1984" dirty="0">
                        <a:solidFill>
                          <a:srgbClr val="7F7F7F"/>
                        </a:solidFill>
                        <a:latin typeface="Arial" pitchFamily="34" charset="0"/>
                        <a:ea typeface="+mn-ea"/>
                        <a:cs typeface="Arial" pitchFamily="34" charset="0"/>
                      </a:rPr>
                      <a:t>Recombination</a:t>
                    </a:r>
                  </a:p>
                  <a:p>
                    <a:pPr defTabSz="503972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r>
                      <a:rPr lang="en-US" sz="1984" dirty="0">
                        <a:solidFill>
                          <a:srgbClr val="7F7F7F"/>
                        </a:solidFill>
                        <a:latin typeface="Arial" pitchFamily="34" charset="0"/>
                        <a:ea typeface="+mn-ea"/>
                        <a:cs typeface="Arial" pitchFamily="34" charset="0"/>
                      </a:rPr>
                      <a:t>(crossover)</a:t>
                    </a:r>
                  </a:p>
                </p:txBody>
              </p:sp>
              <p:sp>
                <p:nvSpPr>
                  <p:cNvPr id="21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166" y="2448"/>
                    <a:ext cx="804" cy="30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9746" tIns="48998" rIns="99746" bIns="48998">
                    <a:spAutoFit/>
                  </a:bodyPr>
                  <a:lstStyle/>
                  <a:p>
                    <a:pPr defTabSz="503972" fontAlgn="auto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</a:pPr>
                    <a:r>
                      <a:rPr lang="en-US" sz="1984" dirty="0">
                        <a:solidFill>
                          <a:srgbClr val="7F7F7F"/>
                        </a:solidFill>
                        <a:latin typeface="Arial" pitchFamily="34" charset="0"/>
                        <a:ea typeface="+mn-ea"/>
                        <a:cs typeface="Arial" pitchFamily="34" charset="0"/>
                      </a:rPr>
                      <a:t>Mutation</a:t>
                    </a:r>
                  </a:p>
                </p:txBody>
              </p:sp>
              <p:cxnSp>
                <p:nvCxnSpPr>
                  <p:cNvPr id="22" name="AutoShape 2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148" y="1512"/>
                    <a:ext cx="0" cy="1656"/>
                  </a:xfrm>
                  <a:prstGeom prst="straightConnector1">
                    <a:avLst/>
                  </a:prstGeom>
                  <a:noFill/>
                  <a:ln w="508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</p:grpSp>
          </p:grpSp>
          <p:grpSp>
            <p:nvGrpSpPr>
              <p:cNvPr id="25" name="Group 24"/>
              <p:cNvGrpSpPr>
                <a:grpSpLocks/>
              </p:cNvGrpSpPr>
              <p:nvPr/>
            </p:nvGrpSpPr>
            <p:grpSpPr bwMode="auto">
              <a:xfrm>
                <a:off x="-42863" y="2286000"/>
                <a:ext cx="1643063" cy="1409700"/>
                <a:chOff x="-27" y="1440"/>
                <a:chExt cx="1035" cy="888"/>
              </a:xfrm>
            </p:grpSpPr>
            <p:cxnSp>
              <p:nvCxnSpPr>
                <p:cNvPr id="26" name="AutoShape 25"/>
                <p:cNvCxnSpPr>
                  <a:cxnSpLocks noChangeShapeType="1"/>
                  <a:endCxn id="5" idx="1"/>
                </p:cNvCxnSpPr>
                <p:nvPr/>
              </p:nvCxnSpPr>
              <p:spPr bwMode="auto">
                <a:xfrm rot="16200000" flipH="1">
                  <a:off x="445" y="1764"/>
                  <a:ext cx="600" cy="527"/>
                </a:xfrm>
                <a:prstGeom prst="bentConnector2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  <p:sp>
              <p:nvSpPr>
                <p:cNvPr id="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-27" y="1440"/>
                  <a:ext cx="994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nl-NL" sz="1984" dirty="0" err="1">
                      <a:solidFill>
                        <a:srgbClr val="7F7F7F"/>
                      </a:solidFill>
                      <a:latin typeface="Arial" pitchFamily="34" charset="0"/>
                      <a:ea typeface="+mn-ea"/>
                      <a:cs typeface="Arial" pitchFamily="34" charset="0"/>
                    </a:rPr>
                    <a:t>Intialization</a:t>
                  </a:r>
                  <a:endParaRPr lang="nl-NL" sz="1984" dirty="0">
                    <a:solidFill>
                      <a:srgbClr val="7F7F7F"/>
                    </a:solidFill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-100013" y="3886200"/>
                <a:ext cx="1700213" cy="1539875"/>
                <a:chOff x="-63" y="2448"/>
                <a:chExt cx="1071" cy="970"/>
              </a:xfrm>
            </p:grpSpPr>
            <p:cxnSp>
              <p:nvCxnSpPr>
                <p:cNvPr id="29" name="AutoShape 28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420" y="2508"/>
                  <a:ext cx="648" cy="528"/>
                </a:xfrm>
                <a:prstGeom prst="bentConnector2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ffectLst/>
              </p:spPr>
            </p:cxnSp>
            <p:sp>
              <p:nvSpPr>
                <p:cNvPr id="3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-63" y="3120"/>
                  <a:ext cx="1024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nl-NL" sz="1984" dirty="0" err="1">
                      <a:solidFill>
                        <a:srgbClr val="7F7F7F"/>
                      </a:solidFill>
                      <a:latin typeface="Arial" pitchFamily="34" charset="0"/>
                      <a:ea typeface="+mn-ea"/>
                      <a:cs typeface="Arial" pitchFamily="34" charset="0"/>
                    </a:rPr>
                    <a:t>Termination</a:t>
                  </a:r>
                  <a:endParaRPr lang="nl-NL" sz="1984" dirty="0">
                    <a:solidFill>
                      <a:srgbClr val="7F7F7F"/>
                    </a:solidFill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613866F-A8A0-4EF2-B0D8-44C0483BB5CA}"/>
                </a:ext>
              </a:extLst>
            </p:cNvPr>
            <p:cNvSpPr/>
            <p:nvPr/>
          </p:nvSpPr>
          <p:spPr>
            <a:xfrm>
              <a:off x="1794938" y="2475274"/>
              <a:ext cx="4312352" cy="4162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endParaRPr lang="en-US" sz="1543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0A36A9-DBC5-4F5E-AF95-6D52DC438ED7}"/>
                </a:ext>
              </a:extLst>
            </p:cNvPr>
            <p:cNvSpPr/>
            <p:nvPr/>
          </p:nvSpPr>
          <p:spPr>
            <a:xfrm>
              <a:off x="3999887" y="3044773"/>
              <a:ext cx="1110022" cy="332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543" dirty="0">
                  <a:solidFill>
                    <a:prstClr val="black"/>
                  </a:solidFill>
                  <a:latin typeface="Calibri"/>
                  <a:ea typeface="+mn-ea"/>
                </a:rPr>
                <a:t>μ parents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5C9805-4C31-4C36-8B93-1889E6AC7D09}"/>
                </a:ext>
              </a:extLst>
            </p:cNvPr>
            <p:cNvSpPr/>
            <p:nvPr/>
          </p:nvSpPr>
          <p:spPr>
            <a:xfrm>
              <a:off x="7213960" y="5246164"/>
              <a:ext cx="1178815" cy="332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543" dirty="0">
                  <a:solidFill>
                    <a:prstClr val="black"/>
                  </a:solidFill>
                  <a:latin typeface="Calibri"/>
                  <a:ea typeface="+mn-ea"/>
                </a:rPr>
                <a:t>λ offspring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619C9F2-E1F8-4486-865B-7509C2DA39C6}"/>
                </a:ext>
              </a:extLst>
            </p:cNvPr>
            <p:cNvSpPr/>
            <p:nvPr/>
          </p:nvSpPr>
          <p:spPr>
            <a:xfrm>
              <a:off x="3206049" y="5267425"/>
              <a:ext cx="1463334" cy="3328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543" dirty="0">
                  <a:solidFill>
                    <a:prstClr val="black"/>
                  </a:solidFill>
                  <a:latin typeface="Calibri"/>
                  <a:ea typeface="+mn-ea"/>
                </a:rPr>
                <a:t>μ individuals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579488-8412-4879-9A4E-357F7D7E3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383" y="5363097"/>
              <a:ext cx="2274322" cy="21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F30551D-A8F7-4FA7-B8BE-C873BAA89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898" y="3490905"/>
              <a:ext cx="202051" cy="17515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6E2C265B-822A-4496-A38B-93D2F0D52FAA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20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8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E0B6D0-B963-415F-B7BB-1CFA54DD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682" y="2813152"/>
            <a:ext cx="9058911" cy="1253993"/>
          </a:xfrm>
        </p:spPr>
        <p:txBody>
          <a:bodyPr/>
          <a:lstStyle/>
          <a:p>
            <a:r>
              <a:rPr lang="en-US" altLang="en-US" sz="3999" dirty="0"/>
              <a:t>Population Management </a:t>
            </a:r>
            <a:br>
              <a:rPr lang="en-US" altLang="en-US" sz="3999" dirty="0"/>
            </a:br>
            <a:br>
              <a:rPr lang="en-US" altLang="en-US" sz="3999" dirty="0"/>
            </a:br>
            <a:r>
              <a:rPr lang="en-US" altLang="en-US" sz="3999" dirty="0"/>
              <a:t>and Selection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A82EADE9-2E92-4EA2-8A64-EF421795F95E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21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Management Models:</a:t>
            </a:r>
            <a:br>
              <a:rPr lang="en-GB" dirty="0"/>
            </a:br>
            <a:r>
              <a:rPr lang="en-GB" dirty="0"/>
              <a:t>Fitness based competition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8" y="1657405"/>
            <a:ext cx="5220220" cy="593885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Selection typically occurs in two places in an EA:</a:t>
            </a:r>
          </a:p>
          <a:p>
            <a:pPr lvl="1"/>
            <a:r>
              <a:rPr lang="en-GB" dirty="0"/>
              <a:t>Selection from current generation to take part in mating (</a:t>
            </a:r>
            <a:r>
              <a:rPr lang="en-GB" b="1" dirty="0"/>
              <a:t>parent selection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Selection from parents + offspring to go into next generation (</a:t>
            </a:r>
            <a:r>
              <a:rPr lang="en-GB" b="1" dirty="0"/>
              <a:t>survivor selection</a:t>
            </a:r>
            <a:r>
              <a:rPr lang="en-GB" dirty="0"/>
              <a:t>)</a:t>
            </a:r>
          </a:p>
          <a:p>
            <a:r>
              <a:rPr lang="en-GB" dirty="0"/>
              <a:t>Selection operators work on whole individual</a:t>
            </a:r>
          </a:p>
          <a:p>
            <a:pPr lvl="1"/>
            <a:r>
              <a:rPr lang="en-GB" dirty="0"/>
              <a:t>i.e., they </a:t>
            </a:r>
            <a:r>
              <a:rPr lang="en-GB" dirty="0">
                <a:solidFill>
                  <a:srgbClr val="000000"/>
                </a:solidFill>
              </a:rPr>
              <a:t>are representation-independent!</a:t>
            </a:r>
          </a:p>
          <a:p>
            <a:r>
              <a:rPr lang="en-GB" dirty="0">
                <a:solidFill>
                  <a:srgbClr val="000000"/>
                </a:solidFill>
              </a:rPr>
              <a:t>Distinction between selection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Operators: define selection probabilities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Algorithms: define how these probabilities are approximated and implemented</a:t>
            </a:r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8CD2A-A19E-4BF6-95BB-0202C7BC1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92" y="3263409"/>
            <a:ext cx="4909180" cy="227452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458076-8D47-4CA9-9E2C-78BF882619D6}"/>
              </a:ext>
            </a:extLst>
          </p:cNvPr>
          <p:cNvSpPr/>
          <p:nvPr/>
        </p:nvSpPr>
        <p:spPr bwMode="auto">
          <a:xfrm>
            <a:off x="6311085" y="3128179"/>
            <a:ext cx="2101633" cy="1017092"/>
          </a:xfrm>
          <a:prstGeom prst="roundRect">
            <a:avLst/>
          </a:prstGeom>
          <a:solidFill>
            <a:srgbClr val="FFC000">
              <a:alpha val="3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6" tIns="50398" rIns="100796" bIns="50398" numCol="1" rtlCol="0" anchor="t" anchorCtr="0" compatLnSpc="1">
            <a:prstTxWarp prst="textNoShape">
              <a:avLst/>
            </a:prstTxWarp>
          </a:bodyPr>
          <a:lstStyle/>
          <a:p>
            <a:pPr defTabSz="1007943">
              <a:defRPr/>
            </a:pPr>
            <a:endParaRPr lang="en-US" sz="1984" ker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E34C78-2031-4ED6-8C0F-CB2062847D2B}"/>
              </a:ext>
            </a:extLst>
          </p:cNvPr>
          <p:cNvSpPr/>
          <p:nvPr/>
        </p:nvSpPr>
        <p:spPr bwMode="auto">
          <a:xfrm>
            <a:off x="6479078" y="4528435"/>
            <a:ext cx="2101633" cy="1017092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6" tIns="50398" rIns="100796" bIns="50398" numCol="1" rtlCol="0" anchor="t" anchorCtr="0" compatLnSpc="1">
            <a:prstTxWarp prst="textNoShape">
              <a:avLst/>
            </a:prstTxWarp>
          </a:bodyPr>
          <a:lstStyle/>
          <a:p>
            <a:pPr defTabSz="1007943">
              <a:defRPr/>
            </a:pPr>
            <a:endParaRPr lang="en-US" sz="1984" kern="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B02533-F637-4184-B21A-AA1756A8097E}"/>
              </a:ext>
            </a:extLst>
          </p:cNvPr>
          <p:cNvCxnSpPr>
            <a:cxnSpLocks/>
          </p:cNvCxnSpPr>
          <p:nvPr/>
        </p:nvCxnSpPr>
        <p:spPr>
          <a:xfrm>
            <a:off x="4536256" y="2881231"/>
            <a:ext cx="2028875" cy="594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4F3B8C-D8B8-496E-B714-3AA8CBDEFCEA}"/>
              </a:ext>
            </a:extLst>
          </p:cNvPr>
          <p:cNvCxnSpPr>
            <a:cxnSpLocks/>
          </p:cNvCxnSpPr>
          <p:nvPr/>
        </p:nvCxnSpPr>
        <p:spPr>
          <a:xfrm>
            <a:off x="4608264" y="3871400"/>
            <a:ext cx="2029089" cy="1241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A2297CB9-9710-469A-B235-9F593842D1BA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22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483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Management Models:</a:t>
            </a:r>
            <a:br>
              <a:rPr lang="en-GB" dirty="0"/>
            </a:br>
            <a:r>
              <a:rPr lang="en-GB" dirty="0"/>
              <a:t>Introduction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763924"/>
            <a:ext cx="9071610" cy="56880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Two different population management models exist:</a:t>
            </a:r>
          </a:p>
          <a:p>
            <a:pPr lvl="1"/>
            <a:r>
              <a:rPr lang="en-GB" i="1" dirty="0"/>
              <a:t>Generational genetic algorithm</a:t>
            </a:r>
            <a:r>
              <a:rPr lang="en-GB" dirty="0"/>
              <a:t> (GGA) – where for example:</a:t>
            </a:r>
          </a:p>
          <a:p>
            <a:pPr lvl="2"/>
            <a:r>
              <a:rPr lang="en-GB" dirty="0"/>
              <a:t>each individual survives for exactly one generation</a:t>
            </a:r>
          </a:p>
          <a:p>
            <a:pPr lvl="2"/>
            <a:r>
              <a:rPr lang="en-GB" dirty="0"/>
              <a:t>the entire set of  parents is replaced by the offspring</a:t>
            </a:r>
          </a:p>
          <a:p>
            <a:pPr lvl="1"/>
            <a:r>
              <a:rPr lang="en-GB" i="1" dirty="0"/>
              <a:t>Steady-state genetic algorithm</a:t>
            </a:r>
            <a:r>
              <a:rPr lang="en-GB" dirty="0"/>
              <a:t> (SSGA) – where for example:</a:t>
            </a:r>
          </a:p>
          <a:p>
            <a:pPr lvl="2"/>
            <a:r>
              <a:rPr lang="en-GB" dirty="0"/>
              <a:t>one offspring is generated per generation</a:t>
            </a:r>
          </a:p>
          <a:p>
            <a:pPr lvl="2"/>
            <a:r>
              <a:rPr lang="en-GB" dirty="0"/>
              <a:t>one member of population replaced</a:t>
            </a:r>
          </a:p>
          <a:p>
            <a:r>
              <a:rPr lang="en-GB" dirty="0"/>
              <a:t>Most EAs use either the GGA or the SSGA mode:</a:t>
            </a:r>
          </a:p>
          <a:p>
            <a:pPr lvl="1"/>
            <a:r>
              <a:rPr lang="en-GB" dirty="0"/>
              <a:t>The simple genetic algorithm (</a:t>
            </a:r>
            <a:r>
              <a:rPr lang="en-GB" i="1" dirty="0"/>
              <a:t>SGA</a:t>
            </a:r>
            <a:r>
              <a:rPr lang="en-GB" dirty="0"/>
              <a:t>) of Goldberg uses GGA</a:t>
            </a:r>
          </a:p>
          <a:p>
            <a:pPr lvl="1"/>
            <a:r>
              <a:rPr lang="en-GB" dirty="0"/>
              <a:t>Whitley’s </a:t>
            </a:r>
            <a:r>
              <a:rPr lang="en-GB" i="1" dirty="0"/>
              <a:t>GENITOR</a:t>
            </a:r>
            <a:r>
              <a:rPr lang="en-GB" dirty="0"/>
              <a:t> is a steady-state GA - SSGA</a:t>
            </a:r>
          </a:p>
          <a:p>
            <a:r>
              <a:rPr lang="en-GB" dirty="0"/>
              <a:t>Generation Gap (GG) is a key parameter:</a:t>
            </a:r>
          </a:p>
          <a:p>
            <a:pPr lvl="1"/>
            <a:r>
              <a:rPr lang="en-GB" dirty="0"/>
              <a:t>The proportion of the population replaced at each iteration</a:t>
            </a:r>
          </a:p>
          <a:p>
            <a:r>
              <a:rPr lang="en-GB" dirty="0"/>
              <a:t>How parameter GG varies: </a:t>
            </a:r>
          </a:p>
          <a:p>
            <a:pPr lvl="1"/>
            <a:r>
              <a:rPr lang="en-GB" dirty="0"/>
              <a:t>For GGA: GG = 1</a:t>
            </a:r>
          </a:p>
          <a:p>
            <a:pPr lvl="1"/>
            <a:r>
              <a:rPr lang="en-GB" dirty="0">
                <a:sym typeface="Symbol" pitchFamily="18" charset="2"/>
              </a:rPr>
              <a:t>For SSGA:</a:t>
            </a:r>
            <a:r>
              <a:rPr lang="en-GB" dirty="0"/>
              <a:t>  GG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dirty="0"/>
              <a:t>= 1/</a:t>
            </a:r>
            <a:r>
              <a:rPr lang="en-US" dirty="0" err="1"/>
              <a:t>pop_size</a:t>
            </a:r>
            <a:endParaRPr lang="en-GB" dirty="0">
              <a:sym typeface="Symbol" pitchFamily="18" charset="2"/>
            </a:endParaRPr>
          </a:p>
          <a:p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97D6DF1-85A2-4A96-B358-7E64649E804C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23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83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E0B6D0-B963-415F-B7BB-1CFA54DD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682" y="1780313"/>
            <a:ext cx="9058911" cy="1253993"/>
          </a:xfrm>
        </p:spPr>
        <p:txBody>
          <a:bodyPr/>
          <a:lstStyle/>
          <a:p>
            <a:r>
              <a:rPr lang="en-US" altLang="en-US" sz="3999" dirty="0"/>
              <a:t>Parent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547B1-50EF-49B2-96B8-CFB30804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99" y="3534070"/>
            <a:ext cx="7103399" cy="356202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7400F2-E33B-4B9A-BE4E-D1DE2B1959E3}"/>
              </a:ext>
            </a:extLst>
          </p:cNvPr>
          <p:cNvSpPr/>
          <p:nvPr/>
        </p:nvSpPr>
        <p:spPr bwMode="auto">
          <a:xfrm>
            <a:off x="3447842" y="3409630"/>
            <a:ext cx="2575539" cy="1592820"/>
          </a:xfrm>
          <a:prstGeom prst="roundRect">
            <a:avLst/>
          </a:prstGeom>
          <a:solidFill>
            <a:srgbClr val="FFC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6" tIns="50398" rIns="100796" bIns="50398" numCol="1" rtlCol="0" anchor="t" anchorCtr="0" compatLnSpc="1">
            <a:prstTxWarp prst="textNoShape">
              <a:avLst/>
            </a:prstTxWarp>
          </a:bodyPr>
          <a:lstStyle/>
          <a:p>
            <a:pPr defTabSz="503972"/>
            <a:endParaRPr lang="en-US" sz="1984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A2A2684-936F-4FC2-B956-CC17AF992FE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24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22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Parent Selection:</a:t>
            </a:r>
            <a:br>
              <a:rPr lang="en-GB" dirty="0"/>
            </a:br>
            <a:r>
              <a:rPr lang="en-GB" dirty="0"/>
              <a:t>Uniform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763924"/>
            <a:ext cx="8913870" cy="540376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Parents are selected by uniform random distribution whenever an operator needs one/some: 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Uniform parent selection: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Is unbiased - every individual has the same probability to be selected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Needs to be coupled with replacement selection pressure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When working with extremely large populations, over-selection can be used</a:t>
            </a:r>
          </a:p>
          <a:p>
            <a:pPr lvl="1">
              <a:lnSpc>
                <a:spcPct val="90000"/>
              </a:lnSpc>
            </a:pPr>
            <a:r>
              <a:rPr lang="en-GB" dirty="0" err="1"/>
              <a:t>Overselection</a:t>
            </a:r>
            <a:r>
              <a:rPr lang="en-GB" dirty="0"/>
              <a:t> amounts to splitting the population into two groups: “best fit” (minority group) and “the rest” (majority group)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heuristic: 80% of parents are picked from the “best fit” (minority group)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69979" y="2461939"/>
          <a:ext cx="1740300" cy="91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500" imgH="431800" progId="Equation.3">
                  <p:embed/>
                </p:oleObj>
              </mc:Choice>
              <mc:Fallback>
                <p:oleObj name="Equation" r:id="rId3" imgW="825500" imgH="431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9979" y="2461939"/>
                        <a:ext cx="1740300" cy="910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6CF4C3D-5ACE-4E46-8E48-0DF5BF5DF30E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25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82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Parent Selection:</a:t>
            </a:r>
            <a:br>
              <a:rPr lang="en-GB" dirty="0"/>
            </a:br>
            <a:r>
              <a:rPr lang="en-GB" dirty="0"/>
              <a:t>Fitness-Proportionate Selection (FPS)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763924"/>
            <a:ext cx="9071610" cy="579575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Probability for individual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dirty="0"/>
              <a:t>to be selected for mating in a population size </a:t>
            </a:r>
            <a:r>
              <a:rPr lang="en-GB" i="1" dirty="0"/>
              <a:t>μ </a:t>
            </a:r>
            <a:r>
              <a:rPr lang="en-GB" dirty="0"/>
              <a:t>with FPS is </a:t>
            </a:r>
            <a:endParaRPr lang="en-GB" i="1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Limitations of FPS include:</a:t>
            </a:r>
          </a:p>
          <a:p>
            <a:pPr marL="1007943" lvl="1" indent="-503972">
              <a:buFont typeface="+mj-lt"/>
              <a:buAutoNum type="arabicPeriod"/>
            </a:pPr>
            <a:r>
              <a:rPr lang="en-GB" dirty="0"/>
              <a:t>One highly fit member can rapidly take over if rest of population is much less fit: </a:t>
            </a:r>
            <a:r>
              <a:rPr lang="en-GB" dirty="0">
                <a:solidFill>
                  <a:srgbClr val="E46C0A"/>
                </a:solidFill>
              </a:rPr>
              <a:t>Premature Convergence</a:t>
            </a:r>
          </a:p>
          <a:p>
            <a:pPr marL="1007943" lvl="1" indent="-503972">
              <a:buFont typeface="+mj-lt"/>
              <a:buAutoNum type="arabicPeriod"/>
            </a:pPr>
            <a:r>
              <a:rPr lang="en-GB" dirty="0"/>
              <a:t>At end of runs when </a:t>
            </a:r>
            <a:r>
              <a:rPr lang="en-GB" dirty="0" err="1"/>
              <a:t>fitnesses</a:t>
            </a:r>
            <a:r>
              <a:rPr lang="en-GB" dirty="0"/>
              <a:t> are similar, loss of selection pressure </a:t>
            </a:r>
          </a:p>
          <a:p>
            <a:pPr marL="1007943" lvl="1" indent="-503972">
              <a:buFont typeface="+mj-lt"/>
              <a:buAutoNum type="arabicPeriod"/>
            </a:pPr>
            <a:r>
              <a:rPr lang="en-GB" dirty="0"/>
              <a:t>Highly susceptible to function transposition</a:t>
            </a:r>
          </a:p>
          <a:p>
            <a:r>
              <a:rPr lang="en-GB" dirty="0"/>
              <a:t>Scaling raw fitness </a:t>
            </a:r>
            <a:r>
              <a:rPr lang="en-GB" i="1" dirty="0"/>
              <a:t>f(</a:t>
            </a:r>
            <a:r>
              <a:rPr lang="en-GB" i="1" dirty="0" err="1"/>
              <a:t>i</a:t>
            </a:r>
            <a:r>
              <a:rPr lang="en-GB" i="1" dirty="0"/>
              <a:t>)</a:t>
            </a:r>
            <a:r>
              <a:rPr lang="en-GB" dirty="0"/>
              <a:t> to scaled fitness </a:t>
            </a:r>
            <a:r>
              <a:rPr lang="en-GB" i="1" dirty="0"/>
              <a:t>f’(</a:t>
            </a:r>
            <a:r>
              <a:rPr lang="en-GB" i="1" dirty="0" err="1"/>
              <a:t>i</a:t>
            </a:r>
            <a:r>
              <a:rPr lang="en-GB" i="1" dirty="0"/>
              <a:t>)</a:t>
            </a:r>
            <a:r>
              <a:rPr lang="en-GB" dirty="0"/>
              <a:t> can fix last two problems</a:t>
            </a:r>
          </a:p>
          <a:p>
            <a:pPr lvl="1"/>
            <a:r>
              <a:rPr lang="en-GB" dirty="0"/>
              <a:t>Scaling by </a:t>
            </a:r>
            <a:r>
              <a:rPr lang="en-GB" i="1" dirty="0"/>
              <a:t>windowing</a:t>
            </a:r>
            <a:r>
              <a:rPr lang="en-GB" dirty="0"/>
              <a:t>: </a:t>
            </a:r>
            <a:endParaRPr lang="en-GB" i="1" dirty="0">
              <a:sym typeface="Symbol" pitchFamily="18" charset="2"/>
            </a:endParaRPr>
          </a:p>
          <a:p>
            <a:pPr marL="503972" lvl="1" indent="0">
              <a:buNone/>
            </a:pPr>
            <a:endParaRPr lang="en-GB" dirty="0">
              <a:sym typeface="Symbol" pitchFamily="18" charset="2"/>
            </a:endParaRPr>
          </a:p>
          <a:p>
            <a:pPr marL="503972" lvl="1" indent="0">
              <a:buNone/>
            </a:pPr>
            <a:r>
              <a:rPr lang="en-GB" dirty="0">
                <a:sym typeface="Symbol" pitchFamily="18" charset="2"/>
              </a:rPr>
              <a:t>where</a:t>
            </a:r>
            <a:r>
              <a:rPr lang="en-GB" i="1" dirty="0">
                <a:sym typeface="Symbol" pitchFamily="18" charset="2"/>
              </a:rPr>
              <a:t>  </a:t>
            </a:r>
            <a:r>
              <a:rPr lang="en-GB" dirty="0">
                <a:sym typeface="Symbol" pitchFamily="18" charset="2"/>
              </a:rPr>
              <a:t>is a function (e.g., average) of fitness over last </a:t>
            </a:r>
            <a:r>
              <a:rPr lang="en-GB" i="1" dirty="0">
                <a:sym typeface="Symbol" pitchFamily="18" charset="2"/>
              </a:rPr>
              <a:t>t</a:t>
            </a:r>
            <a:r>
              <a:rPr lang="en-GB" dirty="0">
                <a:sym typeface="Symbol" pitchFamily="18" charset="2"/>
              </a:rPr>
              <a:t> generations</a:t>
            </a:r>
          </a:p>
          <a:p>
            <a:pPr lvl="1"/>
            <a:r>
              <a:rPr lang="en-GB" i="1" dirty="0">
                <a:sym typeface="Symbol" pitchFamily="18" charset="2"/>
              </a:rPr>
              <a:t>Sigma scaling</a:t>
            </a:r>
            <a:r>
              <a:rPr lang="en-GB" dirty="0">
                <a:sym typeface="Symbol" pitchFamily="18" charset="2"/>
              </a:rPr>
              <a:t> normalizes fitness, taking population’s mean fitness and standard deviation into consideration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62465" y="2424769"/>
          <a:ext cx="2208159" cy="82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2200" imgH="482600" progId="Equation.3">
                  <p:embed/>
                </p:oleObj>
              </mc:Choice>
              <mc:Fallback>
                <p:oleObj name="Equation" r:id="rId3" imgW="1092200" imgH="482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465" y="2424769"/>
                        <a:ext cx="2208159" cy="82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45114" y="5895497"/>
          <a:ext cx="2042162" cy="41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228600" progId="Equation.3">
                  <p:embed/>
                </p:oleObj>
              </mc:Choice>
              <mc:Fallback>
                <p:oleObj name="Equation" r:id="rId5" imgW="102852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5114" y="5895497"/>
                        <a:ext cx="2042162" cy="412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1AB95B4-2317-429E-8076-824E99E78E51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26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732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Parent Selection:</a:t>
            </a:r>
            <a:br>
              <a:rPr lang="en-GB" dirty="0"/>
            </a:br>
            <a:r>
              <a:rPr lang="en-GB" dirty="0"/>
              <a:t>Rank-Based Selection (RBS)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Attempt to remove problems of FPS by basing selection probabilities on </a:t>
            </a:r>
          </a:p>
          <a:p>
            <a:pPr lvl="1"/>
            <a:r>
              <a:rPr lang="en-GB" i="1" dirty="0"/>
              <a:t>Relative</a:t>
            </a:r>
            <a:r>
              <a:rPr lang="en-GB" dirty="0"/>
              <a:t> – according to rank in population – rather than </a:t>
            </a:r>
          </a:p>
          <a:p>
            <a:pPr lvl="1"/>
            <a:r>
              <a:rPr lang="en-GB" i="1" dirty="0"/>
              <a:t>Absolute</a:t>
            </a:r>
            <a:r>
              <a:rPr lang="en-GB" dirty="0"/>
              <a:t> fitness </a:t>
            </a:r>
            <a:r>
              <a:rPr lang="en-GB" i="1" dirty="0"/>
              <a:t>P</a:t>
            </a:r>
            <a:r>
              <a:rPr lang="en-GB" i="1" baseline="-25000" dirty="0"/>
              <a:t>FPS</a:t>
            </a:r>
            <a:r>
              <a:rPr lang="en-GB" i="1" dirty="0"/>
              <a:t>(</a:t>
            </a:r>
            <a:r>
              <a:rPr lang="en-GB" i="1" dirty="0" err="1"/>
              <a:t>i</a:t>
            </a:r>
            <a:r>
              <a:rPr lang="en-GB" i="1" dirty="0"/>
              <a:t>)</a:t>
            </a:r>
          </a:p>
          <a:p>
            <a:r>
              <a:rPr lang="en-GB" dirty="0"/>
              <a:t>Idea of RBS: Rank population according to fitness and then base selection probabilities on “rank” (or “prize”)</a:t>
            </a:r>
          </a:p>
          <a:p>
            <a:pPr lvl="1"/>
            <a:r>
              <a:rPr lang="en-GB" u="sng" dirty="0"/>
              <a:t>Fittest</a:t>
            </a:r>
            <a:r>
              <a:rPr lang="en-GB" dirty="0"/>
              <a:t> individual has rank or prize </a:t>
            </a:r>
            <a:r>
              <a:rPr lang="en-GB" i="1" dirty="0">
                <a:sym typeface="Symbol" pitchFamily="18" charset="2"/>
              </a:rPr>
              <a:t>-1 </a:t>
            </a:r>
            <a:r>
              <a:rPr lang="en-GB" dirty="0">
                <a:sym typeface="Symbol" pitchFamily="18" charset="2"/>
              </a:rPr>
              <a:t>(or </a:t>
            </a:r>
            <a:r>
              <a:rPr lang="en-GB" i="1" dirty="0">
                <a:sym typeface="Symbol" pitchFamily="18" charset="2"/>
              </a:rPr>
              <a:t></a:t>
            </a:r>
            <a:r>
              <a:rPr lang="en-GB" dirty="0">
                <a:sym typeface="Symbol" pitchFamily="18" charset="2"/>
              </a:rPr>
              <a:t>)</a:t>
            </a:r>
            <a:r>
              <a:rPr lang="en-GB" i="1" dirty="0">
                <a:sym typeface="Symbol" pitchFamily="18" charset="2"/>
              </a:rPr>
              <a:t> </a:t>
            </a:r>
            <a:r>
              <a:rPr lang="en-GB" dirty="0">
                <a:sym typeface="Symbol" pitchFamily="18" charset="2"/>
              </a:rPr>
              <a:t>and </a:t>
            </a:r>
          </a:p>
          <a:p>
            <a:pPr lvl="1"/>
            <a:r>
              <a:rPr lang="en-GB" u="sng" dirty="0">
                <a:sym typeface="Symbol" pitchFamily="18" charset="2"/>
              </a:rPr>
              <a:t>Worst</a:t>
            </a:r>
            <a:r>
              <a:rPr lang="en-GB" dirty="0">
                <a:sym typeface="Symbol" pitchFamily="18" charset="2"/>
              </a:rPr>
              <a:t> </a:t>
            </a:r>
            <a:r>
              <a:rPr lang="en-GB" dirty="0"/>
              <a:t>fit individual has </a:t>
            </a:r>
            <a:r>
              <a:rPr lang="en-GB" dirty="0">
                <a:sym typeface="Symbol" pitchFamily="18" charset="2"/>
              </a:rPr>
              <a:t>rank </a:t>
            </a:r>
            <a:r>
              <a:rPr lang="en-GB" dirty="0"/>
              <a:t>or prize</a:t>
            </a:r>
            <a:r>
              <a:rPr lang="en-GB" dirty="0">
                <a:sym typeface="Symbol" pitchFamily="18" charset="2"/>
              </a:rPr>
              <a:t> 0 (or </a:t>
            </a:r>
            <a:r>
              <a:rPr lang="en-GB" i="1" dirty="0">
                <a:sym typeface="Symbol" pitchFamily="18" charset="2"/>
              </a:rPr>
              <a:t>1</a:t>
            </a:r>
            <a:r>
              <a:rPr lang="en-GB" dirty="0">
                <a:sym typeface="Symbol" pitchFamily="18" charset="2"/>
              </a:rPr>
              <a:t>)</a:t>
            </a:r>
            <a:r>
              <a:rPr lang="en-GB" i="1" dirty="0">
                <a:sym typeface="Symbol" pitchFamily="18" charset="2"/>
              </a:rPr>
              <a:t> </a:t>
            </a:r>
            <a:endParaRPr lang="en-GB" dirty="0"/>
          </a:p>
          <a:p>
            <a:r>
              <a:rPr lang="en-GB" dirty="0"/>
              <a:t>This imposes a sorting overhead on the algorithm, but this is usually negligible compared to the </a:t>
            </a:r>
            <a:r>
              <a:rPr lang="en-US" dirty="0"/>
              <a:t>fitness </a:t>
            </a:r>
            <a:r>
              <a:rPr lang="en-GB" dirty="0"/>
              <a:t>evaluation time</a:t>
            </a:r>
          </a:p>
          <a:p>
            <a:pPr lvl="1"/>
            <a:r>
              <a:rPr lang="en-US" dirty="0"/>
              <a:t>However, fitness </a:t>
            </a:r>
            <a:r>
              <a:rPr lang="en-GB" dirty="0"/>
              <a:t>evaluation time varies dramatically from application to application </a:t>
            </a:r>
          </a:p>
          <a:p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8398256-4FD2-4AAB-98F4-ADD5869A784B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27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60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Rank-Based Selection:</a:t>
            </a:r>
            <a:br>
              <a:rPr lang="en-GB" dirty="0"/>
            </a:br>
            <a:r>
              <a:rPr lang="en-GB" dirty="0"/>
              <a:t>Linear Ranking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343942"/>
            <a:ext cx="9071610" cy="4989036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Probability of selecting individual with rank (prize) </a:t>
            </a:r>
            <a:r>
              <a:rPr lang="en-GB" i="1" dirty="0"/>
              <a:t>i</a:t>
            </a:r>
            <a:r>
              <a:rPr lang="en-GB" dirty="0"/>
              <a:t>: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Parameterised by factor </a:t>
            </a:r>
            <a:r>
              <a:rPr lang="en-GB" i="1" dirty="0"/>
              <a:t>s: </a:t>
            </a:r>
            <a:r>
              <a:rPr lang="en-GB" dirty="0"/>
              <a:t>1 &lt; </a:t>
            </a:r>
            <a:r>
              <a:rPr lang="en-GB" i="1" dirty="0"/>
              <a:t>s</a:t>
            </a:r>
            <a:r>
              <a:rPr lang="en-GB" dirty="0"/>
              <a:t> ≤</a:t>
            </a:r>
            <a:r>
              <a:rPr lang="en-GB" dirty="0">
                <a:sym typeface="Symbol" pitchFamily="18" charset="2"/>
              </a:rPr>
              <a:t> 2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Measures advantage of best individual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Larger </a:t>
            </a:r>
            <a:r>
              <a:rPr lang="en-GB" i="1" dirty="0"/>
              <a:t>s </a:t>
            </a:r>
            <a:r>
              <a:rPr lang="en-GB" dirty="0"/>
              <a:t>means greater advantage to best individual</a:t>
            </a:r>
          </a:p>
          <a:p>
            <a:pPr>
              <a:lnSpc>
                <a:spcPct val="90000"/>
              </a:lnSpc>
            </a:pPr>
            <a:r>
              <a:rPr lang="en-GB" dirty="0"/>
              <a:t>Simple 3-individual example: </a:t>
            </a:r>
          </a:p>
          <a:p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55644" y="2309901"/>
          <a:ext cx="2889125" cy="71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431800" progId="Equation.3">
                  <p:embed/>
                </p:oleObj>
              </mc:Choice>
              <mc:Fallback>
                <p:oleObj name="Equation" r:id="rId3" imgW="1752600" imgH="4318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644" y="2309901"/>
                        <a:ext cx="2889125" cy="71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465" y="4989323"/>
            <a:ext cx="6761709" cy="1553933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2D48DF33-51C3-47FB-AC2F-E30350896C6F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28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894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Rank-Based Selection:</a:t>
            </a:r>
            <a:br>
              <a:rPr lang="en-GB" dirty="0"/>
            </a:br>
            <a:r>
              <a:rPr lang="en-GB" dirty="0"/>
              <a:t>Exponential Ranking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Linear Ranking is limited in selection pressure, thus </a:t>
            </a:r>
            <a:r>
              <a:rPr lang="en-GB" i="1" dirty="0"/>
              <a:t>Exponential Ranking </a:t>
            </a:r>
            <a:r>
              <a:rPr lang="en-GB" dirty="0"/>
              <a:t>is introduced</a:t>
            </a:r>
          </a:p>
          <a:p>
            <a:r>
              <a:rPr lang="en-GB" dirty="0"/>
              <a:t>Probability of selecting individual with rank (prize) </a:t>
            </a:r>
            <a:r>
              <a:rPr lang="en-GB" i="1" dirty="0"/>
              <a:t>i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Exponential Ranking can allocate more than 2 copies to fittest individual</a:t>
            </a:r>
          </a:p>
          <a:p>
            <a:r>
              <a:rPr lang="en-GB" dirty="0"/>
              <a:t>Normalisation constant factor </a:t>
            </a:r>
            <a:r>
              <a:rPr lang="en-GB" i="1" dirty="0"/>
              <a:t>c</a:t>
            </a:r>
            <a:r>
              <a:rPr lang="en-GB" dirty="0"/>
              <a:t> depends on population fitness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Sample mating pool using the selection probability distribution via roulette wheel selection, stochastic universal sampling, etc. </a:t>
            </a:r>
          </a:p>
          <a:p>
            <a:endParaRPr lang="nl-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94711" y="2995870"/>
          <a:ext cx="2747382" cy="98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419040" progId="Equation.3">
                  <p:embed/>
                </p:oleObj>
              </mc:Choice>
              <mc:Fallback>
                <p:oleObj name="Equation" r:id="rId3" imgW="1168200" imgH="4190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4711" y="2995870"/>
                        <a:ext cx="2747382" cy="986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FAD6F10-450E-4770-8C11-3161127EF681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29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8" name="Rectangular Callout 8">
            <a:extLst>
              <a:ext uri="{FF2B5EF4-FFF2-40B4-BE49-F238E27FC236}">
                <a16:creationId xmlns:a16="http://schemas.microsoft.com/office/drawing/2014/main" id="{18BD5CFC-6804-4FB5-B11D-3BBD1B00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698" y="3046617"/>
            <a:ext cx="4271418" cy="826594"/>
          </a:xfrm>
          <a:prstGeom prst="wedgeRectCallout">
            <a:avLst>
              <a:gd name="adj1" fmla="val -70128"/>
              <a:gd name="adj2" fmla="val 13087"/>
            </a:avLst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0796">
            <a:spAutoFit/>
          </a:bodyPr>
          <a:lstStyle>
            <a:lvl1pPr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16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None/>
            </a:pPr>
            <a:r>
              <a:rPr lang="en-US" altLang="en-US" sz="220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is 0 for </a:t>
            </a:r>
            <a:r>
              <a:rPr lang="en-US" altLang="en-US" sz="2205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205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  <a:r>
              <a:rPr lang="en-US" altLang="en-US" sz="220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probability increases as </a:t>
            </a:r>
            <a:r>
              <a:rPr lang="en-US" altLang="en-US" sz="2205" i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205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increases  </a:t>
            </a:r>
          </a:p>
        </p:txBody>
      </p:sp>
    </p:spTree>
    <p:extLst>
      <p:ext uri="{BB962C8B-B14F-4D97-AF65-F5344CB8AC3E}">
        <p14:creationId xmlns:p14="http://schemas.microsoft.com/office/powerpoint/2010/main" val="340578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Evolutionary Computing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Chapter 4: Binary, and Integer Representation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1F0557F-678C-4681-A904-DDFA2FCDAA31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181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Parent Selection:</a:t>
            </a:r>
            <a:br>
              <a:rPr lang="en-GB" dirty="0"/>
            </a:br>
            <a:r>
              <a:rPr lang="en-GB" dirty="0"/>
              <a:t>Global versus Local Computation for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methods above rely on </a:t>
            </a:r>
            <a:r>
              <a:rPr lang="en-GB" i="1" dirty="0"/>
              <a:t>global</a:t>
            </a:r>
            <a:r>
              <a:rPr lang="en-GB" dirty="0"/>
              <a:t> population statistics</a:t>
            </a:r>
          </a:p>
          <a:p>
            <a:pPr lvl="1"/>
            <a:r>
              <a:rPr lang="en-GB" dirty="0"/>
              <a:t>In other words, the fitness of all individuals need to be known in order to compute the fitness of a single individual</a:t>
            </a:r>
          </a:p>
          <a:p>
            <a:pPr lvl="1"/>
            <a:r>
              <a:rPr lang="en-GB" i="1" dirty="0"/>
              <a:t>Issue 1</a:t>
            </a:r>
            <a:r>
              <a:rPr lang="en-GB" dirty="0"/>
              <a:t>: How realistic is the computation of global population statistics in the natural world (ref. bio-inspired AI)?</a:t>
            </a:r>
          </a:p>
          <a:p>
            <a:pPr lvl="1"/>
            <a:r>
              <a:rPr lang="en-GB" i="1" dirty="0"/>
              <a:t>Issue 2</a:t>
            </a:r>
            <a:r>
              <a:rPr lang="en-GB" dirty="0"/>
              <a:t>: Such computation could be a bottleneck, esp., on parallel machines, with very large populations</a:t>
            </a:r>
          </a:p>
          <a:p>
            <a:pPr lvl="1"/>
            <a:endParaRPr lang="en-GB" dirty="0"/>
          </a:p>
          <a:p>
            <a:r>
              <a:rPr lang="en-GB" dirty="0"/>
              <a:t>Is there a way to avoid </a:t>
            </a:r>
            <a:r>
              <a:rPr lang="en-GB" i="1" dirty="0"/>
              <a:t>global</a:t>
            </a:r>
            <a:r>
              <a:rPr lang="en-GB" dirty="0"/>
              <a:t> computation of population statistics? </a:t>
            </a:r>
          </a:p>
          <a:p>
            <a:pPr lvl="1"/>
            <a:r>
              <a:rPr lang="en-GB" dirty="0"/>
              <a:t>Yes, there are </a:t>
            </a:r>
            <a:r>
              <a:rPr lang="en-GB" i="1" dirty="0"/>
              <a:t>local</a:t>
            </a:r>
            <a:r>
              <a:rPr lang="en-GB" dirty="0"/>
              <a:t> approaches, for example tournament selection </a:t>
            </a:r>
          </a:p>
          <a:p>
            <a:pPr lvl="1"/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65F2B75-4AA2-4519-B7D1-E364D7A6D6D9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30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036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Parent Selection:</a:t>
            </a:r>
            <a:br>
              <a:rPr lang="en-GB" dirty="0"/>
            </a:br>
            <a:r>
              <a:rPr lang="en-GB" dirty="0"/>
              <a:t>Tournament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Idea for a procedure – Tournament Selection – using only local fitness information: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Pick </a:t>
            </a:r>
            <a:r>
              <a:rPr lang="en-US" i="1" dirty="0"/>
              <a:t>k</a:t>
            </a:r>
            <a:r>
              <a:rPr lang="en-US" dirty="0"/>
              <a:t> members  at random, then select the best of these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Repeat to select more individuals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Probability of selecting individual </a:t>
            </a:r>
            <a:r>
              <a:rPr lang="en-US" i="1" dirty="0"/>
              <a:t>i</a:t>
            </a:r>
            <a:r>
              <a:rPr lang="en-GB" dirty="0"/>
              <a:t>  will depend on: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Rank of </a:t>
            </a:r>
            <a:r>
              <a:rPr lang="en-GB" i="1" dirty="0" err="1"/>
              <a:t>i</a:t>
            </a:r>
            <a:r>
              <a:rPr lang="en-GB" dirty="0"/>
              <a:t>, i.e., how fit the individual is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Size of sample </a:t>
            </a:r>
            <a:r>
              <a:rPr lang="en-GB" i="1" dirty="0"/>
              <a:t>k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 higher</a:t>
            </a:r>
            <a:r>
              <a:rPr lang="en-GB" i="1" dirty="0"/>
              <a:t> k </a:t>
            </a:r>
            <a:r>
              <a:rPr lang="en-GB" dirty="0"/>
              <a:t>increases selection pressure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Whether contestants are picked with replacement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Picking without replacement increases selection pressure</a:t>
            </a:r>
          </a:p>
          <a:p>
            <a:pPr lvl="1"/>
            <a:r>
              <a:rPr lang="en-GB" dirty="0"/>
              <a:t>Whether fittest contestant always wins (deterministic) or this happens with probability </a:t>
            </a:r>
            <a:r>
              <a:rPr lang="en-GB" i="1" dirty="0"/>
              <a:t>p</a:t>
            </a:r>
          </a:p>
          <a:p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92C44F1-B3AB-453C-ABFE-C116D998755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31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587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E0B6D0-B963-415F-B7BB-1CFA54DD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682" y="1979422"/>
            <a:ext cx="9058911" cy="1253993"/>
          </a:xfrm>
        </p:spPr>
        <p:txBody>
          <a:bodyPr/>
          <a:lstStyle/>
          <a:p>
            <a:r>
              <a:rPr lang="en-US" altLang="en-US" sz="3999" dirty="0"/>
              <a:t>Survivor Selection (a.k.a. Replacement)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547B1-50EF-49B2-96B8-CFB30804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99" y="3534070"/>
            <a:ext cx="7103399" cy="356202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7400F2-E33B-4B9A-BE4E-D1DE2B1959E3}"/>
              </a:ext>
            </a:extLst>
          </p:cNvPr>
          <p:cNvSpPr/>
          <p:nvPr/>
        </p:nvSpPr>
        <p:spPr bwMode="auto">
          <a:xfrm>
            <a:off x="3310608" y="5413101"/>
            <a:ext cx="2675442" cy="1844971"/>
          </a:xfrm>
          <a:prstGeom prst="roundRect">
            <a:avLst/>
          </a:prstGeom>
          <a:solidFill>
            <a:srgbClr val="92D05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6" tIns="50398" rIns="100796" bIns="50398" numCol="1" rtlCol="0" anchor="t" anchorCtr="0" compatLnSpc="1">
            <a:prstTxWarp prst="textNoShape">
              <a:avLst/>
            </a:prstTxWarp>
          </a:bodyPr>
          <a:lstStyle/>
          <a:p>
            <a:pPr defTabSz="503972">
              <a:defRPr/>
            </a:pPr>
            <a:endParaRPr lang="en-US" sz="1984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58F4209-E905-424B-9C89-1E90AAF9CDD2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32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800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Survivor Selection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763924"/>
            <a:ext cx="9071610" cy="545354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Goal: Managing the process of reducing the working memory of the EA:</a:t>
            </a:r>
          </a:p>
          <a:p>
            <a:pPr lvl="1"/>
            <a:r>
              <a:rPr lang="en-GB" dirty="0"/>
              <a:t>From a set of μ parents and λ offspring in the current generation</a:t>
            </a:r>
          </a:p>
          <a:p>
            <a:pPr lvl="1"/>
            <a:r>
              <a:rPr lang="en-GB" dirty="0"/>
              <a:t>To a set of μ individuals forming the next generation</a:t>
            </a:r>
          </a:p>
          <a:p>
            <a:pPr marL="377979" lvl="2" indent="-377979"/>
            <a:r>
              <a:rPr lang="en-GB" sz="2646" dirty="0"/>
              <a:t>The parent selection mechanisms can also be used for selecting survivors </a:t>
            </a:r>
          </a:p>
          <a:p>
            <a:pPr marL="881950" lvl="3" indent="-377979"/>
            <a:r>
              <a:rPr lang="en-GB" dirty="0"/>
              <a:t>But often parent and survivor selection are often different</a:t>
            </a:r>
          </a:p>
          <a:p>
            <a:r>
              <a:rPr lang="en-GB" dirty="0"/>
              <a:t>Survivor selection can be divided into (at least) these  approaches:</a:t>
            </a:r>
          </a:p>
          <a:p>
            <a:pPr lvl="1"/>
            <a:r>
              <a:rPr lang="en-GB" dirty="0"/>
              <a:t>Age-Based Selection</a:t>
            </a:r>
          </a:p>
          <a:p>
            <a:pPr lvl="2"/>
            <a:r>
              <a:rPr lang="en-GB" dirty="0"/>
              <a:t>Fitness is not taken into account – for example in SGA</a:t>
            </a:r>
          </a:p>
          <a:p>
            <a:pPr lvl="2"/>
            <a:r>
              <a:rPr lang="en-GB" dirty="0"/>
              <a:t>In SSGA can implement as “delete-random” (not recommended) or as “first-in-first-out” (a.k.a. delete-oldest) </a:t>
            </a:r>
          </a:p>
          <a:p>
            <a:pPr lvl="1"/>
            <a:r>
              <a:rPr lang="en-GB" dirty="0"/>
              <a:t>Fitness-Based Replacement</a:t>
            </a:r>
          </a:p>
          <a:p>
            <a:pPr lvl="1"/>
            <a:r>
              <a:rPr lang="en-GB" dirty="0"/>
              <a:t>Similarity-Based Replacement</a:t>
            </a:r>
          </a:p>
          <a:p>
            <a:pPr lvl="2"/>
            <a:r>
              <a:rPr lang="en-GB" dirty="0"/>
              <a:t>In crowding methods</a:t>
            </a:r>
          </a:p>
          <a:p>
            <a:endParaRPr lang="nl-NL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295108-5322-4981-84AD-F1521DA8E1B7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33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5" name="Rectangular Callout 8">
            <a:extLst>
              <a:ext uri="{FF2B5EF4-FFF2-40B4-BE49-F238E27FC236}">
                <a16:creationId xmlns:a16="http://schemas.microsoft.com/office/drawing/2014/main" id="{4BFA3E6A-3168-42A0-ACE9-10AE0008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711" y="3923853"/>
            <a:ext cx="1362137" cy="826594"/>
          </a:xfrm>
          <a:prstGeom prst="wedgeRectCallout">
            <a:avLst>
              <a:gd name="adj1" fmla="val -70583"/>
              <a:gd name="adj2" fmla="val -19540"/>
            </a:avLst>
          </a:prstGeom>
          <a:noFill/>
          <a:ln w="952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100796">
            <a:spAutoFit/>
          </a:bodyPr>
          <a:lstStyle>
            <a:lvl1pPr>
              <a:lnSpc>
                <a:spcPct val="80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16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None/>
            </a:pPr>
            <a:r>
              <a:rPr lang="en-US" altLang="en-US" sz="220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 to follow</a:t>
            </a:r>
          </a:p>
        </p:txBody>
      </p:sp>
    </p:spTree>
    <p:extLst>
      <p:ext uri="{BB962C8B-B14F-4D97-AF65-F5344CB8AC3E}">
        <p14:creationId xmlns:p14="http://schemas.microsoft.com/office/powerpoint/2010/main" val="3500915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Fitness-based replacement (1/2)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701703"/>
            <a:ext cx="9071610" cy="568807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Elitism</a:t>
            </a:r>
          </a:p>
          <a:p>
            <a:pPr lvl="1"/>
            <a:r>
              <a:rPr lang="en-GB" dirty="0"/>
              <a:t>Always keep at least one copy of the fittest solution so far</a:t>
            </a:r>
          </a:p>
          <a:p>
            <a:pPr lvl="1"/>
            <a:r>
              <a:rPr lang="en-GB" dirty="0"/>
              <a:t>Widely used in both population models (GGA, SSGA)</a:t>
            </a:r>
          </a:p>
          <a:p>
            <a:r>
              <a:rPr lang="en-GB" dirty="0"/>
              <a:t>GENITOR: a</a:t>
            </a:r>
            <a:r>
              <a:rPr lang="en-US" dirty="0"/>
              <a:t>.</a:t>
            </a:r>
            <a:r>
              <a:rPr lang="en-GB" dirty="0"/>
              <a:t>k</a:t>
            </a:r>
            <a:r>
              <a:rPr lang="en-US" dirty="0"/>
              <a:t>.</a:t>
            </a:r>
            <a:r>
              <a:rPr lang="en-GB" dirty="0"/>
              <a:t>a</a:t>
            </a:r>
            <a:r>
              <a:rPr lang="en-US" dirty="0"/>
              <a:t>.</a:t>
            </a:r>
            <a:r>
              <a:rPr lang="en-GB" dirty="0"/>
              <a:t> “delete-worst”</a:t>
            </a:r>
          </a:p>
          <a:p>
            <a:pPr lvl="1"/>
            <a:r>
              <a:rPr lang="en-GB" dirty="0"/>
              <a:t>From Whitley’s original SSGA (he also used linear </a:t>
            </a:r>
            <a:r>
              <a:rPr lang="en-GB" dirty="0" err="1"/>
              <a:t>ranki</a:t>
            </a:r>
            <a:r>
              <a:rPr lang="en-US" dirty="0"/>
              <a:t>n</a:t>
            </a:r>
            <a:r>
              <a:rPr lang="en-GB" dirty="0"/>
              <a:t>g for parent selection)</a:t>
            </a:r>
          </a:p>
          <a:p>
            <a:pPr lvl="1"/>
            <a:r>
              <a:rPr lang="en-GB" dirty="0"/>
              <a:t>Rapid takeover: use with large populations or “no duplicates” policy</a:t>
            </a:r>
          </a:p>
          <a:p>
            <a:pPr marL="377979" lvl="1" indent="-377979">
              <a:buFont typeface="Arial"/>
              <a:buChar char="•"/>
            </a:pPr>
            <a:r>
              <a:rPr lang="nl-NL" sz="2646" dirty="0" err="1"/>
              <a:t>Round-robin</a:t>
            </a:r>
            <a:r>
              <a:rPr lang="nl-NL" sz="2646" dirty="0"/>
              <a:t> </a:t>
            </a:r>
            <a:r>
              <a:rPr lang="nl-NL" sz="2646" dirty="0" err="1"/>
              <a:t>tournament</a:t>
            </a:r>
            <a:endParaRPr lang="nl-NL" sz="2646" dirty="0"/>
          </a:p>
          <a:p>
            <a:pPr lvl="1">
              <a:lnSpc>
                <a:spcPct val="90000"/>
              </a:lnSpc>
            </a:pPr>
            <a:r>
              <a:rPr lang="en-GB" dirty="0"/>
              <a:t>P(t): </a:t>
            </a:r>
            <a:r>
              <a:rPr lang="en-GB" dirty="0">
                <a:sym typeface="Symbol" pitchFamily="18" charset="2"/>
              </a:rPr>
              <a:t></a:t>
            </a:r>
            <a:r>
              <a:rPr lang="en-GB" dirty="0"/>
              <a:t> parents, P’(t): </a:t>
            </a:r>
            <a:r>
              <a:rPr lang="en-GB" dirty="0">
                <a:sym typeface="Symbol" pitchFamily="18" charset="2"/>
              </a:rPr>
              <a:t></a:t>
            </a:r>
            <a:r>
              <a:rPr lang="en-GB" dirty="0"/>
              <a:t> offspring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Pairwise competitions in round-robin format: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Each solution x from P(t) </a:t>
            </a:r>
            <a:r>
              <a:rPr lang="en-GB" dirty="0">
                <a:sym typeface="Symbol" pitchFamily="18" charset="2"/>
              </a:rPr>
              <a:t></a:t>
            </a:r>
            <a:r>
              <a:rPr lang="en-GB" dirty="0"/>
              <a:t> P’(t) is evaluated against q other randomly chosen solutions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For each comparison, a "win" is assigned if x is better than its opponent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ym typeface="Symbol" pitchFamily="18" charset="2"/>
              </a:rPr>
              <a:t></a:t>
            </a:r>
            <a:r>
              <a:rPr lang="en-GB" dirty="0"/>
              <a:t> solutions with the greatest number of wins are retained to be parents of the next generation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Parameter q allows tuning selection pressure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Typically </a:t>
            </a:r>
            <a:r>
              <a:rPr lang="en-GB" i="1" dirty="0"/>
              <a:t>q</a:t>
            </a:r>
            <a:r>
              <a:rPr lang="en-GB" dirty="0"/>
              <a:t> = 10</a:t>
            </a:r>
            <a:endParaRPr lang="en-US" dirty="0"/>
          </a:p>
          <a:p>
            <a:pPr marL="377979" lvl="1" indent="-377979">
              <a:buFont typeface="Arial"/>
              <a:buChar char="•"/>
            </a:pPr>
            <a:endParaRPr lang="en-GB" sz="3086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6F33DE8-0F27-45A0-81B0-3460CFD8B1D1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34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049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Fitness-based replacement (2/2)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21719" y="1657179"/>
            <a:ext cx="5103905" cy="2989650"/>
          </a:xfrm>
        </p:spPr>
        <p:txBody>
          <a:bodyPr>
            <a:normAutofit/>
          </a:bodyPr>
          <a:lstStyle/>
          <a:p>
            <a:pPr marL="402477" lvl="1" indent="-402477">
              <a:buFont typeface="Arial"/>
              <a:buChar char="•"/>
            </a:pPr>
            <a:r>
              <a:rPr lang="en-GB" sz="2425" dirty="0"/>
              <a:t>(</a:t>
            </a:r>
            <a:r>
              <a:rPr lang="en-GB" sz="2425" dirty="0">
                <a:sym typeface="Symbol" pitchFamily="18" charset="2"/>
              </a:rPr>
              <a:t>,)-selection </a:t>
            </a:r>
          </a:p>
          <a:p>
            <a:pPr marL="843452" lvl="2" indent="-402477">
              <a:buFont typeface="Lucida Grande"/>
              <a:buChar char="-"/>
            </a:pPr>
            <a:r>
              <a:rPr lang="en-GB" dirty="0">
                <a:sym typeface="Symbol" pitchFamily="18" charset="2"/>
              </a:rPr>
              <a:t>based on </a:t>
            </a:r>
            <a:r>
              <a:rPr lang="en-GB" dirty="0"/>
              <a:t>offspring only (</a:t>
            </a:r>
            <a:r>
              <a:rPr lang="en-GB" dirty="0">
                <a:sym typeface="Symbol" pitchFamily="18" charset="2"/>
              </a:rPr>
              <a:t> </a:t>
            </a:r>
            <a:r>
              <a:rPr lang="en-GB" dirty="0"/>
              <a:t>&gt; </a:t>
            </a:r>
            <a:r>
              <a:rPr lang="en-GB" dirty="0">
                <a:sym typeface="Symbol" pitchFamily="18" charset="2"/>
              </a:rPr>
              <a:t>)</a:t>
            </a:r>
            <a:endParaRPr lang="en-GB" dirty="0"/>
          </a:p>
          <a:p>
            <a:pPr marL="843452" lvl="2" indent="-402477">
              <a:buFont typeface="Lucida Grande"/>
              <a:buChar char="-"/>
            </a:pPr>
            <a:r>
              <a:rPr lang="en-GB" dirty="0"/>
              <a:t>choose best </a:t>
            </a:r>
            <a:r>
              <a:rPr lang="en-GB" dirty="0">
                <a:sym typeface="Symbol" pitchFamily="18" charset="2"/>
              </a:rPr>
              <a:t> individuals</a:t>
            </a:r>
            <a:endParaRPr lang="en-GB" dirty="0"/>
          </a:p>
          <a:p>
            <a:pPr marL="402477" lvl="1" indent="-402477">
              <a:buFont typeface="Arial"/>
              <a:buChar char="•"/>
            </a:pPr>
            <a:r>
              <a:rPr lang="en-GB" sz="2425" dirty="0"/>
              <a:t>(</a:t>
            </a:r>
            <a:r>
              <a:rPr lang="en-GB" sz="2425" dirty="0">
                <a:sym typeface="Symbol" pitchFamily="18" charset="2"/>
              </a:rPr>
              <a:t>+)-selection </a:t>
            </a:r>
          </a:p>
          <a:p>
            <a:pPr marL="818954" lvl="2" indent="-377979">
              <a:buFont typeface="Lucida Grande"/>
              <a:buChar char="-"/>
            </a:pPr>
            <a:r>
              <a:rPr lang="en-GB" dirty="0">
                <a:sym typeface="Symbol" pitchFamily="18" charset="2"/>
              </a:rPr>
              <a:t>based on </a:t>
            </a:r>
            <a:r>
              <a:rPr lang="en-GB" dirty="0"/>
              <a:t>parents and offspring</a:t>
            </a:r>
          </a:p>
          <a:p>
            <a:pPr marL="818954" lvl="2" indent="-377979">
              <a:buFont typeface="Lucida Grande"/>
              <a:buChar char="-"/>
            </a:pPr>
            <a:r>
              <a:rPr lang="en-GB" dirty="0"/>
              <a:t>choose best </a:t>
            </a:r>
            <a:r>
              <a:rPr lang="en-GB" dirty="0">
                <a:sym typeface="Symbol" pitchFamily="18" charset="2"/>
              </a:rPr>
              <a:t> individuals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B05B9-1617-491C-8E75-0DB265E8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46" y="1818191"/>
            <a:ext cx="4624710" cy="231891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AD46D93-4749-4598-A5DF-84CDA658B49A}"/>
              </a:ext>
            </a:extLst>
          </p:cNvPr>
          <p:cNvSpPr txBox="1">
            <a:spLocks noChangeArrowheads="1"/>
          </p:cNvSpPr>
          <p:nvPr/>
        </p:nvSpPr>
        <p:spPr>
          <a:xfrm>
            <a:off x="421719" y="4195778"/>
            <a:ext cx="9575588" cy="5688077"/>
          </a:xfrm>
          <a:prstGeom prst="rect">
            <a:avLst/>
          </a:prstGeom>
        </p:spPr>
        <p:txBody>
          <a:bodyPr vert="horz" lIns="100796" tIns="50398" rIns="100796" bIns="50398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979" indent="-377979" defTabSz="503972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GB" sz="2425" dirty="0">
                <a:solidFill>
                  <a:prstClr val="black"/>
                </a:solidFill>
                <a:sym typeface="Symbol" pitchFamily="18" charset="2"/>
              </a:rPr>
              <a:t>Often </a:t>
            </a:r>
            <a:r>
              <a:rPr lang="en-GB" sz="2425" dirty="0">
                <a:solidFill>
                  <a:prstClr val="black"/>
                </a:solidFill>
              </a:rPr>
              <a:t>(</a:t>
            </a:r>
            <a:r>
              <a:rPr lang="en-GB" sz="2425" dirty="0">
                <a:solidFill>
                  <a:prstClr val="black"/>
                </a:solidFill>
                <a:sym typeface="Symbol" pitchFamily="18" charset="2"/>
              </a:rPr>
              <a:t>,)-selection is preferred:</a:t>
            </a:r>
          </a:p>
          <a:p>
            <a:pPr marL="818954" lvl="1" indent="-314982" defTabSz="503972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GB" sz="2205" dirty="0">
                <a:solidFill>
                  <a:prstClr val="black"/>
                </a:solidFill>
                <a:sym typeface="Symbol" pitchFamily="18" charset="2"/>
              </a:rPr>
              <a:t>Better in leaving local optima </a:t>
            </a:r>
          </a:p>
          <a:p>
            <a:pPr marL="818954" lvl="1" indent="-314982" defTabSz="503972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GB" sz="2205" dirty="0">
                <a:solidFill>
                  <a:prstClr val="black"/>
                </a:solidFill>
                <a:sym typeface="Symbol" pitchFamily="18" charset="2"/>
              </a:rPr>
              <a:t>Better in following moving optima</a:t>
            </a:r>
          </a:p>
          <a:p>
            <a:pPr marL="377979" indent="-377979" defTabSz="503972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GB" sz="2425" dirty="0">
                <a:solidFill>
                  <a:prstClr val="black"/>
                </a:solidFill>
                <a:sym typeface="Symbol" pitchFamily="18" charset="2"/>
              </a:rPr>
              <a:t>  7 </a:t>
            </a:r>
            <a:r>
              <a:rPr lang="en-GB" sz="2425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•</a:t>
            </a:r>
            <a:r>
              <a:rPr lang="en-GB" sz="2425" dirty="0">
                <a:solidFill>
                  <a:prstClr val="black"/>
                </a:solidFill>
                <a:sym typeface="Symbol" pitchFamily="18" charset="2"/>
              </a:rPr>
              <a:t>  is a traditionally good setting (decreasing over the last couple of years,   3 </a:t>
            </a:r>
            <a:r>
              <a:rPr lang="en-GB" sz="2425" dirty="0">
                <a:solidFill>
                  <a:prstClr val="black"/>
                </a:solidFill>
                <a:cs typeface="Arial" charset="0"/>
                <a:sym typeface="Symbol" pitchFamily="18" charset="2"/>
              </a:rPr>
              <a:t>•</a:t>
            </a:r>
            <a:r>
              <a:rPr lang="en-GB" sz="2425" dirty="0">
                <a:solidFill>
                  <a:prstClr val="black"/>
                </a:solidFill>
                <a:sym typeface="Symbol" pitchFamily="18" charset="2"/>
              </a:rPr>
              <a:t>  seems more popular lately) </a:t>
            </a:r>
          </a:p>
          <a:p>
            <a:pPr marL="402477" lvl="1" indent="-402477" defTabSz="503972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/>
              <a:buChar char="•"/>
            </a:pPr>
            <a:endParaRPr lang="en-GB" sz="2646" dirty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D1B20C-9FB4-46FD-A3C2-89DC93816B3A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35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407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763923"/>
            <a:ext cx="9071610" cy="57083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Takeover time </a:t>
            </a:r>
            <a:r>
              <a:rPr lang="en-US" i="1" dirty="0" err="1"/>
              <a:t>τ</a:t>
            </a:r>
            <a:r>
              <a:rPr lang="en-US" i="1" baseline="30000" dirty="0"/>
              <a:t>*</a:t>
            </a:r>
            <a:r>
              <a:rPr lang="en-US" baseline="30000" dirty="0"/>
              <a:t> </a:t>
            </a:r>
            <a:r>
              <a:rPr lang="en-US" dirty="0"/>
              <a:t>is a measure to quantify the selection pressure</a:t>
            </a:r>
          </a:p>
          <a:p>
            <a:r>
              <a:rPr lang="en-US" dirty="0"/>
              <a:t>The number of generations it takes, under certain assumptions, until the application of selection completely fills the population with copies of the best individual found</a:t>
            </a:r>
          </a:p>
          <a:p>
            <a:pPr lvl="1"/>
            <a:r>
              <a:rPr lang="en-US" dirty="0"/>
              <a:t>Typically, considering the repetitive application of selection alone</a:t>
            </a:r>
          </a:p>
          <a:p>
            <a:r>
              <a:rPr lang="en-US" dirty="0"/>
              <a:t>Goldberg and Deb in “A Comparative Analysis of Selection Schemes Used in Genetic Algorithms” showed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converge in something like O(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), where </a:t>
            </a:r>
            <a:r>
              <a:rPr lang="en-US" i="1" dirty="0"/>
              <a:t>n</a:t>
            </a:r>
            <a:r>
              <a:rPr lang="en-US" dirty="0"/>
              <a:t> is population size, except proportionate selection which is O(</a:t>
            </a:r>
            <a:r>
              <a:rPr lang="en-US" i="1" dirty="0" err="1"/>
              <a:t>n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E16EF16-C82C-4D5D-A496-02C6EEF6062B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36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848E4-2B3A-4BDE-BCAF-7DB1DCCE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24" y="4427909"/>
            <a:ext cx="5420493" cy="19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0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tel 1">
            <a:extLst>
              <a:ext uri="{FF2B5EF4-FFF2-40B4-BE49-F238E27FC236}">
                <a16:creationId xmlns:a16="http://schemas.microsoft.com/office/drawing/2014/main" id="{6CC9A211-82F3-4DA9-A131-93AB4D622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nb-NO" sz="3527" dirty="0" err="1"/>
              <a:t>Selection</a:t>
            </a:r>
            <a:r>
              <a:rPr lang="nb-NO" altLang="nb-NO" sz="3527" dirty="0"/>
              <a:t> and </a:t>
            </a:r>
            <a:r>
              <a:rPr lang="nb-NO" altLang="nb-NO" sz="3527" dirty="0" err="1"/>
              <a:t>Selection</a:t>
            </a:r>
            <a:r>
              <a:rPr lang="nb-NO" altLang="nb-NO" sz="3527" dirty="0"/>
              <a:t> </a:t>
            </a:r>
            <a:r>
              <a:rPr lang="nb-NO" altLang="nb-NO" sz="3527" dirty="0" err="1"/>
              <a:t>Pressure</a:t>
            </a:r>
            <a:r>
              <a:rPr lang="nb-NO" altLang="nb-NO" sz="3527" dirty="0"/>
              <a:t>: </a:t>
            </a:r>
            <a:r>
              <a:rPr lang="nb-NO" altLang="nb-NO" sz="3527" dirty="0" err="1"/>
              <a:t>Summary</a:t>
            </a:r>
            <a:endParaRPr lang="nb-NO" altLang="nb-NO" sz="3527" dirty="0"/>
          </a:p>
        </p:txBody>
      </p:sp>
      <p:sp>
        <p:nvSpPr>
          <p:cNvPr id="26627" name="Plassholder for innhold 2">
            <a:extLst>
              <a:ext uri="{FF2B5EF4-FFF2-40B4-BE49-F238E27FC236}">
                <a16:creationId xmlns:a16="http://schemas.microsoft.com/office/drawing/2014/main" id="{E9564E70-A6D2-4CD8-8999-22D08F727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714" y="1332170"/>
            <a:ext cx="8817303" cy="4992163"/>
          </a:xfrm>
        </p:spPr>
        <p:txBody>
          <a:bodyPr/>
          <a:lstStyle/>
          <a:p>
            <a:pPr marL="561917" indent="-457152"/>
            <a:r>
              <a:rPr lang="nb-NO" altLang="nb-NO" dirty="0" err="1"/>
              <a:t>Intuition</a:t>
            </a:r>
            <a:r>
              <a:rPr lang="nb-NO" altLang="nb-NO" dirty="0"/>
              <a:t>:  </a:t>
            </a:r>
            <a:r>
              <a:rPr lang="nb-NO" altLang="nb-NO" dirty="0" err="1"/>
              <a:t>Selection</a:t>
            </a:r>
            <a:r>
              <a:rPr lang="nb-NO" altLang="nb-NO" dirty="0"/>
              <a:t> </a:t>
            </a:r>
            <a:r>
              <a:rPr lang="nb-NO" altLang="nb-NO" dirty="0" err="1"/>
              <a:t>plays</a:t>
            </a:r>
            <a:r>
              <a:rPr lang="nb-NO" altLang="nb-NO" dirty="0"/>
              <a:t> a </a:t>
            </a:r>
            <a:r>
              <a:rPr lang="nb-NO" altLang="nb-NO" dirty="0" err="1"/>
              <a:t>role</a:t>
            </a:r>
            <a:r>
              <a:rPr lang="nb-NO" altLang="nb-NO" dirty="0"/>
              <a:t> in </a:t>
            </a:r>
            <a:r>
              <a:rPr lang="nb-NO" altLang="nb-NO" dirty="0" err="1"/>
              <a:t>creating</a:t>
            </a:r>
            <a:r>
              <a:rPr lang="nb-NO" altLang="nb-NO" dirty="0"/>
              <a:t> </a:t>
            </a:r>
            <a:r>
              <a:rPr lang="nb-NO" altLang="nb-NO" dirty="0" err="1"/>
              <a:t>selection</a:t>
            </a:r>
            <a:r>
              <a:rPr lang="nb-NO" altLang="nb-NO" dirty="0"/>
              <a:t> </a:t>
            </a:r>
            <a:r>
              <a:rPr lang="nb-NO" altLang="nb-NO" dirty="0" err="1"/>
              <a:t>pressure</a:t>
            </a:r>
            <a:r>
              <a:rPr lang="nb-NO" altLang="nb-NO" dirty="0"/>
              <a:t> in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Evolutionary</a:t>
            </a:r>
            <a:r>
              <a:rPr lang="nb-NO" altLang="nb-NO" dirty="0"/>
              <a:t> </a:t>
            </a:r>
            <a:r>
              <a:rPr lang="nb-NO" altLang="nb-NO" dirty="0" err="1"/>
              <a:t>Algorithm</a:t>
            </a:r>
            <a:endParaRPr lang="nb-NO" altLang="nb-NO" dirty="0"/>
          </a:p>
          <a:p>
            <a:pPr marL="561917" indent="-457152"/>
            <a:r>
              <a:rPr lang="nb-NO" altLang="nb-NO" i="1" dirty="0" err="1"/>
              <a:t>Selection</a:t>
            </a:r>
            <a:r>
              <a:rPr lang="nb-NO" altLang="nb-NO" i="1" dirty="0"/>
              <a:t> </a:t>
            </a:r>
            <a:r>
              <a:rPr lang="nb-NO" altLang="nb-NO" i="1" dirty="0" err="1"/>
              <a:t>pressure</a:t>
            </a:r>
            <a:r>
              <a:rPr lang="nb-NO" altLang="nb-NO" dirty="0"/>
              <a:t>: </a:t>
            </a:r>
          </a:p>
          <a:p>
            <a:pPr marL="993673" lvl="1" indent="-457152"/>
            <a:r>
              <a:rPr lang="en-US" altLang="nb-NO" dirty="0"/>
              <a:t>Can be defined mathematically as </a:t>
            </a:r>
            <a:r>
              <a:rPr lang="nb-NO" altLang="nb-NO" dirty="0"/>
              <a:t>[Simon 2013, p. 199] as:                      </a:t>
            </a:r>
          </a:p>
          <a:p>
            <a:pPr marL="1425473" lvl="2" indent="-457152"/>
            <a:r>
              <a:rPr lang="el-GR" altLang="nb-NO" dirty="0"/>
              <a:t>Φ</a:t>
            </a:r>
            <a:r>
              <a:rPr lang="en-US" altLang="nb-NO" dirty="0"/>
              <a:t> = </a:t>
            </a:r>
            <a:r>
              <a:rPr lang="nb-NO" altLang="nb-NO" dirty="0"/>
              <a:t>Pr(</a:t>
            </a:r>
            <a:r>
              <a:rPr lang="nb-NO" altLang="nb-NO" dirty="0" err="1"/>
              <a:t>selection</a:t>
            </a:r>
            <a:r>
              <a:rPr lang="nb-NO" altLang="nb-NO" dirty="0"/>
              <a:t> </a:t>
            </a:r>
            <a:r>
              <a:rPr lang="nb-NO" altLang="nb-NO" dirty="0" err="1"/>
              <a:t>of</a:t>
            </a:r>
            <a:r>
              <a:rPr lang="nb-NO" altLang="nb-NO" dirty="0"/>
              <a:t> best </a:t>
            </a:r>
            <a:r>
              <a:rPr lang="nb-NO" altLang="nb-NO" dirty="0" err="1"/>
              <a:t>fit</a:t>
            </a:r>
            <a:r>
              <a:rPr lang="nb-NO" altLang="nb-NO" dirty="0"/>
              <a:t>) / Pr(</a:t>
            </a:r>
            <a:r>
              <a:rPr lang="nb-NO" altLang="nb-NO" dirty="0" err="1"/>
              <a:t>selection</a:t>
            </a:r>
            <a:r>
              <a:rPr lang="nb-NO" altLang="nb-NO" dirty="0"/>
              <a:t> </a:t>
            </a:r>
            <a:r>
              <a:rPr lang="nb-NO" altLang="nb-NO" dirty="0" err="1"/>
              <a:t>of</a:t>
            </a:r>
            <a:r>
              <a:rPr lang="nb-NO" altLang="nb-NO" dirty="0"/>
              <a:t> </a:t>
            </a:r>
            <a:r>
              <a:rPr lang="nb-NO" altLang="nb-NO" dirty="0" err="1"/>
              <a:t>average</a:t>
            </a:r>
            <a:r>
              <a:rPr lang="nb-NO" altLang="nb-NO" dirty="0"/>
              <a:t> </a:t>
            </a:r>
            <a:r>
              <a:rPr lang="nb-NO" altLang="nb-NO" dirty="0" err="1"/>
              <a:t>fit</a:t>
            </a:r>
            <a:r>
              <a:rPr lang="nb-NO" altLang="nb-NO" dirty="0"/>
              <a:t>)</a:t>
            </a:r>
          </a:p>
          <a:p>
            <a:pPr marL="993673" lvl="1" indent="-457152"/>
            <a:r>
              <a:rPr lang="nb-NO" altLang="nb-NO" dirty="0" err="1"/>
              <a:t>But</a:t>
            </a:r>
            <a:r>
              <a:rPr lang="nb-NO" altLang="nb-NO" dirty="0"/>
              <a:t> </a:t>
            </a:r>
            <a:r>
              <a:rPr lang="nb-NO" altLang="nb-NO" dirty="0" err="1"/>
              <a:t>can</a:t>
            </a:r>
            <a:r>
              <a:rPr lang="nb-NO" altLang="nb-NO" dirty="0"/>
              <a:t> </a:t>
            </a:r>
            <a:r>
              <a:rPr lang="nb-NO" altLang="nb-NO" dirty="0" err="1"/>
              <a:t>also</a:t>
            </a:r>
            <a:r>
              <a:rPr lang="nb-NO" altLang="nb-NO" dirty="0"/>
              <a:t> be </a:t>
            </a:r>
            <a:r>
              <a:rPr lang="nb-NO" altLang="nb-NO" dirty="0" err="1"/>
              <a:t>understood</a:t>
            </a:r>
            <a:r>
              <a:rPr lang="nb-NO" altLang="nb-NO" dirty="0"/>
              <a:t> more </a:t>
            </a:r>
            <a:r>
              <a:rPr lang="nb-NO" altLang="nb-NO" dirty="0" err="1"/>
              <a:t>intuitively</a:t>
            </a:r>
            <a:endParaRPr lang="nb-NO" altLang="nb-NO" i="1" dirty="0"/>
          </a:p>
          <a:p>
            <a:pPr marL="561917" indent="-457152"/>
            <a:r>
              <a:rPr lang="nb-NO" altLang="nb-NO" dirty="0"/>
              <a:t>In </a:t>
            </a:r>
            <a:r>
              <a:rPr lang="nb-NO" altLang="nb-NO" dirty="0" err="1"/>
              <a:t>your</a:t>
            </a:r>
            <a:r>
              <a:rPr lang="nb-NO" altLang="nb-NO" dirty="0"/>
              <a:t> EA, </a:t>
            </a:r>
            <a:r>
              <a:rPr lang="nb-NO" altLang="nb-NO" dirty="0" err="1"/>
              <a:t>look</a:t>
            </a:r>
            <a:r>
              <a:rPr lang="nb-NO" altLang="nb-NO" dirty="0"/>
              <a:t> </a:t>
            </a:r>
            <a:r>
              <a:rPr lang="nb-NO" altLang="nb-NO" dirty="0" err="1"/>
              <a:t>out</a:t>
            </a:r>
            <a:r>
              <a:rPr lang="nb-NO" altLang="nb-NO" dirty="0"/>
              <a:t> for: </a:t>
            </a:r>
          </a:p>
          <a:p>
            <a:pPr marL="993717" lvl="1" indent="-457152"/>
            <a:r>
              <a:rPr lang="nb-NO" altLang="nb-NO" i="1" dirty="0"/>
              <a:t>Too </a:t>
            </a:r>
            <a:r>
              <a:rPr lang="nb-NO" altLang="nb-NO" i="1" dirty="0" err="1"/>
              <a:t>high</a:t>
            </a:r>
            <a:r>
              <a:rPr lang="nb-NO" altLang="nb-NO" i="1" dirty="0"/>
              <a:t> </a:t>
            </a:r>
            <a:r>
              <a:rPr lang="nb-NO" altLang="nb-NO" i="1" dirty="0" err="1"/>
              <a:t>selection</a:t>
            </a:r>
            <a:r>
              <a:rPr lang="nb-NO" altLang="nb-NO" i="1" dirty="0"/>
              <a:t> </a:t>
            </a:r>
            <a:r>
              <a:rPr lang="nb-NO" altLang="nb-NO" i="1" dirty="0" err="1"/>
              <a:t>pressure</a:t>
            </a:r>
            <a:r>
              <a:rPr lang="nb-NO" altLang="nb-NO" dirty="0"/>
              <a:t>:  The problem </a:t>
            </a:r>
            <a:r>
              <a:rPr lang="nb-NO" altLang="nb-NO" dirty="0" err="1"/>
              <a:t>of</a:t>
            </a:r>
            <a:r>
              <a:rPr lang="nb-NO" altLang="nb-NO" dirty="0"/>
              <a:t> premature </a:t>
            </a:r>
            <a:r>
              <a:rPr lang="nb-NO" altLang="nb-NO" dirty="0" err="1"/>
              <a:t>convergence</a:t>
            </a:r>
            <a:r>
              <a:rPr lang="nb-NO" altLang="nb-NO" dirty="0"/>
              <a:t>,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population</a:t>
            </a:r>
            <a:r>
              <a:rPr lang="nb-NO" altLang="nb-NO" dirty="0"/>
              <a:t> </a:t>
            </a:r>
            <a:r>
              <a:rPr lang="nb-NO" altLang="nb-NO" dirty="0" err="1"/>
              <a:t>converges</a:t>
            </a:r>
            <a:r>
              <a:rPr lang="nb-NO" altLang="nb-NO" dirty="0"/>
              <a:t> (</a:t>
            </a:r>
            <a:r>
              <a:rPr lang="nb-NO" altLang="nb-NO" dirty="0" err="1"/>
              <a:t>quickly</a:t>
            </a:r>
            <a:r>
              <a:rPr lang="nb-NO" altLang="nb-NO" dirty="0"/>
              <a:t>) to </a:t>
            </a:r>
            <a:r>
              <a:rPr lang="nb-NO" altLang="nb-NO" dirty="0" err="1"/>
              <a:t>individuals</a:t>
            </a:r>
            <a:r>
              <a:rPr lang="nb-NO" altLang="nb-NO" dirty="0"/>
              <a:t> at a </a:t>
            </a:r>
            <a:r>
              <a:rPr lang="nb-NO" altLang="nb-NO" dirty="0" err="1"/>
              <a:t>local</a:t>
            </a:r>
            <a:r>
              <a:rPr lang="nb-NO" altLang="nb-NO" dirty="0"/>
              <a:t> optimum</a:t>
            </a:r>
          </a:p>
          <a:p>
            <a:pPr marL="993717" lvl="1" indent="-457152"/>
            <a:r>
              <a:rPr lang="nb-NO" altLang="nb-NO" i="1" dirty="0"/>
              <a:t>Too </a:t>
            </a:r>
            <a:r>
              <a:rPr lang="nb-NO" altLang="nb-NO" i="1" dirty="0" err="1"/>
              <a:t>low</a:t>
            </a:r>
            <a:r>
              <a:rPr lang="nb-NO" altLang="nb-NO" i="1" dirty="0"/>
              <a:t> </a:t>
            </a:r>
            <a:r>
              <a:rPr lang="nb-NO" altLang="nb-NO" i="1" dirty="0" err="1"/>
              <a:t>selection</a:t>
            </a:r>
            <a:r>
              <a:rPr lang="nb-NO" altLang="nb-NO" i="1" dirty="0"/>
              <a:t> </a:t>
            </a:r>
            <a:r>
              <a:rPr lang="nb-NO" altLang="nb-NO" i="1" dirty="0" err="1"/>
              <a:t>pressure</a:t>
            </a:r>
            <a:r>
              <a:rPr lang="nb-NO" altLang="nb-NO" dirty="0"/>
              <a:t>: The problem </a:t>
            </a:r>
            <a:r>
              <a:rPr lang="nb-NO" altLang="nb-NO" dirty="0" err="1"/>
              <a:t>of</a:t>
            </a:r>
            <a:r>
              <a:rPr lang="nb-NO" altLang="nb-NO" dirty="0"/>
              <a:t> </a:t>
            </a:r>
            <a:r>
              <a:rPr lang="nb-NO" altLang="nb-NO" dirty="0" err="1"/>
              <a:t>too</a:t>
            </a:r>
            <a:r>
              <a:rPr lang="nb-NO" altLang="nb-NO" dirty="0"/>
              <a:t> </a:t>
            </a:r>
            <a:r>
              <a:rPr lang="nb-NO" altLang="nb-NO" dirty="0" err="1"/>
              <a:t>little</a:t>
            </a:r>
            <a:r>
              <a:rPr lang="nb-NO" altLang="nb-NO" dirty="0"/>
              <a:t> </a:t>
            </a:r>
            <a:r>
              <a:rPr lang="nb-NO" altLang="nb-NO" dirty="0" err="1"/>
              <a:t>convergence</a:t>
            </a:r>
            <a:r>
              <a:rPr lang="nb-NO" altLang="nb-NO" dirty="0"/>
              <a:t>,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fitness</a:t>
            </a:r>
            <a:r>
              <a:rPr lang="nb-NO" altLang="nb-NO" dirty="0"/>
              <a:t> </a:t>
            </a:r>
            <a:r>
              <a:rPr lang="nb-NO" altLang="nb-NO" dirty="0" err="1"/>
              <a:t>of</a:t>
            </a:r>
            <a:r>
              <a:rPr lang="nb-NO" altLang="nb-NO" dirty="0"/>
              <a:t>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population</a:t>
            </a:r>
            <a:r>
              <a:rPr lang="nb-NO" altLang="nb-NO" dirty="0"/>
              <a:t> </a:t>
            </a:r>
            <a:r>
              <a:rPr lang="nb-NO" altLang="nb-NO" dirty="0" err="1"/>
              <a:t>doesn’t</a:t>
            </a:r>
            <a:r>
              <a:rPr lang="nb-NO" altLang="nb-NO" dirty="0"/>
              <a:t>  </a:t>
            </a:r>
            <a:r>
              <a:rPr lang="nb-NO" altLang="nb-NO" dirty="0" err="1"/>
              <a:t>increase</a:t>
            </a:r>
            <a:r>
              <a:rPr lang="nb-NO" altLang="nb-NO" dirty="0"/>
              <a:t> </a:t>
            </a:r>
            <a:r>
              <a:rPr lang="nb-NO" altLang="nb-NO" dirty="0" err="1"/>
              <a:t>much</a:t>
            </a:r>
            <a:r>
              <a:rPr lang="nb-NO" altLang="nb-NO" dirty="0"/>
              <a:t> – optima </a:t>
            </a:r>
            <a:r>
              <a:rPr lang="nb-NO" altLang="nb-NO" dirty="0" err="1"/>
              <a:t>are</a:t>
            </a:r>
            <a:r>
              <a:rPr lang="nb-NO" altLang="nb-NO" dirty="0"/>
              <a:t> not </a:t>
            </a:r>
            <a:r>
              <a:rPr lang="nb-NO" altLang="nb-NO" dirty="0" err="1"/>
              <a:t>found</a:t>
            </a:r>
            <a:r>
              <a:rPr lang="nb-NO" altLang="nb-NO" dirty="0"/>
              <a:t> </a:t>
            </a:r>
            <a:r>
              <a:rPr lang="nb-NO" altLang="nb-NO" dirty="0" err="1"/>
              <a:t>before</a:t>
            </a:r>
            <a:r>
              <a:rPr lang="nb-NO" altLang="nb-NO" dirty="0"/>
              <a:t>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algorithms</a:t>
            </a:r>
            <a:r>
              <a:rPr lang="nb-NO" altLang="nb-NO" dirty="0"/>
              <a:t> </a:t>
            </a:r>
            <a:r>
              <a:rPr lang="nb-NO" altLang="nb-NO" dirty="0" err="1"/>
              <a:t>terminates</a:t>
            </a:r>
            <a:endParaRPr lang="nb-NO" altLang="nb-NO" dirty="0"/>
          </a:p>
          <a:p>
            <a:pPr marL="561917" indent="-457152"/>
            <a:r>
              <a:rPr lang="nb-NO" altLang="nb-NO" dirty="0"/>
              <a:t>[Simon 2013, p. 199]: «If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selection</a:t>
            </a:r>
            <a:r>
              <a:rPr lang="nb-NO" altLang="nb-NO" dirty="0"/>
              <a:t> </a:t>
            </a:r>
            <a:r>
              <a:rPr lang="nb-NO" altLang="nb-NO" dirty="0" err="1"/>
              <a:t>method</a:t>
            </a:r>
            <a:r>
              <a:rPr lang="nb-NO" altLang="nb-NO" dirty="0"/>
              <a:t> is </a:t>
            </a:r>
            <a:r>
              <a:rPr lang="nb-NO" altLang="nb-NO" dirty="0" err="1"/>
              <a:t>overly</a:t>
            </a:r>
            <a:r>
              <a:rPr lang="nb-NO" altLang="nb-NO" dirty="0"/>
              <a:t> </a:t>
            </a:r>
            <a:r>
              <a:rPr lang="nb-NO" altLang="nb-NO" dirty="0" err="1"/>
              <a:t>biased</a:t>
            </a:r>
            <a:r>
              <a:rPr lang="nb-NO" altLang="nb-NO" dirty="0"/>
              <a:t> </a:t>
            </a:r>
            <a:r>
              <a:rPr lang="nb-NO" altLang="nb-NO" dirty="0" err="1"/>
              <a:t>towards</a:t>
            </a:r>
            <a:r>
              <a:rPr lang="nb-NO" altLang="nb-NO" dirty="0"/>
              <a:t> </a:t>
            </a:r>
            <a:r>
              <a:rPr lang="nb-NO" altLang="nb-NO" dirty="0" err="1"/>
              <a:t>selecting</a:t>
            </a:r>
            <a:r>
              <a:rPr lang="nb-NO" altLang="nb-NO" dirty="0"/>
              <a:t> </a:t>
            </a:r>
            <a:r>
              <a:rPr lang="nb-NO" altLang="nb-NO" dirty="0" err="1"/>
              <a:t>fit</a:t>
            </a:r>
            <a:r>
              <a:rPr lang="nb-NO" altLang="nb-NO" dirty="0"/>
              <a:t> </a:t>
            </a:r>
            <a:r>
              <a:rPr lang="nb-NO" altLang="nb-NO" dirty="0" err="1"/>
              <a:t>individuals</a:t>
            </a:r>
            <a:r>
              <a:rPr lang="nb-NO" altLang="nb-NO" dirty="0"/>
              <a:t>, </a:t>
            </a:r>
            <a:r>
              <a:rPr lang="nb-NO" altLang="nb-NO" dirty="0" err="1"/>
              <a:t>then</a:t>
            </a:r>
            <a:r>
              <a:rPr lang="nb-NO" altLang="nb-NO" dirty="0"/>
              <a:t>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population</a:t>
            </a:r>
            <a:r>
              <a:rPr lang="nb-NO" altLang="nb-NO" dirty="0"/>
              <a:t> </a:t>
            </a:r>
            <a:r>
              <a:rPr lang="nb-NO" altLang="nb-NO" dirty="0" err="1"/>
              <a:t>may</a:t>
            </a:r>
            <a:r>
              <a:rPr lang="nb-NO" altLang="nb-NO" dirty="0"/>
              <a:t> </a:t>
            </a:r>
            <a:r>
              <a:rPr lang="nb-NO" altLang="nb-NO" dirty="0" err="1"/>
              <a:t>converge</a:t>
            </a:r>
            <a:r>
              <a:rPr lang="nb-NO" altLang="nb-NO" dirty="0"/>
              <a:t> </a:t>
            </a:r>
            <a:r>
              <a:rPr lang="nb-NO" altLang="nb-NO" dirty="0" err="1"/>
              <a:t>too</a:t>
            </a:r>
            <a:r>
              <a:rPr lang="nb-NO" altLang="nb-NO" dirty="0"/>
              <a:t> </a:t>
            </a:r>
            <a:r>
              <a:rPr lang="nb-NO" altLang="nb-NO" dirty="0" err="1"/>
              <a:t>quickly</a:t>
            </a:r>
            <a:r>
              <a:rPr lang="nb-NO" altLang="nb-NO" dirty="0"/>
              <a:t> to a uniform </a:t>
            </a:r>
            <a:r>
              <a:rPr lang="nb-NO" altLang="nb-NO" dirty="0" err="1"/>
              <a:t>solution</a:t>
            </a:r>
            <a:r>
              <a:rPr lang="nb-NO" altLang="nb-NO" dirty="0"/>
              <a:t> […]. </a:t>
            </a:r>
            <a:r>
              <a:rPr lang="nb-NO" altLang="nb-NO" dirty="0" err="1"/>
              <a:t>However</a:t>
            </a:r>
            <a:r>
              <a:rPr lang="nb-NO" altLang="nb-NO" dirty="0"/>
              <a:t>, </a:t>
            </a:r>
            <a:r>
              <a:rPr lang="nb-NO" altLang="nb-NO" dirty="0" err="1"/>
              <a:t>if</a:t>
            </a:r>
            <a:r>
              <a:rPr lang="nb-NO" altLang="nb-NO" dirty="0"/>
              <a:t> a </a:t>
            </a:r>
            <a:r>
              <a:rPr lang="nb-NO" altLang="nb-NO" dirty="0" err="1"/>
              <a:t>selection</a:t>
            </a:r>
            <a:r>
              <a:rPr lang="nb-NO" altLang="nb-NO" dirty="0"/>
              <a:t> </a:t>
            </a:r>
            <a:r>
              <a:rPr lang="nb-NO" altLang="nb-NO" dirty="0" err="1"/>
              <a:t>methods</a:t>
            </a:r>
            <a:r>
              <a:rPr lang="nb-NO" altLang="nb-NO" dirty="0"/>
              <a:t> is not </a:t>
            </a:r>
            <a:r>
              <a:rPr lang="nb-NO" altLang="nb-NO" dirty="0" err="1"/>
              <a:t>biased</a:t>
            </a:r>
            <a:r>
              <a:rPr lang="nb-NO" altLang="nb-NO" dirty="0"/>
              <a:t> </a:t>
            </a:r>
            <a:r>
              <a:rPr lang="nb-NO" altLang="nb-NO" dirty="0" err="1"/>
              <a:t>strongly</a:t>
            </a:r>
            <a:r>
              <a:rPr lang="nb-NO" altLang="nb-NO" dirty="0"/>
              <a:t> </a:t>
            </a:r>
            <a:r>
              <a:rPr lang="nb-NO" altLang="nb-NO" dirty="0" err="1"/>
              <a:t>enough</a:t>
            </a:r>
            <a:r>
              <a:rPr lang="nb-NO" altLang="nb-NO" dirty="0"/>
              <a:t> </a:t>
            </a:r>
            <a:r>
              <a:rPr lang="nb-NO" altLang="nb-NO" dirty="0" err="1"/>
              <a:t>towards</a:t>
            </a:r>
            <a:r>
              <a:rPr lang="nb-NO" altLang="nb-NO" dirty="0"/>
              <a:t> </a:t>
            </a:r>
            <a:r>
              <a:rPr lang="nb-NO" altLang="nb-NO" dirty="0" err="1"/>
              <a:t>fit</a:t>
            </a:r>
            <a:r>
              <a:rPr lang="nb-NO" altLang="nb-NO" dirty="0"/>
              <a:t> </a:t>
            </a:r>
            <a:r>
              <a:rPr lang="nb-NO" altLang="nb-NO" dirty="0" err="1"/>
              <a:t>individuals</a:t>
            </a:r>
            <a:r>
              <a:rPr lang="nb-NO" altLang="nb-NO" dirty="0"/>
              <a:t>, </a:t>
            </a:r>
            <a:r>
              <a:rPr lang="nb-NO" altLang="nb-NO" dirty="0" err="1"/>
              <a:t>then</a:t>
            </a:r>
            <a:r>
              <a:rPr lang="nb-NO" altLang="nb-NO" dirty="0"/>
              <a:t> </a:t>
            </a:r>
            <a:r>
              <a:rPr lang="nb-NO" altLang="nb-NO" dirty="0" err="1"/>
              <a:t>the</a:t>
            </a:r>
            <a:r>
              <a:rPr lang="nb-NO" altLang="nb-NO" dirty="0"/>
              <a:t> EA </a:t>
            </a:r>
            <a:r>
              <a:rPr lang="nb-NO" altLang="nb-NO" dirty="0" err="1"/>
              <a:t>may</a:t>
            </a:r>
            <a:r>
              <a:rPr lang="nb-NO" altLang="nb-NO" dirty="0"/>
              <a:t> not be </a:t>
            </a:r>
            <a:r>
              <a:rPr lang="nb-NO" altLang="nb-NO" dirty="0" err="1"/>
              <a:t>able</a:t>
            </a:r>
            <a:r>
              <a:rPr lang="nb-NO" altLang="nb-NO" dirty="0"/>
              <a:t> to </a:t>
            </a:r>
            <a:r>
              <a:rPr lang="nb-NO" altLang="nb-NO" dirty="0" err="1"/>
              <a:t>properly</a:t>
            </a:r>
            <a:r>
              <a:rPr lang="nb-NO" altLang="nb-NO" dirty="0"/>
              <a:t> </a:t>
            </a:r>
            <a:r>
              <a:rPr lang="nb-NO" altLang="nb-NO" dirty="0" err="1"/>
              <a:t>exploit</a:t>
            </a:r>
            <a:r>
              <a:rPr lang="nb-NO" altLang="nb-NO" dirty="0"/>
              <a:t> </a:t>
            </a:r>
            <a:r>
              <a:rPr lang="nb-NO" altLang="nb-NO" dirty="0" err="1"/>
              <a:t>the</a:t>
            </a:r>
            <a:r>
              <a:rPr lang="nb-NO" altLang="nb-NO" dirty="0"/>
              <a:t> </a:t>
            </a:r>
            <a:r>
              <a:rPr lang="nb-NO" altLang="nb-NO" dirty="0" err="1"/>
              <a:t>information</a:t>
            </a:r>
            <a:r>
              <a:rPr lang="nb-NO" altLang="nb-NO" dirty="0"/>
              <a:t> </a:t>
            </a:r>
            <a:r>
              <a:rPr lang="nb-NO" altLang="nb-NO" dirty="0" err="1"/>
              <a:t>that</a:t>
            </a:r>
            <a:r>
              <a:rPr lang="nb-NO" altLang="nb-NO" dirty="0"/>
              <a:t> is present in </a:t>
            </a:r>
            <a:r>
              <a:rPr lang="nb-NO" altLang="nb-NO" dirty="0" err="1"/>
              <a:t>the</a:t>
            </a:r>
            <a:r>
              <a:rPr lang="nb-NO" altLang="nb-NO" dirty="0"/>
              <a:t> most </a:t>
            </a:r>
            <a:r>
              <a:rPr lang="nb-NO" altLang="nb-NO" dirty="0" err="1"/>
              <a:t>fit</a:t>
            </a:r>
            <a:r>
              <a:rPr lang="nb-NO" altLang="nb-NO" dirty="0"/>
              <a:t> </a:t>
            </a:r>
            <a:r>
              <a:rPr lang="nb-NO" altLang="nb-NO" dirty="0" err="1"/>
              <a:t>individuals</a:t>
            </a:r>
            <a:r>
              <a:rPr lang="nb-NO" altLang="nb-NO" dirty="0"/>
              <a:t>»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EBB2B23-B1A2-4C0F-A722-A740016FB9AB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37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882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465758" y="608679"/>
            <a:ext cx="1176091" cy="56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74" tIns="50386" rIns="100774" bIns="5038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457105" eaLnBrk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95" y="481706"/>
            <a:ext cx="4040926" cy="72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 descr="White marble"/>
          <p:cNvSpPr>
            <a:spLocks noChangeArrowheads="1"/>
          </p:cNvSpPr>
          <p:nvPr/>
        </p:nvSpPr>
        <p:spPr bwMode="auto">
          <a:xfrm>
            <a:off x="4894295" y="5028938"/>
            <a:ext cx="944364" cy="13173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EEEEEE"/>
            </a:solidFill>
            <a:miter lim="800000"/>
            <a:headEnd/>
            <a:tailEnd/>
          </a:ln>
        </p:spPr>
        <p:txBody>
          <a:bodyPr wrap="none" lIns="100774" tIns="50386" rIns="100774" bIns="50386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457105" eaLnBrk="1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562493" y="1034041"/>
            <a:ext cx="4231386" cy="1272962"/>
            <a:chOff x="2867" y="966"/>
            <a:chExt cx="2419" cy="727"/>
          </a:xfrm>
        </p:grpSpPr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2867" y="966"/>
              <a:ext cx="2419" cy="727"/>
            </a:xfrm>
            <a:prstGeom prst="wedgeRoundRectCallout">
              <a:avLst>
                <a:gd name="adj1" fmla="val -41681"/>
                <a:gd name="adj2" fmla="val 66667"/>
                <a:gd name="adj3" fmla="val 16667"/>
              </a:avLst>
            </a:prstGeom>
            <a:gradFill rotWithShape="0">
              <a:gsLst>
                <a:gs pos="0">
                  <a:srgbClr val="FEEBB4"/>
                </a:gs>
                <a:gs pos="100000">
                  <a:srgbClr val="FEF5D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457105" eaLnBrk="1"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885" y="1084"/>
              <a:ext cx="2342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68" tIns="44440" rIns="90468" bIns="44440">
              <a:spAutoFit/>
            </a:bodyPr>
            <a:lstStyle/>
            <a:p>
              <a:pPr algn="ctr" defTabSz="1005985" eaLnBrk="0">
                <a:lnSpc>
                  <a:spcPct val="90000"/>
                </a:lnSpc>
                <a:defRPr/>
              </a:pPr>
              <a:r>
                <a:rPr lang="en-US" sz="49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askerville" charset="0"/>
                  <a:ea typeface="宋体" charset="-122"/>
                </a:rPr>
                <a:t>Questions?</a:t>
              </a:r>
            </a:p>
          </p:txBody>
        </p:sp>
      </p:grp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583210" y="4648018"/>
            <a:ext cx="1279256" cy="40645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23" tIns="48987" rIns="99723" bIns="48987">
            <a:spAutoFit/>
          </a:bodyPr>
          <a:lstStyle>
            <a:lvl1pPr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defTabSz="1004680">
              <a:lnSpc>
                <a:spcPct val="90000"/>
              </a:lnSpc>
              <a:defRPr/>
            </a:pPr>
            <a:r>
              <a:rPr lang="en-US" altLang="en-US" sz="2200" b="1" i="1">
                <a:solidFill>
                  <a:srgbClr val="000000"/>
                </a:solidFill>
                <a:latin typeface="Book Antiqua" pitchFamily="18" charset="0"/>
              </a:rPr>
              <a:t>Faculty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0489F7C1-7062-4656-AA72-CF858000D06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38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4841847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E0B6D0-B963-415F-B7BB-1CFA54DD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682" y="3646896"/>
            <a:ext cx="9058911" cy="1253993"/>
          </a:xfrm>
        </p:spPr>
        <p:txBody>
          <a:bodyPr/>
          <a:lstStyle/>
          <a:p>
            <a:r>
              <a:rPr lang="en-US" altLang="en-US" sz="3999" dirty="0"/>
              <a:t>Preserving Diversity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2D1F8B2-379F-4D73-A77E-D784ADCA5425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39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27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4:</a:t>
            </a:r>
            <a:br>
              <a:rPr lang="en-US" dirty="0"/>
            </a:br>
            <a:r>
              <a:rPr lang="en-US" dirty="0"/>
              <a:t>Representation, Mutation, and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of representation and variation operators</a:t>
            </a:r>
          </a:p>
          <a:p>
            <a:r>
              <a:rPr lang="en-US" dirty="0"/>
              <a:t>Most common representation of genomes:</a:t>
            </a:r>
          </a:p>
          <a:p>
            <a:pPr lvl="1"/>
            <a:r>
              <a:rPr lang="en-US" b="1" dirty="0"/>
              <a:t>Binary</a:t>
            </a:r>
          </a:p>
          <a:p>
            <a:pPr lvl="1"/>
            <a:r>
              <a:rPr lang="en-US" b="1" dirty="0"/>
              <a:t>Integer</a:t>
            </a:r>
          </a:p>
          <a:p>
            <a:pPr lvl="1"/>
            <a:r>
              <a:rPr lang="en-US" dirty="0"/>
              <a:t>Real-Valued or Floating-Point</a:t>
            </a:r>
          </a:p>
          <a:p>
            <a:pPr lvl="1"/>
            <a:r>
              <a:rPr lang="en-US" dirty="0"/>
              <a:t>Permutation</a:t>
            </a:r>
          </a:p>
          <a:p>
            <a:pPr lvl="1"/>
            <a:r>
              <a:rPr lang="en-US" dirty="0"/>
              <a:t>Tree</a:t>
            </a:r>
          </a:p>
          <a:p>
            <a:pPr marL="3500" lvl="1" indent="0">
              <a:buNone/>
            </a:pPr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53858E9-A16C-421B-AC35-6A025E1349CD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25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Multimodality - Example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Most interesting problems have more than one locally optimal solution.</a:t>
            </a:r>
          </a:p>
        </p:txBody>
      </p:sp>
      <p:pic>
        <p:nvPicPr>
          <p:cNvPr id="218116" name="Picture 4" descr="9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08" y="2906707"/>
            <a:ext cx="6149236" cy="2910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61F6FF-91AE-4D49-A580-9B984CB30062}"/>
              </a:ext>
            </a:extLst>
          </p:cNvPr>
          <p:cNvSpPr/>
          <p:nvPr/>
        </p:nvSpPr>
        <p:spPr>
          <a:xfrm>
            <a:off x="504507" y="6086968"/>
            <a:ext cx="8777814" cy="100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984" dirty="0">
                <a:solidFill>
                  <a:prstClr val="black"/>
                </a:solidFill>
                <a:latin typeface="Calibri"/>
                <a:ea typeface="+mn-ea"/>
              </a:rPr>
              <a:t>There are three local  optima in this landscape with different sizes basins of attraction. The global optimum is in the middle, and the leftmost local optimum has a broader peak than the rightmost, despite having a smaller basin of attraction.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2B342C0-4580-4129-8E49-595661C7FBF0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40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7" name="Rectangular Callout 26">
            <a:extLst>
              <a:ext uri="{FF2B5EF4-FFF2-40B4-BE49-F238E27FC236}">
                <a16:creationId xmlns:a16="http://schemas.microsoft.com/office/drawing/2014/main" id="{2DC19E7E-F415-4821-9E2A-8AD9FB5E1AC5}"/>
              </a:ext>
            </a:extLst>
          </p:cNvPr>
          <p:cNvSpPr/>
          <p:nvPr/>
        </p:nvSpPr>
        <p:spPr>
          <a:xfrm>
            <a:off x="6912521" y="2728552"/>
            <a:ext cx="2664074" cy="1486676"/>
          </a:xfrm>
          <a:prstGeom prst="wedgeRectCallout">
            <a:avLst>
              <a:gd name="adj1" fmla="val -88481"/>
              <a:gd name="adj2" fmla="val 7047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0695" tIns="50349" rIns="100695" bIns="50349" anchor="ctr" anchorCtr="1">
            <a:spAutoFit/>
          </a:bodyPr>
          <a:lstStyle/>
          <a:p>
            <a:pPr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Multimodality is realistic to assume in “real-world” problems, unless one has information to the contrary. </a:t>
            </a:r>
          </a:p>
        </p:txBody>
      </p:sp>
    </p:spTree>
    <p:extLst>
      <p:ext uri="{BB962C8B-B14F-4D97-AF65-F5344CB8AC3E}">
        <p14:creationId xmlns:p14="http://schemas.microsoft.com/office/powerpoint/2010/main" val="428520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Multimodality:</a:t>
            </a:r>
            <a:br>
              <a:rPr lang="en-GB" dirty="0"/>
            </a:br>
            <a:r>
              <a:rPr lang="en-GB" dirty="0"/>
              <a:t>Genetic Drift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Finite population with global mixing and selection eventually convergence around one optimum</a:t>
            </a:r>
          </a:p>
          <a:p>
            <a:r>
              <a:rPr lang="en-GB" dirty="0"/>
              <a:t>Why is this a problem?</a:t>
            </a:r>
          </a:p>
          <a:p>
            <a:pPr lvl="1"/>
            <a:r>
              <a:rPr lang="en-GB" dirty="0"/>
              <a:t>It may be the “wrong optimum” – i.e., not a global optimum</a:t>
            </a:r>
          </a:p>
          <a:p>
            <a:pPr lvl="2"/>
            <a:r>
              <a:rPr lang="en-GB" dirty="0"/>
              <a:t>Premature convergence</a:t>
            </a:r>
          </a:p>
          <a:p>
            <a:pPr lvl="1"/>
            <a:r>
              <a:rPr lang="en-GB" dirty="0"/>
              <a:t>Often might want to identify several possible optima</a:t>
            </a:r>
          </a:p>
          <a:p>
            <a:pPr lvl="2"/>
            <a:r>
              <a:rPr lang="en-GB" dirty="0"/>
              <a:t>Not only a global optimum</a:t>
            </a:r>
          </a:p>
          <a:p>
            <a:pPr lvl="1"/>
            <a:r>
              <a:rPr lang="en-GB" dirty="0"/>
              <a:t>Sub-optima can be more attractive, if the fitness function is not perfect</a:t>
            </a:r>
          </a:p>
          <a:p>
            <a:pPr lvl="1"/>
            <a:r>
              <a:rPr lang="en-GB" dirty="0"/>
              <a:t>Diversity preservation is important in multi-objective optimisation (when more than one objective function is used)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848728C-5D7B-4F41-B46E-C4CB50776CF7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41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975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Preserving Diversity:</a:t>
            </a:r>
            <a:br>
              <a:rPr lang="en-US" dirty="0"/>
            </a:br>
            <a:r>
              <a:rPr lang="en-US" dirty="0"/>
              <a:t>Introduction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Different spaces for preserving diversity:</a:t>
            </a:r>
          </a:p>
          <a:p>
            <a:pPr lvl="1"/>
            <a:r>
              <a:rPr lang="en-US" dirty="0"/>
              <a:t>Genotype space</a:t>
            </a:r>
          </a:p>
          <a:p>
            <a:pPr lvl="2"/>
            <a:r>
              <a:rPr lang="en-US" dirty="0"/>
              <a:t>Set of representable solutions</a:t>
            </a:r>
          </a:p>
          <a:p>
            <a:pPr lvl="1"/>
            <a:r>
              <a:rPr lang="en-US" dirty="0"/>
              <a:t>Phenotype space</a:t>
            </a:r>
          </a:p>
          <a:p>
            <a:pPr lvl="2"/>
            <a:r>
              <a:rPr lang="en-US" dirty="0"/>
              <a:t>The end result</a:t>
            </a:r>
          </a:p>
          <a:p>
            <a:pPr lvl="2"/>
            <a:r>
              <a:rPr lang="en-US" dirty="0" err="1"/>
              <a:t>Neighbourhood</a:t>
            </a:r>
            <a:r>
              <a:rPr lang="en-US" dirty="0"/>
              <a:t> structure may bear little relation with genotype space </a:t>
            </a:r>
          </a:p>
          <a:p>
            <a:pPr lvl="1"/>
            <a:r>
              <a:rPr lang="en-US" dirty="0"/>
              <a:t>Algorithmic space</a:t>
            </a:r>
          </a:p>
          <a:p>
            <a:pPr lvl="2"/>
            <a:r>
              <a:rPr lang="en-US" dirty="0"/>
              <a:t>Equivalent of the geographical space on which life on earth has evolved</a:t>
            </a:r>
          </a:p>
          <a:p>
            <a:pPr lvl="2"/>
            <a:r>
              <a:rPr lang="en-US" dirty="0"/>
              <a:t>Structuring the population of candidate solutions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69E56A6-4BC0-4A03-BFD1-3869043ECDE9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42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992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Preserving Diversity:</a:t>
            </a:r>
            <a:br>
              <a:rPr lang="en-US" dirty="0"/>
            </a:br>
            <a:r>
              <a:rPr lang="en-US" dirty="0"/>
              <a:t>Introduction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versus implicit approaches</a:t>
            </a:r>
          </a:p>
          <a:p>
            <a:r>
              <a:rPr lang="en-GB" b="1" i="1" dirty="0"/>
              <a:t>Implicit</a:t>
            </a:r>
            <a:r>
              <a:rPr lang="en-GB" dirty="0"/>
              <a:t> approaches:</a:t>
            </a:r>
          </a:p>
          <a:p>
            <a:pPr lvl="1"/>
            <a:r>
              <a:rPr lang="en-GB" dirty="0"/>
              <a:t>Impose an “equivalent” of geographical separation</a:t>
            </a:r>
          </a:p>
          <a:p>
            <a:pPr lvl="1"/>
            <a:r>
              <a:rPr lang="en-GB" dirty="0"/>
              <a:t>Impose an “equivalent” of speciation</a:t>
            </a:r>
          </a:p>
          <a:p>
            <a:r>
              <a:rPr lang="en-GB" b="1" i="1" dirty="0"/>
              <a:t>Explicit</a:t>
            </a:r>
            <a:r>
              <a:rPr lang="en-GB" dirty="0"/>
              <a:t> approaches</a:t>
            </a:r>
          </a:p>
          <a:p>
            <a:pPr lvl="1"/>
            <a:r>
              <a:rPr lang="en-GB" dirty="0"/>
              <a:t>Make similar individuals compete for resources (fitness)</a:t>
            </a:r>
          </a:p>
          <a:p>
            <a:pPr lvl="1"/>
            <a:r>
              <a:rPr lang="en-GB" dirty="0"/>
              <a:t>Make similar individuals compete with each other for survival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2CA4FC5-7DD1-4E7C-920F-C92846FC0F6A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43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440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E0B6D0-B963-415F-B7BB-1CFA54DD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682" y="3646896"/>
            <a:ext cx="9058911" cy="1253993"/>
          </a:xfrm>
        </p:spPr>
        <p:txBody>
          <a:bodyPr/>
          <a:lstStyle/>
          <a:p>
            <a:r>
              <a:rPr lang="en-US" altLang="en-US" sz="3999" dirty="0"/>
              <a:t>Preserving Diversity: </a:t>
            </a:r>
            <a:br>
              <a:rPr lang="en-US" altLang="en-US" sz="3999" dirty="0"/>
            </a:br>
            <a:br>
              <a:rPr lang="en-US" altLang="en-US" sz="3999" dirty="0"/>
            </a:br>
            <a:r>
              <a:rPr lang="en-US" altLang="en-US" sz="3999" dirty="0"/>
              <a:t>Explicit Approach - Crowding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B88263F-A649-472C-8222-85D59B633D9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44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174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Approaches for Preserving Diversity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Crowding (1/2)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504507" y="1763924"/>
            <a:ext cx="9071610" cy="26528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5" dirty="0"/>
              <a:t>Attempts to distribute individuals amongst niches</a:t>
            </a:r>
          </a:p>
          <a:p>
            <a:pPr>
              <a:lnSpc>
                <a:spcPct val="90000"/>
              </a:lnSpc>
            </a:pPr>
            <a:r>
              <a:rPr lang="en-GB" sz="2205" dirty="0"/>
              <a:t>Relies on the assumption that offspring will tend to be close to parents</a:t>
            </a:r>
          </a:p>
          <a:p>
            <a:pPr>
              <a:lnSpc>
                <a:spcPct val="90000"/>
              </a:lnSpc>
            </a:pPr>
            <a:r>
              <a:rPr lang="en-GB" sz="2205" dirty="0"/>
              <a:t>Uses a distance metric in phenotype or genotype space</a:t>
            </a:r>
          </a:p>
          <a:p>
            <a:pPr>
              <a:lnSpc>
                <a:spcPct val="90000"/>
              </a:lnSpc>
            </a:pPr>
            <a:r>
              <a:rPr lang="en-GB" sz="2205" dirty="0"/>
              <a:t>Randomly shuffles and pairs parents, produces offspring</a:t>
            </a:r>
          </a:p>
          <a:p>
            <a:pPr>
              <a:lnSpc>
                <a:spcPct val="90000"/>
              </a:lnSpc>
            </a:pPr>
            <a:r>
              <a:rPr lang="en-GB" sz="2205" dirty="0"/>
              <a:t>Sets up the parent versus child tournaments by minimizing distances … </a:t>
            </a:r>
            <a:endParaRPr lang="en-GB" sz="308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B8AE8-E0AA-42D5-B4A4-C6FFD563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167" y="4647633"/>
            <a:ext cx="5290290" cy="265283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7B8747-6D21-4C19-A964-CCB6295C7D57}"/>
              </a:ext>
            </a:extLst>
          </p:cNvPr>
          <p:cNvSpPr/>
          <p:nvPr/>
        </p:nvSpPr>
        <p:spPr bwMode="auto">
          <a:xfrm>
            <a:off x="3683930" y="6159734"/>
            <a:ext cx="2152793" cy="1009814"/>
          </a:xfrm>
          <a:prstGeom prst="roundRect">
            <a:avLst/>
          </a:prstGeom>
          <a:solidFill>
            <a:srgbClr val="FFC000">
              <a:alpha val="3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6" tIns="50398" rIns="100796" bIns="50398" numCol="1" rtlCol="0" anchor="t" anchorCtr="0" compatLnSpc="1">
            <a:prstTxWarp prst="textNoShape">
              <a:avLst/>
            </a:prstTxWarp>
          </a:bodyPr>
          <a:lstStyle/>
          <a:p>
            <a:pPr defTabSz="1007943">
              <a:defRPr/>
            </a:pPr>
            <a:endParaRPr lang="en-US" sz="1984" ker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0CCA8E7-1A11-4209-AEC1-4514B9D293BD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45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079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Approaches for Preserving Diversity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Crowding (2/2)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… Sets up the parent versus child tournaments by minimizing distances</a:t>
            </a:r>
          </a:p>
          <a:p>
            <a:pPr>
              <a:lnSpc>
                <a:spcPct val="90000"/>
              </a:lnSpc>
            </a:pPr>
            <a:r>
              <a:rPr lang="en-US" dirty="0"/>
              <a:t>Suppose that there are two parents,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, plus two offspring, o</a:t>
            </a:r>
            <a:r>
              <a:rPr lang="en-US" baseline="-25000" dirty="0"/>
              <a:t>1</a:t>
            </a:r>
            <a:r>
              <a:rPr lang="en-US" dirty="0"/>
              <a:t> and o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endParaRPr lang="en-GB" baseline="-25000" dirty="0"/>
          </a:p>
          <a:p>
            <a:pPr>
              <a:lnSpc>
                <a:spcPct val="90000"/>
              </a:lnSpc>
            </a:pPr>
            <a:r>
              <a:rPr lang="en-GB" dirty="0"/>
              <a:t>Then, match and rename the two parents and the two offspring such that: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d(p</a:t>
            </a:r>
            <a:r>
              <a:rPr lang="en-GB" baseline="-25000" dirty="0"/>
              <a:t>1</a:t>
            </a:r>
            <a:r>
              <a:rPr lang="en-GB" dirty="0"/>
              <a:t>,o</a:t>
            </a:r>
            <a:r>
              <a:rPr lang="en-GB" baseline="-25000" dirty="0"/>
              <a:t>1</a:t>
            </a:r>
            <a:r>
              <a:rPr lang="en-GB" dirty="0"/>
              <a:t>) + d(p</a:t>
            </a:r>
            <a:r>
              <a:rPr lang="en-GB" baseline="-25000" dirty="0"/>
              <a:t>2</a:t>
            </a:r>
            <a:r>
              <a:rPr lang="en-GB" dirty="0"/>
              <a:t>,o</a:t>
            </a:r>
            <a:r>
              <a:rPr lang="en-GB" baseline="-25000" dirty="0"/>
              <a:t>2</a:t>
            </a:r>
            <a:r>
              <a:rPr lang="en-GB" dirty="0"/>
              <a:t>) &lt; d(p</a:t>
            </a:r>
            <a:r>
              <a:rPr lang="en-GB" baseline="-25000" dirty="0"/>
              <a:t>1</a:t>
            </a:r>
            <a:r>
              <a:rPr lang="en-GB" dirty="0"/>
              <a:t>,o</a:t>
            </a:r>
            <a:r>
              <a:rPr lang="en-GB" baseline="-25000" dirty="0"/>
              <a:t>2</a:t>
            </a:r>
            <a:r>
              <a:rPr lang="en-GB" dirty="0"/>
              <a:t>) + d(p</a:t>
            </a:r>
            <a:r>
              <a:rPr lang="en-GB" baseline="-25000" dirty="0"/>
              <a:t>2</a:t>
            </a:r>
            <a:r>
              <a:rPr lang="en-GB" dirty="0"/>
              <a:t>,o</a:t>
            </a:r>
            <a:r>
              <a:rPr lang="en-GB" baseline="-25000" dirty="0"/>
              <a:t>1</a:t>
            </a:r>
            <a:r>
              <a:rPr lang="en-GB" dirty="0"/>
              <a:t>), and </a:t>
            </a:r>
          </a:p>
          <a:p>
            <a:pPr>
              <a:lnSpc>
                <a:spcPct val="90000"/>
              </a:lnSpc>
            </a:pPr>
            <a:r>
              <a:rPr lang="en-GB" dirty="0"/>
              <a:t>Then, </a:t>
            </a:r>
            <a:r>
              <a:rPr lang="en-US" dirty="0"/>
              <a:t>let o</a:t>
            </a:r>
            <a:r>
              <a:rPr lang="en-US" baseline="-25000" dirty="0"/>
              <a:t>1</a:t>
            </a:r>
            <a:r>
              <a:rPr lang="en-US" dirty="0"/>
              <a:t> compete with p</a:t>
            </a:r>
            <a:r>
              <a:rPr lang="en-US" baseline="-25000" dirty="0"/>
              <a:t>1</a:t>
            </a:r>
            <a:r>
              <a:rPr lang="en-US" dirty="0"/>
              <a:t> and o</a:t>
            </a:r>
            <a:r>
              <a:rPr lang="en-US" baseline="-25000" dirty="0"/>
              <a:t>2</a:t>
            </a:r>
            <a:r>
              <a:rPr lang="en-US" dirty="0"/>
              <a:t> compete with p</a:t>
            </a:r>
            <a:r>
              <a:rPr lang="en-US" baseline="-25000" dirty="0"/>
              <a:t>2</a:t>
            </a:r>
            <a:endParaRPr lang="en-GB" baseline="-250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EAA28D-02D4-42CD-A127-BCFC3228225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46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692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7371" y="4857645"/>
            <a:ext cx="8566838" cy="1501617"/>
          </a:xfrm>
        </p:spPr>
        <p:txBody>
          <a:bodyPr/>
          <a:lstStyle/>
          <a:p>
            <a:pPr>
              <a:defRPr/>
            </a:pPr>
            <a:r>
              <a:rPr lang="en-US" dirty="0"/>
              <a:t>Crowding methods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8E011F6-6F75-49A1-9687-0CA960076F4E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47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931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6101" y="55954"/>
            <a:ext cx="8568425" cy="1260343"/>
          </a:xfrm>
        </p:spPr>
        <p:txBody>
          <a:bodyPr/>
          <a:lstStyle/>
          <a:p>
            <a:pPr eaLnBrk="1" hangingPunct="1"/>
            <a:r>
              <a:rPr lang="es-ES" altLang="en-US" dirty="0" err="1">
                <a:latin typeface="Arial Narrow" pitchFamily="34" charset="0"/>
              </a:rPr>
              <a:t>Crowding</a:t>
            </a:r>
            <a:r>
              <a:rPr lang="es-ES" altLang="en-US" dirty="0">
                <a:latin typeface="Arial Narrow" pitchFamily="34" charset="0"/>
              </a:rPr>
              <a:t> in </a:t>
            </a:r>
            <a:r>
              <a:rPr lang="es-ES" altLang="en-US" dirty="0" err="1">
                <a:latin typeface="Arial Narrow" pitchFamily="34" charset="0"/>
              </a:rPr>
              <a:t>GAs</a:t>
            </a:r>
            <a:endParaRPr lang="es-ES" altLang="en-US" dirty="0">
              <a:latin typeface="Arial Narrow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284" y="1119169"/>
            <a:ext cx="9070023" cy="5828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99" dirty="0"/>
              <a:t>Crowding applies in the survival stage of GAs; p</a:t>
            </a:r>
            <a:r>
              <a:rPr lang="en-US" altLang="en-US" sz="2599" dirty="0">
                <a:sym typeface="Symbol" pitchFamily="18" charset="2"/>
              </a:rPr>
              <a:t>hases: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>
                <a:sym typeface="Symbol" pitchFamily="18" charset="2"/>
              </a:rPr>
              <a:t>Grouping</a:t>
            </a:r>
            <a:r>
              <a:rPr lang="en-US" altLang="en-US" sz="2200" dirty="0">
                <a:sym typeface="Symbol" pitchFamily="18" charset="2"/>
              </a:rPr>
              <a:t>: individuals are grouped (paired), often but not necessarily with their offspring, according to a similarity 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>
                <a:sym typeface="Symbol" pitchFamily="18" charset="2"/>
              </a:rPr>
              <a:t>Replacement (competition)</a:t>
            </a:r>
            <a:r>
              <a:rPr lang="en-US" altLang="en-US" sz="2200" dirty="0">
                <a:sym typeface="Symbol" pitchFamily="18" charset="2"/>
              </a:rPr>
              <a:t>: for each group (pair), one or more winners are picked – remain in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99" dirty="0">
                <a:sym typeface="Symbol" pitchFamily="18" charset="2"/>
              </a:rPr>
              <a:t>Crowding variants in evolutionary algorithms: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err="1">
                <a:sym typeface="Symbol" pitchFamily="18" charset="2"/>
              </a:rPr>
              <a:t>Preselection</a:t>
            </a:r>
            <a:r>
              <a:rPr lang="en-US" altLang="en-US" sz="2200" dirty="0">
                <a:sym typeface="Symbol" pitchFamily="18" charset="2"/>
              </a:rPr>
              <a:t> [</a:t>
            </a:r>
            <a:r>
              <a:rPr lang="en-US" altLang="en-US" sz="2200" dirty="0" err="1">
                <a:sym typeface="Symbol" pitchFamily="18" charset="2"/>
              </a:rPr>
              <a:t>Cavicchio</a:t>
            </a:r>
            <a:r>
              <a:rPr lang="en-US" altLang="en-US" sz="2200" dirty="0">
                <a:sym typeface="Symbol" pitchFamily="18" charset="2"/>
              </a:rPr>
              <a:t>, 70]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ym typeface="Symbol" pitchFamily="18" charset="2"/>
              </a:rPr>
              <a:t>Crowding factor [</a:t>
            </a:r>
            <a:r>
              <a:rPr lang="en-US" altLang="en-US" sz="2200" dirty="0" err="1">
                <a:sym typeface="Symbol" pitchFamily="18" charset="2"/>
              </a:rPr>
              <a:t>DeJong</a:t>
            </a:r>
            <a:r>
              <a:rPr lang="en-US" altLang="en-US" sz="2200" dirty="0">
                <a:sym typeface="Symbol" pitchFamily="18" charset="2"/>
              </a:rPr>
              <a:t>, 75]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ym typeface="Symbol" pitchFamily="18" charset="2"/>
              </a:rPr>
              <a:t>Simulated annealing [Kirkpatrick et al., 83]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ym typeface="Symbol" pitchFamily="18" charset="2"/>
              </a:rPr>
              <a:t>Gene-invariant GA [Culberson, 92]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ym typeface="Symbol" pitchFamily="18" charset="2"/>
              </a:rPr>
              <a:t>Deterministic crowding [</a:t>
            </a:r>
            <a:r>
              <a:rPr lang="en-US" altLang="en-US" sz="2200" dirty="0" err="1">
                <a:sym typeface="Symbol" pitchFamily="18" charset="2"/>
              </a:rPr>
              <a:t>Mahfoud</a:t>
            </a:r>
            <a:r>
              <a:rPr lang="en-US" altLang="en-US" sz="2200" dirty="0">
                <a:sym typeface="Symbol" pitchFamily="18" charset="2"/>
              </a:rPr>
              <a:t>, 95]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ym typeface="Symbol" pitchFamily="18" charset="2"/>
              </a:rPr>
              <a:t>Parallel </a:t>
            </a:r>
            <a:r>
              <a:rPr lang="en-US" altLang="en-US" sz="2200" dirty="0" err="1">
                <a:sym typeface="Symbol" pitchFamily="18" charset="2"/>
              </a:rPr>
              <a:t>recombinative</a:t>
            </a:r>
            <a:r>
              <a:rPr lang="en-US" altLang="en-US" sz="2200" dirty="0">
                <a:sym typeface="Symbol" pitchFamily="18" charset="2"/>
              </a:rPr>
              <a:t> SA [</a:t>
            </a:r>
            <a:r>
              <a:rPr lang="en-US" altLang="en-US" sz="2200" dirty="0" err="1">
                <a:sym typeface="Symbol" pitchFamily="18" charset="2"/>
              </a:rPr>
              <a:t>Mahfoud</a:t>
            </a:r>
            <a:r>
              <a:rPr lang="en-US" altLang="en-US" sz="2200" dirty="0">
                <a:sym typeface="Symbol" pitchFamily="18" charset="2"/>
              </a:rPr>
              <a:t> &amp; Goldberg, 95]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ym typeface="Symbol" pitchFamily="18" charset="2"/>
              </a:rPr>
              <a:t>Restricted Tournament Selection [</a:t>
            </a:r>
            <a:r>
              <a:rPr lang="en-US" altLang="en-US" sz="2200" dirty="0" err="1">
                <a:sym typeface="Symbol" pitchFamily="18" charset="2"/>
              </a:rPr>
              <a:t>Harik</a:t>
            </a:r>
            <a:r>
              <a:rPr lang="en-US" altLang="en-US" sz="2200" dirty="0">
                <a:sym typeface="Symbol" pitchFamily="18" charset="2"/>
              </a:rPr>
              <a:t>, 95]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ym typeface="Symbol" pitchFamily="18" charset="2"/>
              </a:rPr>
              <a:t>Probabilistic crowding [</a:t>
            </a:r>
            <a:r>
              <a:rPr lang="en-US" altLang="en-US" sz="2200" dirty="0" err="1">
                <a:sym typeface="Symbol" pitchFamily="18" charset="2"/>
              </a:rPr>
              <a:t>Mengshoel</a:t>
            </a:r>
            <a:r>
              <a:rPr lang="en-US" altLang="en-US" sz="2200" dirty="0">
                <a:sym typeface="Symbol" pitchFamily="18" charset="2"/>
              </a:rPr>
              <a:t> &amp; Goldberg, 99]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ym typeface="Symbol" pitchFamily="18" charset="2"/>
              </a:rPr>
              <a:t>Generalized crowding [Galan &amp; </a:t>
            </a:r>
            <a:r>
              <a:rPr lang="en-US" altLang="en-US" sz="2200" dirty="0" err="1">
                <a:sym typeface="Symbol" pitchFamily="18" charset="2"/>
              </a:rPr>
              <a:t>Mengshoel</a:t>
            </a:r>
            <a:r>
              <a:rPr lang="en-US" altLang="en-US" sz="2200" dirty="0">
                <a:sym typeface="Symbol" pitchFamily="18" charset="2"/>
              </a:rPr>
              <a:t>, 10]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ym typeface="Symbol" pitchFamily="18" charset="2"/>
              </a:rPr>
              <a:t>Adaptive generalized crowding [</a:t>
            </a:r>
            <a:r>
              <a:rPr lang="en-US" altLang="en-US" sz="2200" dirty="0" err="1">
                <a:sym typeface="Symbol" pitchFamily="18" charset="2"/>
              </a:rPr>
              <a:t>Mengshoel</a:t>
            </a:r>
            <a:r>
              <a:rPr lang="en-US" altLang="en-US" sz="2200" dirty="0">
                <a:sym typeface="Symbol" pitchFamily="18" charset="2"/>
              </a:rPr>
              <a:t> et al., 13]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200" dirty="0">
                <a:sym typeface="Symbol" pitchFamily="18" charset="2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endParaRPr lang="es-ES" altLang="en-US" sz="2200" dirty="0">
              <a:sym typeface="Symbol" pitchFamily="18" charset="2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049C7B2-AD73-444C-91F1-DCDB8075C8A4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48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1665107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101" y="136908"/>
            <a:ext cx="8568425" cy="1260343"/>
          </a:xfrm>
        </p:spPr>
        <p:txBody>
          <a:bodyPr/>
          <a:lstStyle/>
          <a:p>
            <a:pPr eaLnBrk="1" hangingPunct="1"/>
            <a:r>
              <a:rPr lang="es-ES" altLang="en-US" b="0"/>
              <a:t>Early Crowding Schemes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716" y="1489321"/>
            <a:ext cx="9119230" cy="5828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n-US" sz="2599" dirty="0" err="1">
                <a:sym typeface="Symbol" pitchFamily="18" charset="2"/>
              </a:rPr>
              <a:t>Offspring</a:t>
            </a:r>
            <a:r>
              <a:rPr lang="es-ES" altLang="en-US" sz="2599" dirty="0">
                <a:sym typeface="Symbol" pitchFamily="18" charset="2"/>
              </a:rPr>
              <a:t> are </a:t>
            </a:r>
            <a:r>
              <a:rPr lang="es-ES" altLang="en-US" sz="2599" dirty="0" err="1">
                <a:sym typeface="Symbol" pitchFamily="18" charset="2"/>
              </a:rPr>
              <a:t>likely</a:t>
            </a:r>
            <a:r>
              <a:rPr lang="es-ES" altLang="en-US" sz="2599" dirty="0">
                <a:sym typeface="Symbol" pitchFamily="18" charset="2"/>
              </a:rPr>
              <a:t> </a:t>
            </a:r>
            <a:r>
              <a:rPr lang="es-ES" altLang="en-US" sz="2599" dirty="0" err="1">
                <a:sym typeface="Symbol" pitchFamily="18" charset="2"/>
              </a:rPr>
              <a:t>to</a:t>
            </a:r>
            <a:r>
              <a:rPr lang="es-ES" altLang="en-US" sz="2599" dirty="0">
                <a:sym typeface="Symbol" pitchFamily="18" charset="2"/>
              </a:rPr>
              <a:t> be similar </a:t>
            </a:r>
            <a:r>
              <a:rPr lang="es-ES" altLang="en-US" sz="2599" dirty="0" err="1">
                <a:sym typeface="Symbol" pitchFamily="18" charset="2"/>
              </a:rPr>
              <a:t>to</a:t>
            </a:r>
            <a:r>
              <a:rPr lang="es-ES" altLang="en-US" sz="2599" dirty="0">
                <a:sym typeface="Symbol" pitchFamily="18" charset="2"/>
              </a:rPr>
              <a:t> </a:t>
            </a:r>
            <a:r>
              <a:rPr lang="es-ES" altLang="en-US" sz="2599" dirty="0" err="1">
                <a:sym typeface="Symbol" pitchFamily="18" charset="2"/>
              </a:rPr>
              <a:t>parents</a:t>
            </a:r>
            <a:endParaRPr lang="es-ES" altLang="en-US" sz="2599" dirty="0">
              <a:sym typeface="Symbol" pitchFamily="18" charset="2"/>
            </a:endParaRPr>
          </a:p>
          <a:p>
            <a:pPr marL="1054814" lvl="1" indent="-566267" eaLnBrk="1" hangingPunct="1">
              <a:lnSpc>
                <a:spcPct val="80000"/>
              </a:lnSpc>
            </a:pPr>
            <a:r>
              <a:rPr lang="es-ES" altLang="en-US" sz="2200" dirty="0" err="1">
                <a:sym typeface="Symbol" pitchFamily="18" charset="2"/>
              </a:rPr>
              <a:t>Preselection</a:t>
            </a:r>
            <a:r>
              <a:rPr lang="es-ES" altLang="en-US" sz="2200" dirty="0">
                <a:sym typeface="Symbol" pitchFamily="18" charset="2"/>
              </a:rPr>
              <a:t> [</a:t>
            </a:r>
            <a:r>
              <a:rPr lang="es-ES" altLang="en-US" sz="2200" dirty="0" err="1">
                <a:sym typeface="Symbol" pitchFamily="18" charset="2"/>
              </a:rPr>
              <a:t>Cavicchio</a:t>
            </a:r>
            <a:r>
              <a:rPr lang="es-ES" altLang="en-US" sz="2200" dirty="0">
                <a:sym typeface="Symbol" pitchFamily="18" charset="2"/>
              </a:rPr>
              <a:t>, 70] [</a:t>
            </a:r>
            <a:r>
              <a:rPr lang="es-ES" altLang="en-US" sz="2200" dirty="0" err="1">
                <a:sym typeface="Symbol" pitchFamily="18" charset="2"/>
              </a:rPr>
              <a:t>Mahfoud</a:t>
            </a:r>
            <a:r>
              <a:rPr lang="es-ES" altLang="en-US" sz="2200" dirty="0">
                <a:sym typeface="Symbol" pitchFamily="18" charset="2"/>
              </a:rPr>
              <a:t>, 92]</a:t>
            </a:r>
          </a:p>
          <a:p>
            <a:pPr eaLnBrk="1" hangingPunct="1">
              <a:lnSpc>
                <a:spcPct val="80000"/>
              </a:lnSpc>
            </a:pPr>
            <a:endParaRPr lang="es-ES" altLang="en-US" sz="2599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n-US" sz="2599" dirty="0" err="1">
                <a:sym typeface="Symbol" pitchFamily="18" charset="2"/>
              </a:rPr>
              <a:t>For</a:t>
            </a:r>
            <a:r>
              <a:rPr lang="es-ES" altLang="en-US" sz="2599" dirty="0">
                <a:sym typeface="Symbol" pitchFamily="18" charset="2"/>
              </a:rPr>
              <a:t> </a:t>
            </a:r>
            <a:r>
              <a:rPr lang="es-ES" altLang="en-US" sz="2599" dirty="0" err="1">
                <a:sym typeface="Symbol" pitchFamily="18" charset="2"/>
              </a:rPr>
              <a:t>each</a:t>
            </a:r>
            <a:r>
              <a:rPr lang="es-ES" altLang="en-US" sz="2599" dirty="0">
                <a:sym typeface="Symbol" pitchFamily="18" charset="2"/>
              </a:rPr>
              <a:t> </a:t>
            </a:r>
            <a:r>
              <a:rPr lang="es-ES" altLang="en-US" sz="2599" dirty="0" err="1">
                <a:sym typeface="Symbol" pitchFamily="18" charset="2"/>
              </a:rPr>
              <a:t>offspring</a:t>
            </a:r>
            <a:r>
              <a:rPr lang="es-ES" altLang="en-US" sz="2599" dirty="0">
                <a:sym typeface="Symbol" pitchFamily="18" charset="2"/>
              </a:rPr>
              <a:t>, CF </a:t>
            </a:r>
            <a:r>
              <a:rPr lang="es-ES" altLang="en-US" sz="2599" dirty="0" err="1">
                <a:sym typeface="Symbol" pitchFamily="18" charset="2"/>
              </a:rPr>
              <a:t>individuals</a:t>
            </a:r>
            <a:r>
              <a:rPr lang="es-ES" altLang="en-US" sz="2599" dirty="0">
                <a:sym typeface="Symbol" pitchFamily="18" charset="2"/>
              </a:rPr>
              <a:t> </a:t>
            </a:r>
            <a:r>
              <a:rPr lang="es-ES" altLang="en-US" sz="2599" dirty="0" err="1">
                <a:sym typeface="Symbol" pitchFamily="18" charset="2"/>
              </a:rPr>
              <a:t>from</a:t>
            </a:r>
            <a:r>
              <a:rPr lang="es-ES" altLang="en-US" sz="2599" dirty="0">
                <a:sym typeface="Symbol" pitchFamily="18" charset="2"/>
              </a:rPr>
              <a:t> </a:t>
            </a:r>
            <a:r>
              <a:rPr lang="es-ES" altLang="en-US" sz="2599" dirty="0" err="1">
                <a:sym typeface="Symbol" pitchFamily="18" charset="2"/>
              </a:rPr>
              <a:t>the</a:t>
            </a:r>
            <a:r>
              <a:rPr lang="es-ES" altLang="en-US" sz="2599" dirty="0">
                <a:sym typeface="Symbol" pitchFamily="18" charset="2"/>
              </a:rPr>
              <a:t> </a:t>
            </a:r>
            <a:r>
              <a:rPr lang="es-ES" altLang="en-US" sz="2599" dirty="0" err="1">
                <a:sym typeface="Symbol" pitchFamily="18" charset="2"/>
              </a:rPr>
              <a:t>current</a:t>
            </a:r>
            <a:r>
              <a:rPr lang="es-ES" altLang="en-US" sz="2599" dirty="0">
                <a:sym typeface="Symbol" pitchFamily="18" charset="2"/>
              </a:rPr>
              <a:t> </a:t>
            </a:r>
            <a:r>
              <a:rPr lang="es-ES" altLang="en-US" sz="2599" dirty="0" err="1">
                <a:sym typeface="Symbol" pitchFamily="18" charset="2"/>
              </a:rPr>
              <a:t>population</a:t>
            </a:r>
            <a:r>
              <a:rPr lang="es-ES" altLang="en-US" sz="2599" dirty="0">
                <a:sym typeface="Symbol" pitchFamily="18" charset="2"/>
              </a:rPr>
              <a:t> are </a:t>
            </a:r>
            <a:r>
              <a:rPr lang="es-ES" altLang="en-US" sz="2599" dirty="0" err="1">
                <a:sym typeface="Symbol" pitchFamily="18" charset="2"/>
              </a:rPr>
              <a:t>selected</a:t>
            </a:r>
            <a:r>
              <a:rPr lang="es-ES" altLang="en-US" sz="2599" dirty="0">
                <a:sym typeface="Symbol" pitchFamily="18" charset="2"/>
              </a:rPr>
              <a:t> </a:t>
            </a:r>
          </a:p>
          <a:p>
            <a:pPr marL="1054814" lvl="1" indent="-566267" eaLnBrk="1" hangingPunct="1">
              <a:lnSpc>
                <a:spcPct val="80000"/>
              </a:lnSpc>
            </a:pPr>
            <a:r>
              <a:rPr lang="es-ES" altLang="en-US" sz="2200" dirty="0">
                <a:sym typeface="Symbol" pitchFamily="18" charset="2"/>
              </a:rPr>
              <a:t>CF denotes ‘</a:t>
            </a:r>
            <a:r>
              <a:rPr lang="es-ES" altLang="en-US" sz="2200" dirty="0" err="1">
                <a:sym typeface="Symbol" pitchFamily="18" charset="2"/>
              </a:rPr>
              <a:t>crowding</a:t>
            </a:r>
            <a:r>
              <a:rPr lang="es-ES" altLang="en-US" sz="2200" dirty="0">
                <a:sym typeface="Symbol" pitchFamily="18" charset="2"/>
              </a:rPr>
              <a:t> factor’, </a:t>
            </a:r>
            <a:r>
              <a:rPr lang="es-ES" altLang="en-US" sz="2200" dirty="0" err="1">
                <a:sym typeface="Symbol" pitchFamily="18" charset="2"/>
              </a:rPr>
              <a:t>usually</a:t>
            </a:r>
            <a:r>
              <a:rPr lang="es-ES" altLang="en-US" sz="2200" dirty="0">
                <a:sym typeface="Symbol" pitchFamily="18" charset="2"/>
              </a:rPr>
              <a:t> CF = 2 [</a:t>
            </a:r>
            <a:r>
              <a:rPr lang="es-ES" altLang="en-US" sz="2200" dirty="0" err="1">
                <a:sym typeface="Symbol" pitchFamily="18" charset="2"/>
              </a:rPr>
              <a:t>DeJong</a:t>
            </a:r>
            <a:r>
              <a:rPr lang="es-ES" altLang="en-US" sz="2200" dirty="0">
                <a:sym typeface="Symbol" pitchFamily="18" charset="2"/>
              </a:rPr>
              <a:t>, 75]</a:t>
            </a:r>
          </a:p>
          <a:p>
            <a:pPr marL="1054814" lvl="1" indent="-566267" eaLnBrk="1" hangingPunct="1">
              <a:lnSpc>
                <a:spcPct val="80000"/>
              </a:lnSpc>
            </a:pPr>
            <a:r>
              <a:rPr lang="es-ES" altLang="en-US" sz="2200" dirty="0" err="1">
                <a:sym typeface="Symbol" pitchFamily="18" charset="2"/>
              </a:rPr>
              <a:t>The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offspring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will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replace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most</a:t>
            </a:r>
            <a:r>
              <a:rPr lang="es-ES" altLang="en-US" sz="2200" dirty="0">
                <a:sym typeface="Symbol" pitchFamily="18" charset="2"/>
              </a:rPr>
              <a:t> similar </a:t>
            </a:r>
            <a:r>
              <a:rPr lang="es-ES" altLang="en-US" sz="2200" dirty="0" err="1">
                <a:sym typeface="Symbol" pitchFamily="18" charset="2"/>
              </a:rPr>
              <a:t>selected</a:t>
            </a:r>
            <a:r>
              <a:rPr lang="es-ES" altLang="en-US" sz="2200" dirty="0">
                <a:sym typeface="Symbol" pitchFamily="18" charset="2"/>
              </a:rPr>
              <a:t> individual</a:t>
            </a:r>
          </a:p>
          <a:p>
            <a:pPr marL="488547" lvl="1" indent="0" eaLnBrk="1" hangingPunct="1">
              <a:lnSpc>
                <a:spcPct val="80000"/>
              </a:lnSpc>
              <a:buNone/>
            </a:pPr>
            <a:endParaRPr lang="es-ES" altLang="en-US" sz="22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n-US" sz="2599" dirty="0" err="1">
                <a:sym typeface="Symbol" pitchFamily="18" charset="2"/>
              </a:rPr>
              <a:t>Deterministic</a:t>
            </a:r>
            <a:r>
              <a:rPr lang="es-ES" altLang="en-US" sz="2599" dirty="0">
                <a:sym typeface="Symbol" pitchFamily="18" charset="2"/>
              </a:rPr>
              <a:t> </a:t>
            </a:r>
            <a:r>
              <a:rPr lang="es-ES" altLang="en-US" sz="2599" dirty="0" err="1">
                <a:sym typeface="Symbol" pitchFamily="18" charset="2"/>
              </a:rPr>
              <a:t>crowding</a:t>
            </a:r>
            <a:r>
              <a:rPr lang="es-ES" altLang="en-US" sz="2599" dirty="0">
                <a:sym typeface="Symbol" pitchFamily="18" charset="2"/>
              </a:rPr>
              <a:t> [</a:t>
            </a:r>
            <a:r>
              <a:rPr lang="es-ES" altLang="en-US" sz="2599" dirty="0" err="1">
                <a:sym typeface="Symbol" pitchFamily="18" charset="2"/>
              </a:rPr>
              <a:t>Mahfoud</a:t>
            </a:r>
            <a:r>
              <a:rPr lang="es-ES" altLang="en-US" sz="2599" dirty="0">
                <a:sym typeface="Symbol" pitchFamily="18" charset="2"/>
              </a:rPr>
              <a:t>, 92]:</a:t>
            </a:r>
          </a:p>
          <a:p>
            <a:pPr marL="1054814" lvl="1" indent="-566267" eaLnBrk="1" hangingPunct="1">
              <a:lnSpc>
                <a:spcPct val="80000"/>
              </a:lnSpc>
              <a:buFont typeface="Arial Narrow" pitchFamily="34" charset="0"/>
              <a:buAutoNum type="arabicPeriod"/>
            </a:pPr>
            <a:r>
              <a:rPr lang="es-ES" altLang="en-US" sz="2200" dirty="0" err="1">
                <a:sym typeface="Symbol" pitchFamily="18" charset="2"/>
              </a:rPr>
              <a:t>Each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child</a:t>
            </a:r>
            <a:r>
              <a:rPr lang="es-ES" altLang="en-US" sz="2200" dirty="0">
                <a:sym typeface="Symbol" pitchFamily="18" charset="2"/>
              </a:rPr>
              <a:t> competes </a:t>
            </a:r>
            <a:r>
              <a:rPr lang="es-ES" altLang="en-US" sz="2200" dirty="0" err="1">
                <a:sym typeface="Symbol" pitchFamily="18" charset="2"/>
              </a:rPr>
              <a:t>with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one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of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its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two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parents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according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to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genotypic</a:t>
            </a:r>
            <a:r>
              <a:rPr lang="es-ES" altLang="en-US" sz="2200" dirty="0">
                <a:sym typeface="Symbol" pitchFamily="18" charset="2"/>
              </a:rPr>
              <a:t> (</a:t>
            </a:r>
            <a:r>
              <a:rPr lang="es-ES" altLang="en-US" sz="2200" dirty="0" err="1">
                <a:sym typeface="Symbol" pitchFamily="18" charset="2"/>
              </a:rPr>
              <a:t>Hamming</a:t>
            </a:r>
            <a:r>
              <a:rPr lang="es-ES" altLang="en-US" sz="2200" dirty="0">
                <a:sym typeface="Symbol" pitchFamily="18" charset="2"/>
              </a:rPr>
              <a:t>) </a:t>
            </a:r>
            <a:r>
              <a:rPr lang="es-ES" altLang="en-US" sz="2200" dirty="0" err="1">
                <a:sym typeface="Symbol" pitchFamily="18" charset="2"/>
              </a:rPr>
              <a:t>distance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i="1" dirty="0">
                <a:sym typeface="Symbol" pitchFamily="18" charset="2"/>
              </a:rPr>
              <a:t>d</a:t>
            </a:r>
          </a:p>
          <a:p>
            <a:pPr marL="1054814" lvl="1" indent="-566267" eaLnBrk="1" hangingPunct="1">
              <a:lnSpc>
                <a:spcPct val="80000"/>
              </a:lnSpc>
              <a:buFont typeface="Arial Narrow" pitchFamily="34" charset="0"/>
              <a:buAutoNum type="arabicPeriod"/>
            </a:pPr>
            <a:r>
              <a:rPr lang="es-ES" altLang="en-US" sz="2200" dirty="0" err="1">
                <a:sym typeface="Symbol" pitchFamily="18" charset="2"/>
              </a:rPr>
              <a:t>If</a:t>
            </a:r>
            <a:r>
              <a:rPr lang="es-ES" altLang="en-US" sz="2200" dirty="0">
                <a:sym typeface="Symbol" pitchFamily="18" charset="2"/>
              </a:rPr>
              <a:t> d(</a:t>
            </a:r>
            <a:r>
              <a:rPr lang="es-ES" altLang="en-US" sz="2200" i="1" dirty="0">
                <a:sym typeface="Symbol" pitchFamily="18" charset="2"/>
              </a:rPr>
              <a:t>p</a:t>
            </a:r>
            <a:r>
              <a:rPr lang="es-ES" altLang="en-US" sz="2200" dirty="0">
                <a:sym typeface="Symbol" pitchFamily="18" charset="2"/>
              </a:rPr>
              <a:t>1, </a:t>
            </a:r>
            <a:r>
              <a:rPr lang="es-ES" altLang="en-US" sz="2200" i="1" dirty="0">
                <a:sym typeface="Symbol" pitchFamily="18" charset="2"/>
              </a:rPr>
              <a:t>c</a:t>
            </a:r>
            <a:r>
              <a:rPr lang="es-ES" altLang="en-US" sz="2200" dirty="0">
                <a:sym typeface="Symbol" pitchFamily="18" charset="2"/>
              </a:rPr>
              <a:t>1) + d(</a:t>
            </a:r>
            <a:r>
              <a:rPr lang="es-ES" altLang="en-US" sz="2200" i="1" dirty="0">
                <a:sym typeface="Symbol" pitchFamily="18" charset="2"/>
              </a:rPr>
              <a:t>p</a:t>
            </a:r>
            <a:r>
              <a:rPr lang="es-ES" altLang="en-US" sz="2200" dirty="0">
                <a:sym typeface="Symbol" pitchFamily="18" charset="2"/>
              </a:rPr>
              <a:t>2, </a:t>
            </a:r>
            <a:r>
              <a:rPr lang="es-ES" altLang="en-US" sz="2200" i="1" dirty="0">
                <a:sym typeface="Symbol" pitchFamily="18" charset="2"/>
              </a:rPr>
              <a:t>c</a:t>
            </a:r>
            <a:r>
              <a:rPr lang="es-ES" altLang="en-US" sz="2200" dirty="0">
                <a:sym typeface="Symbol" pitchFamily="18" charset="2"/>
              </a:rPr>
              <a:t>2)   &lt;   d(</a:t>
            </a:r>
            <a:r>
              <a:rPr lang="es-ES" altLang="en-US" sz="2200" i="1" dirty="0">
                <a:sym typeface="Symbol" pitchFamily="18" charset="2"/>
              </a:rPr>
              <a:t>p</a:t>
            </a:r>
            <a:r>
              <a:rPr lang="es-ES" altLang="en-US" sz="2200" dirty="0">
                <a:sym typeface="Symbol" pitchFamily="18" charset="2"/>
              </a:rPr>
              <a:t>1, </a:t>
            </a:r>
            <a:r>
              <a:rPr lang="es-ES" altLang="en-US" sz="2200" i="1" dirty="0">
                <a:sym typeface="Symbol" pitchFamily="18" charset="2"/>
              </a:rPr>
              <a:t>c</a:t>
            </a:r>
            <a:r>
              <a:rPr lang="es-ES" altLang="en-US" sz="2200" dirty="0">
                <a:sym typeface="Symbol" pitchFamily="18" charset="2"/>
              </a:rPr>
              <a:t>2) + d(</a:t>
            </a:r>
            <a:r>
              <a:rPr lang="es-ES" altLang="en-US" sz="2200" i="1" dirty="0">
                <a:sym typeface="Symbol" pitchFamily="18" charset="2"/>
              </a:rPr>
              <a:t>p</a:t>
            </a:r>
            <a:r>
              <a:rPr lang="es-ES" altLang="en-US" sz="2200" dirty="0">
                <a:sym typeface="Symbol" pitchFamily="18" charset="2"/>
              </a:rPr>
              <a:t>2, </a:t>
            </a:r>
            <a:r>
              <a:rPr lang="es-ES" altLang="en-US" sz="2200" i="1" dirty="0">
                <a:sym typeface="Symbol" pitchFamily="18" charset="2"/>
              </a:rPr>
              <a:t>c</a:t>
            </a:r>
            <a:r>
              <a:rPr lang="es-ES" altLang="en-US" sz="2200" dirty="0">
                <a:sym typeface="Symbol" pitchFamily="18" charset="2"/>
              </a:rPr>
              <a:t>1)</a:t>
            </a:r>
          </a:p>
          <a:p>
            <a:pPr marL="1054814" lvl="1" indent="-566267" eaLnBrk="1" hangingPunct="1">
              <a:lnSpc>
                <a:spcPct val="80000"/>
              </a:lnSpc>
              <a:buNone/>
            </a:pPr>
            <a:r>
              <a:rPr lang="es-ES" altLang="en-US" sz="2200" dirty="0">
                <a:sym typeface="Symbol" pitchFamily="18" charset="2"/>
              </a:rPr>
              <a:t>		</a:t>
            </a:r>
            <a:r>
              <a:rPr lang="es-ES" altLang="en-US" sz="2200" i="1" dirty="0">
                <a:sym typeface="Symbol" pitchFamily="18" charset="2"/>
              </a:rPr>
              <a:t>p</a:t>
            </a:r>
            <a:r>
              <a:rPr lang="es-ES" altLang="en-US" sz="2200" dirty="0">
                <a:sym typeface="Symbol" pitchFamily="18" charset="2"/>
              </a:rPr>
              <a:t>1 competes </a:t>
            </a:r>
            <a:r>
              <a:rPr lang="es-ES" altLang="en-US" sz="2200" dirty="0" err="1">
                <a:sym typeface="Symbol" pitchFamily="18" charset="2"/>
              </a:rPr>
              <a:t>against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i="1" dirty="0">
                <a:sym typeface="Symbol" pitchFamily="18" charset="2"/>
              </a:rPr>
              <a:t>c</a:t>
            </a:r>
            <a:r>
              <a:rPr lang="es-ES" altLang="en-US" sz="2200" dirty="0">
                <a:sym typeface="Symbol" pitchFamily="18" charset="2"/>
              </a:rPr>
              <a:t>1</a:t>
            </a:r>
            <a:br>
              <a:rPr lang="es-ES" altLang="en-US" sz="2200" dirty="0">
                <a:sym typeface="Symbol" pitchFamily="18" charset="2"/>
              </a:rPr>
            </a:br>
            <a:r>
              <a:rPr lang="es-ES" altLang="en-US" sz="2200" dirty="0">
                <a:sym typeface="Symbol" pitchFamily="18" charset="2"/>
              </a:rPr>
              <a:t>	</a:t>
            </a:r>
            <a:r>
              <a:rPr lang="es-ES" altLang="en-US" sz="2200" i="1" dirty="0">
                <a:sym typeface="Symbol" pitchFamily="18" charset="2"/>
              </a:rPr>
              <a:t>p</a:t>
            </a:r>
            <a:r>
              <a:rPr lang="es-ES" altLang="en-US" sz="2200" dirty="0">
                <a:sym typeface="Symbol" pitchFamily="18" charset="2"/>
              </a:rPr>
              <a:t>2 competes </a:t>
            </a:r>
            <a:r>
              <a:rPr lang="es-ES" altLang="en-US" sz="2200" dirty="0" err="1">
                <a:sym typeface="Symbol" pitchFamily="18" charset="2"/>
              </a:rPr>
              <a:t>against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i="1" dirty="0">
                <a:sym typeface="Symbol" pitchFamily="18" charset="2"/>
              </a:rPr>
              <a:t>c</a:t>
            </a:r>
            <a:r>
              <a:rPr lang="es-ES" altLang="en-US" sz="2200" dirty="0">
                <a:sym typeface="Symbol" pitchFamily="18" charset="2"/>
              </a:rPr>
              <a:t>2</a:t>
            </a:r>
            <a:br>
              <a:rPr lang="es-ES" altLang="en-US" sz="2200" dirty="0">
                <a:sym typeface="Symbol" pitchFamily="18" charset="2"/>
              </a:rPr>
            </a:br>
            <a:r>
              <a:rPr lang="es-ES" altLang="en-US" sz="2200" dirty="0" err="1">
                <a:sym typeface="Symbol" pitchFamily="18" charset="2"/>
              </a:rPr>
              <a:t>else</a:t>
            </a:r>
            <a:br>
              <a:rPr lang="es-ES" altLang="en-US" sz="2200" dirty="0">
                <a:sym typeface="Symbol" pitchFamily="18" charset="2"/>
              </a:rPr>
            </a:br>
            <a:r>
              <a:rPr lang="es-ES" altLang="en-US" sz="2200" dirty="0">
                <a:sym typeface="Symbol" pitchFamily="18" charset="2"/>
              </a:rPr>
              <a:t>	</a:t>
            </a:r>
            <a:r>
              <a:rPr lang="es-ES" altLang="en-US" sz="2200" i="1" dirty="0">
                <a:sym typeface="Symbol" pitchFamily="18" charset="2"/>
              </a:rPr>
              <a:t>p</a:t>
            </a:r>
            <a:r>
              <a:rPr lang="es-ES" altLang="en-US" sz="2200" dirty="0">
                <a:sym typeface="Symbol" pitchFamily="18" charset="2"/>
              </a:rPr>
              <a:t>1 competes </a:t>
            </a:r>
            <a:r>
              <a:rPr lang="es-ES" altLang="en-US" sz="2200" dirty="0" err="1">
                <a:sym typeface="Symbol" pitchFamily="18" charset="2"/>
              </a:rPr>
              <a:t>against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i="1" dirty="0">
                <a:sym typeface="Symbol" pitchFamily="18" charset="2"/>
              </a:rPr>
              <a:t>c</a:t>
            </a:r>
            <a:r>
              <a:rPr lang="es-ES" altLang="en-US" sz="2200" dirty="0">
                <a:sym typeface="Symbol" pitchFamily="18" charset="2"/>
              </a:rPr>
              <a:t>2</a:t>
            </a:r>
            <a:br>
              <a:rPr lang="es-ES" altLang="en-US" sz="2200" dirty="0">
                <a:sym typeface="Symbol" pitchFamily="18" charset="2"/>
              </a:rPr>
            </a:br>
            <a:r>
              <a:rPr lang="es-ES" altLang="en-US" sz="2200" dirty="0">
                <a:sym typeface="Symbol" pitchFamily="18" charset="2"/>
              </a:rPr>
              <a:t>	</a:t>
            </a:r>
            <a:r>
              <a:rPr lang="es-ES" altLang="en-US" sz="2200" i="1" dirty="0">
                <a:sym typeface="Symbol" pitchFamily="18" charset="2"/>
              </a:rPr>
              <a:t>p</a:t>
            </a:r>
            <a:r>
              <a:rPr lang="es-ES" altLang="en-US" sz="2200" dirty="0">
                <a:sym typeface="Symbol" pitchFamily="18" charset="2"/>
              </a:rPr>
              <a:t>2 competes </a:t>
            </a:r>
            <a:r>
              <a:rPr lang="es-ES" altLang="en-US" sz="2200" dirty="0" err="1">
                <a:sym typeface="Symbol" pitchFamily="18" charset="2"/>
              </a:rPr>
              <a:t>against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i="1" dirty="0">
                <a:sym typeface="Symbol" pitchFamily="18" charset="2"/>
              </a:rPr>
              <a:t>c</a:t>
            </a:r>
            <a:r>
              <a:rPr lang="es-ES" altLang="en-US" sz="2200" dirty="0">
                <a:sym typeface="Symbol" pitchFamily="18" charset="2"/>
              </a:rPr>
              <a:t>1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208AE84-58B3-4D3C-BDF8-1EFC71C2AF27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49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1676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Scheme of an EA:</a:t>
            </a:r>
            <a:br>
              <a:rPr lang="en-US" dirty="0"/>
            </a:br>
            <a:r>
              <a:rPr lang="en-US" dirty="0"/>
              <a:t>General scheme of EAs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50268" y="1537434"/>
            <a:ext cx="9446307" cy="5013867"/>
            <a:chOff x="-100013" y="1285875"/>
            <a:chExt cx="9015413" cy="4808539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2362200" cy="1447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503972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2646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Population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670175" y="1285875"/>
              <a:ext cx="5330825" cy="1685925"/>
              <a:chOff x="1682" y="810"/>
              <a:chExt cx="3358" cy="106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488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503972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646" dirty="0">
                    <a:solidFill>
                      <a:srgbClr val="404040"/>
                    </a:solidFill>
                    <a:latin typeface="Calibri"/>
                  </a:rPr>
                  <a:t>Parents</a:t>
                </a:r>
              </a:p>
            </p:txBody>
          </p:sp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682" y="810"/>
                <a:ext cx="1870" cy="1062"/>
                <a:chOff x="1682" y="810"/>
                <a:chExt cx="1870" cy="1062"/>
              </a:xfrm>
            </p:grpSpPr>
            <p:sp>
              <p:nvSpPr>
                <p:cNvPr id="10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2" y="810"/>
                  <a:ext cx="1586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9746" tIns="48998" rIns="99746" bIns="48998">
                  <a:spAutoFit/>
                </a:bodyPr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US" sz="2646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Arial" pitchFamily="34" charset="0"/>
                      <a:ea typeface="+mn-ea"/>
                      <a:cs typeface="Arial" pitchFamily="34" charset="0"/>
                    </a:rPr>
                    <a:t>Parent selection</a:t>
                  </a:r>
                </a:p>
              </p:txBody>
            </p:sp>
            <p:cxnSp>
              <p:nvCxnSpPr>
                <p:cNvPr id="11" name="AutoShape 12"/>
                <p:cNvCxnSpPr>
                  <a:cxnSpLocks noChangeShapeType="1"/>
                  <a:stCxn id="5" idx="0"/>
                  <a:endCxn id="12" idx="1"/>
                </p:cNvCxnSpPr>
                <p:nvPr/>
              </p:nvCxnSpPr>
              <p:spPr bwMode="auto">
                <a:xfrm rot="16200000">
                  <a:off x="2304" y="624"/>
                  <a:ext cx="696" cy="1800"/>
                </a:xfrm>
                <a:prstGeom prst="bentConnector2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574925" y="4495801"/>
              <a:ext cx="3063875" cy="1598613"/>
              <a:chOff x="1622" y="2832"/>
              <a:chExt cx="1930" cy="1007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622" y="3533"/>
                <a:ext cx="1732" cy="3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9746" tIns="48998" rIns="99746" bIns="48998">
                <a:spAutoFit/>
              </a:bodyPr>
              <a:lstStyle/>
              <a:p>
                <a:pPr defTabSz="503972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646" dirty="0">
                    <a:solidFill>
                      <a:srgbClr val="7F7F7F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Survivor selection</a:t>
                </a:r>
              </a:p>
            </p:txBody>
          </p:sp>
          <p:cxnSp>
            <p:nvCxnSpPr>
              <p:cNvPr id="16" name="AutoShape 15"/>
              <p:cNvCxnSpPr>
                <a:cxnSpLocks noChangeShapeType="1"/>
              </p:cNvCxnSpPr>
              <p:nvPr/>
            </p:nvCxnSpPr>
            <p:spPr bwMode="auto">
              <a:xfrm rot="10800000">
                <a:off x="1728" y="2832"/>
                <a:ext cx="1824" cy="600"/>
              </a:xfrm>
              <a:prstGeom prst="bentConnector3">
                <a:avLst>
                  <a:gd name="adj1" fmla="val 100435"/>
                </a:avLst>
              </a:prstGeom>
              <a:noFill/>
              <a:ln w="508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5638800" y="2400300"/>
              <a:ext cx="3276600" cy="3467100"/>
              <a:chOff x="3552" y="1512"/>
              <a:chExt cx="2064" cy="2184"/>
            </a:xfrm>
          </p:grpSpPr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1505" cy="52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defTabSz="503972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2646" dirty="0">
                    <a:solidFill>
                      <a:prstClr val="black"/>
                    </a:solidFill>
                    <a:latin typeface="Calibri"/>
                  </a:rPr>
                  <a:t>Offspring</a:t>
                </a:r>
              </a:p>
            </p:txBody>
          </p:sp>
          <p:grpSp>
            <p:nvGrpSpPr>
              <p:cNvPr id="19" name="Group 20"/>
              <p:cNvGrpSpPr>
                <a:grpSpLocks/>
              </p:cNvGrpSpPr>
              <p:nvPr/>
            </p:nvGrpSpPr>
            <p:grpSpPr bwMode="auto">
              <a:xfrm>
                <a:off x="4132" y="1512"/>
                <a:ext cx="1484" cy="1656"/>
                <a:chOff x="4132" y="1512"/>
                <a:chExt cx="1484" cy="1656"/>
              </a:xfrm>
            </p:grpSpPr>
            <p:sp>
              <p:nvSpPr>
                <p:cNvPr id="20" name="Rectangle 21"/>
                <p:cNvSpPr>
                  <a:spLocks noChangeArrowheads="1"/>
                </p:cNvSpPr>
                <p:nvPr/>
              </p:nvSpPr>
              <p:spPr bwMode="auto">
                <a:xfrm>
                  <a:off x="4132" y="1680"/>
                  <a:ext cx="1484" cy="5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9746" tIns="48998" rIns="99746" bIns="48998">
                  <a:spAutoFit/>
                </a:bodyPr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US" sz="2646" dirty="0">
                      <a:solidFill>
                        <a:srgbClr val="7F7F7F"/>
                      </a:solidFill>
                      <a:latin typeface="Arial" pitchFamily="34" charset="0"/>
                      <a:ea typeface="+mn-ea"/>
                      <a:cs typeface="Arial" pitchFamily="34" charset="0"/>
                    </a:rPr>
                    <a:t>Recombination</a:t>
                  </a:r>
                </a:p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US" sz="2646" dirty="0">
                      <a:solidFill>
                        <a:srgbClr val="7F7F7F"/>
                      </a:solidFill>
                      <a:latin typeface="Arial" pitchFamily="34" charset="0"/>
                      <a:ea typeface="+mn-ea"/>
                      <a:cs typeface="Arial" pitchFamily="34" charset="0"/>
                    </a:rPr>
                    <a:t>(crossover)</a:t>
                  </a:r>
                </a:p>
              </p:txBody>
            </p:sp>
            <p:sp>
              <p:nvSpPr>
                <p:cNvPr id="21" name="Rectangle 22"/>
                <p:cNvSpPr>
                  <a:spLocks noChangeArrowheads="1"/>
                </p:cNvSpPr>
                <p:nvPr/>
              </p:nvSpPr>
              <p:spPr bwMode="auto">
                <a:xfrm>
                  <a:off x="4166" y="2448"/>
                  <a:ext cx="905" cy="30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9746" tIns="48998" rIns="99746" bIns="48998">
                  <a:spAutoFit/>
                </a:bodyPr>
                <a:lstStyle/>
                <a:p>
                  <a:pPr defTabSz="503972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</a:pPr>
                  <a:r>
                    <a:rPr lang="en-US" sz="2646" dirty="0">
                      <a:solidFill>
                        <a:srgbClr val="7F7F7F"/>
                      </a:solidFill>
                      <a:latin typeface="Arial" pitchFamily="34" charset="0"/>
                      <a:ea typeface="+mn-ea"/>
                      <a:cs typeface="Arial" pitchFamily="34" charset="0"/>
                    </a:rPr>
                    <a:t>Mutation</a:t>
                  </a:r>
                </a:p>
              </p:txBody>
            </p:sp>
            <p:cxnSp>
              <p:nvCxnSpPr>
                <p:cNvPr id="22" name="AutoShape 23"/>
                <p:cNvCxnSpPr>
                  <a:cxnSpLocks noChangeShapeType="1"/>
                </p:cNvCxnSpPr>
                <p:nvPr/>
              </p:nvCxnSpPr>
              <p:spPr bwMode="auto">
                <a:xfrm>
                  <a:off x="4148" y="1512"/>
                  <a:ext cx="0" cy="1656"/>
                </a:xfrm>
                <a:prstGeom prst="straightConnector1">
                  <a:avLst/>
                </a:prstGeom>
                <a:noFill/>
                <a:ln w="508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grpSp>
          <p:nvGrpSpPr>
            <p:cNvPr id="25" name="Group 24"/>
            <p:cNvGrpSpPr>
              <a:grpSpLocks/>
            </p:cNvGrpSpPr>
            <p:nvPr/>
          </p:nvGrpSpPr>
          <p:grpSpPr bwMode="auto">
            <a:xfrm>
              <a:off x="-42863" y="2286000"/>
              <a:ext cx="1800225" cy="1409700"/>
              <a:chOff x="-27" y="1440"/>
              <a:chExt cx="1134" cy="888"/>
            </a:xfrm>
          </p:grpSpPr>
          <p:cxnSp>
            <p:nvCxnSpPr>
              <p:cNvPr id="26" name="AutoShape 25"/>
              <p:cNvCxnSpPr>
                <a:cxnSpLocks noChangeShapeType="1"/>
                <a:endCxn id="5" idx="1"/>
              </p:cNvCxnSpPr>
              <p:nvPr/>
            </p:nvCxnSpPr>
            <p:spPr bwMode="auto">
              <a:xfrm rot="16200000" flipH="1">
                <a:off x="445" y="1764"/>
                <a:ext cx="600" cy="527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</p:spPr>
          </p:cxn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-27" y="1440"/>
                <a:ext cx="1134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503972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nl-NL" sz="2646" dirty="0" err="1">
                    <a:solidFill>
                      <a:srgbClr val="7F7F7F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Intialization</a:t>
                </a:r>
                <a:endParaRPr lang="nl-NL" sz="2646" dirty="0">
                  <a:solidFill>
                    <a:srgbClr val="7F7F7F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-100013" y="3886200"/>
              <a:ext cx="1851025" cy="1546225"/>
              <a:chOff x="-63" y="2448"/>
              <a:chExt cx="1166" cy="974"/>
            </a:xfrm>
          </p:grpSpPr>
          <p:cxnSp>
            <p:nvCxnSpPr>
              <p:cNvPr id="29" name="AutoShape 28"/>
              <p:cNvCxnSpPr>
                <a:cxnSpLocks noChangeShapeType="1"/>
              </p:cNvCxnSpPr>
              <p:nvPr/>
            </p:nvCxnSpPr>
            <p:spPr bwMode="auto">
              <a:xfrm rot="16200000">
                <a:off x="420" y="2508"/>
                <a:ext cx="648" cy="528"/>
              </a:xfrm>
              <a:prstGeom prst="bentConnector2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</p:spPr>
          </p:cxn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-63" y="3120"/>
                <a:ext cx="1166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503972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nl-NL" sz="2646" dirty="0" err="1">
                    <a:solidFill>
                      <a:srgbClr val="7F7F7F"/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Termination</a:t>
                </a:r>
                <a:endParaRPr lang="nl-NL" sz="2646" dirty="0">
                  <a:solidFill>
                    <a:srgbClr val="7F7F7F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</p:grp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09415D0B-568D-4F2B-98A7-A148C9F92FCD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434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48" y="127384"/>
            <a:ext cx="9260503" cy="998433"/>
          </a:xfrm>
        </p:spPr>
        <p:txBody>
          <a:bodyPr/>
          <a:lstStyle/>
          <a:p>
            <a:r>
              <a:rPr lang="en-US" altLang="en-US" b="0"/>
              <a:t>Crowding Flowchart</a:t>
            </a:r>
          </a:p>
        </p:txBody>
      </p:sp>
      <p:sp>
        <p:nvSpPr>
          <p:cNvPr id="56323" name="AutoShape 3"/>
          <p:cNvSpPr>
            <a:spLocks noChangeArrowheads="1"/>
          </p:cNvSpPr>
          <p:nvPr/>
        </p:nvSpPr>
        <p:spPr bwMode="auto">
          <a:xfrm>
            <a:off x="4224424" y="1162330"/>
            <a:ext cx="5166770" cy="688903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695" tIns="50349" rIns="100695" bIns="5034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2599">
                <a:solidFill>
                  <a:srgbClr val="000000"/>
                </a:solidFill>
              </a:rPr>
              <a:t>Select parents 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p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1</a:t>
            </a:r>
            <a:r>
              <a:rPr lang="en-US" altLang="en-US" sz="2599">
                <a:solidFill>
                  <a:srgbClr val="000000"/>
                </a:solidFill>
              </a:rPr>
              <a:t> and 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p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2</a:t>
            </a:r>
            <a:r>
              <a:rPr lang="en-US" altLang="en-US" sz="2599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4224424" y="3536982"/>
            <a:ext cx="5166770" cy="6809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695" tIns="50349" rIns="100695" bIns="5034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2599">
                <a:solidFill>
                  <a:srgbClr val="000000"/>
                </a:solidFill>
              </a:rPr>
              <a:t>Mutate, create 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c’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1</a:t>
            </a:r>
            <a:r>
              <a:rPr lang="en-US" altLang="en-US" sz="2599">
                <a:solidFill>
                  <a:srgbClr val="000000"/>
                </a:solidFill>
              </a:rPr>
              <a:t> and 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c’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2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4216486" y="2344896"/>
            <a:ext cx="5174707" cy="68731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695" tIns="50349" rIns="100695" bIns="5034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2599">
                <a:solidFill>
                  <a:srgbClr val="000000"/>
                </a:solidFill>
              </a:rPr>
              <a:t>Cross over, create 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c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1</a:t>
            </a:r>
            <a:r>
              <a:rPr lang="en-US" altLang="en-US" sz="2599">
                <a:solidFill>
                  <a:srgbClr val="000000"/>
                </a:solidFill>
              </a:rPr>
              <a:t> and 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c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2</a:t>
            </a:r>
          </a:p>
        </p:txBody>
      </p:sp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4216486" y="4700499"/>
            <a:ext cx="5174707" cy="68731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695" tIns="50349" rIns="100695" bIns="5034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2599">
                <a:solidFill>
                  <a:srgbClr val="000000"/>
                </a:solidFill>
              </a:rPr>
              <a:t>Match (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p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1</a:t>
            </a:r>
            <a:r>
              <a:rPr lang="en-US" altLang="en-US" sz="2599">
                <a:solidFill>
                  <a:srgbClr val="000000"/>
                </a:solidFill>
              </a:rPr>
              <a:t>, 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c’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x</a:t>
            </a:r>
            <a:r>
              <a:rPr lang="en-US" altLang="en-US" sz="2599">
                <a:solidFill>
                  <a:srgbClr val="000000"/>
                </a:solidFill>
              </a:rPr>
              <a:t>) and (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p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2</a:t>
            </a:r>
            <a:r>
              <a:rPr lang="en-US" altLang="en-US" sz="2599">
                <a:solidFill>
                  <a:srgbClr val="000000"/>
                </a:solidFill>
              </a:rPr>
              <a:t>, </a:t>
            </a:r>
            <a:r>
              <a:rPr lang="en-US" altLang="en-US" sz="2599" b="1">
                <a:solidFill>
                  <a:srgbClr val="000000"/>
                </a:solidFill>
                <a:latin typeface="Abadi MT Condensed" pitchFamily="34" charset="0"/>
              </a:rPr>
              <a:t>c’</a:t>
            </a:r>
            <a:r>
              <a:rPr lang="en-US" altLang="en-US" sz="2599" b="1" baseline="-25000">
                <a:solidFill>
                  <a:srgbClr val="000000"/>
                </a:solidFill>
                <a:latin typeface="Abadi MT Condensed" pitchFamily="34" charset="0"/>
              </a:rPr>
              <a:t>y</a:t>
            </a:r>
            <a:r>
              <a:rPr lang="en-US" altLang="en-US" sz="2599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6327" name="AutoShape 7"/>
          <p:cNvSpPr>
            <a:spLocks noChangeArrowheads="1"/>
          </p:cNvSpPr>
          <p:nvPr/>
        </p:nvSpPr>
        <p:spPr bwMode="auto">
          <a:xfrm>
            <a:off x="4216486" y="5870355"/>
            <a:ext cx="5174707" cy="673029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695" tIns="50349" rIns="100695" bIns="5034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2599">
                <a:solidFill>
                  <a:srgbClr val="000000"/>
                </a:solidFill>
              </a:rPr>
              <a:t>Compete pairs, keep winners</a:t>
            </a: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1433897" y="5678298"/>
            <a:ext cx="1876228" cy="1063513"/>
          </a:xfrm>
          <a:prstGeom prst="flowChartDecision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100695" tIns="50349" rIns="100695" bIns="5034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3500">
                <a:solidFill>
                  <a:srgbClr val="000000"/>
                </a:solidFill>
              </a:rPr>
              <a:t>Done?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346570" y="1216299"/>
            <a:ext cx="908678" cy="5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2599">
                <a:solidFill>
                  <a:srgbClr val="000000"/>
                </a:solidFill>
              </a:rPr>
              <a:t>Start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6569" y="5365584"/>
            <a:ext cx="748249" cy="5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2599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429130" y="4754466"/>
            <a:ext cx="629755" cy="5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2599">
                <a:solidFill>
                  <a:srgbClr val="000000"/>
                </a:solidFill>
              </a:rPr>
              <a:t>No</a:t>
            </a:r>
          </a:p>
        </p:txBody>
      </p:sp>
      <p:cxnSp>
        <p:nvCxnSpPr>
          <p:cNvPr id="45068" name="AutoShape 12"/>
          <p:cNvCxnSpPr>
            <a:cxnSpLocks noChangeShapeType="1"/>
            <a:stCxn id="56328" idx="0"/>
            <a:endCxn id="56323" idx="1"/>
          </p:cNvCxnSpPr>
          <p:nvPr/>
        </p:nvCxnSpPr>
        <p:spPr bwMode="auto">
          <a:xfrm rot="5400000" flipH="1" flipV="1">
            <a:off x="1212459" y="2666326"/>
            <a:ext cx="4171512" cy="185241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3"/>
          <p:cNvCxnSpPr>
            <a:cxnSpLocks noChangeShapeType="1"/>
            <a:stCxn id="56323" idx="2"/>
            <a:endCxn id="56325" idx="0"/>
          </p:cNvCxnSpPr>
          <p:nvPr/>
        </p:nvCxnSpPr>
        <p:spPr bwMode="auto">
          <a:xfrm flipH="1">
            <a:off x="6802253" y="1851235"/>
            <a:ext cx="4762" cy="49366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/>
          <p:cNvCxnSpPr>
            <a:cxnSpLocks noChangeShapeType="1"/>
            <a:stCxn id="56325" idx="2"/>
            <a:endCxn id="56324" idx="0"/>
          </p:cNvCxnSpPr>
          <p:nvPr/>
        </p:nvCxnSpPr>
        <p:spPr bwMode="auto">
          <a:xfrm>
            <a:off x="6802253" y="3032204"/>
            <a:ext cx="4762" cy="50477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/>
          <p:cNvCxnSpPr>
            <a:cxnSpLocks noChangeShapeType="1"/>
            <a:stCxn id="56324" idx="2"/>
            <a:endCxn id="56326" idx="0"/>
          </p:cNvCxnSpPr>
          <p:nvPr/>
        </p:nvCxnSpPr>
        <p:spPr bwMode="auto">
          <a:xfrm flipH="1">
            <a:off x="6802253" y="4217942"/>
            <a:ext cx="4762" cy="4825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6"/>
          <p:cNvCxnSpPr>
            <a:cxnSpLocks noChangeShapeType="1"/>
            <a:stCxn id="56326" idx="2"/>
            <a:endCxn id="56327" idx="0"/>
          </p:cNvCxnSpPr>
          <p:nvPr/>
        </p:nvCxnSpPr>
        <p:spPr bwMode="auto">
          <a:xfrm>
            <a:off x="6802253" y="5387806"/>
            <a:ext cx="0" cy="48254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1451353" y="1500430"/>
            <a:ext cx="934939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695" tIns="50349" rIns="100695" bIns="50349" anchor="ctr"/>
          <a:lstStyle/>
          <a:p>
            <a:pPr defTabSz="1007108" hangingPunct="1">
              <a:lnSpc>
                <a:spcPct val="100000"/>
              </a:lnSpc>
              <a:buClrTx/>
              <a:buSzTx/>
              <a:defRPr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074" name="AutoShape 18"/>
          <p:cNvCxnSpPr>
            <a:cxnSpLocks noChangeShapeType="1"/>
            <a:stCxn id="56328" idx="1"/>
          </p:cNvCxnSpPr>
          <p:nvPr/>
        </p:nvCxnSpPr>
        <p:spPr bwMode="auto">
          <a:xfrm flipH="1" flipV="1">
            <a:off x="457684" y="6206875"/>
            <a:ext cx="97621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9"/>
          <p:cNvCxnSpPr>
            <a:cxnSpLocks noChangeShapeType="1"/>
            <a:stCxn id="56327" idx="1"/>
            <a:endCxn id="56328" idx="3"/>
          </p:cNvCxnSpPr>
          <p:nvPr/>
        </p:nvCxnSpPr>
        <p:spPr bwMode="auto">
          <a:xfrm flipH="1">
            <a:off x="3310120" y="6206875"/>
            <a:ext cx="90636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ular Callout 26"/>
          <p:cNvSpPr/>
          <p:nvPr/>
        </p:nvSpPr>
        <p:spPr>
          <a:xfrm>
            <a:off x="2748204" y="6741809"/>
            <a:ext cx="5828688" cy="731761"/>
          </a:xfrm>
          <a:prstGeom prst="wedgeRectCallout">
            <a:avLst>
              <a:gd name="adj1" fmla="val 12759"/>
              <a:gd name="adj2" fmla="val -8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This is done according to a replacement rule, which varies between crowding schemes.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05071CC8-CDF4-4848-A443-C697E9017A3C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50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22" name="Rectangular Callout 26">
            <a:extLst>
              <a:ext uri="{FF2B5EF4-FFF2-40B4-BE49-F238E27FC236}">
                <a16:creationId xmlns:a16="http://schemas.microsoft.com/office/drawing/2014/main" id="{BE6E0313-EB5F-4E94-B6AB-7F5C544D2930}"/>
              </a:ext>
            </a:extLst>
          </p:cNvPr>
          <p:cNvSpPr/>
          <p:nvPr/>
        </p:nvSpPr>
        <p:spPr>
          <a:xfrm>
            <a:off x="1918823" y="4247428"/>
            <a:ext cx="2088568" cy="334364"/>
          </a:xfrm>
          <a:prstGeom prst="wedgeRectCallout">
            <a:avLst>
              <a:gd name="adj1" fmla="val 65998"/>
              <a:gd name="adj2" fmla="val 1459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See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03951242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6101" y="397"/>
            <a:ext cx="8568425" cy="1260343"/>
          </a:xfrm>
        </p:spPr>
        <p:txBody>
          <a:bodyPr/>
          <a:lstStyle/>
          <a:p>
            <a:pPr eaLnBrk="1" hangingPunct="1"/>
            <a:r>
              <a:rPr lang="es-ES" altLang="en-US" b="0"/>
              <a:t>Crowding Algorithms: Intuition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843" y="1532174"/>
            <a:ext cx="9070023" cy="582710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sz="2599" dirty="0" err="1"/>
              <a:t>Applied</a:t>
            </a:r>
            <a:r>
              <a:rPr lang="es-ES" altLang="en-US" sz="2599" dirty="0"/>
              <a:t> in </a:t>
            </a:r>
            <a:r>
              <a:rPr lang="es-ES" altLang="en-US" sz="2599" dirty="0" err="1"/>
              <a:t>the</a:t>
            </a:r>
            <a:r>
              <a:rPr lang="es-ES" altLang="en-US" sz="2599" dirty="0"/>
              <a:t> </a:t>
            </a:r>
            <a:r>
              <a:rPr lang="es-ES" altLang="en-US" sz="2599" dirty="0" err="1"/>
              <a:t>survival</a:t>
            </a:r>
            <a:r>
              <a:rPr lang="es-ES" altLang="en-US" sz="2599" dirty="0"/>
              <a:t> </a:t>
            </a:r>
            <a:r>
              <a:rPr lang="es-ES" altLang="en-US" sz="2599" dirty="0" err="1"/>
              <a:t>stage</a:t>
            </a:r>
            <a:r>
              <a:rPr lang="es-ES" altLang="en-US" sz="2599" dirty="0"/>
              <a:t> of </a:t>
            </a:r>
            <a:r>
              <a:rPr lang="es-ES" altLang="en-US" sz="2599" dirty="0" err="1"/>
              <a:t>GAs</a:t>
            </a:r>
            <a:endParaRPr lang="es-ES" altLang="en-US" sz="2599" dirty="0"/>
          </a:p>
          <a:p>
            <a:pPr eaLnBrk="1" hangingPunct="1">
              <a:lnSpc>
                <a:spcPct val="90000"/>
              </a:lnSpc>
            </a:pPr>
            <a:r>
              <a:rPr lang="es-ES" altLang="en-US" sz="2599" dirty="0" err="1">
                <a:sym typeface="Symbol" pitchFamily="18" charset="2"/>
              </a:rPr>
              <a:t>Phases</a:t>
            </a:r>
            <a:r>
              <a:rPr lang="es-ES" altLang="en-US" sz="2599" dirty="0">
                <a:sym typeface="Symbol" pitchFamily="18" charset="2"/>
              </a:rPr>
              <a:t> of </a:t>
            </a:r>
            <a:r>
              <a:rPr lang="es-ES" altLang="en-US" sz="2599" dirty="0" err="1">
                <a:sym typeface="Symbol" pitchFamily="18" charset="2"/>
              </a:rPr>
              <a:t>crowding</a:t>
            </a:r>
            <a:r>
              <a:rPr lang="es-ES" altLang="en-US" sz="2599" dirty="0">
                <a:sym typeface="Symbol" pitchFamily="18" charset="2"/>
              </a:rPr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200" i="1" dirty="0" err="1">
                <a:sym typeface="Symbol" pitchFamily="18" charset="2"/>
              </a:rPr>
              <a:t>Grouping</a:t>
            </a:r>
            <a:r>
              <a:rPr lang="es-ES" altLang="en-US" sz="2200" i="1" dirty="0">
                <a:sym typeface="Symbol" pitchFamily="18" charset="2"/>
              </a:rPr>
              <a:t> </a:t>
            </a:r>
            <a:r>
              <a:rPr lang="es-ES" altLang="en-US" sz="2200" i="1" dirty="0" err="1">
                <a:sym typeface="Symbol" pitchFamily="18" charset="2"/>
              </a:rPr>
              <a:t>phase</a:t>
            </a:r>
            <a:r>
              <a:rPr lang="es-ES" altLang="en-US" sz="2200" dirty="0">
                <a:sym typeface="Symbol" pitchFamily="18" charset="2"/>
              </a:rPr>
              <a:t>: </a:t>
            </a:r>
            <a:r>
              <a:rPr lang="es-ES" altLang="en-US" sz="2200" dirty="0" err="1">
                <a:sym typeface="Symbol" pitchFamily="18" charset="2"/>
              </a:rPr>
              <a:t>individuals</a:t>
            </a:r>
            <a:r>
              <a:rPr lang="es-ES" altLang="en-US" sz="2200" dirty="0">
                <a:sym typeface="Symbol" pitchFamily="18" charset="2"/>
              </a:rPr>
              <a:t> are </a:t>
            </a:r>
            <a:r>
              <a:rPr lang="es-ES" altLang="en-US" sz="2200" dirty="0" err="1">
                <a:sym typeface="Symbol" pitchFamily="18" charset="2"/>
              </a:rPr>
              <a:t>grouped</a:t>
            </a:r>
            <a:r>
              <a:rPr lang="es-ES" altLang="en-US" sz="2200" dirty="0">
                <a:sym typeface="Symbol" pitchFamily="18" charset="2"/>
              </a:rPr>
              <a:t> (</a:t>
            </a:r>
            <a:r>
              <a:rPr lang="es-ES" altLang="en-US" sz="2200" dirty="0" err="1">
                <a:sym typeface="Symbol" pitchFamily="18" charset="2"/>
              </a:rPr>
              <a:t>paired</a:t>
            </a:r>
            <a:r>
              <a:rPr lang="es-ES" altLang="en-US" sz="2200" dirty="0">
                <a:sym typeface="Symbol" pitchFamily="18" charset="2"/>
              </a:rPr>
              <a:t>) </a:t>
            </a:r>
            <a:r>
              <a:rPr lang="es-ES" altLang="en-US" sz="2200" dirty="0" err="1">
                <a:sym typeface="Symbol" pitchFamily="18" charset="2"/>
              </a:rPr>
              <a:t>according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to</a:t>
            </a:r>
            <a:r>
              <a:rPr lang="es-ES" altLang="en-US" sz="2200" dirty="0">
                <a:sym typeface="Symbol" pitchFamily="18" charset="2"/>
              </a:rPr>
              <a:t> a </a:t>
            </a:r>
            <a:r>
              <a:rPr lang="es-ES" altLang="en-US" sz="2200" dirty="0" err="1">
                <a:sym typeface="Symbol" pitchFamily="18" charset="2"/>
              </a:rPr>
              <a:t>similarity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metric</a:t>
            </a:r>
            <a:r>
              <a:rPr lang="es-ES" altLang="en-US" sz="2200" dirty="0">
                <a:sym typeface="Symbol" pitchFamily="18" charset="2"/>
              </a:rPr>
              <a:t> - </a:t>
            </a:r>
            <a:r>
              <a:rPr lang="es-ES" altLang="en-US" sz="2200" dirty="0" err="1">
                <a:sym typeface="Symbol" pitchFamily="18" charset="2"/>
              </a:rPr>
              <a:t>often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Hamming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distance</a:t>
            </a:r>
            <a:r>
              <a:rPr lang="es-ES" altLang="en-US" sz="2200" dirty="0"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200" i="1" dirty="0" err="1">
                <a:sym typeface="Symbol" pitchFamily="18" charset="2"/>
              </a:rPr>
              <a:t>Replacement</a:t>
            </a:r>
            <a:r>
              <a:rPr lang="es-ES" altLang="en-US" sz="2200" i="1" dirty="0">
                <a:sym typeface="Symbol" pitchFamily="18" charset="2"/>
              </a:rPr>
              <a:t> (</a:t>
            </a:r>
            <a:r>
              <a:rPr lang="es-ES" altLang="en-US" sz="2200" i="1" dirty="0" err="1">
                <a:sym typeface="Symbol" pitchFamily="18" charset="2"/>
              </a:rPr>
              <a:t>competition</a:t>
            </a:r>
            <a:r>
              <a:rPr lang="es-ES" altLang="en-US" sz="2200" i="1" dirty="0">
                <a:sym typeface="Symbol" pitchFamily="18" charset="2"/>
              </a:rPr>
              <a:t>) </a:t>
            </a:r>
            <a:r>
              <a:rPr lang="es-ES" altLang="en-US" sz="2200" i="1" dirty="0" err="1">
                <a:sym typeface="Symbol" pitchFamily="18" charset="2"/>
              </a:rPr>
              <a:t>phase</a:t>
            </a:r>
            <a:r>
              <a:rPr lang="es-ES" altLang="en-US" sz="2200" dirty="0">
                <a:sym typeface="Symbol" pitchFamily="18" charset="2"/>
              </a:rPr>
              <a:t>: </a:t>
            </a:r>
            <a:r>
              <a:rPr lang="es-ES" altLang="en-US" sz="2200" dirty="0" err="1">
                <a:sym typeface="Symbol" pitchFamily="18" charset="2"/>
              </a:rPr>
              <a:t>for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each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group</a:t>
            </a:r>
            <a:r>
              <a:rPr lang="es-ES" altLang="en-US" sz="2200" dirty="0">
                <a:sym typeface="Symbol" pitchFamily="18" charset="2"/>
              </a:rPr>
              <a:t> (</a:t>
            </a:r>
            <a:r>
              <a:rPr lang="es-ES" altLang="en-US" sz="2200" dirty="0" err="1">
                <a:sym typeface="Symbol" pitchFamily="18" charset="2"/>
              </a:rPr>
              <a:t>pair</a:t>
            </a:r>
            <a:r>
              <a:rPr lang="es-ES" altLang="en-US" sz="2200" dirty="0">
                <a:sym typeface="Symbol" pitchFamily="18" charset="2"/>
              </a:rPr>
              <a:t>), a </a:t>
            </a:r>
            <a:r>
              <a:rPr lang="es-ES" altLang="en-US" sz="2200" dirty="0" err="1">
                <a:sym typeface="Symbol" pitchFamily="18" charset="2"/>
              </a:rPr>
              <a:t>winner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is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picked</a:t>
            </a:r>
            <a:r>
              <a:rPr lang="es-ES" altLang="en-US" sz="2200" dirty="0">
                <a:sym typeface="Symbol" pitchFamily="18" charset="2"/>
              </a:rPr>
              <a:t> - </a:t>
            </a:r>
            <a:r>
              <a:rPr lang="es-ES" altLang="en-US" sz="2200" dirty="0" err="1">
                <a:sym typeface="Symbol" pitchFamily="18" charset="2"/>
              </a:rPr>
              <a:t>remains</a:t>
            </a:r>
            <a:r>
              <a:rPr lang="es-ES" altLang="en-US" sz="2200" dirty="0">
                <a:sym typeface="Symbol" pitchFamily="18" charset="2"/>
              </a:rPr>
              <a:t> in </a:t>
            </a:r>
            <a:r>
              <a:rPr lang="es-ES" altLang="en-US" sz="2200" dirty="0" err="1">
                <a:sym typeface="Symbol" pitchFamily="18" charset="2"/>
              </a:rPr>
              <a:t>the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population</a:t>
            </a:r>
            <a:endParaRPr lang="es-ES" altLang="en-US" sz="22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s-ES" altLang="en-US" sz="2599" dirty="0" err="1">
                <a:sym typeface="Symbol" pitchFamily="18" charset="2"/>
              </a:rPr>
              <a:t>Intuitively</a:t>
            </a:r>
            <a:r>
              <a:rPr lang="es-ES" altLang="en-US" sz="2599" dirty="0">
                <a:sym typeface="Symbol" pitchFamily="18" charset="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200" dirty="0" err="1">
                <a:sym typeface="Symbol" pitchFamily="18" charset="2"/>
              </a:rPr>
              <a:t>Competitions</a:t>
            </a:r>
            <a:r>
              <a:rPr lang="es-ES" altLang="en-US" sz="2200" dirty="0">
                <a:sym typeface="Symbol" pitchFamily="18" charset="2"/>
              </a:rPr>
              <a:t> are </a:t>
            </a:r>
            <a:r>
              <a:rPr lang="es-ES" altLang="en-US" sz="2200" dirty="0" err="1">
                <a:sym typeface="Symbol" pitchFamily="18" charset="2"/>
              </a:rPr>
              <a:t>between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individuals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that</a:t>
            </a:r>
            <a:r>
              <a:rPr lang="es-ES" altLang="en-US" sz="2200" dirty="0">
                <a:sym typeface="Symbol" pitchFamily="18" charset="2"/>
              </a:rPr>
              <a:t> are </a:t>
            </a:r>
            <a:r>
              <a:rPr lang="es-ES" altLang="en-US" sz="2200" dirty="0" err="1">
                <a:sym typeface="Symbol" pitchFamily="18" charset="2"/>
              </a:rPr>
              <a:t>close</a:t>
            </a:r>
            <a:r>
              <a:rPr lang="es-ES" altLang="en-US" sz="2200" dirty="0">
                <a:sym typeface="Symbol" pitchFamily="18" charset="2"/>
              </a:rPr>
              <a:t> in (</a:t>
            </a:r>
            <a:r>
              <a:rPr lang="es-ES" altLang="en-US" sz="2200" dirty="0" err="1">
                <a:sym typeface="Symbol" pitchFamily="18" charset="2"/>
              </a:rPr>
              <a:t>Hamming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or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other</a:t>
            </a:r>
            <a:r>
              <a:rPr lang="es-ES" altLang="en-US" sz="2200" dirty="0">
                <a:sym typeface="Symbol" pitchFamily="18" charset="2"/>
              </a:rPr>
              <a:t>) </a:t>
            </a:r>
            <a:r>
              <a:rPr lang="es-ES" altLang="en-US" sz="2200" dirty="0" err="1">
                <a:sym typeface="Symbol" pitchFamily="18" charset="2"/>
              </a:rPr>
              <a:t>space</a:t>
            </a:r>
            <a:r>
              <a:rPr lang="es-ES" altLang="en-US" sz="2200" dirty="0"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200" dirty="0">
                <a:sym typeface="Symbol" pitchFamily="18" charset="2"/>
              </a:rPr>
              <a:t>This may seem like a small difference from traditional evolutionary algorithms, but it has a substantial impact of how the algorithm behaves, namely: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200" dirty="0">
                <a:sym typeface="Symbol" pitchFamily="18" charset="2"/>
              </a:rPr>
              <a:t>In </a:t>
            </a:r>
            <a:r>
              <a:rPr lang="es-ES" altLang="en-US" sz="2200" dirty="0" err="1">
                <a:sym typeface="Symbol" pitchFamily="18" charset="2"/>
              </a:rPr>
              <a:t>crowding</a:t>
            </a:r>
            <a:r>
              <a:rPr lang="es-ES" altLang="en-US" sz="2200" dirty="0">
                <a:sym typeface="Symbol" pitchFamily="18" charset="2"/>
              </a:rPr>
              <a:t>, </a:t>
            </a:r>
            <a:r>
              <a:rPr lang="es-ES" altLang="en-US" sz="2200" dirty="0" err="1">
                <a:sym typeface="Symbol" pitchFamily="18" charset="2"/>
              </a:rPr>
              <a:t>individuals</a:t>
            </a:r>
            <a:r>
              <a:rPr lang="es-ES" altLang="en-US" sz="2200" dirty="0">
                <a:sym typeface="Symbol" pitchFamily="18" charset="2"/>
              </a:rPr>
              <a:t> “spread </a:t>
            </a:r>
            <a:r>
              <a:rPr lang="es-ES" altLang="en-US" sz="2200" dirty="0" err="1">
                <a:sym typeface="Symbol" pitchFamily="18" charset="2"/>
              </a:rPr>
              <a:t>out</a:t>
            </a:r>
            <a:r>
              <a:rPr lang="es-ES" altLang="en-US" sz="2200" dirty="0">
                <a:sym typeface="Symbol" pitchFamily="18" charset="2"/>
              </a:rPr>
              <a:t>” in </a:t>
            </a:r>
            <a:r>
              <a:rPr lang="es-ES" altLang="en-US" sz="2200" dirty="0" err="1">
                <a:sym typeface="Symbol" pitchFamily="18" charset="2"/>
              </a:rPr>
              <a:t>the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search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landscape</a:t>
            </a:r>
            <a:r>
              <a:rPr lang="es-ES" altLang="en-US" sz="2200" dirty="0">
                <a:sym typeface="Symbol" pitchFamily="18" charset="2"/>
              </a:rPr>
              <a:t> – </a:t>
            </a:r>
            <a:r>
              <a:rPr lang="es-ES" altLang="en-US" sz="2200" dirty="0" err="1">
                <a:sym typeface="Symbol" pitchFamily="18" charset="2"/>
              </a:rPr>
              <a:t>diversity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is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maintaned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to</a:t>
            </a:r>
            <a:r>
              <a:rPr lang="es-ES" altLang="en-US" sz="2200" dirty="0">
                <a:sym typeface="Symbol" pitchFamily="18" charset="2"/>
              </a:rPr>
              <a:t> a </a:t>
            </a:r>
            <a:r>
              <a:rPr lang="es-ES" altLang="en-US" sz="2200" dirty="0" err="1">
                <a:sym typeface="Symbol" pitchFamily="18" charset="2"/>
              </a:rPr>
              <a:t>larger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extend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than</a:t>
            </a:r>
            <a:r>
              <a:rPr lang="es-ES" altLang="en-US" sz="2200" dirty="0">
                <a:sym typeface="Symbol" pitchFamily="18" charset="2"/>
              </a:rPr>
              <a:t> in </a:t>
            </a:r>
            <a:r>
              <a:rPr lang="es-ES" altLang="en-US" sz="2200" dirty="0" err="1">
                <a:sym typeface="Symbol" pitchFamily="18" charset="2"/>
              </a:rPr>
              <a:t>traditional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evolutionary</a:t>
            </a:r>
            <a:r>
              <a:rPr lang="es-ES" altLang="en-US" sz="2200" dirty="0">
                <a:sym typeface="Symbol" pitchFamily="18" charset="2"/>
              </a:rPr>
              <a:t> </a:t>
            </a:r>
            <a:r>
              <a:rPr lang="es-ES" altLang="en-US" sz="2200" dirty="0" err="1">
                <a:sym typeface="Symbol" pitchFamily="18" charset="2"/>
              </a:rPr>
              <a:t>algorithms</a:t>
            </a:r>
            <a:endParaRPr lang="es-ES" altLang="en-US" sz="2200" dirty="0">
              <a:sym typeface="Symbol" pitchFamily="18" charset="2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AD9BFF5-8B50-4F79-AD4A-AD4DBB75518E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51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2375255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756101" y="44843"/>
            <a:ext cx="8568425" cy="1258755"/>
          </a:xfrm>
        </p:spPr>
        <p:txBody>
          <a:bodyPr/>
          <a:lstStyle/>
          <a:p>
            <a:pPr eaLnBrk="1" hangingPunct="1"/>
            <a:r>
              <a:rPr lang="es-ES" altLang="en-US" b="0"/>
              <a:t>Deterministic Crowding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843" y="1381379"/>
            <a:ext cx="9468443" cy="5828688"/>
          </a:xfrm>
        </p:spPr>
        <p:txBody>
          <a:bodyPr/>
          <a:lstStyle/>
          <a:p>
            <a:pPr eaLnBrk="1" hangingPunct="1"/>
            <a:r>
              <a:rPr lang="es-ES" altLang="en-US" sz="3100">
                <a:sym typeface="Symbol" pitchFamily="18" charset="2"/>
              </a:rPr>
              <a:t>Assume parent </a:t>
            </a:r>
            <a:r>
              <a:rPr lang="es-ES" altLang="en-US" sz="3100" i="1">
                <a:sym typeface="Symbol" pitchFamily="18" charset="2"/>
              </a:rPr>
              <a:t>p</a:t>
            </a:r>
            <a:r>
              <a:rPr lang="es-ES" altLang="en-US" sz="3100">
                <a:sym typeface="Symbol" pitchFamily="18" charset="2"/>
              </a:rPr>
              <a:t> competes against child </a:t>
            </a:r>
            <a:r>
              <a:rPr lang="es-ES" altLang="en-US" sz="3100" i="1">
                <a:sym typeface="Symbol" pitchFamily="18" charset="2"/>
              </a:rPr>
              <a:t>c</a:t>
            </a:r>
            <a:r>
              <a:rPr lang="es-ES" altLang="en-US" sz="3100">
                <a:sym typeface="Symbol" pitchFamily="18" charset="2"/>
              </a:rPr>
              <a:t> for survival</a:t>
            </a:r>
          </a:p>
          <a:p>
            <a:pPr eaLnBrk="1" hangingPunct="1"/>
            <a:r>
              <a:rPr lang="es-ES" altLang="en-US" sz="3100" i="1">
                <a:sym typeface="Symbol" pitchFamily="18" charset="2"/>
              </a:rPr>
              <a:t>P</a:t>
            </a:r>
            <a:r>
              <a:rPr lang="es-ES" altLang="en-US" sz="3100" i="1" baseline="-25000">
                <a:sym typeface="Symbol" pitchFamily="18" charset="2"/>
              </a:rPr>
              <a:t>c</a:t>
            </a:r>
            <a:r>
              <a:rPr lang="es-ES" altLang="en-US" sz="3100">
                <a:sym typeface="Symbol" pitchFamily="18" charset="2"/>
              </a:rPr>
              <a:t>: probability that child </a:t>
            </a:r>
            <a:r>
              <a:rPr lang="es-ES" altLang="en-US" sz="3100" i="1">
                <a:sym typeface="Symbol" pitchFamily="18" charset="2"/>
              </a:rPr>
              <a:t>c</a:t>
            </a:r>
            <a:r>
              <a:rPr lang="es-ES" altLang="en-US" sz="3100">
                <a:sym typeface="Symbol" pitchFamily="18" charset="2"/>
              </a:rPr>
              <a:t> replaces parent </a:t>
            </a:r>
            <a:r>
              <a:rPr lang="es-ES" altLang="en-US" sz="3100" i="1">
                <a:sym typeface="Symbol" pitchFamily="18" charset="2"/>
              </a:rPr>
              <a:t>p</a:t>
            </a:r>
            <a:r>
              <a:rPr lang="es-ES" altLang="en-US" sz="3100">
                <a:sym typeface="Symbol" pitchFamily="18" charset="2"/>
              </a:rPr>
              <a:t> in the population</a:t>
            </a:r>
          </a:p>
          <a:p>
            <a:pPr eaLnBrk="1" hangingPunct="1"/>
            <a:r>
              <a:rPr lang="es-ES" altLang="en-US" sz="3100">
                <a:sym typeface="Symbol" pitchFamily="18" charset="2"/>
              </a:rPr>
              <a:t>Replacement rule for Deterministic Crowding:</a:t>
            </a:r>
          </a:p>
          <a:p>
            <a:pPr eaLnBrk="1" hangingPunct="1"/>
            <a:endParaRPr lang="es-ES" altLang="en-US" sz="3100">
              <a:sym typeface="Symbol" pitchFamily="18" charset="2"/>
            </a:endParaRP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1345001" y="4129051"/>
          <a:ext cx="7643010" cy="27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628900" imgH="939800" progId="Equation.3">
                  <p:embed/>
                </p:oleObj>
              </mc:Choice>
              <mc:Fallback>
                <p:oleObj name="Ecuación" r:id="rId3" imgW="2628900" imgH="939800" progId="Equation.3">
                  <p:embed/>
                  <p:pic>
                    <p:nvPicPr>
                      <p:cNvPr id="471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001" y="4129051"/>
                        <a:ext cx="7643010" cy="27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2DF72BE-17A0-4A30-90BF-286CE12ABC6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52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248283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" y="84531"/>
            <a:ext cx="10079567" cy="1260343"/>
          </a:xfrm>
        </p:spPr>
        <p:txBody>
          <a:bodyPr/>
          <a:lstStyle/>
          <a:p>
            <a:pPr eaLnBrk="1" hangingPunct="1"/>
            <a:r>
              <a:rPr lang="es-ES" altLang="en-US" b="0"/>
              <a:t>Simulated Annealing in Crowding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893" y="1395663"/>
            <a:ext cx="9492253" cy="5827101"/>
          </a:xfrm>
        </p:spPr>
        <p:txBody>
          <a:bodyPr/>
          <a:lstStyle/>
          <a:p>
            <a:pPr eaLnBrk="1" hangingPunct="1"/>
            <a:r>
              <a:rPr lang="es-ES" altLang="en-US" sz="3100">
                <a:sym typeface="Symbol" pitchFamily="18" charset="2"/>
              </a:rPr>
              <a:t>Replacement rule for Boltzmann Crowding:</a:t>
            </a:r>
          </a:p>
          <a:p>
            <a:pPr eaLnBrk="1" hangingPunct="1"/>
            <a:endParaRPr lang="es-ES" altLang="en-US" sz="3100">
              <a:sym typeface="Symbol" pitchFamily="18" charset="2"/>
            </a:endParaRPr>
          </a:p>
          <a:p>
            <a:pPr eaLnBrk="1" hangingPunct="1"/>
            <a:endParaRPr lang="es-ES" altLang="en-US" sz="3100">
              <a:sym typeface="Symbol" pitchFamily="18" charset="2"/>
            </a:endParaRPr>
          </a:p>
          <a:p>
            <a:pPr eaLnBrk="1" hangingPunct="1"/>
            <a:endParaRPr lang="es-ES" altLang="en-US" sz="310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s-ES" altLang="en-US" sz="3100">
              <a:sym typeface="Symbol" pitchFamily="18" charset="2"/>
            </a:endParaRPr>
          </a:p>
          <a:p>
            <a:pPr eaLnBrk="1" hangingPunct="1"/>
            <a:r>
              <a:rPr lang="es-ES" altLang="en-US" sz="3100">
                <a:sym typeface="Symbol" pitchFamily="18" charset="2"/>
              </a:rPr>
              <a:t>Replacement rule for Metropolis Crowding:</a:t>
            </a:r>
          </a:p>
          <a:p>
            <a:pPr eaLnBrk="1" hangingPunct="1"/>
            <a:endParaRPr lang="es-ES" altLang="en-US" sz="3100">
              <a:sym typeface="Symbol" pitchFamily="18" charset="2"/>
            </a:endParaRPr>
          </a:p>
        </p:txBody>
      </p:sp>
      <p:graphicFrame>
        <p:nvGraphicFramePr>
          <p:cNvPr id="48132" name="Object 3"/>
          <p:cNvGraphicFramePr>
            <a:graphicFrameLocks noChangeAspect="1"/>
          </p:cNvGraphicFramePr>
          <p:nvPr/>
        </p:nvGraphicFramePr>
        <p:xfrm>
          <a:off x="1518020" y="2054406"/>
          <a:ext cx="7589041" cy="20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3149600" imgH="838200" progId="Equation.3">
                  <p:embed/>
                </p:oleObj>
              </mc:Choice>
              <mc:Fallback>
                <p:oleObj name="Ecuación" r:id="rId3" imgW="3149600" imgH="838200" progId="Equation.3">
                  <p:embed/>
                  <p:pic>
                    <p:nvPicPr>
                      <p:cNvPr id="481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020" y="2054406"/>
                        <a:ext cx="7589041" cy="20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4"/>
          <p:cNvGraphicFramePr>
            <a:graphicFrameLocks noChangeAspect="1"/>
          </p:cNvGraphicFramePr>
          <p:nvPr/>
        </p:nvGraphicFramePr>
        <p:xfrm>
          <a:off x="1518021" y="4895733"/>
          <a:ext cx="6663625" cy="1587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2667000" imgH="635000" progId="Equation.3">
                  <p:embed/>
                </p:oleObj>
              </mc:Choice>
              <mc:Fallback>
                <p:oleObj name="Ecuación" r:id="rId5" imgW="2667000" imgH="635000" progId="Equation.3">
                  <p:embed/>
                  <p:pic>
                    <p:nvPicPr>
                      <p:cNvPr id="481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021" y="4895733"/>
                        <a:ext cx="6663625" cy="1587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5BB7AC81-373B-4706-8453-9A65F5CDF532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53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487009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756101" y="336912"/>
            <a:ext cx="8568425" cy="1258755"/>
          </a:xfrm>
        </p:spPr>
        <p:txBody>
          <a:bodyPr/>
          <a:lstStyle/>
          <a:p>
            <a:pPr eaLnBrk="1" hangingPunct="1"/>
            <a:r>
              <a:rPr lang="es-ES" altLang="en-US" b="0" dirty="0" err="1"/>
              <a:t>Probabilistic</a:t>
            </a:r>
            <a:r>
              <a:rPr lang="es-ES" altLang="en-US" b="0" dirty="0"/>
              <a:t> </a:t>
            </a:r>
            <a:r>
              <a:rPr lang="es-ES" altLang="en-US" b="0" dirty="0" err="1"/>
              <a:t>Crowding</a:t>
            </a:r>
            <a:endParaRPr lang="es-ES" altLang="en-US" b="0" dirty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5" y="1814727"/>
            <a:ext cx="9492253" cy="2636561"/>
          </a:xfrm>
        </p:spPr>
        <p:txBody>
          <a:bodyPr/>
          <a:lstStyle/>
          <a:p>
            <a:pPr eaLnBrk="1" hangingPunct="1"/>
            <a:r>
              <a:rPr lang="es-ES" altLang="en-US" sz="3100">
                <a:sym typeface="Symbol" pitchFamily="18" charset="2"/>
              </a:rPr>
              <a:t>Assume parent </a:t>
            </a:r>
            <a:r>
              <a:rPr lang="es-ES" altLang="en-US" sz="3100" i="1">
                <a:sym typeface="Symbol" pitchFamily="18" charset="2"/>
              </a:rPr>
              <a:t>p</a:t>
            </a:r>
            <a:r>
              <a:rPr lang="es-ES" altLang="en-US" sz="3100">
                <a:sym typeface="Symbol" pitchFamily="18" charset="2"/>
              </a:rPr>
              <a:t> competes against child </a:t>
            </a:r>
            <a:r>
              <a:rPr lang="es-ES" altLang="en-US" sz="3100" i="1">
                <a:sym typeface="Symbol" pitchFamily="18" charset="2"/>
              </a:rPr>
              <a:t>c</a:t>
            </a:r>
            <a:r>
              <a:rPr lang="es-ES" altLang="en-US" sz="3100">
                <a:sym typeface="Symbol" pitchFamily="18" charset="2"/>
              </a:rPr>
              <a:t> for survival</a:t>
            </a:r>
          </a:p>
          <a:p>
            <a:pPr eaLnBrk="1" hangingPunct="1"/>
            <a:r>
              <a:rPr lang="es-ES" altLang="en-US" sz="3100" i="1">
                <a:sym typeface="Symbol" pitchFamily="18" charset="2"/>
              </a:rPr>
              <a:t>P</a:t>
            </a:r>
            <a:r>
              <a:rPr lang="es-ES" altLang="en-US" sz="3100" i="1" baseline="-25000">
                <a:sym typeface="Symbol" pitchFamily="18" charset="2"/>
              </a:rPr>
              <a:t>c</a:t>
            </a:r>
            <a:r>
              <a:rPr lang="es-ES" altLang="en-US" sz="3100">
                <a:sym typeface="Symbol" pitchFamily="18" charset="2"/>
              </a:rPr>
              <a:t>: probability that child </a:t>
            </a:r>
            <a:r>
              <a:rPr lang="es-ES" altLang="en-US" sz="3100" i="1">
                <a:sym typeface="Symbol" pitchFamily="18" charset="2"/>
              </a:rPr>
              <a:t>c</a:t>
            </a:r>
            <a:r>
              <a:rPr lang="es-ES" altLang="en-US" sz="3100">
                <a:sym typeface="Symbol" pitchFamily="18" charset="2"/>
              </a:rPr>
              <a:t> replaces parent </a:t>
            </a:r>
            <a:r>
              <a:rPr lang="es-ES" altLang="en-US" sz="3100" i="1">
                <a:sym typeface="Symbol" pitchFamily="18" charset="2"/>
              </a:rPr>
              <a:t>p</a:t>
            </a:r>
            <a:r>
              <a:rPr lang="es-ES" altLang="en-US" sz="3100">
                <a:sym typeface="Symbol" pitchFamily="18" charset="2"/>
              </a:rPr>
              <a:t> in the population</a:t>
            </a:r>
          </a:p>
          <a:p>
            <a:pPr eaLnBrk="1" hangingPunct="1"/>
            <a:r>
              <a:rPr lang="es-ES" altLang="en-US" sz="3100">
                <a:sym typeface="Symbol" pitchFamily="18" charset="2"/>
              </a:rPr>
              <a:t>Replacement rule for Probabilistic Crowding:</a:t>
            </a:r>
          </a:p>
          <a:p>
            <a:pPr eaLnBrk="1" hangingPunct="1"/>
            <a:endParaRPr lang="es-ES" altLang="en-US" sz="3100">
              <a:sym typeface="Symbol" pitchFamily="18" charset="2"/>
            </a:endParaRPr>
          </a:p>
        </p:txBody>
      </p:sp>
      <p:graphicFrame>
        <p:nvGraphicFramePr>
          <p:cNvPr id="53253" name="Object 2"/>
          <p:cNvGraphicFramePr>
            <a:graphicFrameLocks noChangeAspect="1"/>
          </p:cNvGraphicFramePr>
          <p:nvPr/>
        </p:nvGraphicFramePr>
        <p:xfrm>
          <a:off x="2940271" y="5040181"/>
          <a:ext cx="3311177" cy="1269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091726" imgH="418918" progId="Equation.3">
                  <p:embed/>
                </p:oleObj>
              </mc:Choice>
              <mc:Fallback>
                <p:oleObj name="Ecuación" r:id="rId3" imgW="1091726" imgH="418918" progId="Equation.3">
                  <p:embed/>
                  <p:pic>
                    <p:nvPicPr>
                      <p:cNvPr id="5325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271" y="5040181"/>
                        <a:ext cx="3311177" cy="1269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53D0D3D-4052-4398-A7D3-4E2213DD138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54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43953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>
            <a:extLst>
              <a:ext uri="{FF2B5EF4-FFF2-40B4-BE49-F238E27FC236}">
                <a16:creationId xmlns:a16="http://schemas.microsoft.com/office/drawing/2014/main" id="{414CAD29-14F1-4AFD-BA6C-60F7A1F76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508" y="1480894"/>
            <a:ext cx="9164357" cy="58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n-US" sz="2646" dirty="0" err="1">
                <a:sym typeface="Symbol" panose="05050102010706020507" pitchFamily="18" charset="2"/>
              </a:rPr>
              <a:t>Replacement</a:t>
            </a:r>
            <a:r>
              <a:rPr lang="es-ES" altLang="en-US" sz="2646" dirty="0">
                <a:sym typeface="Symbol" panose="05050102010706020507" pitchFamily="18" charset="2"/>
              </a:rPr>
              <a:t> rule </a:t>
            </a:r>
            <a:r>
              <a:rPr lang="es-ES" altLang="en-US" sz="2646" dirty="0" err="1">
                <a:sym typeface="Symbol" panose="05050102010706020507" pitchFamily="18" charset="2"/>
              </a:rPr>
              <a:t>for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Generalized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Crowding</a:t>
            </a:r>
            <a:r>
              <a:rPr lang="es-ES" altLang="en-US" sz="2646" dirty="0"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endParaRPr lang="es-ES" altLang="en-US" sz="2646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2646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2646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2646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2646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s-ES" altLang="en-US" sz="2646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n-US" sz="2646" dirty="0" err="1">
                <a:sym typeface="Symbol" panose="05050102010706020507" pitchFamily="18" charset="2"/>
              </a:rPr>
              <a:t>Underlying</a:t>
            </a:r>
            <a:r>
              <a:rPr lang="es-ES" altLang="en-US" sz="2646" dirty="0">
                <a:sym typeface="Symbol" panose="05050102010706020507" pitchFamily="18" charset="2"/>
              </a:rPr>
              <a:t> idea: fitness </a:t>
            </a:r>
            <a:r>
              <a:rPr lang="es-ES" altLang="en-US" sz="2646" dirty="0" err="1">
                <a:sym typeface="Symbol" panose="05050102010706020507" pitchFamily="18" charset="2"/>
              </a:rPr>
              <a:t>scaling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l-GR" altLang="en-US" sz="2646" dirty="0">
                <a:sym typeface="Symbol" panose="05050102010706020507" pitchFamily="18" charset="2"/>
              </a:rPr>
              <a:t>Φ</a:t>
            </a:r>
            <a:r>
              <a:rPr lang="en-U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of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the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least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fit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among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i="1" dirty="0">
                <a:sym typeface="Symbol" panose="05050102010706020507" pitchFamily="18" charset="2"/>
              </a:rPr>
              <a:t>p</a:t>
            </a:r>
            <a:r>
              <a:rPr lang="es-ES" altLang="en-US" sz="2646" dirty="0">
                <a:sym typeface="Symbol" panose="05050102010706020507" pitchFamily="18" charset="2"/>
              </a:rPr>
              <a:t> and </a:t>
            </a:r>
            <a:r>
              <a:rPr lang="es-ES" altLang="en-US" sz="2646" i="1" dirty="0">
                <a:sym typeface="Symbol" panose="05050102010706020507" pitchFamily="18" charset="2"/>
              </a:rPr>
              <a:t>c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is</a:t>
            </a:r>
            <a:r>
              <a:rPr lang="es-ES" altLang="en-US" sz="2646" dirty="0">
                <a:sym typeface="Symbol" panose="05050102010706020507" pitchFamily="18" charset="2"/>
              </a:rPr>
              <a:t> done </a:t>
            </a:r>
            <a:r>
              <a:rPr lang="es-ES" altLang="en-US" sz="2646" dirty="0" err="1">
                <a:sym typeface="Symbol" panose="05050102010706020507" pitchFamily="18" charset="2"/>
              </a:rPr>
              <a:t>before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Probabilistic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Crowding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is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applied</a:t>
            </a:r>
            <a:endParaRPr lang="es-ES" altLang="en-US" sz="2245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s-ES" altLang="en-US" sz="2245" dirty="0" err="1">
                <a:sym typeface="Symbol" panose="05050102010706020507" pitchFamily="18" charset="2"/>
              </a:rPr>
              <a:t>Otherwise</a:t>
            </a:r>
            <a:r>
              <a:rPr lang="es-ES" altLang="en-US" sz="2245" dirty="0">
                <a:sym typeface="Symbol" panose="05050102010706020507" pitchFamily="18" charset="2"/>
              </a:rPr>
              <a:t>, similar </a:t>
            </a:r>
            <a:r>
              <a:rPr lang="es-ES" altLang="en-US" sz="2245" dirty="0" err="1">
                <a:sym typeface="Symbol" panose="05050102010706020507" pitchFamily="18" charset="2"/>
              </a:rPr>
              <a:t>to</a:t>
            </a:r>
            <a:r>
              <a:rPr lang="es-ES" altLang="en-US" sz="224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Probabilistic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Crowding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endParaRPr lang="es-ES" altLang="en-US" sz="2245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n-US" sz="2646" dirty="0" err="1">
                <a:sym typeface="Symbol" panose="05050102010706020507" pitchFamily="18" charset="2"/>
              </a:rPr>
              <a:t>Special</a:t>
            </a:r>
            <a:r>
              <a:rPr lang="es-ES" altLang="en-US" sz="2646" dirty="0">
                <a:sym typeface="Symbol" panose="05050102010706020507" pitchFamily="18" charset="2"/>
              </a:rPr>
              <a:t> cases: </a:t>
            </a:r>
          </a:p>
          <a:p>
            <a:pPr marL="818954" lvl="1" indent="-314982" eaLnBrk="1" hangingPunct="1">
              <a:lnSpc>
                <a:spcPct val="80000"/>
              </a:lnSpc>
            </a:pPr>
            <a:r>
              <a:rPr lang="es-ES" altLang="en-US" sz="2205" i="1" dirty="0">
                <a:sym typeface="Symbol" panose="05050102010706020507" pitchFamily="18" charset="2"/>
              </a:rPr>
              <a:t> </a:t>
            </a:r>
            <a:r>
              <a:rPr lang="es-ES" altLang="en-US" sz="2205" dirty="0">
                <a:sym typeface="Symbol" panose="05050102010706020507" pitchFamily="18" charset="2"/>
              </a:rPr>
              <a:t>= 0: </a:t>
            </a:r>
            <a:r>
              <a:rPr lang="es-ES" altLang="en-US" sz="2205" dirty="0" err="1">
                <a:sym typeface="Symbol" panose="05050102010706020507" pitchFamily="18" charset="2"/>
              </a:rPr>
              <a:t>Deterministic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Crowding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</a:p>
          <a:p>
            <a:pPr marL="818954" lvl="1" indent="-314982" eaLnBrk="1" hangingPunct="1">
              <a:lnSpc>
                <a:spcPct val="80000"/>
              </a:lnSpc>
            </a:pPr>
            <a:r>
              <a:rPr lang="es-ES" altLang="en-US" sz="2205" i="1" dirty="0">
                <a:sym typeface="Symbol" panose="05050102010706020507" pitchFamily="18" charset="2"/>
              </a:rPr>
              <a:t> </a:t>
            </a:r>
            <a:r>
              <a:rPr lang="es-ES" altLang="en-US" sz="2205" dirty="0">
                <a:sym typeface="Symbol" panose="05050102010706020507" pitchFamily="18" charset="2"/>
              </a:rPr>
              <a:t>= 1: </a:t>
            </a:r>
            <a:r>
              <a:rPr lang="es-ES" altLang="en-US" sz="2205" dirty="0" err="1">
                <a:sym typeface="Symbol" panose="05050102010706020507" pitchFamily="18" charset="2"/>
              </a:rPr>
              <a:t>Probabilistic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Crowding</a:t>
            </a:r>
            <a:endParaRPr lang="es-ES" altLang="en-US" sz="2205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n-US" sz="2646" dirty="0" err="1">
                <a:sym typeface="Symbol" panose="05050102010706020507" pitchFamily="18" charset="2"/>
              </a:rPr>
              <a:t>Thus</a:t>
            </a:r>
            <a:r>
              <a:rPr lang="es-ES" altLang="en-US" sz="2646" dirty="0">
                <a:sym typeface="Symbol" panose="05050102010706020507" pitchFamily="18" charset="2"/>
              </a:rPr>
              <a:t>, </a:t>
            </a:r>
            <a:r>
              <a:rPr lang="el-GR" altLang="en-US" sz="2646" dirty="0">
                <a:sym typeface="Symbol" panose="05050102010706020507" pitchFamily="18" charset="2"/>
              </a:rPr>
              <a:t>Φ</a:t>
            </a:r>
            <a:r>
              <a:rPr lang="en-US" altLang="en-US" sz="2646" dirty="0">
                <a:sym typeface="Symbol" panose="05050102010706020507" pitchFamily="18" charset="2"/>
              </a:rPr>
              <a:t> can apply more fine-grained selection pressure “between” DC and PC, and even go beyond: </a:t>
            </a:r>
            <a:r>
              <a:rPr lang="es-ES" altLang="en-US" sz="2646" i="1" dirty="0">
                <a:sym typeface="Symbol" panose="05050102010706020507" pitchFamily="18" charset="2"/>
              </a:rPr>
              <a:t> &gt;1</a:t>
            </a:r>
            <a:endParaRPr lang="es-ES" altLang="en-US" sz="2646" dirty="0">
              <a:sym typeface="Symbol" panose="05050102010706020507" pitchFamily="18" charset="2"/>
            </a:endParaRP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3FD12F96-388F-4D71-ADB6-2AA7EFD7D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697" y="1959132"/>
          <a:ext cx="4383561" cy="229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425680" imgH="1269720" progId="Equation.3">
                  <p:embed/>
                </p:oleObj>
              </mc:Choice>
              <mc:Fallback>
                <p:oleObj name="Ecuación" r:id="rId3" imgW="2425680" imgH="1269720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3FD12F96-388F-4D71-ADB6-2AA7EFD7D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697" y="1959132"/>
                        <a:ext cx="4383561" cy="229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1E0DDA2-2141-48AD-854D-4BB9C7FA7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101" y="278481"/>
            <a:ext cx="8568425" cy="1258755"/>
          </a:xfrm>
        </p:spPr>
        <p:txBody>
          <a:bodyPr/>
          <a:lstStyle/>
          <a:p>
            <a:pPr eaLnBrk="1" hangingPunct="1"/>
            <a:r>
              <a:rPr lang="es-ES" altLang="en-US" b="0" dirty="0" err="1"/>
              <a:t>Generalized</a:t>
            </a:r>
            <a:r>
              <a:rPr lang="es-ES" altLang="en-US" b="0" dirty="0"/>
              <a:t> </a:t>
            </a:r>
            <a:r>
              <a:rPr lang="es-ES" altLang="en-US" b="0" dirty="0" err="1"/>
              <a:t>Crowding</a:t>
            </a:r>
            <a:endParaRPr lang="es-ES" altLang="en-US" b="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84B7948-102F-4C6B-BCE1-E37DC8873420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55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03715" y="397"/>
            <a:ext cx="9073197" cy="1260343"/>
          </a:xfrm>
        </p:spPr>
        <p:txBody>
          <a:bodyPr/>
          <a:lstStyle/>
          <a:p>
            <a:r>
              <a:rPr lang="en-US" altLang="en-US" sz="3500" b="0"/>
              <a:t>Pseudo-Code, Probabilistic Crowding (1)</a:t>
            </a:r>
          </a:p>
        </p:txBody>
      </p:sp>
      <p:pic>
        <p:nvPicPr>
          <p:cNvPr id="5018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51" y="1062324"/>
            <a:ext cx="6730293" cy="627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367344" y="3502060"/>
            <a:ext cx="2336555" cy="1065101"/>
          </a:xfrm>
          <a:prstGeom prst="wedgeRectCallout">
            <a:avLst>
              <a:gd name="adj1" fmla="val -67183"/>
              <a:gd name="adj2" fmla="val 1161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Crowding with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both mutation and cross-over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367324" y="6338619"/>
            <a:ext cx="2334967" cy="685728"/>
          </a:xfrm>
          <a:prstGeom prst="wedgeRectCallout">
            <a:avLst>
              <a:gd name="adj1" fmla="val -67914"/>
              <a:gd name="adj2" fmla="val -1394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Crowding with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only mutation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3389E97-2752-450A-9006-629C3E30ADD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56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9443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03715" y="397"/>
            <a:ext cx="9073197" cy="1260343"/>
          </a:xfrm>
        </p:spPr>
        <p:txBody>
          <a:bodyPr/>
          <a:lstStyle/>
          <a:p>
            <a:r>
              <a:rPr lang="en-US" altLang="en-US" sz="3500" b="0" dirty="0"/>
              <a:t>Pseudo-Code, Probabilistic Crowding (2)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83" y="1030578"/>
            <a:ext cx="4504852" cy="612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1500" y="4929074"/>
            <a:ext cx="4249291" cy="192543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hangingPunct="1">
              <a:lnSpc>
                <a:spcPct val="100000"/>
              </a:lnSpc>
              <a:buClrTx/>
              <a:buSzTx/>
              <a:defRPr/>
            </a:pPr>
            <a:endParaRPr lang="en-US" altLang="en-US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09" y="2221081"/>
            <a:ext cx="6541401" cy="311752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4" name="Bent-Up Arrow 3"/>
          <p:cNvSpPr/>
          <p:nvPr/>
        </p:nvSpPr>
        <p:spPr>
          <a:xfrm>
            <a:off x="5149841" y="5356060"/>
            <a:ext cx="1668287" cy="12905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hangingPunct="1">
              <a:lnSpc>
                <a:spcPct val="100000"/>
              </a:lnSpc>
              <a:buClrTx/>
              <a:buSzTx/>
              <a:defRPr/>
            </a:pPr>
            <a:r>
              <a:rPr lang="en-US" dirty="0">
                <a:solidFill>
                  <a:srgbClr val="FFFFFF"/>
                </a:solidFill>
                <a:latin typeface="Arial"/>
              </a:rPr>
              <a:t>Key parts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649849" y="940104"/>
            <a:ext cx="2336555" cy="1065101"/>
          </a:xfrm>
          <a:prstGeom prst="wedgeRectCallout">
            <a:avLst>
              <a:gd name="adj1" fmla="val -138816"/>
              <a:gd name="adj2" fmla="val -329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Crowding with </a:t>
            </a:r>
            <a:r>
              <a:rPr lang="en-US" i="1" dirty="0">
                <a:solidFill>
                  <a:srgbClr val="000000"/>
                </a:solidFill>
                <a:latin typeface="Arial"/>
              </a:rPr>
              <a:t>both mutation and cross-over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C3C5B60C-5D71-41C2-97F2-ACEC7858552C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57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4127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56101" y="265782"/>
            <a:ext cx="8568425" cy="1260343"/>
          </a:xfrm>
        </p:spPr>
        <p:txBody>
          <a:bodyPr/>
          <a:lstStyle/>
          <a:p>
            <a:r>
              <a:rPr lang="en-US" altLang="en-US" dirty="0"/>
              <a:t>Crowding and Niching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4" y="2638546"/>
            <a:ext cx="9774799" cy="224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3"/>
          <p:cNvSpPr txBox="1">
            <a:spLocks noChangeArrowheads="1"/>
          </p:cNvSpPr>
          <p:nvPr/>
        </p:nvSpPr>
        <p:spPr bwMode="auto">
          <a:xfrm>
            <a:off x="221174" y="1467093"/>
            <a:ext cx="9774799" cy="179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695" tIns="50349" rIns="100695" bIns="50349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s-ES" altLang="en-US" sz="2599" dirty="0">
                <a:solidFill>
                  <a:srgbClr val="000000"/>
                </a:solidFill>
                <a:sym typeface="Symbol" pitchFamily="18" charset="2"/>
              </a:rPr>
              <a:t>Assume a number of niches partition the search space </a:t>
            </a:r>
            <a:r>
              <a:rPr lang="es-ES" altLang="en-US" sz="2599" i="1" dirty="0">
                <a:solidFill>
                  <a:srgbClr val="000000"/>
                </a:solidFill>
                <a:sym typeface="Symbol" pitchFamily="18" charset="2"/>
              </a:rPr>
              <a:t>{0,1}</a:t>
            </a:r>
            <a:r>
              <a:rPr lang="es-ES" altLang="en-US" sz="2599" i="1" baseline="30000" dirty="0">
                <a:solidFill>
                  <a:srgbClr val="000000"/>
                </a:solidFill>
                <a:sym typeface="Symbol" pitchFamily="18" charset="2"/>
              </a:rPr>
              <a:t>m</a:t>
            </a:r>
            <a:endParaRPr lang="es-ES" altLang="en-US" sz="2599" i="1" dirty="0">
              <a:solidFill>
                <a:srgbClr val="000000"/>
              </a:solidFill>
              <a:sym typeface="Symbol" pitchFamily="18" charset="2"/>
            </a:endParaRPr>
          </a:p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s-ES" altLang="en-US" sz="2599" dirty="0">
                <a:solidFill>
                  <a:srgbClr val="000000"/>
                </a:solidFill>
                <a:sym typeface="Symbol" pitchFamily="18" charset="2"/>
              </a:rPr>
              <a:t>Notation x  X means that </a:t>
            </a:r>
            <a:r>
              <a:rPr lang="es-ES" altLang="en-US" sz="2599" i="1" dirty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s-ES" altLang="en-US" sz="2599" dirty="0">
                <a:solidFill>
                  <a:srgbClr val="000000"/>
                </a:solidFill>
                <a:sym typeface="Symbol" pitchFamily="18" charset="2"/>
              </a:rPr>
              <a:t> is in niche </a:t>
            </a:r>
            <a:r>
              <a:rPr lang="es-ES" altLang="en-US" sz="2599" i="1" dirty="0">
                <a:solidFill>
                  <a:srgbClr val="000000"/>
                </a:solidFill>
                <a:sym typeface="Symbol" pitchFamily="18" charset="2"/>
              </a:rPr>
              <a:t>X  {0,1}</a:t>
            </a:r>
            <a:r>
              <a:rPr lang="es-ES" altLang="en-US" sz="2599" i="1" baseline="30000" dirty="0">
                <a:solidFill>
                  <a:srgbClr val="000000"/>
                </a:solidFill>
                <a:sym typeface="Symbol" pitchFamily="18" charset="2"/>
              </a:rPr>
              <a:t>m</a:t>
            </a:r>
          </a:p>
        </p:txBody>
      </p:sp>
      <p:sp>
        <p:nvSpPr>
          <p:cNvPr id="62470" name="Rectangle 3"/>
          <p:cNvSpPr txBox="1">
            <a:spLocks noChangeArrowheads="1"/>
          </p:cNvSpPr>
          <p:nvPr/>
        </p:nvSpPr>
        <p:spPr bwMode="auto">
          <a:xfrm>
            <a:off x="362441" y="4887799"/>
            <a:ext cx="9492253" cy="179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695" tIns="50349" rIns="100695" bIns="50349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s-ES" altLang="en-US" sz="2599" dirty="0">
                <a:solidFill>
                  <a:srgbClr val="000000"/>
                </a:solidFill>
                <a:sym typeface="Symbol" pitchFamily="18" charset="2"/>
              </a:rPr>
              <a:t>Niching rule gives </a:t>
            </a:r>
            <a:r>
              <a:rPr lang="es-ES" altLang="en-US" sz="2599" i="1" dirty="0">
                <a:solidFill>
                  <a:srgbClr val="000000"/>
                </a:solidFill>
                <a:sym typeface="Symbol" pitchFamily="18" charset="2"/>
              </a:rPr>
              <a:t>n  </a:t>
            </a:r>
            <a:r>
              <a:rPr lang="es-ES" altLang="en-US" sz="2599" i="1" baseline="-25000" dirty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s-ES" altLang="en-US" sz="2599" dirty="0">
                <a:solidFill>
                  <a:srgbClr val="000000"/>
                </a:solidFill>
                <a:sym typeface="Symbol" pitchFamily="18" charset="2"/>
              </a:rPr>
              <a:t> individuals to the i-th niche, </a:t>
            </a:r>
            <a:r>
              <a:rPr lang="es-ES" altLang="en-US" sz="2599" i="1" dirty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s-ES" altLang="en-US" sz="2599" dirty="0">
                <a:solidFill>
                  <a:srgbClr val="000000"/>
                </a:solidFill>
                <a:sym typeface="Symbol" pitchFamily="18" charset="2"/>
              </a:rPr>
              <a:t> is population size, the niche count</a:t>
            </a:r>
          </a:p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s-ES" altLang="en-US" sz="2599" dirty="0">
                <a:solidFill>
                  <a:srgbClr val="000000"/>
                </a:solidFill>
                <a:sym typeface="Symbol" pitchFamily="18" charset="2"/>
              </a:rPr>
              <a:t>This rule is a “baseline” or “gold standard” for niching:</a:t>
            </a:r>
          </a:p>
          <a:p>
            <a:pPr marL="742915" lvl="1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s-ES" altLang="en-US" sz="2800" baseline="30000" dirty="0">
                <a:solidFill>
                  <a:srgbClr val="000000"/>
                </a:solidFill>
                <a:sym typeface="Symbol" pitchFamily="18" charset="2"/>
              </a:rPr>
              <a:t> An analytical prediction of how individuals eventually distribute across niches</a:t>
            </a:r>
            <a:r>
              <a:rPr lang="es-ES" altLang="en-US" sz="3600" baseline="30000" dirty="0">
                <a:solidFill>
                  <a:srgbClr val="000000"/>
                </a:solidFill>
                <a:sym typeface="Symbol" pitchFamily="18" charset="2"/>
              </a:rPr>
              <a:t> </a:t>
            </a:r>
          </a:p>
          <a:p>
            <a:pPr marL="742915" lvl="1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s-ES" altLang="en-US" sz="2800" baseline="30000" dirty="0">
                <a:solidFill>
                  <a:srgbClr val="000000"/>
                </a:solidFill>
                <a:sym typeface="Symbol" pitchFamily="18" charset="2"/>
              </a:rPr>
              <a:t> Note, the rule does not reflect algorithm dynamics </a:t>
            </a:r>
          </a:p>
          <a:p>
            <a:pPr marL="742915" lvl="1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s-ES" altLang="en-US" sz="2800" baseline="30000" dirty="0">
                <a:solidFill>
                  <a:srgbClr val="000000"/>
                </a:solidFill>
                <a:sym typeface="Symbol" pitchFamily="18" charset="2"/>
              </a:rPr>
              <a:t> However, a dynamic variant of this analysis is possible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4B1A6EA-3AA3-4E86-9EC1-51F1E5575FE8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58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3867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6257" y="4857645"/>
            <a:ext cx="9400188" cy="1501617"/>
          </a:xfrm>
        </p:spPr>
        <p:txBody>
          <a:bodyPr/>
          <a:lstStyle/>
          <a:p>
            <a:pPr>
              <a:defRPr/>
            </a:pPr>
            <a:r>
              <a:rPr lang="en-US" dirty="0"/>
              <a:t>CROWDING Experiments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F1D7A50-F528-4BA7-9990-8B13C307F4EF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59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80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representation and variation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31" y="1815137"/>
            <a:ext cx="9072563" cy="4989036"/>
          </a:xfrm>
        </p:spPr>
        <p:txBody>
          <a:bodyPr/>
          <a:lstStyle/>
          <a:p>
            <a:r>
              <a:rPr lang="en-US" dirty="0"/>
              <a:t>First stage of building an EA and most difficult one: choose </a:t>
            </a:r>
            <a:r>
              <a:rPr lang="en-US" i="1" dirty="0"/>
              <a:t>right</a:t>
            </a:r>
            <a:r>
              <a:rPr lang="en-US" dirty="0"/>
              <a:t> representation for the problem</a:t>
            </a:r>
          </a:p>
          <a:p>
            <a:r>
              <a:rPr lang="en-US" dirty="0"/>
              <a:t>Variation operators: mutation and crossover</a:t>
            </a:r>
          </a:p>
          <a:p>
            <a:r>
              <a:rPr lang="en-US" dirty="0"/>
              <a:t>Type of variation operators needed depends on chosen representation</a:t>
            </a:r>
          </a:p>
          <a:p>
            <a:pPr lvl="1"/>
            <a:r>
              <a:rPr lang="en-US" dirty="0"/>
              <a:t>In practice, the two issues are intertwined</a:t>
            </a:r>
          </a:p>
          <a:p>
            <a:pPr lvl="1"/>
            <a:r>
              <a:rPr lang="en-US" dirty="0"/>
              <a:t>There’s also a relationship to constraints, handled later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2FC6E48D-6046-4F95-BA26-D0B1FEA212F8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644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 txBox="1">
            <a:spLocks/>
          </p:cNvSpPr>
          <p:nvPr/>
        </p:nvSpPr>
        <p:spPr bwMode="auto">
          <a:xfrm>
            <a:off x="756101" y="1378203"/>
            <a:ext cx="8568425" cy="453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695" tIns="50349" rIns="100695" bIns="50349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865" indent="-342865" defTabSz="1007108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sz="3100">
                <a:solidFill>
                  <a:srgbClr val="000000"/>
                </a:solidFill>
              </a:rPr>
              <a:t>Simple case: </a:t>
            </a:r>
          </a:p>
          <a:p>
            <a:pPr marL="742873" lvl="1" indent="-285721" defTabSz="1007108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–"/>
              <a:defRPr/>
            </a:pPr>
            <a:r>
              <a:rPr lang="en-US" altLang="en-US" sz="2599">
                <a:solidFill>
                  <a:srgbClr val="000000"/>
                </a:solidFill>
              </a:rPr>
              <a:t>Use </a:t>
            </a:r>
            <a:r>
              <a:rPr lang="en-US" altLang="en-US" sz="2599" i="1">
                <a:solidFill>
                  <a:srgbClr val="000000"/>
                </a:solidFill>
              </a:rPr>
              <a:t>q = 2 </a:t>
            </a:r>
            <a:r>
              <a:rPr lang="en-US" altLang="en-US" sz="2599">
                <a:solidFill>
                  <a:srgbClr val="000000"/>
                </a:solidFill>
              </a:rPr>
              <a:t>or </a:t>
            </a:r>
            <a:r>
              <a:rPr lang="en-US" altLang="en-US" sz="2599" i="1">
                <a:solidFill>
                  <a:srgbClr val="000000"/>
                </a:solidFill>
              </a:rPr>
              <a:t>q = 8 </a:t>
            </a:r>
            <a:r>
              <a:rPr lang="en-US" altLang="en-US" sz="2599">
                <a:solidFill>
                  <a:srgbClr val="000000"/>
                </a:solidFill>
              </a:rPr>
              <a:t>discrete niches, uniform jumping probability between niches </a:t>
            </a:r>
          </a:p>
          <a:p>
            <a:pPr marL="342865" indent="-342865" defTabSz="1007108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sz="3100">
                <a:solidFill>
                  <a:srgbClr val="000000"/>
                </a:solidFill>
              </a:rPr>
              <a:t>Complex case: </a:t>
            </a:r>
          </a:p>
          <a:p>
            <a:pPr marL="342865" indent="-342865" defTabSz="1007108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lang="en-US" altLang="en-US" sz="3100">
              <a:solidFill>
                <a:srgbClr val="000000"/>
              </a:solidFill>
            </a:endParaRPr>
          </a:p>
          <a:p>
            <a:pPr marL="342865" indent="-342865" defTabSz="1007108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lang="en-US" altLang="en-US" sz="3100">
              <a:solidFill>
                <a:srgbClr val="000000"/>
              </a:solidFill>
            </a:endParaRPr>
          </a:p>
          <a:p>
            <a:pPr marL="342865" indent="-342865" defTabSz="1007108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lang="en-US" altLang="en-US" sz="3100">
              <a:solidFill>
                <a:srgbClr val="000000"/>
              </a:solidFill>
            </a:endParaRPr>
          </a:p>
          <a:p>
            <a:pPr marL="342865" indent="-342865" defTabSz="1007108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sz="3100">
                <a:solidFill>
                  <a:srgbClr val="000000"/>
                </a:solidFill>
              </a:rPr>
              <a:t>Discretization, for interval [a,b) and population size n, of complex case: </a:t>
            </a:r>
          </a:p>
        </p:txBody>
      </p:sp>
      <p:sp>
        <p:nvSpPr>
          <p:cNvPr id="68611" name="Title 1"/>
          <p:cNvSpPr>
            <a:spLocks noGrp="1"/>
          </p:cNvSpPr>
          <p:nvPr>
            <p:ph type="title"/>
          </p:nvPr>
        </p:nvSpPr>
        <p:spPr>
          <a:xfrm>
            <a:off x="756101" y="251196"/>
            <a:ext cx="8568425" cy="1258755"/>
          </a:xfrm>
        </p:spPr>
        <p:txBody>
          <a:bodyPr/>
          <a:lstStyle/>
          <a:p>
            <a:r>
              <a:rPr lang="en-US" altLang="en-US" b="0" dirty="0"/>
              <a:t>PC Experimental Functions</a:t>
            </a:r>
          </a:p>
        </p:txBody>
      </p:sp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08" y="3425863"/>
            <a:ext cx="6392191" cy="158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08" y="6141799"/>
            <a:ext cx="4246117" cy="124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770DD97-588E-48D7-8576-5E7F8625893E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60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411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0" y="2162353"/>
            <a:ext cx="6368381" cy="4666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0" y="240085"/>
            <a:ext cx="10079567" cy="830175"/>
          </a:xfrm>
        </p:spPr>
        <p:txBody>
          <a:bodyPr/>
          <a:lstStyle/>
          <a:p>
            <a:r>
              <a:rPr lang="en-US" altLang="en-US" b="0"/>
              <a:t>PC Experiments: Two Niches (1)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89426" y="1194080"/>
            <a:ext cx="9532834" cy="57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3100">
                <a:solidFill>
                  <a:srgbClr val="000000"/>
                </a:solidFill>
              </a:rPr>
              <a:t>Allocation out of 100 individuals to one of two niches:</a:t>
            </a:r>
            <a:endParaRPr lang="en-US" altLang="en-US" sz="3500">
              <a:solidFill>
                <a:srgbClr val="000000"/>
              </a:solidFill>
            </a:endParaRPr>
          </a:p>
        </p:txBody>
      </p:sp>
      <p:sp>
        <p:nvSpPr>
          <p:cNvPr id="77829" name="Rectangle 7"/>
          <p:cNvSpPr>
            <a:spLocks noChangeArrowheads="1"/>
          </p:cNvSpPr>
          <p:nvPr/>
        </p:nvSpPr>
        <p:spPr bwMode="auto">
          <a:xfrm>
            <a:off x="6573683" y="3044903"/>
            <a:ext cx="3349273" cy="97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95" tIns="50700" rIns="101395" bIns="507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>
                <a:solidFill>
                  <a:srgbClr val="000000"/>
                </a:solidFill>
              </a:rPr>
              <a:t>Idealized niches and operators</a:t>
            </a:r>
          </a:p>
        </p:txBody>
      </p:sp>
      <p:sp>
        <p:nvSpPr>
          <p:cNvPr id="77830" name="Rectangle 8"/>
          <p:cNvSpPr>
            <a:spLocks noChangeArrowheads="1"/>
          </p:cNvSpPr>
          <p:nvPr/>
        </p:nvSpPr>
        <p:spPr bwMode="auto">
          <a:xfrm>
            <a:off x="6573677" y="4758354"/>
            <a:ext cx="3075147" cy="195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95" tIns="50700" rIns="101395" bIns="507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dirty="0">
                <a:solidFill>
                  <a:srgbClr val="000000"/>
                </a:solidFill>
              </a:rPr>
              <a:t>Convergence around theoretical value – niching rule</a:t>
            </a:r>
          </a:p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dirty="0">
                <a:solidFill>
                  <a:srgbClr val="000000"/>
                </a:solidFill>
              </a:rPr>
              <a:t>Some noise as expected</a:t>
            </a:r>
            <a:endParaRPr lang="en-US" altLang="en-US" sz="3100" dirty="0">
              <a:solidFill>
                <a:srgbClr val="000000"/>
              </a:solidFill>
            </a:endParaRPr>
          </a:p>
        </p:txBody>
      </p:sp>
      <p:sp>
        <p:nvSpPr>
          <p:cNvPr id="77831" name="Rectangle 9"/>
          <p:cNvSpPr>
            <a:spLocks noChangeArrowheads="1"/>
          </p:cNvSpPr>
          <p:nvPr/>
        </p:nvSpPr>
        <p:spPr bwMode="auto">
          <a:xfrm>
            <a:off x="6508268" y="2340132"/>
            <a:ext cx="1551483" cy="57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3100">
                <a:solidFill>
                  <a:srgbClr val="000000"/>
                </a:solidFill>
              </a:rPr>
              <a:t>Design:</a:t>
            </a: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6484822" y="4067869"/>
            <a:ext cx="1639647" cy="57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3100">
                <a:solidFill>
                  <a:srgbClr val="000000"/>
                </a:solidFill>
              </a:rPr>
              <a:t>Results:</a:t>
            </a:r>
            <a:endParaRPr lang="en-US" altLang="en-US" sz="2200">
              <a:solidFill>
                <a:srgbClr val="00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03723" y="6598942"/>
            <a:ext cx="2125439" cy="733348"/>
          </a:xfrm>
          <a:prstGeom prst="wedgeRectCallout">
            <a:avLst>
              <a:gd name="adj1" fmla="val 12328"/>
              <a:gd name="adj2" fmla="val -232992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Actual niche count (one run)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1983109" y="2911567"/>
            <a:ext cx="2769171" cy="731761"/>
          </a:xfrm>
          <a:prstGeom prst="wedgeRectCallout">
            <a:avLst>
              <a:gd name="adj1" fmla="val -68142"/>
              <a:gd name="adj2" fmla="val 109112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Predicted niche count (dynamic)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629BD09E-DE44-4A23-8DBD-0EC68E65CC71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61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Rectangular Callout 12">
            <a:extLst>
              <a:ext uri="{FF2B5EF4-FFF2-40B4-BE49-F238E27FC236}">
                <a16:creationId xmlns:a16="http://schemas.microsoft.com/office/drawing/2014/main" id="{60A1A740-6056-434C-BE5D-92E696F3CF5A}"/>
              </a:ext>
            </a:extLst>
          </p:cNvPr>
          <p:cNvSpPr/>
          <p:nvPr/>
        </p:nvSpPr>
        <p:spPr>
          <a:xfrm>
            <a:off x="5766878" y="6660157"/>
            <a:ext cx="2769171" cy="731761"/>
          </a:xfrm>
          <a:prstGeom prst="wedgeRectCallout">
            <a:avLst>
              <a:gd name="adj1" fmla="val -45709"/>
              <a:gd name="adj2" fmla="val -267802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Predicted niche count (static): niching rule </a:t>
            </a:r>
          </a:p>
        </p:txBody>
      </p:sp>
    </p:spTree>
    <p:extLst>
      <p:ext uri="{BB962C8B-B14F-4D97-AF65-F5344CB8AC3E}">
        <p14:creationId xmlns:p14="http://schemas.microsoft.com/office/powerpoint/2010/main" val="2394358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19" y="2609973"/>
            <a:ext cx="8439851" cy="463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2203751" y="1925833"/>
            <a:ext cx="3934999" cy="884145"/>
          </a:xfrm>
          <a:prstGeom prst="wedgeRectCallout">
            <a:avLst>
              <a:gd name="adj1" fmla="val -37977"/>
              <a:gd name="adj2" fmla="val 135476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Actual niche count (multiple runs): average with error bars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978367" y="4194137"/>
            <a:ext cx="2128614" cy="733348"/>
          </a:xfrm>
          <a:prstGeom prst="wedgeRectCallout">
            <a:avLst>
              <a:gd name="adj1" fmla="val -76146"/>
              <a:gd name="adj2" fmla="val -75914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Predicted mean niche count</a:t>
            </a:r>
          </a:p>
        </p:txBody>
      </p:sp>
      <p:sp>
        <p:nvSpPr>
          <p:cNvPr id="70661" name="Title 1"/>
          <p:cNvSpPr>
            <a:spLocks noGrp="1"/>
          </p:cNvSpPr>
          <p:nvPr>
            <p:ph type="title"/>
          </p:nvPr>
        </p:nvSpPr>
        <p:spPr>
          <a:xfrm>
            <a:off x="756101" y="278181"/>
            <a:ext cx="8568425" cy="1260343"/>
          </a:xfrm>
        </p:spPr>
        <p:txBody>
          <a:bodyPr/>
          <a:lstStyle/>
          <a:p>
            <a:r>
              <a:rPr lang="en-US" altLang="en-US" b="0"/>
              <a:t>PC Experiments: Two Niches (2)</a:t>
            </a:r>
            <a:endParaRPr lang="en-US" alt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7377954-BF4D-4BE7-A574-ACD5CEC10BE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62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0995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7" y="2644895"/>
            <a:ext cx="6012819" cy="449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260851" y="387707"/>
            <a:ext cx="9155739" cy="860335"/>
          </a:xfrm>
        </p:spPr>
        <p:txBody>
          <a:bodyPr/>
          <a:lstStyle/>
          <a:p>
            <a:r>
              <a:rPr lang="en-US" altLang="en-US" b="0"/>
              <a:t>PC Experiments: Eight Niches (1)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22757" y="1300432"/>
            <a:ext cx="10020147" cy="57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3100">
                <a:solidFill>
                  <a:srgbClr val="000000"/>
                </a:solidFill>
              </a:rPr>
              <a:t>Allocation out of 360 individuals to three of eight niches:</a:t>
            </a:r>
          </a:p>
        </p:txBody>
      </p:sp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6781618" y="3213160"/>
            <a:ext cx="3042918" cy="97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95" tIns="50700" rIns="101395" bIns="507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>
                <a:solidFill>
                  <a:srgbClr val="000000"/>
                </a:solidFill>
              </a:rPr>
              <a:t>Idealized niches and operators</a:t>
            </a:r>
          </a:p>
        </p:txBody>
      </p:sp>
      <p:sp>
        <p:nvSpPr>
          <p:cNvPr id="79878" name="Rectangle 8"/>
          <p:cNvSpPr>
            <a:spLocks noChangeArrowheads="1"/>
          </p:cNvSpPr>
          <p:nvPr/>
        </p:nvSpPr>
        <p:spPr bwMode="auto">
          <a:xfrm>
            <a:off x="6781618" y="5110023"/>
            <a:ext cx="3298479" cy="195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95" tIns="50700" rIns="101395" bIns="507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>
                <a:solidFill>
                  <a:srgbClr val="000000"/>
                </a:solidFill>
              </a:rPr>
              <a:t>Convergence around theoretical value</a:t>
            </a:r>
          </a:p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>
                <a:solidFill>
                  <a:srgbClr val="000000"/>
                </a:solidFill>
              </a:rPr>
              <a:t>Some noise</a:t>
            </a:r>
            <a:endParaRPr lang="en-US" altLang="en-US" sz="3100">
              <a:solidFill>
                <a:srgbClr val="000000"/>
              </a:solidFill>
            </a:endParaRPr>
          </a:p>
        </p:txBody>
      </p:sp>
      <p:sp>
        <p:nvSpPr>
          <p:cNvPr id="79879" name="Rectangle 9"/>
          <p:cNvSpPr>
            <a:spLocks noChangeArrowheads="1"/>
          </p:cNvSpPr>
          <p:nvPr/>
        </p:nvSpPr>
        <p:spPr bwMode="auto">
          <a:xfrm>
            <a:off x="6716209" y="2508389"/>
            <a:ext cx="1551483" cy="57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3100">
                <a:solidFill>
                  <a:srgbClr val="000000"/>
                </a:solidFill>
              </a:rPr>
              <a:t>Design:</a:t>
            </a:r>
          </a:p>
        </p:txBody>
      </p:sp>
      <p:sp>
        <p:nvSpPr>
          <p:cNvPr id="79880" name="Rectangle 10"/>
          <p:cNvSpPr>
            <a:spLocks noChangeArrowheads="1"/>
          </p:cNvSpPr>
          <p:nvPr/>
        </p:nvSpPr>
        <p:spPr bwMode="auto">
          <a:xfrm>
            <a:off x="6692761" y="4417955"/>
            <a:ext cx="1639647" cy="57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1007108">
              <a:lnSpc>
                <a:spcPct val="100000"/>
              </a:lnSpc>
              <a:buClrTx/>
              <a:buSzTx/>
              <a:defRPr/>
            </a:pPr>
            <a:r>
              <a:rPr lang="en-US" altLang="en-US" sz="3100">
                <a:solidFill>
                  <a:srgbClr val="000000"/>
                </a:solidFill>
              </a:rPr>
              <a:t>Results:</a:t>
            </a:r>
            <a:endParaRPr lang="en-US" altLang="en-US" sz="2200">
              <a:solidFill>
                <a:srgbClr val="00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848225" y="2075041"/>
            <a:ext cx="2127027" cy="1128731"/>
          </a:xfrm>
          <a:prstGeom prst="wedgeRectCallout">
            <a:avLst>
              <a:gd name="adj1" fmla="val -82936"/>
              <a:gd name="adj2" fmla="val 125398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Predicted mean niche count at equilibrium – niching rule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752928" y="2241720"/>
            <a:ext cx="2125439" cy="765095"/>
          </a:xfrm>
          <a:prstGeom prst="wedgeRectCallout">
            <a:avLst>
              <a:gd name="adj1" fmla="val 36425"/>
              <a:gd name="adj2" fmla="val 102746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Actual niche count (one run)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3DCF5BD2-36AC-4F11-BAC5-FAC759543533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63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731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9" y="2516323"/>
            <a:ext cx="8862082" cy="481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62" y="387707"/>
            <a:ext cx="9155739" cy="860335"/>
          </a:xfrm>
        </p:spPr>
        <p:txBody>
          <a:bodyPr/>
          <a:lstStyle/>
          <a:p>
            <a:r>
              <a:rPr lang="en-US" altLang="en-US" b="0"/>
              <a:t>PC Experiments: Eight Niches (2)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368890" y="2013136"/>
            <a:ext cx="2127027" cy="1007957"/>
          </a:xfrm>
          <a:prstGeom prst="wedgeRectCallout">
            <a:avLst>
              <a:gd name="adj1" fmla="val -51961"/>
              <a:gd name="adj2" fmla="val 146643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Predicted mean niche count at equilibrium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576752" y="1341694"/>
            <a:ext cx="2950853" cy="1339709"/>
          </a:xfrm>
          <a:prstGeom prst="wedgeRectCallout">
            <a:avLst>
              <a:gd name="adj1" fmla="val -10175"/>
              <a:gd name="adj2" fmla="val 110963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Actual niche count (multiple runs): average with error bars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12D5E72-0425-440E-809D-7D7009F9DC74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64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79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2448" y="136907"/>
            <a:ext cx="8566838" cy="882557"/>
          </a:xfrm>
        </p:spPr>
        <p:txBody>
          <a:bodyPr/>
          <a:lstStyle/>
          <a:p>
            <a:r>
              <a:rPr lang="en-US" altLang="en-US" b="0"/>
              <a:t>PC Experiments: Five Niches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642739"/>
              </p:ext>
            </p:extLst>
          </p:nvPr>
        </p:nvGraphicFramePr>
        <p:xfrm>
          <a:off x="1201045" y="3851017"/>
          <a:ext cx="8557314" cy="34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400800" imgH="2642400" progId="Excel.Sheet.8">
                  <p:embed/>
                </p:oleObj>
              </mc:Choice>
              <mc:Fallback>
                <p:oleObj name="Worksheet" r:id="rId2" imgW="6400800" imgH="2642400" progId="Excel.Sheet.8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045" y="3851017"/>
                        <a:ext cx="8557314" cy="34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55" y="2055736"/>
            <a:ext cx="9103357" cy="191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886402" y="2362349"/>
            <a:ext cx="3349273" cy="97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95" tIns="50700" rIns="101395" bIns="507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56099" y="1029402"/>
            <a:ext cx="8736683" cy="102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95" tIns="50700" rIns="101395" bIns="507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dirty="0">
                <a:solidFill>
                  <a:srgbClr val="000000"/>
                </a:solidFill>
              </a:rPr>
              <a:t>Design: Traditional niches and operators</a:t>
            </a:r>
          </a:p>
          <a:p>
            <a:pPr marL="342865" indent="-342865" defTabSz="1007108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en-US" dirty="0">
                <a:solidFill>
                  <a:srgbClr val="000000"/>
                </a:solidFill>
              </a:rPr>
              <a:t>Results: Convergence around predicted value</a:t>
            </a:r>
            <a:endParaRPr lang="en-US" altLang="en-US" sz="31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AAE4072-301D-4652-9B35-E549E44C0198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65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9" name="Rectangular Callout 5">
            <a:extLst>
              <a:ext uri="{FF2B5EF4-FFF2-40B4-BE49-F238E27FC236}">
                <a16:creationId xmlns:a16="http://schemas.microsoft.com/office/drawing/2014/main" id="{33CD1B51-CD33-4B3E-9156-264C055CD1D1}"/>
              </a:ext>
            </a:extLst>
          </p:cNvPr>
          <p:cNvSpPr/>
          <p:nvPr/>
        </p:nvSpPr>
        <p:spPr>
          <a:xfrm>
            <a:off x="143768" y="6658949"/>
            <a:ext cx="2304256" cy="624362"/>
          </a:xfrm>
          <a:prstGeom prst="wedgeRectCallout">
            <a:avLst>
              <a:gd name="adj1" fmla="val 70466"/>
              <a:gd name="adj2" fmla="val 20088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Prediction according to niching rule</a:t>
            </a:r>
          </a:p>
        </p:txBody>
      </p:sp>
    </p:spTree>
    <p:extLst>
      <p:ext uri="{BB962C8B-B14F-4D97-AF65-F5344CB8AC3E}">
        <p14:creationId xmlns:p14="http://schemas.microsoft.com/office/powerpoint/2010/main" val="16091639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>
          <a:xfrm>
            <a:off x="756101" y="416279"/>
            <a:ext cx="8568425" cy="1260343"/>
          </a:xfrm>
        </p:spPr>
        <p:txBody>
          <a:bodyPr/>
          <a:lstStyle/>
          <a:p>
            <a:r>
              <a:rPr lang="en-US" altLang="en-US"/>
              <a:t>GeneralPCGA on </a:t>
            </a:r>
            <a:r>
              <a:rPr lang="en-US" altLang="en-US" i="1"/>
              <a:t>f</a:t>
            </a:r>
            <a:r>
              <a:rPr lang="en-US" altLang="en-US" i="1" baseline="-25000"/>
              <a:t>1</a:t>
            </a:r>
            <a:r>
              <a:rPr lang="en-US" altLang="en-US"/>
              <a:t> function (1) </a:t>
            </a:r>
          </a:p>
        </p:txBody>
      </p:sp>
      <p:pic>
        <p:nvPicPr>
          <p:cNvPr id="747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0" y="1813139"/>
            <a:ext cx="4646125" cy="30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89" y="5319552"/>
            <a:ext cx="9292249" cy="8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15" y="1813135"/>
            <a:ext cx="4636601" cy="307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2D561E6-CCD5-4A54-B795-9EE110D8D25C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66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521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>
          <a:xfrm>
            <a:off x="756101" y="416279"/>
            <a:ext cx="8568425" cy="1260343"/>
          </a:xfrm>
        </p:spPr>
        <p:txBody>
          <a:bodyPr/>
          <a:lstStyle/>
          <a:p>
            <a:r>
              <a:rPr lang="en-US" altLang="en-US"/>
              <a:t>GeneralPCGA on </a:t>
            </a:r>
            <a:r>
              <a:rPr lang="en-US" altLang="en-US" i="1"/>
              <a:t>f</a:t>
            </a:r>
            <a:r>
              <a:rPr lang="en-US" altLang="en-US" i="1" baseline="-25000"/>
              <a:t>1</a:t>
            </a:r>
            <a:r>
              <a:rPr lang="en-US" altLang="en-US"/>
              <a:t> function (2) </a:t>
            </a:r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02" y="1624239"/>
            <a:ext cx="4485804" cy="546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64145" y="1887737"/>
            <a:ext cx="2461954" cy="1009544"/>
          </a:xfrm>
          <a:prstGeom prst="wedgeRectCallout">
            <a:avLst>
              <a:gd name="adj1" fmla="val -75920"/>
              <a:gd name="adj2" fmla="val 51555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Variant with mutation only (M).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120432" y="4140032"/>
            <a:ext cx="2461954" cy="1007957"/>
          </a:xfrm>
          <a:prstGeom prst="wedgeRectCallout">
            <a:avLst>
              <a:gd name="adj1" fmla="val -75920"/>
              <a:gd name="adj2" fmla="val 51555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Variant with mutation and cross-over (M+C). 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23E52507-32E3-4D21-BA3D-4D7D18206F0B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67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9" name="Rectangular Callout 5">
            <a:extLst>
              <a:ext uri="{FF2B5EF4-FFF2-40B4-BE49-F238E27FC236}">
                <a16:creationId xmlns:a16="http://schemas.microsoft.com/office/drawing/2014/main" id="{F51A44F0-E2AF-44FA-B6B4-F8B3BBE42175}"/>
              </a:ext>
            </a:extLst>
          </p:cNvPr>
          <p:cNvSpPr/>
          <p:nvPr/>
        </p:nvSpPr>
        <p:spPr>
          <a:xfrm>
            <a:off x="5904408" y="3164477"/>
            <a:ext cx="2035344" cy="624362"/>
          </a:xfrm>
          <a:prstGeom prst="wedgeRectCallout">
            <a:avLst>
              <a:gd name="adj1" fmla="val -98834"/>
              <a:gd name="adj2" fmla="val 115601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Prediction according to niching rule</a:t>
            </a:r>
          </a:p>
        </p:txBody>
      </p:sp>
    </p:spTree>
    <p:extLst>
      <p:ext uri="{BB962C8B-B14F-4D97-AF65-F5344CB8AC3E}">
        <p14:creationId xmlns:p14="http://schemas.microsoft.com/office/powerpoint/2010/main" val="939437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3"/>
          <p:cNvSpPr>
            <a:spLocks noGrp="1"/>
          </p:cNvSpPr>
          <p:nvPr>
            <p:ph type="title"/>
          </p:nvPr>
        </p:nvSpPr>
        <p:spPr>
          <a:xfrm>
            <a:off x="756101" y="416279"/>
            <a:ext cx="8568425" cy="1260343"/>
          </a:xfrm>
        </p:spPr>
        <p:txBody>
          <a:bodyPr/>
          <a:lstStyle/>
          <a:p>
            <a:r>
              <a:rPr lang="en-US" altLang="en-US"/>
              <a:t>GeneralPCGA on </a:t>
            </a:r>
            <a:r>
              <a:rPr lang="en-US" altLang="en-US" i="1"/>
              <a:t>f</a:t>
            </a:r>
            <a:r>
              <a:rPr lang="en-US" altLang="en-US" i="1" baseline="-25000"/>
              <a:t>2</a:t>
            </a:r>
            <a:r>
              <a:rPr lang="en-US" altLang="en-US"/>
              <a:t> function (1) </a:t>
            </a:r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788" y="1514717"/>
            <a:ext cx="4574695" cy="556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268909" y="1905197"/>
            <a:ext cx="2461954" cy="1009544"/>
          </a:xfrm>
          <a:prstGeom prst="wedgeRectCallout">
            <a:avLst>
              <a:gd name="adj1" fmla="val -75920"/>
              <a:gd name="adj2" fmla="val 51555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Variant with mutation only (M).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368913" y="4071907"/>
            <a:ext cx="2461954" cy="1009544"/>
          </a:xfrm>
          <a:prstGeom prst="wedgeRectCallout">
            <a:avLst>
              <a:gd name="adj1" fmla="val -75920"/>
              <a:gd name="adj2" fmla="val 51555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Variant with mutation and cross-over (M+C). 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40EC2A79-E26F-4F21-BBAC-E30CA81E3BA9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68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9" name="Rectangular Callout 5">
            <a:extLst>
              <a:ext uri="{FF2B5EF4-FFF2-40B4-BE49-F238E27FC236}">
                <a16:creationId xmlns:a16="http://schemas.microsoft.com/office/drawing/2014/main" id="{90E69185-344D-4D36-85DA-D7E7DF5D0AFE}"/>
              </a:ext>
            </a:extLst>
          </p:cNvPr>
          <p:cNvSpPr/>
          <p:nvPr/>
        </p:nvSpPr>
        <p:spPr>
          <a:xfrm>
            <a:off x="6448654" y="3059757"/>
            <a:ext cx="2035344" cy="624362"/>
          </a:xfrm>
          <a:prstGeom prst="wedgeRectCallout">
            <a:avLst>
              <a:gd name="adj1" fmla="val -98834"/>
              <a:gd name="adj2" fmla="val 97398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Prediction according to niching rule</a:t>
            </a:r>
          </a:p>
        </p:txBody>
      </p:sp>
    </p:spTree>
    <p:extLst>
      <p:ext uri="{BB962C8B-B14F-4D97-AF65-F5344CB8AC3E}">
        <p14:creationId xmlns:p14="http://schemas.microsoft.com/office/powerpoint/2010/main" val="998787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1C5EE2BF-CCC7-4E3D-8D39-B2F044CFB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100" y="13546"/>
            <a:ext cx="8568425" cy="1260475"/>
          </a:xfrm>
        </p:spPr>
        <p:txBody>
          <a:bodyPr/>
          <a:lstStyle/>
          <a:p>
            <a:pPr eaLnBrk="1" hangingPunct="1"/>
            <a:r>
              <a:rPr lang="es-ES" altLang="en-US" sz="3968" dirty="0"/>
              <a:t>GC </a:t>
            </a:r>
            <a:r>
              <a:rPr lang="es-ES" altLang="en-US" sz="3968" dirty="0" err="1"/>
              <a:t>Experiments</a:t>
            </a:r>
            <a:endParaRPr lang="es-ES" altLang="en-US" sz="3968" dirty="0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153FDFB3-F966-4C9B-A1B0-9478B2C17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768" y="1045164"/>
            <a:ext cx="9241352" cy="461059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n-US" sz="2646" dirty="0" err="1">
                <a:sym typeface="Symbol" panose="05050102010706020507" pitchFamily="18" charset="2"/>
              </a:rPr>
              <a:t>Bayesian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network</a:t>
            </a:r>
            <a:r>
              <a:rPr lang="es-ES" altLang="en-US" sz="2646" dirty="0">
                <a:sym typeface="Symbol" panose="05050102010706020507" pitchFamily="18" charset="2"/>
              </a:rPr>
              <a:t>: </a:t>
            </a:r>
            <a:r>
              <a:rPr lang="es-ES" altLang="en-US" sz="2646" dirty="0" err="1">
                <a:sym typeface="Symbol" panose="05050102010706020507" pitchFamily="18" charset="2"/>
              </a:rPr>
              <a:t>Directed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acyclic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graph</a:t>
            </a:r>
            <a:r>
              <a:rPr lang="es-ES" altLang="en-US" sz="2646" dirty="0">
                <a:sym typeface="Symbol" panose="05050102010706020507" pitchFamily="18" charset="2"/>
              </a:rPr>
              <a:t> (DAG) </a:t>
            </a:r>
            <a:r>
              <a:rPr lang="es-ES" altLang="en-US" sz="2646" dirty="0" err="1">
                <a:sym typeface="Symbol" panose="05050102010706020507" pitchFamily="18" charset="2"/>
              </a:rPr>
              <a:t>whose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nodes</a:t>
            </a:r>
            <a:r>
              <a:rPr lang="es-ES" altLang="en-US" sz="2646" dirty="0">
                <a:sym typeface="Symbol" panose="05050102010706020507" pitchFamily="18" charset="2"/>
              </a:rPr>
              <a:t> {</a:t>
            </a:r>
            <a:r>
              <a:rPr lang="es-ES" altLang="en-US" sz="2646" i="1" dirty="0">
                <a:sym typeface="Symbol" panose="05050102010706020507" pitchFamily="18" charset="2"/>
              </a:rPr>
              <a:t>X</a:t>
            </a:r>
            <a:r>
              <a:rPr lang="es-ES" altLang="en-US" sz="2646" baseline="-25000" dirty="0">
                <a:sym typeface="Symbol" panose="05050102010706020507" pitchFamily="18" charset="2"/>
              </a:rPr>
              <a:t>1</a:t>
            </a:r>
            <a:r>
              <a:rPr lang="es-ES" altLang="en-US" sz="2646" dirty="0">
                <a:sym typeface="Symbol" panose="05050102010706020507" pitchFamily="18" charset="2"/>
              </a:rPr>
              <a:t>,…,</a:t>
            </a:r>
            <a:r>
              <a:rPr lang="es-ES" altLang="en-US" sz="2646" i="1" dirty="0" err="1">
                <a:sym typeface="Symbol" panose="05050102010706020507" pitchFamily="18" charset="2"/>
              </a:rPr>
              <a:t>X</a:t>
            </a:r>
            <a:r>
              <a:rPr lang="es-ES" altLang="en-US" sz="2646" i="1" baseline="-25000" dirty="0" err="1">
                <a:sym typeface="Symbol" panose="05050102010706020507" pitchFamily="18" charset="2"/>
              </a:rPr>
              <a:t>n</a:t>
            </a:r>
            <a:r>
              <a:rPr lang="es-ES" altLang="en-US" sz="2646" dirty="0">
                <a:sym typeface="Symbol" panose="05050102010706020507" pitchFamily="18" charset="2"/>
              </a:rPr>
              <a:t>}  </a:t>
            </a:r>
            <a:r>
              <a:rPr lang="es-ES" altLang="en-US" sz="2646" dirty="0" err="1">
                <a:sym typeface="Symbol" panose="05050102010706020507" pitchFamily="18" charset="2"/>
              </a:rPr>
              <a:t>represent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random</a:t>
            </a:r>
            <a:r>
              <a:rPr lang="es-ES" altLang="en-US" sz="2646" dirty="0">
                <a:sym typeface="Symbol" panose="05050102010706020507" pitchFamily="18" charset="2"/>
              </a:rPr>
              <a:t> variables (</a:t>
            </a:r>
            <a:r>
              <a:rPr lang="es-ES" altLang="en-US" sz="2646" dirty="0" err="1">
                <a:sym typeface="Symbol" panose="05050102010706020507" pitchFamily="18" charset="2"/>
              </a:rPr>
              <a:t>here</a:t>
            </a:r>
            <a:r>
              <a:rPr lang="es-ES" altLang="en-US" sz="2646" dirty="0">
                <a:sym typeface="Symbol" panose="05050102010706020507" pitchFamily="18" charset="2"/>
              </a:rPr>
              <a:t>, </a:t>
            </a:r>
            <a:r>
              <a:rPr lang="es-ES" altLang="en-US" sz="2646" dirty="0" err="1">
                <a:sym typeface="Symbol" panose="05050102010706020507" pitchFamily="18" charset="2"/>
              </a:rPr>
              <a:t>discrete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random</a:t>
            </a:r>
            <a:r>
              <a:rPr lang="es-ES" altLang="en-US" sz="2646" dirty="0">
                <a:sym typeface="Symbol" panose="05050102010706020507" pitchFamily="18" charset="2"/>
              </a:rPr>
              <a:t> variables) 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n-US" sz="2646" dirty="0" err="1">
                <a:sym typeface="Symbol" panose="05050102010706020507" pitchFamily="18" charset="2"/>
              </a:rPr>
              <a:t>Explanation</a:t>
            </a:r>
            <a:r>
              <a:rPr lang="es-ES" altLang="en-US" sz="2646" dirty="0">
                <a:sym typeface="Symbol" panose="05050102010706020507" pitchFamily="18" charset="2"/>
              </a:rPr>
              <a:t>: </a:t>
            </a:r>
            <a:r>
              <a:rPr lang="es-ES" altLang="en-US" sz="2646" dirty="0" err="1">
                <a:sym typeface="Symbol" panose="05050102010706020507" pitchFamily="18" charset="2"/>
              </a:rPr>
              <a:t>assignment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of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values</a:t>
            </a:r>
            <a:r>
              <a:rPr lang="es-ES" altLang="en-US" sz="2646" dirty="0">
                <a:sym typeface="Symbol" panose="05050102010706020507" pitchFamily="18" charset="2"/>
              </a:rPr>
              <a:t>, {</a:t>
            </a:r>
            <a:r>
              <a:rPr lang="es-ES" altLang="en-US" sz="2646" i="1" dirty="0">
                <a:sym typeface="Symbol" panose="05050102010706020507" pitchFamily="18" charset="2"/>
              </a:rPr>
              <a:t>x</a:t>
            </a:r>
            <a:r>
              <a:rPr lang="es-ES" altLang="en-US" sz="2646" baseline="-25000" dirty="0">
                <a:sym typeface="Symbol" panose="05050102010706020507" pitchFamily="18" charset="2"/>
              </a:rPr>
              <a:t>1</a:t>
            </a:r>
            <a:r>
              <a:rPr lang="es-ES" altLang="en-US" sz="2646" dirty="0">
                <a:sym typeface="Symbol" panose="05050102010706020507" pitchFamily="18" charset="2"/>
              </a:rPr>
              <a:t>,…,</a:t>
            </a:r>
            <a:r>
              <a:rPr lang="es-ES" altLang="en-US" sz="2646" i="1" dirty="0" err="1">
                <a:sym typeface="Symbol" panose="05050102010706020507" pitchFamily="18" charset="2"/>
              </a:rPr>
              <a:t>x</a:t>
            </a:r>
            <a:r>
              <a:rPr lang="es-ES" altLang="en-US" sz="2646" i="1" baseline="-25000" dirty="0" err="1">
                <a:sym typeface="Symbol" panose="05050102010706020507" pitchFamily="18" charset="2"/>
              </a:rPr>
              <a:t>n</a:t>
            </a:r>
            <a:r>
              <a:rPr lang="es-ES" altLang="en-US" sz="2646" dirty="0">
                <a:sym typeface="Symbol" panose="05050102010706020507" pitchFamily="18" charset="2"/>
              </a:rPr>
              <a:t>}, </a:t>
            </a:r>
            <a:r>
              <a:rPr lang="es-ES" altLang="en-US" sz="2646" dirty="0" err="1">
                <a:sym typeface="Symbol" panose="05050102010706020507" pitchFamily="18" charset="2"/>
              </a:rPr>
              <a:t>to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the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random</a:t>
            </a:r>
            <a:r>
              <a:rPr lang="es-ES" altLang="en-US" sz="2646" dirty="0">
                <a:sym typeface="Symbol" panose="05050102010706020507" pitchFamily="18" charset="2"/>
              </a:rPr>
              <a:t> variables</a:t>
            </a:r>
          </a:p>
          <a:p>
            <a:pPr algn="ctr" eaLnBrk="1" hangingPunct="1">
              <a:lnSpc>
                <a:spcPct val="80000"/>
              </a:lnSpc>
            </a:pPr>
            <a:endParaRPr lang="es-ES" altLang="en-US" sz="2646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2646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n-US" sz="2646" dirty="0">
                <a:sym typeface="Symbol" panose="05050102010706020507" pitchFamily="18" charset="2"/>
              </a:rPr>
              <a:t>Computing </a:t>
            </a:r>
            <a:r>
              <a:rPr lang="es-ES" altLang="en-US" sz="2646" dirty="0" err="1">
                <a:sym typeface="Symbol" panose="05050102010706020507" pitchFamily="18" charset="2"/>
              </a:rPr>
              <a:t>the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Most</a:t>
            </a:r>
            <a:r>
              <a:rPr lang="es-ES" altLang="en-US" sz="2646" dirty="0">
                <a:sym typeface="Symbol" panose="05050102010706020507" pitchFamily="18" charset="2"/>
              </a:rPr>
              <a:t> Probable </a:t>
            </a:r>
            <a:r>
              <a:rPr lang="es-ES" altLang="en-US" sz="2646" dirty="0" err="1">
                <a:sym typeface="Symbol" panose="05050102010706020507" pitchFamily="18" charset="2"/>
              </a:rPr>
              <a:t>Explanation</a:t>
            </a:r>
            <a:r>
              <a:rPr lang="es-ES" altLang="en-US" sz="2646" dirty="0">
                <a:sym typeface="Symbol" panose="05050102010706020507" pitchFamily="18" charset="2"/>
              </a:rPr>
              <a:t> (</a:t>
            </a:r>
            <a:r>
              <a:rPr lang="es-ES" altLang="en-US" sz="2646" dirty="0" err="1">
                <a:sym typeface="Symbol" panose="05050102010706020507" pitchFamily="18" charset="2"/>
              </a:rPr>
              <a:t>without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evidence</a:t>
            </a:r>
            <a:r>
              <a:rPr lang="es-ES" altLang="en-US" sz="2646" dirty="0">
                <a:sym typeface="Symbol" panose="05050102010706020507" pitchFamily="18" charset="2"/>
              </a:rPr>
              <a:t>): 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n-US" sz="2205" dirty="0" err="1">
                <a:sym typeface="Symbol" panose="05050102010706020507" pitchFamily="18" charset="2"/>
              </a:rPr>
              <a:t>Maximize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joint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probability</a:t>
            </a:r>
            <a:r>
              <a:rPr lang="es-ES" altLang="en-US" sz="2205" dirty="0">
                <a:sym typeface="Symbol" panose="05050102010706020507" pitchFamily="18" charset="2"/>
              </a:rPr>
              <a:t>, </a:t>
            </a:r>
            <a:r>
              <a:rPr lang="es-ES" altLang="en-US" sz="2205" i="1" dirty="0">
                <a:sym typeface="Symbol" panose="05050102010706020507" pitchFamily="18" charset="2"/>
              </a:rPr>
              <a:t>P</a:t>
            </a:r>
            <a:r>
              <a:rPr lang="es-ES" altLang="en-US" sz="2205" dirty="0">
                <a:sym typeface="Symbol" panose="05050102010706020507" pitchFamily="18" charset="2"/>
              </a:rPr>
              <a:t>(</a:t>
            </a:r>
            <a:r>
              <a:rPr lang="es-ES" altLang="en-US" sz="2205" i="1" dirty="0">
                <a:sym typeface="Symbol" panose="05050102010706020507" pitchFamily="18" charset="2"/>
              </a:rPr>
              <a:t>x</a:t>
            </a:r>
            <a:r>
              <a:rPr lang="es-ES" altLang="en-US" sz="2205" baseline="-25000" dirty="0">
                <a:sym typeface="Symbol" panose="05050102010706020507" pitchFamily="18" charset="2"/>
              </a:rPr>
              <a:t>1</a:t>
            </a:r>
            <a:r>
              <a:rPr lang="es-ES" altLang="en-US" sz="2205" dirty="0">
                <a:sym typeface="Symbol" panose="05050102010706020507" pitchFamily="18" charset="2"/>
              </a:rPr>
              <a:t>,…,</a:t>
            </a:r>
            <a:r>
              <a:rPr lang="es-ES" altLang="en-US" sz="2205" i="1" dirty="0" err="1">
                <a:sym typeface="Symbol" panose="05050102010706020507" pitchFamily="18" charset="2"/>
              </a:rPr>
              <a:t>x</a:t>
            </a:r>
            <a:r>
              <a:rPr lang="es-ES" altLang="en-US" sz="2205" i="1" baseline="-25000" dirty="0" err="1">
                <a:sym typeface="Symbol" panose="05050102010706020507" pitchFamily="18" charset="2"/>
              </a:rPr>
              <a:t>n</a:t>
            </a:r>
            <a:r>
              <a:rPr lang="es-ES" altLang="en-US" sz="2205" dirty="0">
                <a:sym typeface="Symbol" panose="05050102010706020507" pitchFamily="18" charset="2"/>
              </a:rPr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n-US" sz="2205" dirty="0" err="1">
                <a:sym typeface="Symbol" panose="05050102010706020507" pitchFamily="18" charset="2"/>
              </a:rPr>
              <a:t>An</a:t>
            </a:r>
            <a:r>
              <a:rPr lang="es-ES" altLang="en-US" sz="2205" dirty="0">
                <a:sym typeface="Symbol" panose="05050102010706020507" pitchFamily="18" charset="2"/>
              </a:rPr>
              <a:t> NP-</a:t>
            </a:r>
            <a:r>
              <a:rPr lang="es-ES" altLang="en-US" sz="2205" dirty="0" err="1">
                <a:sym typeface="Symbol" panose="05050102010706020507" pitchFamily="18" charset="2"/>
              </a:rPr>
              <a:t>hard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problem</a:t>
            </a:r>
            <a:r>
              <a:rPr lang="es-ES" altLang="en-US" sz="2205" dirty="0">
                <a:sym typeface="Symbol" panose="05050102010706020507" pitchFamily="18" charset="2"/>
              </a:rPr>
              <a:t> in general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n-US" sz="2646" dirty="0" err="1">
                <a:sym typeface="Symbol" panose="05050102010706020507" pitchFamily="18" charset="2"/>
              </a:rPr>
              <a:t>Two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types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of</a:t>
            </a:r>
            <a:r>
              <a:rPr lang="es-ES" altLang="en-US" sz="2646" dirty="0">
                <a:sym typeface="Symbol" panose="05050102010706020507" pitchFamily="18" charset="2"/>
              </a:rPr>
              <a:t> </a:t>
            </a:r>
            <a:r>
              <a:rPr lang="es-ES" altLang="en-US" sz="2646" dirty="0" err="1">
                <a:sym typeface="Symbol" panose="05050102010706020507" pitchFamily="18" charset="2"/>
              </a:rPr>
              <a:t>experiments</a:t>
            </a:r>
            <a:r>
              <a:rPr lang="es-ES" altLang="en-US" sz="2646" dirty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n-US" sz="2205" dirty="0" err="1">
                <a:sym typeface="Symbol" panose="05050102010706020507" pitchFamily="18" charset="2"/>
              </a:rPr>
              <a:t>Experiments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with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Alarm</a:t>
            </a:r>
            <a:r>
              <a:rPr lang="es-ES" altLang="en-US" sz="2205" dirty="0">
                <a:sym typeface="Symbol" panose="05050102010706020507" pitchFamily="18" charset="2"/>
              </a:rPr>
              <a:t>-</a:t>
            </a:r>
            <a:r>
              <a:rPr lang="el-GR" altLang="en-US" sz="2205" dirty="0">
                <a:sym typeface="Symbol" panose="05050102010706020507" pitchFamily="18" charset="2"/>
              </a:rPr>
              <a:t>ρ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network</a:t>
            </a:r>
            <a:r>
              <a:rPr lang="es-ES" altLang="en-US" sz="2205" dirty="0">
                <a:sym typeface="Symbol" panose="05050102010706020507" pitchFamily="18" charset="2"/>
              </a:rPr>
              <a:t>: </a:t>
            </a:r>
          </a:p>
          <a:p>
            <a:pPr marL="1259929" lvl="2" eaLnBrk="1" hangingPunct="1">
              <a:lnSpc>
                <a:spcPct val="80000"/>
              </a:lnSpc>
            </a:pPr>
            <a:r>
              <a:rPr lang="es-ES" altLang="en-US" sz="1984" dirty="0">
                <a:sym typeface="Symbol" panose="05050102010706020507" pitchFamily="18" charset="2"/>
              </a:rPr>
              <a:t>DAG </a:t>
            </a:r>
            <a:r>
              <a:rPr lang="es-ES" altLang="en-US" sz="1984" dirty="0" err="1">
                <a:sym typeface="Symbol" panose="05050102010706020507" pitchFamily="18" charset="2"/>
              </a:rPr>
              <a:t>is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the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well-known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Alarm</a:t>
            </a:r>
            <a:r>
              <a:rPr lang="es-ES" altLang="en-US" sz="1984" dirty="0">
                <a:sym typeface="Symbol" panose="05050102010706020507" pitchFamily="18" charset="2"/>
              </a:rPr>
              <a:t> BN </a:t>
            </a:r>
          </a:p>
          <a:p>
            <a:pPr marL="1259929" lvl="2" eaLnBrk="1" hangingPunct="1">
              <a:lnSpc>
                <a:spcPct val="80000"/>
              </a:lnSpc>
            </a:pPr>
            <a:r>
              <a:rPr lang="es-ES" altLang="en-US" sz="1984" dirty="0" err="1">
                <a:sym typeface="Symbol" panose="05050102010706020507" pitchFamily="18" charset="2"/>
              </a:rPr>
              <a:t>conditional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probabilities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were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created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randomly</a:t>
            </a:r>
            <a:r>
              <a:rPr lang="es-ES" altLang="en-US" sz="1984" dirty="0">
                <a:sym typeface="Symbol" panose="05050102010706020507" pitchFamily="18" charset="2"/>
              </a:rPr>
              <a:t>: </a:t>
            </a:r>
            <a:r>
              <a:rPr lang="el-GR" altLang="en-US" sz="1984" dirty="0">
                <a:sym typeface="Symbol" panose="05050102010706020507" pitchFamily="18" charset="2"/>
              </a:rPr>
              <a:t>ρ</a:t>
            </a:r>
            <a:r>
              <a:rPr lang="es-ES" altLang="en-US" sz="1984" dirty="0">
                <a:sym typeface="Symbol" panose="05050102010706020507" pitchFamily="18" charset="2"/>
              </a:rPr>
              <a:t>×100% are </a:t>
            </a:r>
            <a:r>
              <a:rPr lang="es-ES" altLang="en-US" sz="1984" dirty="0" err="1">
                <a:sym typeface="Symbol" panose="05050102010706020507" pitchFamily="18" charset="2"/>
              </a:rPr>
              <a:t>equal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to</a:t>
            </a:r>
            <a:r>
              <a:rPr lang="es-ES" altLang="en-US" sz="1984" dirty="0">
                <a:sym typeface="Symbol" panose="05050102010706020507" pitchFamily="18" charset="2"/>
              </a:rPr>
              <a:t> 0 - </a:t>
            </a:r>
            <a:r>
              <a:rPr lang="es-ES" altLang="en-US" sz="1984" dirty="0" err="1">
                <a:sym typeface="Symbol" panose="05050102010706020507" pitchFamily="18" charset="2"/>
              </a:rPr>
              <a:t>the</a:t>
            </a:r>
            <a:r>
              <a:rPr lang="es-ES" altLang="en-US" sz="1984" dirty="0">
                <a:sym typeface="Symbol" panose="05050102010706020507" pitchFamily="18" charset="2"/>
              </a:rPr>
              <a:t> more </a:t>
            </a:r>
            <a:r>
              <a:rPr lang="es-ES" altLang="en-US" sz="1984" dirty="0" err="1">
                <a:sym typeface="Symbol" panose="05050102010706020507" pitchFamily="18" charset="2"/>
              </a:rPr>
              <a:t>zeros</a:t>
            </a:r>
            <a:r>
              <a:rPr lang="es-ES" altLang="en-US" sz="1984" dirty="0">
                <a:sym typeface="Symbol" panose="05050102010706020507" pitchFamily="18" charset="2"/>
              </a:rPr>
              <a:t>, </a:t>
            </a:r>
            <a:r>
              <a:rPr lang="es-ES" altLang="en-US" sz="1984" dirty="0" err="1">
                <a:sym typeface="Symbol" panose="05050102010706020507" pitchFamily="18" charset="2"/>
              </a:rPr>
              <a:t>the</a:t>
            </a:r>
            <a:r>
              <a:rPr lang="es-ES" altLang="en-US" sz="1984" dirty="0">
                <a:sym typeface="Symbol" panose="05050102010706020507" pitchFamily="18" charset="2"/>
              </a:rPr>
              <a:t> more </a:t>
            </a:r>
            <a:r>
              <a:rPr lang="es-ES" altLang="en-US" sz="1984" dirty="0" err="1">
                <a:sym typeface="Symbol" panose="05050102010706020507" pitchFamily="18" charset="2"/>
              </a:rPr>
              <a:t>difficult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the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search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space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is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for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our</a:t>
            </a:r>
            <a:r>
              <a:rPr lang="es-ES" altLang="en-US" sz="1984" dirty="0">
                <a:sym typeface="Symbol" panose="05050102010706020507" pitchFamily="18" charset="2"/>
              </a:rPr>
              <a:t> </a:t>
            </a:r>
            <a:r>
              <a:rPr lang="es-ES" altLang="en-US" sz="1984" dirty="0" err="1">
                <a:sym typeface="Symbol" panose="05050102010706020507" pitchFamily="18" charset="2"/>
              </a:rPr>
              <a:t>GAs</a:t>
            </a:r>
            <a:endParaRPr lang="es-ES" altLang="en-US" sz="1984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s-ES" altLang="en-US" sz="2205" i="1" dirty="0" err="1">
                <a:sym typeface="Symbol" panose="05050102010706020507" pitchFamily="18" charset="2"/>
              </a:rPr>
              <a:t>Experiments</a:t>
            </a:r>
            <a:r>
              <a:rPr lang="es-ES" altLang="en-US" sz="2205" i="1" dirty="0">
                <a:sym typeface="Symbol" panose="05050102010706020507" pitchFamily="18" charset="2"/>
              </a:rPr>
              <a:t> </a:t>
            </a:r>
            <a:r>
              <a:rPr lang="es-ES" altLang="en-US" sz="2205" i="1" dirty="0" err="1">
                <a:sym typeface="Symbol" panose="05050102010706020507" pitchFamily="18" charset="2"/>
              </a:rPr>
              <a:t>with</a:t>
            </a:r>
            <a:r>
              <a:rPr lang="es-ES" altLang="en-US" sz="2205" i="1" dirty="0">
                <a:sym typeface="Symbol" panose="05050102010706020507" pitchFamily="18" charset="2"/>
              </a:rPr>
              <a:t> </a:t>
            </a:r>
            <a:r>
              <a:rPr lang="es-ES" altLang="en-US" sz="2205" i="1" dirty="0" err="1">
                <a:sym typeface="Symbol" panose="05050102010706020507" pitchFamily="18" charset="2"/>
              </a:rPr>
              <a:t>well-known</a:t>
            </a:r>
            <a:r>
              <a:rPr lang="es-ES" altLang="en-US" sz="2205" i="1" dirty="0">
                <a:sym typeface="Symbol" panose="05050102010706020507" pitchFamily="18" charset="2"/>
              </a:rPr>
              <a:t> </a:t>
            </a:r>
            <a:r>
              <a:rPr lang="es-ES" altLang="en-US" sz="2205" i="1" dirty="0" err="1">
                <a:sym typeface="Symbol" panose="05050102010706020507" pitchFamily="18" charset="2"/>
              </a:rPr>
              <a:t>BNs</a:t>
            </a:r>
            <a:r>
              <a:rPr lang="es-ES" altLang="en-US" sz="2205" i="1" dirty="0">
                <a:sym typeface="Symbol" panose="05050102010706020507" pitchFamily="18" charset="2"/>
              </a:rPr>
              <a:t>: </a:t>
            </a:r>
            <a:r>
              <a:rPr lang="es-ES" altLang="en-US" sz="2205" i="1" dirty="0" err="1">
                <a:sym typeface="Symbol" panose="05050102010706020507" pitchFamily="18" charset="2"/>
              </a:rPr>
              <a:t>Barley</a:t>
            </a:r>
            <a:r>
              <a:rPr lang="es-ES" altLang="en-US" sz="2205" i="1" dirty="0">
                <a:sym typeface="Symbol" panose="05050102010706020507" pitchFamily="18" charset="2"/>
              </a:rPr>
              <a:t>, </a:t>
            </a:r>
            <a:r>
              <a:rPr lang="es-ES" altLang="en-US" sz="2205" i="1" dirty="0" err="1">
                <a:sym typeface="Symbol" panose="05050102010706020507" pitchFamily="18" charset="2"/>
              </a:rPr>
              <a:t>Hepar</a:t>
            </a:r>
            <a:r>
              <a:rPr lang="es-ES" altLang="en-US" sz="2205" i="1" dirty="0">
                <a:sym typeface="Symbol" panose="05050102010706020507" pitchFamily="18" charset="2"/>
              </a:rPr>
              <a:t> II, and </a:t>
            </a:r>
            <a:r>
              <a:rPr lang="es-ES" altLang="en-US" sz="2205" i="1" dirty="0" err="1">
                <a:sym typeface="Symbol" panose="05050102010706020507" pitchFamily="18" charset="2"/>
              </a:rPr>
              <a:t>Water</a:t>
            </a:r>
            <a:endParaRPr lang="es-ES" altLang="en-US" sz="2205" i="1" dirty="0">
              <a:sym typeface="Symbol" panose="05050102010706020507" pitchFamily="18" charset="2"/>
            </a:endParaRP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3CDE6A48-58C5-4587-B7E6-1A5AE4778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5426" y="2680876"/>
          <a:ext cx="4094824" cy="934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892160" imgH="431640" progId="Equation.3">
                  <p:embed/>
                </p:oleObj>
              </mc:Choice>
              <mc:Fallback>
                <p:oleObj name="Ecuación" r:id="rId3" imgW="1892160" imgH="431640" progId="Equation.3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3CDE6A48-58C5-4587-B7E6-1A5AE4778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426" y="2680876"/>
                        <a:ext cx="4094824" cy="934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8BBCA8F-3B3C-4D5B-A0CA-4261703CF8EE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69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</a:t>
            </a:r>
            <a:r>
              <a:rPr lang="nl-NL" dirty="0" err="1"/>
              <a:t>Representation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earliest representations</a:t>
            </a:r>
          </a:p>
          <a:p>
            <a:r>
              <a:rPr lang="en-US" dirty="0"/>
              <a:t>Genotype consists of a string of binary digits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58" y="3343123"/>
            <a:ext cx="7214922" cy="3403468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7BBAF43-3DC8-4D6B-8F0D-34C554993593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7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6250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4F42A357-DF62-4B9A-BC55-409E554C3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100" y="265535"/>
            <a:ext cx="8568425" cy="1260475"/>
          </a:xfrm>
        </p:spPr>
        <p:txBody>
          <a:bodyPr/>
          <a:lstStyle/>
          <a:p>
            <a:pPr eaLnBrk="1" hangingPunct="1"/>
            <a:r>
              <a:rPr lang="es-ES" altLang="en-US" sz="3527" dirty="0"/>
              <a:t>GC </a:t>
            </a:r>
            <a:r>
              <a:rPr lang="es-ES" altLang="en-US" sz="3527" dirty="0" err="1"/>
              <a:t>Experiments</a:t>
            </a:r>
            <a:r>
              <a:rPr lang="es-ES" altLang="en-US" sz="3527" dirty="0"/>
              <a:t>: </a:t>
            </a:r>
            <a:br>
              <a:rPr lang="es-ES" altLang="en-US" sz="3527" dirty="0"/>
            </a:br>
            <a:r>
              <a:rPr lang="es-ES" altLang="en-US" sz="3527" dirty="0" err="1"/>
              <a:t>Barley</a:t>
            </a:r>
            <a:r>
              <a:rPr lang="es-ES" altLang="en-US" sz="3527" dirty="0"/>
              <a:t>, </a:t>
            </a:r>
            <a:r>
              <a:rPr lang="es-ES" altLang="en-US" sz="3527" dirty="0" err="1"/>
              <a:t>Hepar</a:t>
            </a:r>
            <a:r>
              <a:rPr lang="es-ES" altLang="en-US" sz="3527" dirty="0"/>
              <a:t> II, and </a:t>
            </a:r>
            <a:r>
              <a:rPr lang="es-ES" altLang="en-US" sz="3527" dirty="0" err="1"/>
              <a:t>Water</a:t>
            </a:r>
            <a:endParaRPr lang="es-ES" altLang="en-US" sz="3527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3F94922-5FD1-4D22-B717-922FD08D4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0312" y="4542805"/>
            <a:ext cx="4640800" cy="2924125"/>
          </a:xfrm>
        </p:spPr>
        <p:txBody>
          <a:bodyPr/>
          <a:lstStyle/>
          <a:p>
            <a:pPr eaLnBrk="1" hangingPunct="1"/>
            <a:r>
              <a:rPr lang="es-ES" altLang="en-US" sz="2205" dirty="0" err="1">
                <a:sym typeface="Symbol" panose="05050102010706020507" pitchFamily="18" charset="2"/>
              </a:rPr>
              <a:t>Barley</a:t>
            </a:r>
            <a:r>
              <a:rPr lang="es-ES" altLang="en-US" sz="2205" dirty="0">
                <a:sym typeface="Symbol" panose="05050102010706020507" pitchFamily="18" charset="2"/>
              </a:rPr>
              <a:t> and </a:t>
            </a:r>
            <a:r>
              <a:rPr lang="es-ES" altLang="en-US" sz="2205" dirty="0" err="1">
                <a:sym typeface="Symbol" panose="05050102010706020507" pitchFamily="18" charset="2"/>
              </a:rPr>
              <a:t>Hepar</a:t>
            </a:r>
            <a:r>
              <a:rPr lang="es-ES" altLang="en-US" sz="2205" dirty="0">
                <a:sym typeface="Symbol" panose="05050102010706020507" pitchFamily="18" charset="2"/>
              </a:rPr>
              <a:t> II: no </a:t>
            </a:r>
            <a:r>
              <a:rPr lang="es-ES" altLang="en-US" sz="2205" dirty="0" err="1">
                <a:sym typeface="Symbol" panose="05050102010706020507" pitchFamily="18" charset="2"/>
              </a:rPr>
              <a:t>zeros</a:t>
            </a:r>
            <a:br>
              <a:rPr lang="es-ES" altLang="en-US" sz="2205" dirty="0">
                <a:sym typeface="Symbol" panose="05050102010706020507" pitchFamily="18" charset="2"/>
              </a:rPr>
            </a:br>
            <a:r>
              <a:rPr lang="es-ES" altLang="en-US" sz="2205" dirty="0">
                <a:sym typeface="Symbol" panose="05050102010706020507" pitchFamily="18" charset="2"/>
              </a:rPr>
              <a:t>(a </a:t>
            </a:r>
            <a:r>
              <a:rPr lang="es-ES" altLang="en-US" sz="2205" dirty="0" err="1">
                <a:sym typeface="Symbol" panose="05050102010706020507" pitchFamily="18" charset="2"/>
              </a:rPr>
              <a:t>lower</a:t>
            </a:r>
            <a:r>
              <a:rPr lang="es-ES" altLang="en-US" sz="2205" i="1" dirty="0">
                <a:sym typeface="Symbol" panose="05050102010706020507" pitchFamily="18" charset="2"/>
              </a:rPr>
              <a:t>  </a:t>
            </a:r>
            <a:r>
              <a:rPr lang="es-ES" altLang="en-US" sz="2205" dirty="0">
                <a:sym typeface="Symbol" panose="05050102010706020507" pitchFamily="18" charset="2"/>
              </a:rPr>
              <a:t>leads </a:t>
            </a:r>
            <a:r>
              <a:rPr lang="es-ES" altLang="en-US" sz="2205" dirty="0" err="1">
                <a:sym typeface="Symbol" panose="05050102010706020507" pitchFamily="18" charset="2"/>
              </a:rPr>
              <a:t>to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better</a:t>
            </a:r>
            <a:r>
              <a:rPr lang="es-ES" altLang="en-US" sz="2205" dirty="0">
                <a:sym typeface="Symbol" panose="05050102010706020507" pitchFamily="18" charset="2"/>
              </a:rPr>
              <a:t> performance)</a:t>
            </a:r>
          </a:p>
          <a:p>
            <a:pPr eaLnBrk="1" hangingPunct="1"/>
            <a:r>
              <a:rPr lang="es-ES" altLang="en-US" sz="2205" dirty="0" err="1">
                <a:sym typeface="Symbol" panose="05050102010706020507" pitchFamily="18" charset="2"/>
              </a:rPr>
              <a:t>Water</a:t>
            </a:r>
            <a:r>
              <a:rPr lang="es-ES" altLang="en-US" sz="2205" dirty="0">
                <a:sym typeface="Symbol" panose="05050102010706020507" pitchFamily="18" charset="2"/>
              </a:rPr>
              <a:t>: 29.45% </a:t>
            </a:r>
            <a:r>
              <a:rPr lang="es-ES" altLang="en-US" sz="2205" dirty="0" err="1">
                <a:sym typeface="Symbol" panose="05050102010706020507" pitchFamily="18" charset="2"/>
              </a:rPr>
              <a:t>of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zeros</a:t>
            </a:r>
            <a:r>
              <a:rPr lang="es-ES" altLang="en-US" sz="2205" dirty="0">
                <a:sym typeface="Symbol" panose="05050102010706020507" pitchFamily="18" charset="2"/>
              </a:rPr>
              <a:t> in </a:t>
            </a:r>
            <a:r>
              <a:rPr lang="es-ES" altLang="en-US" sz="2205" dirty="0" err="1">
                <a:sym typeface="Symbol" panose="05050102010706020507" pitchFamily="18" charset="2"/>
              </a:rPr>
              <a:t>the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conditional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probability</a:t>
            </a:r>
            <a:r>
              <a:rPr lang="es-ES" altLang="en-US" sz="2205" dirty="0">
                <a:sym typeface="Symbol" panose="05050102010706020507" pitchFamily="18" charset="2"/>
              </a:rPr>
              <a:t> tables</a:t>
            </a:r>
            <a:br>
              <a:rPr lang="es-ES" altLang="en-US" sz="2205" dirty="0">
                <a:sym typeface="Symbol" panose="05050102010706020507" pitchFamily="18" charset="2"/>
              </a:rPr>
            </a:br>
            <a:r>
              <a:rPr lang="es-ES" altLang="en-US" sz="2205" dirty="0">
                <a:sym typeface="Symbol" panose="05050102010706020507" pitchFamily="18" charset="2"/>
              </a:rPr>
              <a:t>(</a:t>
            </a:r>
            <a:r>
              <a:rPr lang="es-ES" altLang="en-US" sz="2205" i="1" dirty="0">
                <a:sym typeface="Symbol" panose="05050102010706020507" pitchFamily="18" charset="2"/>
              </a:rPr>
              <a:t> </a:t>
            </a:r>
            <a:r>
              <a:rPr lang="es-ES" altLang="en-US" sz="2205" dirty="0">
                <a:sym typeface="Symbol" panose="05050102010706020507" pitchFamily="18" charset="2"/>
              </a:rPr>
              <a:t></a:t>
            </a:r>
            <a:r>
              <a:rPr lang="es-ES" altLang="en-US" sz="2205" i="1" dirty="0">
                <a:sym typeface="Symbol" panose="05050102010706020507" pitchFamily="18" charset="2"/>
              </a:rPr>
              <a:t>1 </a:t>
            </a:r>
            <a:r>
              <a:rPr lang="es-ES" altLang="en-US" sz="2205" dirty="0" err="1">
                <a:sym typeface="Symbol" panose="05050102010706020507" pitchFamily="18" charset="2"/>
              </a:rPr>
              <a:t>is</a:t>
            </a:r>
            <a:r>
              <a:rPr lang="es-ES" altLang="en-US" sz="2205" dirty="0">
                <a:sym typeface="Symbol" panose="05050102010706020507" pitchFamily="18" charset="2"/>
              </a:rPr>
              <a:t> superior </a:t>
            </a:r>
            <a:r>
              <a:rPr lang="es-ES" altLang="en-US" sz="2205" dirty="0" err="1">
                <a:sym typeface="Symbol" panose="05050102010706020507" pitchFamily="18" charset="2"/>
              </a:rPr>
              <a:t>to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the</a:t>
            </a:r>
            <a:r>
              <a:rPr lang="es-ES" altLang="en-US" sz="2205" dirty="0">
                <a:sym typeface="Symbol" panose="05050102010706020507" pitchFamily="18" charset="2"/>
              </a:rPr>
              <a:t> </a:t>
            </a:r>
            <a:r>
              <a:rPr lang="es-ES" altLang="en-US" sz="2205" dirty="0" err="1">
                <a:sym typeface="Symbol" panose="05050102010706020507" pitchFamily="18" charset="2"/>
              </a:rPr>
              <a:t>rest</a:t>
            </a:r>
            <a:r>
              <a:rPr lang="es-ES" altLang="en-US" sz="2205" dirty="0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24581" name="9 Imagen" descr="L1B9GM0A.wmf">
            <a:extLst>
              <a:ext uri="{FF2B5EF4-FFF2-40B4-BE49-F238E27FC236}">
                <a16:creationId xmlns:a16="http://schemas.microsoft.com/office/drawing/2014/main" id="{46555E45-1450-4197-89C8-C23DB888D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10" y="1725425"/>
            <a:ext cx="4317065" cy="26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10 Imagen" descr="L1B9GM0B.wmf">
            <a:extLst>
              <a:ext uri="{FF2B5EF4-FFF2-40B4-BE49-F238E27FC236}">
                <a16:creationId xmlns:a16="http://schemas.microsoft.com/office/drawing/2014/main" id="{58DD01AE-F63E-4422-8409-3D78F0F752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2" y="4493806"/>
            <a:ext cx="4262817" cy="259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11 Imagen" descr="L1B9GM09.wmf">
            <a:extLst>
              <a:ext uri="{FF2B5EF4-FFF2-40B4-BE49-F238E27FC236}">
                <a16:creationId xmlns:a16="http://schemas.microsoft.com/office/drawing/2014/main" id="{C2AC0F1A-4BE9-4F98-8BAE-5456A92D57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3" y="1714926"/>
            <a:ext cx="4275066" cy="260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536A8D3D-C0EC-4269-80E9-59F97B96F0A0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70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9E4645-6D88-4BBA-A999-3D9592B7F329}"/>
              </a:ext>
            </a:extLst>
          </p:cNvPr>
          <p:cNvSpPr/>
          <p:nvPr/>
        </p:nvSpPr>
        <p:spPr>
          <a:xfrm>
            <a:off x="8262959" y="1769249"/>
            <a:ext cx="980034" cy="586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984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F45EA1-0754-4244-A924-85E6E84518DA}"/>
              </a:ext>
            </a:extLst>
          </p:cNvPr>
          <p:cNvSpPr/>
          <p:nvPr/>
        </p:nvSpPr>
        <p:spPr>
          <a:xfrm>
            <a:off x="2760161" y="2230565"/>
            <a:ext cx="980034" cy="586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984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E252BD-A12F-423B-8BD4-22B0635B5F8E}"/>
              </a:ext>
            </a:extLst>
          </p:cNvPr>
          <p:cNvSpPr/>
          <p:nvPr/>
        </p:nvSpPr>
        <p:spPr>
          <a:xfrm>
            <a:off x="3740195" y="4488216"/>
            <a:ext cx="980034" cy="586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3972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984" dirty="0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E0B6D0-B963-415F-B7BB-1CFA54DD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682" y="3646896"/>
            <a:ext cx="9058911" cy="1253993"/>
          </a:xfrm>
        </p:spPr>
        <p:txBody>
          <a:bodyPr/>
          <a:lstStyle/>
          <a:p>
            <a:r>
              <a:rPr lang="en-US" altLang="en-US" sz="3999" dirty="0"/>
              <a:t>Preserving Diversity: Summary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2D1F8B2-379F-4D73-A77E-D784ADCA5425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71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5044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03716" y="323816"/>
            <a:ext cx="9419236" cy="1260343"/>
          </a:xfrm>
        </p:spPr>
        <p:txBody>
          <a:bodyPr/>
          <a:lstStyle/>
          <a:p>
            <a:r>
              <a:rPr lang="en-US" altLang="en-US" sz="4409" dirty="0">
                <a:latin typeface="Arial Narrow" pitchFamily="34" charset="0"/>
              </a:rPr>
              <a:t>Multi-Modality: GA Convergence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1" y="2979829"/>
            <a:ext cx="4468343" cy="299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96" y="2979829"/>
            <a:ext cx="4466756" cy="299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2"/>
          <p:cNvSpPr txBox="1">
            <a:spLocks noChangeArrowheads="1"/>
          </p:cNvSpPr>
          <p:nvPr/>
        </p:nvSpPr>
        <p:spPr bwMode="auto">
          <a:xfrm>
            <a:off x="738640" y="1835825"/>
            <a:ext cx="4033414" cy="90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1007108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2599" dirty="0">
                <a:solidFill>
                  <a:srgbClr val="000000"/>
                </a:solidFill>
              </a:rPr>
              <a:t>Idealized: Traditional GA (for example, simple GA)</a:t>
            </a:r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5756201" y="1835826"/>
            <a:ext cx="3414172" cy="5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1007108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2599" dirty="0">
                <a:solidFill>
                  <a:srgbClr val="000000"/>
                </a:solidFill>
              </a:rPr>
              <a:t>Idealized: Niching GA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767467" y="2956611"/>
            <a:ext cx="693871" cy="674616"/>
          </a:xfrm>
          <a:prstGeom prst="flowChartConnector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hangingPunct="1">
              <a:lnSpc>
                <a:spcPct val="100000"/>
              </a:lnSpc>
              <a:buClrTx/>
              <a:buSzTx/>
              <a:defRPr/>
            </a:pPr>
            <a:endParaRPr lang="en-US" altLang="en-US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6675266" y="3240145"/>
            <a:ext cx="357150" cy="336515"/>
          </a:xfrm>
          <a:prstGeom prst="flowChartConnector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hangingPunct="1">
              <a:lnSpc>
                <a:spcPct val="100000"/>
              </a:lnSpc>
              <a:buClrTx/>
              <a:buSzTx/>
              <a:defRPr/>
            </a:pPr>
            <a:endParaRPr lang="en-US" altLang="en-US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5941918" y="3073475"/>
            <a:ext cx="357150" cy="334927"/>
          </a:xfrm>
          <a:prstGeom prst="flowChartConnector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hangingPunct="1">
              <a:lnSpc>
                <a:spcPct val="100000"/>
              </a:lnSpc>
              <a:buClrTx/>
              <a:buSzTx/>
              <a:defRPr/>
            </a:pPr>
            <a:endParaRPr lang="en-US" altLang="en-US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8216567" y="4308419"/>
            <a:ext cx="358737" cy="336515"/>
          </a:xfrm>
          <a:prstGeom prst="flowChartConnector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hangingPunct="1">
              <a:lnSpc>
                <a:spcPct val="100000"/>
              </a:lnSpc>
              <a:buClrTx/>
              <a:buSzTx/>
              <a:defRPr/>
            </a:pPr>
            <a:endParaRPr lang="en-US" altLang="en-US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7476869" y="3748090"/>
            <a:ext cx="355563" cy="336515"/>
          </a:xfrm>
          <a:prstGeom prst="flowChartConnector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hangingPunct="1">
              <a:lnSpc>
                <a:spcPct val="100000"/>
              </a:lnSpc>
              <a:buClrTx/>
              <a:buSzTx/>
              <a:defRPr/>
            </a:pPr>
            <a:endParaRPr lang="en-US" altLang="en-US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1149759" y="6444971"/>
            <a:ext cx="357150" cy="334927"/>
          </a:xfrm>
          <a:prstGeom prst="flowChartConnector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hangingPunct="1">
              <a:lnSpc>
                <a:spcPct val="100000"/>
              </a:lnSpc>
              <a:buClrTx/>
              <a:buSzTx/>
              <a:defRPr/>
            </a:pPr>
            <a:endParaRPr lang="en-US" altLang="en-US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8962613" y="4794143"/>
            <a:ext cx="355563" cy="336515"/>
          </a:xfrm>
          <a:prstGeom prst="flowChartConnector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hangingPunct="1">
              <a:lnSpc>
                <a:spcPct val="100000"/>
              </a:lnSpc>
              <a:buClrTx/>
              <a:buSzTx/>
              <a:defRPr/>
            </a:pPr>
            <a:endParaRPr lang="en-US" altLang="en-US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sp>
        <p:nvSpPr>
          <p:cNvPr id="13327" name="TextBox 26"/>
          <p:cNvSpPr txBox="1">
            <a:spLocks noChangeArrowheads="1"/>
          </p:cNvSpPr>
          <p:nvPr/>
        </p:nvSpPr>
        <p:spPr bwMode="auto">
          <a:xfrm>
            <a:off x="1852947" y="6359263"/>
            <a:ext cx="6737197" cy="5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695" tIns="50349" rIns="100695" bIns="503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1007108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2599" dirty="0">
                <a:solidFill>
                  <a:srgbClr val="000000"/>
                </a:solidFill>
              </a:rPr>
              <a:t>Represents individuals – (part of) population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9E15BB09-0E91-432F-836A-94807EA807F9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72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871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95F8-3F25-4C50-8B81-6D0E673D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9" dirty="0"/>
              <a:t>Summary for Maintaining Diversity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6B5E26-0B00-4C8E-8A23-D7A16F3DBF58}"/>
              </a:ext>
            </a:extLst>
          </p:cNvPr>
          <p:cNvSpPr txBox="1">
            <a:spLocks/>
          </p:cNvSpPr>
          <p:nvPr/>
        </p:nvSpPr>
        <p:spPr>
          <a:xfrm>
            <a:off x="504507" y="2290739"/>
            <a:ext cx="6912069" cy="4989036"/>
          </a:xfrm>
          <a:prstGeom prst="rect">
            <a:avLst/>
          </a:prstGeom>
        </p:spPr>
        <p:txBody>
          <a:bodyPr vert="horz" lIns="100796" tIns="50398" rIns="100796" bIns="50398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979" indent="-377979" defTabSz="503972" fontAlgn="auto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sz="2646" dirty="0">
                <a:solidFill>
                  <a:sysClr val="windowText" lastClr="000000"/>
                </a:solidFill>
              </a:rPr>
              <a:t>Explicit versus implicit approaches for maintaining diversity in an EA population</a:t>
            </a:r>
          </a:p>
          <a:p>
            <a:pPr marL="377979" indent="-377979" defTabSz="503972" fontAlgn="auto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GB" sz="2646" b="1" i="1" dirty="0">
                <a:solidFill>
                  <a:sysClr val="windowText" lastClr="000000"/>
                </a:solidFill>
              </a:rPr>
              <a:t>Explicit</a:t>
            </a:r>
            <a:r>
              <a:rPr lang="en-GB" sz="2646" dirty="0">
                <a:solidFill>
                  <a:sysClr val="windowText" lastClr="000000"/>
                </a:solidFill>
              </a:rPr>
              <a:t> approaches</a:t>
            </a:r>
          </a:p>
          <a:p>
            <a:pPr marL="818954" lvl="1" indent="-314982" defTabSz="503972" fontAlgn="auto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GB" sz="2205" dirty="0">
                <a:solidFill>
                  <a:sysClr val="windowText" lastClr="000000"/>
                </a:solidFill>
              </a:rPr>
              <a:t>Make similar individuals compete with each other for survival – deterministic, probabilistic or generalised crowding</a:t>
            </a:r>
          </a:p>
          <a:p>
            <a:pPr marL="818954" lvl="1" indent="-314982" defTabSz="503972" fontAlgn="auto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GB" sz="2205" dirty="0">
                <a:solidFill>
                  <a:sysClr val="windowText" lastClr="000000"/>
                </a:solidFill>
              </a:rPr>
              <a:t>Make similar individuals compete for resources (fitness) – fitness sharing</a:t>
            </a:r>
          </a:p>
          <a:p>
            <a:pPr marL="377979" indent="-377979" defTabSz="503972" fontAlgn="auto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GB" sz="2646" b="1" i="1" dirty="0">
                <a:solidFill>
                  <a:sysClr val="windowText" lastClr="000000"/>
                </a:solidFill>
              </a:rPr>
              <a:t>Implicit</a:t>
            </a:r>
            <a:r>
              <a:rPr lang="en-GB" sz="2646" dirty="0">
                <a:solidFill>
                  <a:sysClr val="windowText" lastClr="000000"/>
                </a:solidFill>
              </a:rPr>
              <a:t> approaches:</a:t>
            </a:r>
          </a:p>
          <a:p>
            <a:pPr marL="818954" lvl="1" indent="-314982" defTabSz="503972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en-GB" sz="2205" dirty="0">
                <a:solidFill>
                  <a:sysClr val="windowText" lastClr="000000"/>
                </a:solidFill>
              </a:rPr>
              <a:t>Impose an “equivalent” of geographical separation, speciation – island model or c</a:t>
            </a:r>
            <a:r>
              <a:rPr lang="en-GB" sz="2205" dirty="0">
                <a:solidFill>
                  <a:srgbClr val="000000"/>
                </a:solidFill>
              </a:rPr>
              <a:t>ellular EAs </a:t>
            </a:r>
            <a:endParaRPr lang="en-GB" sz="2205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ular Callout 5">
            <a:extLst>
              <a:ext uri="{FF2B5EF4-FFF2-40B4-BE49-F238E27FC236}">
                <a16:creationId xmlns:a16="http://schemas.microsoft.com/office/drawing/2014/main" id="{B9C1A114-53A3-4F20-B1A0-C5F819922F9C}"/>
              </a:ext>
            </a:extLst>
          </p:cNvPr>
          <p:cNvSpPr/>
          <p:nvPr/>
        </p:nvSpPr>
        <p:spPr>
          <a:xfrm>
            <a:off x="8064648" y="3464636"/>
            <a:ext cx="1068689" cy="684732"/>
          </a:xfrm>
          <a:prstGeom prst="wedgeRectCallout">
            <a:avLst>
              <a:gd name="adj1" fmla="val -88858"/>
              <a:gd name="adj2" fmla="val 55248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This lecture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5BB526EC-949D-4B22-B1F0-12FF8833CECC}"/>
              </a:ext>
            </a:extLst>
          </p:cNvPr>
          <p:cNvSpPr/>
          <p:nvPr/>
        </p:nvSpPr>
        <p:spPr>
          <a:xfrm>
            <a:off x="8136657" y="5471369"/>
            <a:ext cx="1439462" cy="684732"/>
          </a:xfrm>
          <a:prstGeom prst="wedgeRectCallout">
            <a:avLst>
              <a:gd name="adj1" fmla="val -73495"/>
              <a:gd name="adj2" fmla="val 22694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695" tIns="50349" rIns="100695" bIns="50349" anchor="ctr"/>
          <a:lstStyle/>
          <a:p>
            <a:pPr algn="ctr" defTabSz="100710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Later lecture(s)</a:t>
            </a:r>
          </a:p>
        </p:txBody>
      </p:sp>
      <p:sp>
        <p:nvSpPr>
          <p:cNvPr id="3" name="Høyre klammeparentes 2">
            <a:extLst>
              <a:ext uri="{FF2B5EF4-FFF2-40B4-BE49-F238E27FC236}">
                <a16:creationId xmlns:a16="http://schemas.microsoft.com/office/drawing/2014/main" id="{5BB7E8FF-8F87-4AF5-B529-53D2CCDA225F}"/>
              </a:ext>
            </a:extLst>
          </p:cNvPr>
          <p:cNvSpPr/>
          <p:nvPr/>
        </p:nvSpPr>
        <p:spPr>
          <a:xfrm>
            <a:off x="7416576" y="3707829"/>
            <a:ext cx="155448" cy="9144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Høyre klammeparentes 6">
            <a:extLst>
              <a:ext uri="{FF2B5EF4-FFF2-40B4-BE49-F238E27FC236}">
                <a16:creationId xmlns:a16="http://schemas.microsoft.com/office/drawing/2014/main" id="{E5A653CF-BE54-4525-8F9A-A389FCBF63F9}"/>
              </a:ext>
            </a:extLst>
          </p:cNvPr>
          <p:cNvSpPr/>
          <p:nvPr/>
        </p:nvSpPr>
        <p:spPr>
          <a:xfrm>
            <a:off x="7413497" y="4805518"/>
            <a:ext cx="279648" cy="230784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21060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465698" y="608346"/>
            <a:ext cx="1176214" cy="56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4" tIns="50391" rIns="100784" bIns="50391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457152" eaLnBrk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647" y="481359"/>
            <a:ext cx="4041351" cy="728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 descr="White marble"/>
          <p:cNvSpPr>
            <a:spLocks noChangeArrowheads="1"/>
          </p:cNvSpPr>
          <p:nvPr/>
        </p:nvSpPr>
        <p:spPr bwMode="auto">
          <a:xfrm>
            <a:off x="4894279" y="5029069"/>
            <a:ext cx="944463" cy="131749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rgbClr val="EEEEEE"/>
            </a:solidFill>
            <a:miter lim="800000"/>
            <a:headEnd/>
            <a:tailEnd/>
          </a:ln>
        </p:spPr>
        <p:txBody>
          <a:bodyPr wrap="none" lIns="100784" tIns="50391" rIns="100784" bIns="50391" anchor="ctr"/>
          <a:lstStyle>
            <a:lvl1pPr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57200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457152" eaLnBrk="1"/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5562546" y="1033753"/>
            <a:ext cx="4231831" cy="1273096"/>
            <a:chOff x="2867" y="966"/>
            <a:chExt cx="2419" cy="727"/>
          </a:xfrm>
        </p:grpSpPr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2867" y="966"/>
              <a:ext cx="2419" cy="727"/>
            </a:xfrm>
            <a:prstGeom prst="wedgeRoundRectCallout">
              <a:avLst>
                <a:gd name="adj1" fmla="val -41681"/>
                <a:gd name="adj2" fmla="val 66667"/>
                <a:gd name="adj3" fmla="val 16667"/>
              </a:avLst>
            </a:prstGeom>
            <a:gradFill rotWithShape="0">
              <a:gsLst>
                <a:gs pos="0">
                  <a:srgbClr val="FEEBB4"/>
                </a:gs>
                <a:gs pos="100000">
                  <a:srgbClr val="FEF5D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5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457152" eaLnBrk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885" y="1084"/>
              <a:ext cx="2342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78" tIns="44445" rIns="90478" bIns="44445">
              <a:spAutoFit/>
            </a:bodyPr>
            <a:lstStyle/>
            <a:p>
              <a:pPr algn="ctr" defTabSz="1006090" eaLnBrk="0">
                <a:lnSpc>
                  <a:spcPct val="90000"/>
                </a:lnSpc>
                <a:defRPr/>
              </a:pPr>
              <a:r>
                <a:rPr lang="en-US" sz="49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Baskerville" charset="0"/>
                  <a:ea typeface="宋体" charset="-122"/>
                </a:rPr>
                <a:t>Questions?</a:t>
              </a:r>
            </a:p>
          </p:txBody>
        </p:sp>
      </p:grp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583161" y="4648109"/>
            <a:ext cx="1279391" cy="40646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4" tIns="48992" rIns="99734" bIns="48992">
            <a:spAutoFit/>
          </a:bodyPr>
          <a:lstStyle>
            <a:lvl1pPr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004888" eaLnBrk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1004888" eaLnBrk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defTabSz="1004784">
              <a:lnSpc>
                <a:spcPct val="90000"/>
              </a:lnSpc>
            </a:pPr>
            <a:r>
              <a:rPr lang="en-US" altLang="en-US" sz="2200" b="1" i="1">
                <a:solidFill>
                  <a:srgbClr val="000000"/>
                </a:solidFill>
                <a:latin typeface="Book Antiqua" pitchFamily="18" charset="0"/>
              </a:rPr>
              <a:t>Faculty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B94A5F61-BA38-4200-8B81-C10823FBCE26}"/>
              </a:ext>
            </a:extLst>
          </p:cNvPr>
          <p:cNvSpPr txBox="1">
            <a:spLocks/>
          </p:cNvSpPr>
          <p:nvPr/>
        </p:nvSpPr>
        <p:spPr bwMode="auto">
          <a:xfrm>
            <a:off x="8826015" y="7050755"/>
            <a:ext cx="592362" cy="5528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868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868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74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9500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Representation:</a:t>
            </a:r>
            <a:br>
              <a:rPr lang="en-US" dirty="0"/>
            </a:br>
            <a:r>
              <a:rPr lang="en-US" dirty="0"/>
              <a:t>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763924"/>
            <a:ext cx="9071610" cy="5135099"/>
          </a:xfrm>
        </p:spPr>
        <p:txBody>
          <a:bodyPr/>
          <a:lstStyle/>
          <a:p>
            <a:r>
              <a:rPr lang="en-GB" sz="2600" dirty="0"/>
              <a:t>Alter each gene independently with a probability p</a:t>
            </a:r>
            <a:r>
              <a:rPr lang="en-GB" sz="2600" baseline="-25000" dirty="0"/>
              <a:t>m</a:t>
            </a:r>
            <a:r>
              <a:rPr lang="en-GB" sz="2600" dirty="0"/>
              <a:t> </a:t>
            </a:r>
          </a:p>
          <a:p>
            <a:r>
              <a:rPr lang="en-GB" sz="2600" dirty="0"/>
              <a:t>p</a:t>
            </a:r>
            <a:r>
              <a:rPr lang="en-GB" sz="2600" baseline="-25000" dirty="0"/>
              <a:t>m</a:t>
            </a:r>
            <a:r>
              <a:rPr lang="en-GB" sz="2600" dirty="0"/>
              <a:t> is called the mutation rate</a:t>
            </a:r>
          </a:p>
          <a:p>
            <a:pPr lvl="1"/>
            <a:r>
              <a:rPr lang="en-GB" sz="2200" dirty="0"/>
              <a:t>Typically </a:t>
            </a:r>
            <a:r>
              <a:rPr lang="en-US" sz="2200" dirty="0"/>
              <a:t>between </a:t>
            </a:r>
            <a:r>
              <a:rPr lang="en-GB" sz="2200" dirty="0"/>
              <a:t>1/</a:t>
            </a:r>
            <a:r>
              <a:rPr lang="en-GB" sz="2200" dirty="0" err="1"/>
              <a:t>pop_size</a:t>
            </a:r>
            <a:r>
              <a:rPr lang="en-US" sz="2200" dirty="0"/>
              <a:t> and</a:t>
            </a:r>
            <a:r>
              <a:rPr lang="en-GB" sz="2200" dirty="0"/>
              <a:t> 1/</a:t>
            </a:r>
            <a:r>
              <a:rPr lang="en-US" sz="2200" dirty="0" err="1"/>
              <a:t>chromosome_length</a:t>
            </a: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3972" lvl="1" indent="0">
              <a:buNone/>
            </a:pPr>
            <a:endParaRPr lang="en-US" dirty="0"/>
          </a:p>
          <a:p>
            <a:pPr marL="377979" lvl="1" indent="-377979">
              <a:buFont typeface="Arial"/>
              <a:buChar char="•"/>
            </a:pPr>
            <a:r>
              <a:rPr lang="en-US" sz="2600" dirty="0"/>
              <a:t>Mutation can have variable effect </a:t>
            </a:r>
          </a:p>
          <a:p>
            <a:pPr marL="818954" lvl="2" indent="-377979"/>
            <a:r>
              <a:rPr lang="en-US" sz="2200" dirty="0"/>
              <a:t>If problems: may help to use Gray coding, where consecutive integers have a Hamming distance of one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36" y="3563813"/>
            <a:ext cx="5974273" cy="1716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EA1BC89-FB75-491F-9674-DCD3A74859AE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8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43986097-1382-46F7-B23A-5A031A64911B}"/>
              </a:ext>
            </a:extLst>
          </p:cNvPr>
          <p:cNvSpPr txBox="1"/>
          <p:nvPr/>
        </p:nvSpPr>
        <p:spPr>
          <a:xfrm>
            <a:off x="7218526" y="4208200"/>
            <a:ext cx="2881019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Note: Here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mutations</a:t>
            </a:r>
            <a:r>
              <a:rPr lang="nb-NO" dirty="0"/>
              <a:t> is </a:t>
            </a:r>
            <a:r>
              <a:rPr lang="nb-NO" dirty="0" err="1"/>
              <a:t>unusually</a:t>
            </a:r>
            <a:r>
              <a:rPr lang="nb-NO" dirty="0"/>
              <a:t> </a:t>
            </a:r>
            <a:r>
              <a:rPr lang="nb-NO" dirty="0" err="1"/>
              <a:t>high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44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Representation:</a:t>
            </a:r>
            <a:br>
              <a:rPr lang="en-US" dirty="0"/>
            </a:br>
            <a:r>
              <a:rPr lang="en-US" dirty="0"/>
              <a:t>1-point crossover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 random point on the two parents</a:t>
            </a:r>
          </a:p>
          <a:p>
            <a:r>
              <a:rPr lang="en-GB" dirty="0"/>
              <a:t>Split parents at this crossover point</a:t>
            </a:r>
          </a:p>
          <a:p>
            <a:r>
              <a:rPr lang="en-GB" dirty="0"/>
              <a:t>Create children by exchanging tails</a:t>
            </a:r>
          </a:p>
          <a:p>
            <a:r>
              <a:rPr lang="en-GB" dirty="0"/>
              <a:t>P</a:t>
            </a:r>
            <a:r>
              <a:rPr lang="en-GB" baseline="-25000" dirty="0"/>
              <a:t>c  </a:t>
            </a:r>
            <a:r>
              <a:rPr lang="en-GB" dirty="0"/>
              <a:t>typically in range (0.6, 0.9)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09" y="4010746"/>
            <a:ext cx="5719621" cy="2793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9FBD296-87F6-4D38-8344-3FACB012509A}"/>
              </a:ext>
            </a:extLst>
          </p:cNvPr>
          <p:cNvSpPr txBox="1">
            <a:spLocks/>
          </p:cNvSpPr>
          <p:nvPr/>
        </p:nvSpPr>
        <p:spPr bwMode="auto">
          <a:xfrm>
            <a:off x="8826412" y="7051098"/>
            <a:ext cx="592424" cy="5529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defRPr sz="1400" kern="1200">
                <a:solidFill>
                  <a:srgbClr val="000000"/>
                </a:solidFill>
                <a:latin typeface="Times New Roman" charset="0"/>
                <a:ea typeface="宋体" charset="-122"/>
                <a:cs typeface="+mn-cs"/>
              </a:defRPr>
            </a:lvl1pPr>
            <a:lvl2pPr marL="420688" indent="-211138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636588" indent="-20637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852488" indent="-212725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068388" indent="-207963" algn="l" defTabSz="457200" rtl="0" fontAlgn="base" hangingPunct="0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defTabSz="50392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fld id="{39B44630-8149-4451-ADCC-B770086FED53}" type="slidenum">
              <a:rPr lang="nl-NL" sz="1323" smtClean="0">
                <a:solidFill>
                  <a:prstClr val="black">
                    <a:tint val="75000"/>
                  </a:prstClr>
                </a:solidFill>
                <a:latin typeface="Calibri"/>
                <a:ea typeface="宋体" pitchFamily="2" charset="-122"/>
              </a:rPr>
              <a:pPr defTabSz="50392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t>9</a:t>
            </a:fld>
            <a:endParaRPr lang="nl-NL" sz="1323" dirty="0">
              <a:solidFill>
                <a:prstClr val="black">
                  <a:tint val="75000"/>
                </a:prstClr>
              </a:solidFill>
              <a:latin typeface="Calibri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60429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5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EC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ecescreen">
  <a:themeElements>
    <a:clrScheme name="1_ecesc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ecesc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ecesc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sc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esc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sc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sc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sc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esc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26028</TotalTime>
  <Words>4510</Words>
  <Application>Microsoft Office PowerPoint</Application>
  <PresentationFormat>Egendefinert</PresentationFormat>
  <Paragraphs>641</Paragraphs>
  <Slides>74</Slides>
  <Notes>42</Notes>
  <HiddenSlides>0</HiddenSlides>
  <MMClips>0</MMClips>
  <ScaleCrop>false</ScaleCrop>
  <HeadingPairs>
    <vt:vector size="8" baseType="variant">
      <vt:variant>
        <vt:lpstr>Brukte skrifter</vt:lpstr>
      </vt:variant>
      <vt:variant>
        <vt:i4>10</vt:i4>
      </vt:variant>
      <vt:variant>
        <vt:lpstr>Tema</vt:lpstr>
      </vt:variant>
      <vt:variant>
        <vt:i4>6</vt:i4>
      </vt:variant>
      <vt:variant>
        <vt:lpstr>Innebygde OLE-servere</vt:lpstr>
      </vt:variant>
      <vt:variant>
        <vt:i4>3</vt:i4>
      </vt:variant>
      <vt:variant>
        <vt:lpstr>Lysbildetitler</vt:lpstr>
      </vt:variant>
      <vt:variant>
        <vt:i4>74</vt:i4>
      </vt:variant>
    </vt:vector>
  </HeadingPairs>
  <TitlesOfParts>
    <vt:vector size="93" baseType="lpstr">
      <vt:lpstr>Abadi MT Condensed</vt:lpstr>
      <vt:lpstr>Arial</vt:lpstr>
      <vt:lpstr>Arial Narrow</vt:lpstr>
      <vt:lpstr>Baskerville</vt:lpstr>
      <vt:lpstr>Book Antiqua</vt:lpstr>
      <vt:lpstr>Calibri</vt:lpstr>
      <vt:lpstr>Lucida Grande</vt:lpstr>
      <vt:lpstr>Symbol</vt:lpstr>
      <vt:lpstr>Times New Roman</vt:lpstr>
      <vt:lpstr>Wingdings</vt:lpstr>
      <vt:lpstr>1_Default Design</vt:lpstr>
      <vt:lpstr>Default Design</vt:lpstr>
      <vt:lpstr>1_EC2014</vt:lpstr>
      <vt:lpstr>2_Default Design</vt:lpstr>
      <vt:lpstr>4_EC2014</vt:lpstr>
      <vt:lpstr>2_ecescreen</vt:lpstr>
      <vt:lpstr>Equation</vt:lpstr>
      <vt:lpstr>Ecuación</vt:lpstr>
      <vt:lpstr>Worksheet</vt:lpstr>
      <vt:lpstr>IT3708 - Bio-Inspired Artificial Intelligence</vt:lpstr>
      <vt:lpstr>Variations on Evolutionary, Especially Genetic, Algorithms</vt:lpstr>
      <vt:lpstr>Evolutionary Computing</vt:lpstr>
      <vt:lpstr>Chapter 4: Representation, Mutation, and Recombination</vt:lpstr>
      <vt:lpstr>Scheme of an EA: General scheme of EAs</vt:lpstr>
      <vt:lpstr>Role of representation and variation operators</vt:lpstr>
      <vt:lpstr>Binary Representation</vt:lpstr>
      <vt:lpstr>Binary Representation: Mutation</vt:lpstr>
      <vt:lpstr>Binary Representation: 1-point crossover</vt:lpstr>
      <vt:lpstr>Binary Representation: Alternative Crossover Operators</vt:lpstr>
      <vt:lpstr>Binary Representation: n-point crossover</vt:lpstr>
      <vt:lpstr>Binary Representation: Uniform crossover</vt:lpstr>
      <vt:lpstr>Binary Representation: Crossover OR mutation? (1/3)</vt:lpstr>
      <vt:lpstr>Binary Representation: Crossover OR mutation? (2/3)</vt:lpstr>
      <vt:lpstr>Binary Representation: Crossover OR mutation? (3/3)</vt:lpstr>
      <vt:lpstr>Integer Representation</vt:lpstr>
      <vt:lpstr>PowerPoint-presentasjon</vt:lpstr>
      <vt:lpstr>Evolutionary Computing</vt:lpstr>
      <vt:lpstr>Chapter 5: Fitness, Selection and Population Management</vt:lpstr>
      <vt:lpstr>Scheme of an EA: General scheme of EAs</vt:lpstr>
      <vt:lpstr>Population Management   and Selection</vt:lpstr>
      <vt:lpstr>Population Management Models: Fitness based competition</vt:lpstr>
      <vt:lpstr>Population Management Models: Introduction</vt:lpstr>
      <vt:lpstr>Parent Selection</vt:lpstr>
      <vt:lpstr>Parent Selection: Uniform</vt:lpstr>
      <vt:lpstr>Parent Selection: Fitness-Proportionate Selection (FPS)</vt:lpstr>
      <vt:lpstr>Parent Selection: Rank-Based Selection (RBS)</vt:lpstr>
      <vt:lpstr>Rank-Based Selection: Linear Ranking</vt:lpstr>
      <vt:lpstr>Rank-Based Selection: Exponential Ranking</vt:lpstr>
      <vt:lpstr>Parent Selection: Global versus Local Computation for Selection</vt:lpstr>
      <vt:lpstr>Parent Selection: Tournament Selection</vt:lpstr>
      <vt:lpstr>Survivor Selection (a.k.a. Replacement)</vt:lpstr>
      <vt:lpstr>Survivor Selection</vt:lpstr>
      <vt:lpstr>Fitness-based replacement (1/2)</vt:lpstr>
      <vt:lpstr>Fitness-based replacement (2/2)</vt:lpstr>
      <vt:lpstr>Takeover Time</vt:lpstr>
      <vt:lpstr>Selection and Selection Pressure: Summary</vt:lpstr>
      <vt:lpstr>PowerPoint-presentasjon</vt:lpstr>
      <vt:lpstr>Preserving Diversity</vt:lpstr>
      <vt:lpstr>Multimodality - Example</vt:lpstr>
      <vt:lpstr>Multimodality: Genetic Drift</vt:lpstr>
      <vt:lpstr>Approaches for Preserving Diversity: Introduction (1/2)</vt:lpstr>
      <vt:lpstr>Approaches for Preserving Diversity: Introduction (2/2)</vt:lpstr>
      <vt:lpstr>Preserving Diversity:   Explicit Approach - Crowding</vt:lpstr>
      <vt:lpstr>Explicit Approaches for Preserving Diversity: Crowding (1/2)</vt:lpstr>
      <vt:lpstr>Explicit Approaches for Preserving Diversity: Crowding (2/2)</vt:lpstr>
      <vt:lpstr>Crowding methods</vt:lpstr>
      <vt:lpstr>Crowding in GAs</vt:lpstr>
      <vt:lpstr>Early Crowding Schemes</vt:lpstr>
      <vt:lpstr>Crowding Flowchart</vt:lpstr>
      <vt:lpstr>Crowding Algorithms: Intuition</vt:lpstr>
      <vt:lpstr>Deterministic Crowding</vt:lpstr>
      <vt:lpstr>Simulated Annealing in Crowding</vt:lpstr>
      <vt:lpstr>Probabilistic Crowding</vt:lpstr>
      <vt:lpstr>Generalized Crowding</vt:lpstr>
      <vt:lpstr>Pseudo-Code, Probabilistic Crowding (1)</vt:lpstr>
      <vt:lpstr>Pseudo-Code, Probabilistic Crowding (2)</vt:lpstr>
      <vt:lpstr>Crowding and Niching</vt:lpstr>
      <vt:lpstr>CROWDING Experiments</vt:lpstr>
      <vt:lpstr>PC Experimental Functions</vt:lpstr>
      <vt:lpstr>PC Experiments: Two Niches (1)</vt:lpstr>
      <vt:lpstr>PC Experiments: Two Niches (2)</vt:lpstr>
      <vt:lpstr>PC Experiments: Eight Niches (1)</vt:lpstr>
      <vt:lpstr>PC Experiments: Eight Niches (2)</vt:lpstr>
      <vt:lpstr>PC Experiments: Five Niches</vt:lpstr>
      <vt:lpstr>GeneralPCGA on f1 function (1) </vt:lpstr>
      <vt:lpstr>GeneralPCGA on f1 function (2) </vt:lpstr>
      <vt:lpstr>GeneralPCGA on f2 function (1) </vt:lpstr>
      <vt:lpstr>GC Experiments</vt:lpstr>
      <vt:lpstr>GC Experiments:  Barley, Hepar II, and Water</vt:lpstr>
      <vt:lpstr>Preserving Diversity: Summary</vt:lpstr>
      <vt:lpstr>Multi-Modality: GA Convergence</vt:lpstr>
      <vt:lpstr>Summary for Maintaining Diversity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Translation Technologies for Mobile Devices</dc:title>
  <dc:creator>Ole</dc:creator>
  <cp:lastModifiedBy>Ole Jakob Mengshoel</cp:lastModifiedBy>
  <cp:revision>196</cp:revision>
  <cp:lastPrinted>2013-08-26T22:11:30Z</cp:lastPrinted>
  <dcterms:created xsi:type="dcterms:W3CDTF">2012-08-28T19:51:44Z</dcterms:created>
  <dcterms:modified xsi:type="dcterms:W3CDTF">2023-01-26T18:03:35Z</dcterms:modified>
</cp:coreProperties>
</file>