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7" autoAdjust="0"/>
    <p:restoredTop sz="94631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pPr/>
              <a:t>28-Apr-21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pPr/>
              <a:t>28-Apr-21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pPr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38615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xmlns="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xmlns="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xmlns="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xmlns="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xmlns="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xmlns="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xmlns="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xmlns="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MECHANICAL LEG SUPPORT FOR NON-WEIGHT-BEARING ANKLE INJURIES</a:t>
            </a:r>
            <a:endParaRPr lang="en-US" dirty="0"/>
          </a:p>
        </p:txBody>
      </p:sp>
      <p:pic>
        <p:nvPicPr>
          <p:cNvPr id="7" name="Picture Placeholder 6" descr="Wood piece cut through the middle">
            <a:extLst>
              <a:ext uri="{FF2B5EF4-FFF2-40B4-BE49-F238E27FC236}">
                <a16:creationId xmlns:a16="http://schemas.microsoft.com/office/drawing/2014/main" xmlns="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9980476" y="0"/>
            <a:ext cx="2211524" cy="6858000"/>
          </a:xfr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Year Project</a:t>
            </a:r>
            <a:endParaRPr lang="en-US" dirty="0"/>
          </a:p>
        </p:txBody>
      </p:sp>
      <p:pic>
        <p:nvPicPr>
          <p:cNvPr id="1026" name="Picture 2" descr="C:\Users\use\Desktop\untitled-1_24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19074" y="2539501"/>
            <a:ext cx="1857375" cy="1857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Limitations of </a:t>
            </a:r>
            <a:r>
              <a:rPr lang="en-US" dirty="0" smtClean="0"/>
              <a:t>crutches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685800"/>
            <a:ext cx="11074400" cy="61722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Underarm and Wrist </a:t>
            </a:r>
            <a:r>
              <a:rPr lang="en-US" dirty="0" smtClean="0"/>
              <a:t>Injury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Bruised ribs or soreness- continuous pressure from the saddle of the crutch to your ribs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r>
              <a:rPr lang="en-US" dirty="0" smtClean="0"/>
              <a:t>Atrophy for the lower limb- using crutches makes the lower limb passive for weight bearing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Radial Nerve- due to the over-compression of the radial nerve by the </a:t>
            </a:r>
            <a:r>
              <a:rPr lang="en-US" dirty="0" err="1" smtClean="0"/>
              <a:t>axillary</a:t>
            </a:r>
            <a:r>
              <a:rPr lang="en-US" dirty="0" smtClean="0"/>
              <a:t> pad.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Restricted use of hands for activities</a:t>
            </a:r>
          </a:p>
          <a:p>
            <a:pPr lvl="0"/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pic>
        <p:nvPicPr>
          <p:cNvPr id="9" name="Picture 8" descr="wrist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644537" y="4206240"/>
            <a:ext cx="8547463" cy="2651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0"/>
            <a:ext cx="9956800" cy="731838"/>
          </a:xfrm>
        </p:spPr>
        <p:txBody>
          <a:bodyPr/>
          <a:lstStyle/>
          <a:p>
            <a:r>
              <a:rPr lang="en-US" dirty="0" smtClean="0"/>
              <a:t>HANDS-FREE CRUTCHES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685800"/>
            <a:ext cx="9956800" cy="5788152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Allow users to use their hands for other activities.</a:t>
            </a:r>
          </a:p>
          <a:p>
            <a:pPr lvl="0"/>
            <a:r>
              <a:rPr lang="en-US" dirty="0" smtClean="0"/>
              <a:t>Enables the users to do more complex activities easily.</a:t>
            </a:r>
          </a:p>
          <a:p>
            <a:pPr lvl="0"/>
            <a:r>
              <a:rPr lang="en-US" dirty="0" smtClean="0"/>
              <a:t>No bruise or blisters at the underarm </a:t>
            </a:r>
          </a:p>
          <a:p>
            <a:pPr lvl="0"/>
            <a:r>
              <a:rPr lang="en-US" dirty="0" smtClean="0"/>
              <a:t>No soreness in hands.</a:t>
            </a:r>
          </a:p>
          <a:p>
            <a:pPr lvl="0"/>
            <a:endParaRPr lang="en-US" dirty="0" smtClean="0"/>
          </a:p>
          <a:p>
            <a:r>
              <a:rPr lang="en-US" b="1" dirty="0" smtClean="0"/>
              <a:t>Limitations o</a:t>
            </a:r>
            <a:endParaRPr lang="en-US" b="1" dirty="0" smtClean="0"/>
          </a:p>
          <a:p>
            <a:r>
              <a:rPr lang="en-US" dirty="0" smtClean="0"/>
              <a:t>Expensive- $100-$150 dollars</a:t>
            </a:r>
          </a:p>
          <a:p>
            <a:r>
              <a:rPr lang="en-US" dirty="0" smtClean="0"/>
              <a:t>Bulky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  <p:pic>
        <p:nvPicPr>
          <p:cNvPr id="4" name="Image1"/>
          <p:cNvPicPr/>
          <p:nvPr/>
        </p:nvPicPr>
        <p:blipFill>
          <a:blip r:embed="rId2" cstate="print"/>
          <a:srcRect/>
          <a:stretch/>
        </p:blipFill>
        <p:spPr>
          <a:xfrm>
            <a:off x="9245600" y="2050869"/>
            <a:ext cx="2946400" cy="48071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762000"/>
          </a:xfrm>
        </p:spPr>
        <p:txBody>
          <a:bodyPr/>
          <a:lstStyle/>
          <a:p>
            <a:r>
              <a:rPr lang="en-US" dirty="0" smtClean="0"/>
              <a:t>DESIGN 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762000"/>
            <a:ext cx="10972800" cy="57119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device has to be lightweight for easy mobility. It has to weigh about 2.5kg – 4kg.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The device has to be strong enough to bear. (tensile strength and compressive strength).</a:t>
            </a:r>
            <a:endParaRPr lang="en-US" sz="2000" b="1" dirty="0" smtClean="0"/>
          </a:p>
          <a:p>
            <a:r>
              <a:rPr lang="en-US" sz="2000" dirty="0" smtClean="0"/>
              <a:t>Longitudinal and transverse loading of a cortical bone</a:t>
            </a:r>
          </a:p>
          <a:p>
            <a:r>
              <a:rPr lang="en-US" sz="2000" dirty="0" smtClean="0"/>
              <a:t>Tensile strength~130MPa and 50MPa respectively</a:t>
            </a:r>
          </a:p>
          <a:p>
            <a:r>
              <a:rPr lang="en-US" sz="2000" dirty="0" smtClean="0"/>
              <a:t> Compressive strength~190MPa and 130MPa respectively</a:t>
            </a:r>
          </a:p>
          <a:p>
            <a:pPr lvl="0">
              <a:buNone/>
            </a:pPr>
            <a:endParaRPr lang="en-US" sz="2000" dirty="0" smtClean="0"/>
          </a:p>
          <a:p>
            <a:r>
              <a:rPr lang="en-US" sz="2000" dirty="0" smtClean="0"/>
              <a:t>The device has to be telescopic. (height adjustment)</a:t>
            </a:r>
          </a:p>
          <a:p>
            <a:pPr lvl="0">
              <a:buNone/>
            </a:pPr>
            <a:endParaRPr lang="en-US" sz="2000" dirty="0" smtClean="0"/>
          </a:p>
          <a:p>
            <a:pPr lvl="0"/>
            <a:r>
              <a:rPr lang="en-US" sz="2000" dirty="0" smtClean="0"/>
              <a:t>The base of the device has to be flexible enough to compress and also have the ability to store and return energy for propulsion.</a:t>
            </a:r>
          </a:p>
          <a:p>
            <a:endParaRPr lang="en-US" sz="2000" dirty="0" smtClean="0"/>
          </a:p>
          <a:p>
            <a:pPr lvl="0"/>
            <a:r>
              <a:rPr lang="en-US" sz="2000" dirty="0" smtClean="0"/>
              <a:t>Shear and fatigue loading will be considered in analysis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990600"/>
          </a:xfrm>
        </p:spPr>
        <p:txBody>
          <a:bodyPr/>
          <a:lstStyle/>
          <a:p>
            <a:r>
              <a:rPr lang="en-US" dirty="0" smtClean="0"/>
              <a:t>Design and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725714"/>
            <a:ext cx="11480800" cy="6132286"/>
          </a:xfrm>
        </p:spPr>
        <p:txBody>
          <a:bodyPr>
            <a:normAutofit/>
          </a:bodyPr>
          <a:lstStyle/>
          <a:p>
            <a:r>
              <a:rPr lang="en-US" b="1" dirty="0" smtClean="0"/>
              <a:t>Components of Design</a:t>
            </a:r>
          </a:p>
          <a:p>
            <a:r>
              <a:rPr lang="en-US" sz="2000" b="1" dirty="0" smtClean="0"/>
              <a:t>Shank</a:t>
            </a:r>
          </a:p>
          <a:p>
            <a:r>
              <a:rPr lang="en-US" sz="2000" dirty="0" smtClean="0"/>
              <a:t>Due to the elimination of the leg, ankle and foot, the shank will mimic the human shank by bearing weight.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During double stance, the shank must share the body’s weight with the uninjured limb. I.e. each has to bear 50% of the body’s weight when and 100% of the body’s weight in single-stance.</a:t>
            </a: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r>
              <a:rPr lang="en-US" sz="2000" dirty="0" smtClean="0"/>
              <a:t>The shank must have the capacity to bear that much weight without deforming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The shank is telescopic, i.e. an  adjustable </a:t>
            </a:r>
            <a:r>
              <a:rPr lang="en-US" sz="2000" dirty="0" smtClean="0"/>
              <a:t>height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The minimum and  maximum height of the shank is 35.9cm – 97cm respectively.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 smtClean="0"/>
          </a:p>
          <a:p>
            <a:pPr>
              <a:buNone/>
            </a:pPr>
            <a:endParaRPr lang="en-US" sz="2000" dirty="0"/>
          </a:p>
        </p:txBody>
      </p:sp>
      <p:pic>
        <p:nvPicPr>
          <p:cNvPr id="4" name="Picture 3" descr="sh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3468914"/>
            <a:ext cx="2133600" cy="338908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715962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2229" y="377371"/>
            <a:ext cx="11959771" cy="6096581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/>
              <a:t>Base</a:t>
            </a:r>
          </a:p>
          <a:p>
            <a:r>
              <a:rPr lang="en-US" sz="2000" dirty="0" smtClean="0"/>
              <a:t>The area of the base should be wide enough to reduce pressure that would be transmitted to the knee and thigh.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the base will serve as energy storing (shock absorption) and energy returning </a:t>
            </a:r>
          </a:p>
          <a:p>
            <a:pPr>
              <a:buNone/>
            </a:pPr>
            <a:r>
              <a:rPr lang="en-US" sz="2000" dirty="0" smtClean="0"/>
              <a:t>(propulsion) to replicate normal ambulation.</a:t>
            </a: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r>
              <a:rPr lang="en-US" sz="2000" dirty="0" smtClean="0"/>
              <a:t>The length of the base </a:t>
            </a:r>
            <a:r>
              <a:rPr lang="en-US" sz="2000" dirty="0" smtClean="0"/>
              <a:t>-</a:t>
            </a:r>
            <a:r>
              <a:rPr lang="en-US" sz="2000" dirty="0" smtClean="0"/>
              <a:t> </a:t>
            </a:r>
            <a:r>
              <a:rPr lang="en-US" sz="2000" dirty="0" smtClean="0"/>
              <a:t>26.3cm 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area  of base- </a:t>
            </a:r>
            <a:r>
              <a:rPr lang="en-US" sz="2000" dirty="0" smtClean="0"/>
              <a:t>100cm</a:t>
            </a:r>
            <a:r>
              <a:rPr lang="en-US" sz="1900" dirty="0" smtClean="0"/>
              <a:t>2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The height of  the curve 19.8 cm based on the  height of the ankle </a:t>
            </a:r>
            <a:r>
              <a:rPr lang="en-US" sz="2000" dirty="0" err="1" smtClean="0"/>
              <a:t>clift</a:t>
            </a:r>
            <a:r>
              <a:rPr lang="en-US" sz="2000" dirty="0" smtClean="0"/>
              <a:t> to</a:t>
            </a:r>
          </a:p>
          <a:p>
            <a:pPr>
              <a:buNone/>
            </a:pPr>
            <a:r>
              <a:rPr lang="en-US" sz="2000" dirty="0" smtClean="0"/>
              <a:t>the sole of the feet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The radius of the curve is 4m based on the radius of the curvature of the foot. 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dirty="0"/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583" y="4310743"/>
            <a:ext cx="2303417" cy="254725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1715" y="0"/>
            <a:ext cx="8610600" cy="1293028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029" y="960845"/>
            <a:ext cx="10820400" cy="4024125"/>
          </a:xfrm>
        </p:spPr>
        <p:txBody>
          <a:bodyPr/>
          <a:lstStyle/>
          <a:p>
            <a:pPr>
              <a:buNone/>
            </a:pPr>
            <a:endParaRPr lang="en-US" sz="2400" b="1" dirty="0" smtClean="0"/>
          </a:p>
          <a:p>
            <a:r>
              <a:rPr lang="en-US" sz="2400" b="1" dirty="0" smtClean="0"/>
              <a:t>Leg/Knee Platform</a:t>
            </a:r>
          </a:p>
          <a:p>
            <a:r>
              <a:rPr lang="en-US" sz="2400" dirty="0" smtClean="0"/>
              <a:t>The estimated width of the leg/knee platform was based on the average width of the human calf ;</a:t>
            </a:r>
            <a:r>
              <a:rPr lang="en-US" sz="2400" b="1" dirty="0" smtClean="0"/>
              <a:t>33cm-36cm</a:t>
            </a:r>
            <a:r>
              <a:rPr lang="en-US" sz="2400" dirty="0" smtClean="0"/>
              <a:t> (12.9inches-14.17inches). </a:t>
            </a:r>
          </a:p>
          <a:p>
            <a:endParaRPr lang="en-US" sz="2400" dirty="0" smtClean="0"/>
          </a:p>
          <a:p>
            <a:r>
              <a:rPr lang="en-US" sz="2400" dirty="0" smtClean="0"/>
              <a:t>the length of the leg/knee platform will be based on the moment that would occur around the knee. </a:t>
            </a:r>
          </a:p>
          <a:p>
            <a:endParaRPr lang="en-US" dirty="0"/>
          </a:p>
        </p:txBody>
      </p:sp>
      <p:pic>
        <p:nvPicPr>
          <p:cNvPr id="4" name="Picture 3" descr="knee platform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43" y="4542971"/>
            <a:ext cx="2960914" cy="2315029"/>
          </a:xfrm>
          <a:prstGeom prst="rect">
            <a:avLst/>
          </a:prstGeom>
        </p:spPr>
      </p:pic>
      <p:pic>
        <p:nvPicPr>
          <p:cNvPr id="5" name="Picture 4" descr="knee platform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4572000"/>
            <a:ext cx="2743200" cy="228600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29320" cy="3715658"/>
          </a:xfrm>
          <a:prstGeom prst="rect">
            <a:avLst/>
          </a:prstGeom>
        </p:spPr>
      </p:pic>
      <p:pic>
        <p:nvPicPr>
          <p:cNvPr id="12" name="Picture 11" descr="N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561" y="1698172"/>
            <a:ext cx="2614989" cy="3570514"/>
          </a:xfrm>
          <a:prstGeom prst="rect">
            <a:avLst/>
          </a:prstGeom>
        </p:spPr>
      </p:pic>
      <p:pic>
        <p:nvPicPr>
          <p:cNvPr id="13" name="Picture 12" descr="N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84291" y="4126304"/>
            <a:ext cx="3207659" cy="2255730"/>
          </a:xfrm>
          <a:prstGeom prst="rect">
            <a:avLst/>
          </a:prstGeom>
        </p:spPr>
      </p:pic>
      <p:pic>
        <p:nvPicPr>
          <p:cNvPr id="14" name="Picture 13" descr="N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0577" y="3570514"/>
            <a:ext cx="2951423" cy="3287486"/>
          </a:xfrm>
          <a:prstGeom prst="rect">
            <a:avLst/>
          </a:prstGeom>
        </p:spPr>
      </p:pic>
      <p:pic>
        <p:nvPicPr>
          <p:cNvPr id="15" name="Picture 14" descr="N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3314" y="0"/>
            <a:ext cx="2728686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058400" cy="730250"/>
          </a:xfrm>
        </p:spPr>
        <p:txBody>
          <a:bodyPr/>
          <a:lstStyle/>
          <a:p>
            <a:r>
              <a:rPr lang="en-US" dirty="0" smtClean="0"/>
              <a:t>Materials Considered (</a:t>
            </a:r>
            <a:r>
              <a:rPr lang="en-US" b="1" dirty="0" smtClean="0"/>
              <a:t>Shank)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smtClean="0"/>
              <a:t>Aluminum is very lightweight with a specific weight of 2.7g/cm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.</a:t>
            </a:r>
          </a:p>
          <a:p>
            <a:pPr lvl="0">
              <a:buNone/>
            </a:pPr>
            <a:endParaRPr lang="en-US" sz="2000" dirty="0" smtClean="0"/>
          </a:p>
          <a:p>
            <a:pPr lvl="0"/>
            <a:r>
              <a:rPr lang="en-US" sz="2000" dirty="0" smtClean="0"/>
              <a:t>Aluminum is ductile (0.01) </a:t>
            </a:r>
          </a:p>
          <a:p>
            <a:pPr lvl="0">
              <a:buNone/>
            </a:pPr>
            <a:endParaRPr lang="en-US" sz="2000" dirty="0" smtClean="0"/>
          </a:p>
          <a:p>
            <a:pPr lvl="0"/>
            <a:r>
              <a:rPr lang="en-US" sz="2000" dirty="0" smtClean="0"/>
              <a:t>Aluminum is 0.007mm thick, but it is still durable.</a:t>
            </a:r>
          </a:p>
          <a:p>
            <a:pPr lvl="0">
              <a:buNone/>
            </a:pPr>
            <a:endParaRPr lang="en-US" sz="2000" dirty="0" smtClean="0"/>
          </a:p>
          <a:p>
            <a:pPr lvl="0"/>
            <a:r>
              <a:rPr lang="en-US" sz="2000" dirty="0" smtClean="0"/>
              <a:t> Aluminum has a typical tensile strength between 40MPa to 700MPa and Compressive Strength of 30MPa.</a:t>
            </a:r>
          </a:p>
          <a:p>
            <a:pPr lvl="0"/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Flexural strength of about 210.3MPa</a:t>
            </a:r>
          </a:p>
          <a:p>
            <a:pPr lvl="0"/>
            <a:r>
              <a:rPr lang="en-US" dirty="0" smtClean="0"/>
              <a:t>Bamboo is very lightweight with a density of about 0.66g/cm</a:t>
            </a:r>
            <a:r>
              <a:rPr lang="en-US" baseline="30000" dirty="0" smtClean="0"/>
              <a:t>3</a:t>
            </a:r>
            <a:endParaRPr lang="en-US" dirty="0" smtClean="0"/>
          </a:p>
          <a:p>
            <a:pPr lvl="0"/>
            <a:r>
              <a:rPr lang="en-US" dirty="0" smtClean="0"/>
              <a:t>It has a compressive  strength of 78.7MPa</a:t>
            </a:r>
          </a:p>
          <a:p>
            <a:pPr lvl="0"/>
            <a:r>
              <a:rPr lang="en-US" dirty="0" smtClean="0"/>
              <a:t>Bamboo has a tensile strength of 206.2MPa.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ALUMINUM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/>
            <a:r>
              <a:rPr lang="en-US" dirty="0" smtClean="0"/>
              <a:t>BAMBOO</a:t>
            </a:r>
          </a:p>
          <a:p>
            <a:endParaRPr lang="en-US" dirty="0"/>
          </a:p>
        </p:txBody>
      </p:sp>
      <p:pic>
        <p:nvPicPr>
          <p:cNvPr id="4" name="Picture 3" descr="bambo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5094514"/>
            <a:ext cx="3048000" cy="176348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228600"/>
            <a:ext cx="8911687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Comparison between Aluminum and Bamboo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625600" y="1295401"/>
          <a:ext cx="8915400" cy="2279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5273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Bamboo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Aluminum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Tensile Strength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206.2MPa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40MPa to 700MPa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Compressive Strength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78.7MPa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30MPa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density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0.66g/cm</a:t>
                      </a:r>
                      <a:r>
                        <a:rPr lang="en-US" sz="1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2.7g/cm</a:t>
                      </a:r>
                      <a:r>
                        <a:rPr lang="en-US" sz="1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Flexural modulus/Young modulus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13.1GPa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70GPa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117600" y="4191000"/>
            <a:ext cx="975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Although aluminum has some unique properties such shock-absorption, a large range of tensile strength, bamboo was considered. bamboo exhibits a higher compressive strength despite its lightweight and this is one of the key requirements of the design.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Materials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9956800" cy="548335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Leg/knee Platform</a:t>
            </a:r>
          </a:p>
          <a:p>
            <a:r>
              <a:rPr lang="en-US" sz="2000" b="1" dirty="0" smtClean="0"/>
              <a:t>PVC- </a:t>
            </a:r>
          </a:p>
          <a:p>
            <a:r>
              <a:rPr lang="en-US" sz="2000" dirty="0" smtClean="0"/>
              <a:t>A rigid platform to contain the knee and have a cushion in it for comfort.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PVC is very dense with specific gravity around 1.4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 It ranks very well for hardness and durability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Compressive strength of 55MPa-89MPa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Tensile Strength – 34MPa – 62MPa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3" descr="pv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554" y="4663440"/>
            <a:ext cx="3348446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Anatomy of the Ankle</a:t>
            </a:r>
          </a:p>
          <a:p>
            <a:r>
              <a:rPr lang="en-US" dirty="0" smtClean="0"/>
              <a:t>Ankle Injuries</a:t>
            </a:r>
          </a:p>
          <a:p>
            <a:r>
              <a:rPr lang="en-US" dirty="0" smtClean="0"/>
              <a:t>Gait Cycle</a:t>
            </a:r>
          </a:p>
          <a:p>
            <a:r>
              <a:rPr lang="en-US" dirty="0" smtClean="0"/>
              <a:t>Limitations of Crutches</a:t>
            </a:r>
          </a:p>
          <a:p>
            <a:r>
              <a:rPr lang="en-US" dirty="0" smtClean="0"/>
              <a:t>Design Consideration</a:t>
            </a:r>
          </a:p>
          <a:p>
            <a:r>
              <a:rPr lang="en-US" dirty="0" smtClean="0"/>
              <a:t>Design and materials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453" y="3993466"/>
            <a:ext cx="4434547" cy="286453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958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Comparison between CARBON FIBER and Polyurethane rubber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304800" y="1981200"/>
            <a:ext cx="4876800" cy="44958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2900" dirty="0" smtClean="0"/>
              <a:t>It has a compressive strength and tensile strength of 90-250MPa and 18MPa respectively</a:t>
            </a:r>
          </a:p>
          <a:p>
            <a:pPr lvl="0"/>
            <a:endParaRPr lang="en-US" sz="2900" dirty="0" smtClean="0"/>
          </a:p>
          <a:p>
            <a:pPr lvl="0"/>
            <a:endParaRPr lang="en-US" sz="2900" dirty="0" smtClean="0"/>
          </a:p>
          <a:p>
            <a:pPr lvl="0"/>
            <a:r>
              <a:rPr lang="en-US" sz="2900" dirty="0" smtClean="0"/>
              <a:t>It has increasing load-bearing capacity and tear resistance.</a:t>
            </a:r>
          </a:p>
          <a:p>
            <a:pPr lvl="0"/>
            <a:endParaRPr lang="en-US" sz="2900" dirty="0" smtClean="0"/>
          </a:p>
          <a:p>
            <a:pPr lvl="0"/>
            <a:r>
              <a:rPr lang="en-US" sz="2900" dirty="0" smtClean="0"/>
              <a:t>Polyurethane usually possess low stiffness</a:t>
            </a:r>
          </a:p>
          <a:p>
            <a:pPr lvl="0">
              <a:buNone/>
            </a:pPr>
            <a:endParaRPr lang="en-US" sz="2900" dirty="0" smtClean="0"/>
          </a:p>
          <a:p>
            <a:pPr lvl="0"/>
            <a:r>
              <a:rPr lang="en-US" sz="2900" dirty="0" smtClean="0"/>
              <a:t>Due to its elastic properties, polyurethane is highly flexible and has shock-absorbing properties.</a:t>
            </a:r>
          </a:p>
          <a:p>
            <a:pPr lvl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486400" y="1904999"/>
            <a:ext cx="4876800" cy="4626429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sz="2600" dirty="0" smtClean="0"/>
              <a:t>Carbon </a:t>
            </a:r>
            <a:r>
              <a:rPr lang="en-US" sz="2600" dirty="0" err="1" smtClean="0"/>
              <a:t>fibre</a:t>
            </a:r>
            <a:r>
              <a:rPr lang="en-US" sz="2600" dirty="0" smtClean="0"/>
              <a:t> has </a:t>
            </a:r>
            <a:r>
              <a:rPr lang="en-US" sz="2600" dirty="0" smtClean="0"/>
              <a:t>high </a:t>
            </a:r>
            <a:r>
              <a:rPr lang="en-US" sz="2600" dirty="0" smtClean="0"/>
              <a:t>tensile strength (3-7GPa), low weight and high stiffness.</a:t>
            </a:r>
          </a:p>
          <a:p>
            <a:pPr lvl="0"/>
            <a:endParaRPr lang="en-US" sz="2600" dirty="0" smtClean="0"/>
          </a:p>
          <a:p>
            <a:pPr lvl="0"/>
            <a:r>
              <a:rPr lang="en-US" sz="2600" dirty="0" smtClean="0"/>
              <a:t>It has good vibration damping.</a:t>
            </a:r>
          </a:p>
          <a:p>
            <a:pPr lvl="0">
              <a:buNone/>
            </a:pPr>
            <a:endParaRPr lang="en-US" sz="2600" dirty="0" smtClean="0"/>
          </a:p>
          <a:p>
            <a:pPr lvl="0"/>
            <a:r>
              <a:rPr lang="en-US" sz="2600" dirty="0" smtClean="0"/>
              <a:t>It has a compressive strength of </a:t>
            </a:r>
            <a:r>
              <a:rPr lang="en-US" sz="2600" dirty="0" smtClean="0"/>
              <a:t>1-3GPa</a:t>
            </a:r>
            <a:endParaRPr lang="en-US" sz="2600" dirty="0" smtClean="0"/>
          </a:p>
          <a:p>
            <a:pPr lvl="0">
              <a:buNone/>
            </a:pPr>
            <a:endParaRPr lang="en-US" sz="2600" dirty="0" smtClean="0"/>
          </a:p>
          <a:p>
            <a:pPr lvl="0"/>
            <a:r>
              <a:rPr lang="en-US" sz="2600" dirty="0" smtClean="0"/>
              <a:t>Carbon </a:t>
            </a:r>
            <a:r>
              <a:rPr lang="en-US" sz="2600" dirty="0" err="1" smtClean="0"/>
              <a:t>fibre</a:t>
            </a:r>
            <a:r>
              <a:rPr lang="en-US" sz="2600" dirty="0" smtClean="0"/>
              <a:t> is already in use for prostheses because of its elastic energy storage ability</a:t>
            </a:r>
          </a:p>
          <a:p>
            <a:pPr lvl="0"/>
            <a:endParaRPr lang="en-US" sz="2600" dirty="0" smtClean="0"/>
          </a:p>
          <a:p>
            <a:pPr lvl="0"/>
            <a:r>
              <a:rPr lang="en-US" sz="2600" dirty="0" smtClean="0"/>
              <a:t>Carbon </a:t>
            </a:r>
            <a:r>
              <a:rPr lang="en-US" sz="2600" dirty="0" err="1" smtClean="0"/>
              <a:t>fibre</a:t>
            </a:r>
            <a:r>
              <a:rPr lang="en-US" sz="2600" dirty="0" smtClean="0"/>
              <a:t> is naturally light and extremely flexible.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/>
          </p:nvPr>
        </p:nvSpPr>
        <p:spPr>
          <a:xfrm>
            <a:off x="304800" y="1066800"/>
            <a:ext cx="4876800" cy="658368"/>
          </a:xfrm>
        </p:spPr>
        <p:txBody>
          <a:bodyPr/>
          <a:lstStyle/>
          <a:p>
            <a:r>
              <a:rPr lang="en-US" dirty="0" smtClean="0"/>
              <a:t>POLYURETHANE RUBBER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486400" y="1066800"/>
            <a:ext cx="4876800" cy="658368"/>
          </a:xfrm>
        </p:spPr>
        <p:txBody>
          <a:bodyPr/>
          <a:lstStyle/>
          <a:p>
            <a:r>
              <a:rPr lang="en-US" dirty="0" smtClean="0"/>
              <a:t>CARBON FIBER</a:t>
            </a:r>
            <a:endParaRPr lang="en-US" dirty="0"/>
          </a:p>
        </p:txBody>
      </p:sp>
      <p:pic>
        <p:nvPicPr>
          <p:cNvPr id="4" name="Picture 3" descr="pol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9727" y="0"/>
            <a:ext cx="1692273" cy="2431138"/>
          </a:xfrm>
          <a:prstGeom prst="rect">
            <a:avLst/>
          </a:prstGeom>
        </p:spPr>
      </p:pic>
      <p:pic>
        <p:nvPicPr>
          <p:cNvPr id="9" name="Picture 8" descr="carbon fibe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8686" y="3197542"/>
            <a:ext cx="1843314" cy="366045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Fasteners:</a:t>
            </a:r>
            <a:endParaRPr lang="en-US" dirty="0" smtClean="0"/>
          </a:p>
          <a:p>
            <a:r>
              <a:rPr lang="en-US" b="1" dirty="0" smtClean="0"/>
              <a:t>Velcro</a:t>
            </a:r>
            <a:endParaRPr lang="en-US" dirty="0" smtClean="0"/>
          </a:p>
          <a:p>
            <a:pPr lvl="0"/>
            <a:r>
              <a:rPr lang="en-US" dirty="0" smtClean="0"/>
              <a:t>Velcro is one of the easiest and most common way of fastening things together</a:t>
            </a:r>
          </a:p>
          <a:p>
            <a:pPr lvl="0"/>
            <a:r>
              <a:rPr lang="en-US" dirty="0" smtClean="0"/>
              <a:t>Relatively constant stiffness bond and large attachment strength. 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Cushion:</a:t>
            </a:r>
            <a:endParaRPr lang="en-US" dirty="0" smtClean="0"/>
          </a:p>
          <a:p>
            <a:r>
              <a:rPr lang="en-US" b="1" dirty="0" smtClean="0"/>
              <a:t>Foam</a:t>
            </a:r>
            <a:endParaRPr lang="en-US" dirty="0" smtClean="0"/>
          </a:p>
          <a:p>
            <a:pPr lvl="0"/>
            <a:r>
              <a:rPr lang="en-US" dirty="0" smtClean="0"/>
              <a:t>Foam has an excellent weight bearing capacities and energy storing ability</a:t>
            </a:r>
          </a:p>
          <a:p>
            <a:endParaRPr lang="en-US" dirty="0"/>
          </a:p>
        </p:txBody>
      </p:sp>
      <p:pic>
        <p:nvPicPr>
          <p:cNvPr id="4" name="Picture 3" descr="velc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029" y="0"/>
            <a:ext cx="3526971" cy="1973943"/>
          </a:xfrm>
          <a:prstGeom prst="rect">
            <a:avLst/>
          </a:prstGeom>
        </p:spPr>
      </p:pic>
      <p:pic>
        <p:nvPicPr>
          <p:cNvPr id="5" name="Picture 4" descr="foa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261" y="4452167"/>
            <a:ext cx="3339739" cy="223601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218" y="304801"/>
            <a:ext cx="10756983" cy="5877059"/>
          </a:xfrm>
        </p:spPr>
      </p:pic>
    </p:spTree>
    <p:extLst>
      <p:ext uri="{BB962C8B-B14F-4D97-AF65-F5344CB8AC3E}">
        <p14:creationId xmlns:p14="http://schemas.microsoft.com/office/powerpoint/2010/main" xmlns="" val="65098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8382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066800"/>
            <a:ext cx="10170942" cy="54071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Early weight bearing on severe injured ankles can pose more damage to the ankle resulting in re-injury. </a:t>
            </a:r>
          </a:p>
          <a:p>
            <a:endParaRPr lang="en-US" sz="2000" dirty="0" smtClean="0"/>
          </a:p>
          <a:p>
            <a:r>
              <a:rPr lang="en-US" sz="2000" dirty="0" smtClean="0"/>
              <a:t>Traditionally, crutches are temporal walking aids that are used.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 It causes injuries to the upper limbs in particular, the shoulder, </a:t>
            </a:r>
            <a:r>
              <a:rPr lang="en-US" sz="2000" dirty="0" err="1" smtClean="0"/>
              <a:t>axilla</a:t>
            </a:r>
            <a:r>
              <a:rPr lang="en-US" sz="2000" dirty="0" smtClean="0"/>
              <a:t> and the wrist. 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These crutches can also cause muscle atrophy of the injured leg due to the disuse of the affected leg over a long period of time.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182" y="2405575"/>
            <a:ext cx="2386818" cy="4452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884238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14400"/>
            <a:ext cx="10668000" cy="5559552"/>
          </a:xfrm>
        </p:spPr>
        <p:txBody>
          <a:bodyPr>
            <a:normAutofit/>
          </a:bodyPr>
          <a:lstStyle/>
          <a:p>
            <a:r>
              <a:rPr lang="en-US" dirty="0" smtClean="0"/>
              <a:t>The focus of this project is to build a portable leg support for persons with non-weight bearing ankle injury to aid locomotion before and after medical treatment until they are fit to use their foot again.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would also eliminate the effects that may be experienced on the upper limbs.</a:t>
            </a:r>
          </a:p>
          <a:p>
            <a:endParaRPr lang="en-US" dirty="0" smtClean="0"/>
          </a:p>
          <a:p>
            <a:r>
              <a:rPr lang="en-US" b="1" dirty="0" smtClean="0"/>
              <a:t>Specific Objectives</a:t>
            </a:r>
          </a:p>
          <a:p>
            <a:pPr lvl="0"/>
            <a:r>
              <a:rPr lang="en-US" dirty="0" smtClean="0"/>
              <a:t>A support that will effectively bear the weight of the person but has to be light-weight.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Comfortability</a:t>
            </a:r>
            <a:r>
              <a:rPr lang="en-US" dirty="0" smtClean="0"/>
              <a:t> of the patient while using the device.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Energy storing and returning base to propel the person forward easily.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objectiv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165" y="4101738"/>
            <a:ext cx="3844835" cy="25864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685800"/>
          </a:xfrm>
        </p:spPr>
        <p:txBody>
          <a:bodyPr/>
          <a:lstStyle/>
          <a:p>
            <a:r>
              <a:rPr lang="en-US" dirty="0" smtClean="0"/>
              <a:t>ANATOMY OF THE ANKLE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685800"/>
            <a:ext cx="9956800" cy="57881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ankle or the </a:t>
            </a:r>
            <a:r>
              <a:rPr lang="en-US" sz="2000" dirty="0" err="1" smtClean="0"/>
              <a:t>talocrural</a:t>
            </a:r>
            <a:r>
              <a:rPr lang="en-US" sz="2000" dirty="0" smtClean="0"/>
              <a:t> region is the region where </a:t>
            </a:r>
          </a:p>
          <a:p>
            <a:pPr>
              <a:buNone/>
            </a:pPr>
            <a:r>
              <a:rPr lang="en-US" sz="2000" dirty="0" smtClean="0"/>
              <a:t>the foot and the leg meet. 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/>
              <a:t>Ankle Joint</a:t>
            </a:r>
          </a:p>
          <a:p>
            <a:r>
              <a:rPr lang="en-US" sz="2000" dirty="0" smtClean="0"/>
              <a:t> It is a hinge type joint, permitting </a:t>
            </a:r>
            <a:r>
              <a:rPr lang="en-US" sz="2000" dirty="0" err="1" smtClean="0"/>
              <a:t>dorsiflexion</a:t>
            </a:r>
            <a:r>
              <a:rPr lang="en-US" sz="2000" dirty="0" smtClean="0"/>
              <a:t> and plantar flexion of the feet.</a:t>
            </a:r>
          </a:p>
          <a:p>
            <a:r>
              <a:rPr lang="en-US" sz="2000" dirty="0" smtClean="0"/>
              <a:t>It is formed by three bones of the leg; Tibia,</a:t>
            </a:r>
          </a:p>
          <a:p>
            <a:pPr>
              <a:buNone/>
            </a:pPr>
            <a:r>
              <a:rPr lang="en-US" sz="2000" dirty="0" smtClean="0"/>
              <a:t> fibula and talus.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12126" y="3309257"/>
            <a:ext cx="4876800" cy="3352800"/>
          </a:xfrm>
          <a:prstGeom prst="rect">
            <a:avLst/>
          </a:prstGeom>
          <a:noFill/>
        </p:spPr>
      </p:pic>
      <p:pic>
        <p:nvPicPr>
          <p:cNvPr id="7" name="Picture 6" descr="ankle joi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213463"/>
            <a:ext cx="4876800" cy="34877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762000"/>
          </a:xfrm>
        </p:spPr>
        <p:txBody>
          <a:bodyPr/>
          <a:lstStyle/>
          <a:p>
            <a:r>
              <a:rPr lang="en-US" dirty="0" smtClean="0"/>
              <a:t>ANKLE INJURIES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762000"/>
            <a:ext cx="11887200" cy="571195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Ankle Fracture: </a:t>
            </a:r>
            <a:r>
              <a:rPr lang="en-US" sz="2000" dirty="0" smtClean="0"/>
              <a:t> this is the break in one or more of the three bones in the ankle joint.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 Ankle Sprain: </a:t>
            </a:r>
            <a:r>
              <a:rPr lang="en-US" sz="2000" dirty="0" smtClean="0"/>
              <a:t>most commonest.</a:t>
            </a:r>
            <a:r>
              <a:rPr lang="en-US" sz="2000" b="1" dirty="0" smtClean="0"/>
              <a:t> </a:t>
            </a:r>
            <a:r>
              <a:rPr lang="en-US" sz="2000" dirty="0" smtClean="0"/>
              <a:t>This is the damage to ligaments when they are stretched beyond normal range of motion. (0-50 degrees for plantar flexion and 0-20 degrees for </a:t>
            </a:r>
            <a:r>
              <a:rPr lang="en-US" sz="2000" dirty="0" err="1" smtClean="0"/>
              <a:t>dorsiflexion</a:t>
            </a:r>
            <a:r>
              <a:rPr lang="en-US" sz="2000" dirty="0" smtClean="0"/>
              <a:t>).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Ankle Strain: </a:t>
            </a:r>
            <a:r>
              <a:rPr lang="en-US" sz="2000" dirty="0" smtClean="0"/>
              <a:t> damage of muscles and tendons as a result of being pulled or stretched too far</a:t>
            </a:r>
            <a:endParaRPr lang="en-US" sz="2000" b="1" dirty="0" smtClean="0"/>
          </a:p>
          <a:p>
            <a:endParaRPr lang="en-US" dirty="0" smtClean="0"/>
          </a:p>
          <a:p>
            <a:r>
              <a:rPr lang="en-US" sz="2000" dirty="0" smtClean="0"/>
              <a:t>Swelling</a:t>
            </a:r>
          </a:p>
          <a:p>
            <a:r>
              <a:rPr lang="en-US" sz="2000" dirty="0" smtClean="0"/>
              <a:t>Bruising</a:t>
            </a:r>
          </a:p>
          <a:p>
            <a:r>
              <a:rPr lang="en-US" sz="2000" dirty="0" smtClean="0"/>
              <a:t>Difficulty in walking</a:t>
            </a:r>
          </a:p>
          <a:p>
            <a:r>
              <a:rPr lang="en-US" sz="2000" dirty="0" smtClean="0"/>
              <a:t>pain</a:t>
            </a:r>
          </a:p>
          <a:p>
            <a:endParaRPr lang="en-US" dirty="0"/>
          </a:p>
        </p:txBody>
      </p:sp>
      <p:pic>
        <p:nvPicPr>
          <p:cNvPr id="4" name="Picture 3" descr="fra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0" y="4110446"/>
            <a:ext cx="4368800" cy="2590800"/>
          </a:xfrm>
          <a:prstGeom prst="rect">
            <a:avLst/>
          </a:prstGeom>
        </p:spPr>
      </p:pic>
      <p:pic>
        <p:nvPicPr>
          <p:cNvPr id="5" name="Picture 4" descr="sprai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138" y="4110445"/>
            <a:ext cx="41021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838200"/>
          </a:xfrm>
        </p:spPr>
        <p:txBody>
          <a:bodyPr/>
          <a:lstStyle/>
          <a:p>
            <a:r>
              <a:rPr lang="en-US" dirty="0" smtClean="0"/>
              <a:t>GAIT CYCLE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838200"/>
            <a:ext cx="9956800" cy="5635752"/>
          </a:xfrm>
        </p:spPr>
        <p:txBody>
          <a:bodyPr/>
          <a:lstStyle/>
          <a:p>
            <a:endParaRPr lang="en-US" dirty="0" smtClean="0"/>
          </a:p>
          <a:p>
            <a:r>
              <a:rPr lang="en-US" sz="2000" dirty="0" smtClean="0"/>
              <a:t>Two phases;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Stance phase- occupies 60% of the gait cycle, during which one leg and foot are bearing most or all of the body weight.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Swing phase- occurs 40% of the gait cycle during which the walking surface and the body weight is borne by the other leg and foot.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39504" y="3608547"/>
            <a:ext cx="8252496" cy="30926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066800"/>
          </a:xfrm>
        </p:spPr>
        <p:txBody>
          <a:bodyPr/>
          <a:lstStyle/>
          <a:p>
            <a:r>
              <a:rPr lang="en-US" dirty="0" smtClean="0"/>
              <a:t>Existing </a:t>
            </a:r>
            <a:r>
              <a:rPr lang="en-US" dirty="0" smtClean="0"/>
              <a:t>solutions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9956800" cy="533095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Forearm Crutches</a:t>
            </a:r>
          </a:p>
          <a:p>
            <a:r>
              <a:rPr lang="en-US" sz="1800" dirty="0" err="1" smtClean="0"/>
              <a:t>Axillary</a:t>
            </a:r>
            <a:r>
              <a:rPr lang="en-US" sz="1800" dirty="0" smtClean="0"/>
              <a:t> Crutches</a:t>
            </a:r>
          </a:p>
          <a:p>
            <a:r>
              <a:rPr lang="en-US" sz="1800" dirty="0" smtClean="0"/>
              <a:t>Hands-Free Crutches</a:t>
            </a:r>
          </a:p>
          <a:p>
            <a:endParaRPr lang="en-US" sz="18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746082" y="3131820"/>
            <a:ext cx="3641969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fmkpe\Downloads\forearm crutch.png"/>
          <p:cNvPicPr/>
          <p:nvPr/>
        </p:nvPicPr>
        <p:blipFill>
          <a:blip r:embed="rId3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00446" y="3171951"/>
            <a:ext cx="4206436" cy="330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1"/>
          <p:cNvPicPr/>
          <p:nvPr/>
        </p:nvPicPr>
        <p:blipFill>
          <a:blip r:embed="rId4" cstate="print"/>
          <a:srcRect/>
          <a:stretch/>
        </p:blipFill>
        <p:spPr>
          <a:xfrm>
            <a:off x="9117874" y="2886892"/>
            <a:ext cx="3074126" cy="38012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LIMITATIONS OF </a:t>
            </a:r>
            <a:r>
              <a:rPr lang="en-US" dirty="0" smtClean="0"/>
              <a:t>crutches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609600"/>
            <a:ext cx="10871200" cy="586435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Crutches</a:t>
            </a:r>
            <a:endParaRPr lang="en-US" sz="2000" dirty="0" smtClean="0"/>
          </a:p>
          <a:p>
            <a:r>
              <a:rPr lang="en-US" sz="2000" dirty="0" smtClean="0"/>
              <a:t>In crutch walking, the tip of the crutches transmits forces directly to the hands, wrist and </a:t>
            </a:r>
            <a:r>
              <a:rPr lang="en-US" sz="2000" dirty="0" err="1" smtClean="0"/>
              <a:t>axilla</a:t>
            </a:r>
            <a:r>
              <a:rPr lang="en-US" sz="2000" dirty="0" smtClean="0"/>
              <a:t>. 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 smtClean="0"/>
              <a:t>Hand</a:t>
            </a:r>
            <a:r>
              <a:rPr lang="en-US" sz="2000" dirty="0" smtClean="0"/>
              <a:t> – 44% of body </a:t>
            </a:r>
            <a:r>
              <a:rPr lang="en-US" sz="2000" dirty="0" smtClean="0"/>
              <a:t>weight</a:t>
            </a:r>
          </a:p>
          <a:p>
            <a:endParaRPr lang="en-US" sz="2000" dirty="0" smtClean="0"/>
          </a:p>
          <a:p>
            <a:r>
              <a:rPr lang="en-US" sz="2000" b="1" dirty="0" err="1" smtClean="0"/>
              <a:t>Axilla</a:t>
            </a:r>
            <a:r>
              <a:rPr lang="en-US" sz="2000" dirty="0" smtClean="0"/>
              <a:t>- correct use-5% of body </a:t>
            </a:r>
            <a:r>
              <a:rPr lang="en-US" sz="2000" dirty="0" smtClean="0"/>
              <a:t>weight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incorrect use- 34% of body </a:t>
            </a:r>
            <a:r>
              <a:rPr lang="en-US" sz="2000" dirty="0" smtClean="0"/>
              <a:t>weight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b="1" dirty="0" smtClean="0"/>
              <a:t>Supporting leg</a:t>
            </a:r>
            <a:r>
              <a:rPr lang="en-US" sz="2000" dirty="0" smtClean="0"/>
              <a:t>- increase of 24.5% of ground reaction forces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8550031" y="3352800"/>
            <a:ext cx="3641969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100F67-BC3D-46B4-8D39-802DC9D7F2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22</TotalTime>
  <Words>1252</Words>
  <Application>Microsoft Office PowerPoint</Application>
  <PresentationFormat>Custom</PresentationFormat>
  <Paragraphs>224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MECHANICAL LEG SUPPORT FOR NON-WEIGHT-BEARING ANKLE INJURIES</vt:lpstr>
      <vt:lpstr>OVERVIEW</vt:lpstr>
      <vt:lpstr>PROBLEM STATEMENT</vt:lpstr>
      <vt:lpstr>OBJECTIVES</vt:lpstr>
      <vt:lpstr>ANATOMY OF THE ANKLE</vt:lpstr>
      <vt:lpstr>ANKLE INJURIES</vt:lpstr>
      <vt:lpstr>GAIT CYCLE</vt:lpstr>
      <vt:lpstr>Existing solutions </vt:lpstr>
      <vt:lpstr>LIMITATIONS OF crutches</vt:lpstr>
      <vt:lpstr>Limitations of crutches </vt:lpstr>
      <vt:lpstr>HANDS-FREE CRUTCHES</vt:lpstr>
      <vt:lpstr>DESIGN CONSIDERATION</vt:lpstr>
      <vt:lpstr>Design and materials</vt:lpstr>
      <vt:lpstr>CONT’D</vt:lpstr>
      <vt:lpstr>CONT’D</vt:lpstr>
      <vt:lpstr>Slide 16</vt:lpstr>
      <vt:lpstr>Materials Considered (Shank)</vt:lpstr>
      <vt:lpstr>     Comparison between Aluminum and Bamboo</vt:lpstr>
      <vt:lpstr>Materials cont’d</vt:lpstr>
      <vt:lpstr> Comparison between CARBON FIBER and Polyurethane rubber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>Jeffrey Ampeh</dc:creator>
  <cp:lastModifiedBy>use</cp:lastModifiedBy>
  <cp:revision>4</cp:revision>
  <dcterms:created xsi:type="dcterms:W3CDTF">2021-04-28T02:04:13Z</dcterms:created>
  <dcterms:modified xsi:type="dcterms:W3CDTF">2021-04-28T09:34:26Z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