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73" r:id="rId6"/>
    <p:sldId id="271" r:id="rId7"/>
    <p:sldId id="270" r:id="rId8"/>
    <p:sldId id="269" r:id="rId9"/>
    <p:sldId id="272" r:id="rId10"/>
  </p:sldIdLst>
  <p:sldSz cx="12192000" cy="6858000"/>
  <p:notesSz cx="6858000" cy="9144000"/>
  <p:custDataLst>
    <p:tags r:id="rId11"/>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FBE1A4-4652-652D-C398-08F7062E0053}" v="557" dt="2024-04-19T02:31:53.953"/>
    <p1510:client id="{79B64869-D0B8-0EDE-736D-189690B48805}" v="214" dt="2024-04-18T20:15:22.632"/>
    <p1510:client id="{80619DBD-82DB-C336-B70B-3784AD6C2E7C}" v="20" dt="2024-04-18T16:03:50.335"/>
    <p1510:client id="{84981B9F-F617-CCB3-414D-AF525989E3DE}" v="1" dt="2024-04-19T02:24:30.548"/>
    <p1510:client id="{B0531DE3-5C61-B6CB-24BA-00309F13CAB1}" v="38" dt="2024-04-18T19:49:30.491"/>
    <p1510:client id="{BFA0D7C1-DA20-D0C3-59A0-AE8F959E9427}" v="489" dt="2024-04-17T21:12:43.839"/>
    <p1510:client id="{EE9F64BC-6F67-CD19-7610-F2FAF225DD95}" v="335" dt="2024-04-18T17:56:09.606"/>
    <p1510:client id="{FBBC8112-85B7-DD76-2A5D-46D75AFD11DD}" v="6" dt="2024-04-19T02:23:30.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2.svg"/><Relationship Id="rId1" Type="http://schemas.openxmlformats.org/officeDocument/2006/relationships/image" Target="../media/image8.png"/><Relationship Id="rId6" Type="http://schemas.openxmlformats.org/officeDocument/2006/relationships/image" Target="../media/image16.svg"/><Relationship Id="rId5" Type="http://schemas.openxmlformats.org/officeDocument/2006/relationships/image" Target="../media/image10.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2.svg"/><Relationship Id="rId1" Type="http://schemas.openxmlformats.org/officeDocument/2006/relationships/image" Target="../media/image8.png"/><Relationship Id="rId6" Type="http://schemas.openxmlformats.org/officeDocument/2006/relationships/image" Target="../media/image16.svg"/><Relationship Id="rId5" Type="http://schemas.openxmlformats.org/officeDocument/2006/relationships/image" Target="../media/image10.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6B3B3-789C-454E-98D5-626CB3805D3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782177D-A7D1-45B4-98C0-AF557C9F90F2}">
      <dgm:prSet/>
      <dgm:spPr/>
      <dgm:t>
        <a:bodyPr/>
        <a:lstStyle/>
        <a:p>
          <a:pPr>
            <a:lnSpc>
              <a:spcPct val="100000"/>
            </a:lnSpc>
          </a:pPr>
          <a:r>
            <a:rPr lang="en-US"/>
            <a:t>Gather relevant data.</a:t>
          </a:r>
        </a:p>
      </dgm:t>
    </dgm:pt>
    <dgm:pt modelId="{7C236C22-2D54-4C8B-A715-1FB3B133ED48}" type="parTrans" cxnId="{2EB687C9-502B-45A0-A905-28F5DB5EC49A}">
      <dgm:prSet/>
      <dgm:spPr/>
      <dgm:t>
        <a:bodyPr/>
        <a:lstStyle/>
        <a:p>
          <a:endParaRPr lang="en-US"/>
        </a:p>
      </dgm:t>
    </dgm:pt>
    <dgm:pt modelId="{08267646-CE69-47D4-A091-52E9DB9EFD6F}" type="sibTrans" cxnId="{2EB687C9-502B-45A0-A905-28F5DB5EC49A}">
      <dgm:prSet/>
      <dgm:spPr/>
      <dgm:t>
        <a:bodyPr/>
        <a:lstStyle/>
        <a:p>
          <a:endParaRPr lang="en-US"/>
        </a:p>
      </dgm:t>
    </dgm:pt>
    <dgm:pt modelId="{A2FBBB6B-DEC4-4B05-980A-5000BD8F6353}">
      <dgm:prSet/>
      <dgm:spPr/>
      <dgm:t>
        <a:bodyPr/>
        <a:lstStyle/>
        <a:p>
          <a:pPr>
            <a:lnSpc>
              <a:spcPct val="100000"/>
            </a:lnSpc>
          </a:pPr>
          <a:r>
            <a:rPr lang="en-US"/>
            <a:t>Thoroughly process and clean the data to ensure accuracy.</a:t>
          </a:r>
        </a:p>
      </dgm:t>
    </dgm:pt>
    <dgm:pt modelId="{828F62EB-5655-41A0-96AA-7E31CB7BC25E}" type="parTrans" cxnId="{D94AADC7-EC99-4C18-9D64-C3783CC50904}">
      <dgm:prSet/>
      <dgm:spPr/>
      <dgm:t>
        <a:bodyPr/>
        <a:lstStyle/>
        <a:p>
          <a:endParaRPr lang="en-US"/>
        </a:p>
      </dgm:t>
    </dgm:pt>
    <dgm:pt modelId="{4BA17791-9E3B-43AD-A22B-54A2947FE018}" type="sibTrans" cxnId="{D94AADC7-EC99-4C18-9D64-C3783CC50904}">
      <dgm:prSet/>
      <dgm:spPr/>
      <dgm:t>
        <a:bodyPr/>
        <a:lstStyle/>
        <a:p>
          <a:endParaRPr lang="en-US"/>
        </a:p>
      </dgm:t>
    </dgm:pt>
    <dgm:pt modelId="{210142DF-9C85-48D8-A991-E8AD9C4BD2BE}">
      <dgm:prSet/>
      <dgm:spPr/>
      <dgm:t>
        <a:bodyPr/>
        <a:lstStyle/>
        <a:p>
          <a:pPr>
            <a:lnSpc>
              <a:spcPct val="100000"/>
            </a:lnSpc>
          </a:pPr>
          <a:r>
            <a:rPr lang="en-US" dirty="0"/>
            <a:t>Filter the dataset to focus specifically on Black Friday deals.</a:t>
          </a:r>
        </a:p>
      </dgm:t>
    </dgm:pt>
    <dgm:pt modelId="{944E1556-3227-44C9-B4FF-F5D2B018245C}" type="parTrans" cxnId="{16AAC8C4-E99E-440A-BE0E-C3AC19B8A379}">
      <dgm:prSet/>
      <dgm:spPr/>
      <dgm:t>
        <a:bodyPr/>
        <a:lstStyle/>
        <a:p>
          <a:endParaRPr lang="en-US"/>
        </a:p>
      </dgm:t>
    </dgm:pt>
    <dgm:pt modelId="{76EFAA00-5757-4906-8119-592792977D87}" type="sibTrans" cxnId="{16AAC8C4-E99E-440A-BE0E-C3AC19B8A379}">
      <dgm:prSet/>
      <dgm:spPr/>
      <dgm:t>
        <a:bodyPr/>
        <a:lstStyle/>
        <a:p>
          <a:endParaRPr lang="en-US"/>
        </a:p>
      </dgm:t>
    </dgm:pt>
    <dgm:pt modelId="{05039781-B2C3-4CD6-8C79-B722D22B0F6C}">
      <dgm:prSet/>
      <dgm:spPr/>
      <dgm:t>
        <a:bodyPr/>
        <a:lstStyle/>
        <a:p>
          <a:pPr>
            <a:lnSpc>
              <a:spcPct val="100000"/>
            </a:lnSpc>
          </a:pPr>
          <a:r>
            <a:rPr lang="en-US"/>
            <a:t>Conduct sentiment analysis on customer </a:t>
          </a:r>
          <a:r>
            <a:rPr lang="en-US">
              <a:latin typeface="Aptos Display" panose="020F0302020204030204"/>
            </a:rPr>
            <a:t>reviews</a:t>
          </a:r>
          <a:r>
            <a:rPr lang="en-US"/>
            <a:t>.</a:t>
          </a:r>
        </a:p>
      </dgm:t>
    </dgm:pt>
    <dgm:pt modelId="{654E7F40-76C4-456B-A03C-1118E6F1DA63}" type="parTrans" cxnId="{6C484288-97F1-4586-8D4C-2994CD6E6559}">
      <dgm:prSet/>
      <dgm:spPr/>
      <dgm:t>
        <a:bodyPr/>
        <a:lstStyle/>
        <a:p>
          <a:endParaRPr lang="en-US"/>
        </a:p>
      </dgm:t>
    </dgm:pt>
    <dgm:pt modelId="{CF55C5A9-9DD8-4103-84E9-F749787C1C5C}" type="sibTrans" cxnId="{6C484288-97F1-4586-8D4C-2994CD6E6559}">
      <dgm:prSet/>
      <dgm:spPr/>
      <dgm:t>
        <a:bodyPr/>
        <a:lstStyle/>
        <a:p>
          <a:endParaRPr lang="en-US"/>
        </a:p>
      </dgm:t>
    </dgm:pt>
    <dgm:pt modelId="{F86D903F-6AAA-4076-B83B-1E81A0076375}">
      <dgm:prSet/>
      <dgm:spPr/>
      <dgm:t>
        <a:bodyPr/>
        <a:lstStyle/>
        <a:p>
          <a:pPr>
            <a:lnSpc>
              <a:spcPct val="100000"/>
            </a:lnSpc>
          </a:pPr>
          <a:r>
            <a:rPr lang="en-US"/>
            <a:t>Integrate all components seamlessly into a user-friendly dashboard using </a:t>
          </a:r>
          <a:r>
            <a:rPr lang="en-US" err="1"/>
            <a:t>Streamlit</a:t>
          </a:r>
          <a:r>
            <a:rPr lang="en-US"/>
            <a:t>.</a:t>
          </a:r>
        </a:p>
      </dgm:t>
    </dgm:pt>
    <dgm:pt modelId="{29B5413D-4E2C-432E-9E52-DF1EE3813082}" type="parTrans" cxnId="{6D989C71-4B4E-42B6-AC59-2548858F7AB3}">
      <dgm:prSet/>
      <dgm:spPr/>
      <dgm:t>
        <a:bodyPr/>
        <a:lstStyle/>
        <a:p>
          <a:endParaRPr lang="en-US"/>
        </a:p>
      </dgm:t>
    </dgm:pt>
    <dgm:pt modelId="{09DA9A70-D8BB-47B6-9065-581A61C678A0}" type="sibTrans" cxnId="{6D989C71-4B4E-42B6-AC59-2548858F7AB3}">
      <dgm:prSet/>
      <dgm:spPr/>
      <dgm:t>
        <a:bodyPr/>
        <a:lstStyle/>
        <a:p>
          <a:endParaRPr lang="en-US"/>
        </a:p>
      </dgm:t>
    </dgm:pt>
    <dgm:pt modelId="{2A14F747-0870-4BD8-A50A-7B633692EEFB}">
      <dgm:prSet phldr="0"/>
      <dgm:spPr/>
      <dgm:t>
        <a:bodyPr/>
        <a:lstStyle/>
        <a:p>
          <a:pPr>
            <a:lnSpc>
              <a:spcPct val="100000"/>
            </a:lnSpc>
          </a:pPr>
          <a:r>
            <a:rPr lang="en-US" b="0" dirty="0">
              <a:latin typeface="+mn-lt"/>
            </a:rPr>
            <a:t>Develop model to predict Black Friday deal of a specific product category for the next year.</a:t>
          </a:r>
        </a:p>
      </dgm:t>
    </dgm:pt>
    <dgm:pt modelId="{AA143192-9DAE-4AB2-8217-518585B3D324}" type="parTrans" cxnId="{B70619D9-A761-427F-B1C2-2AA3AB5C15C8}">
      <dgm:prSet/>
      <dgm:spPr/>
      <dgm:t>
        <a:bodyPr/>
        <a:lstStyle/>
        <a:p>
          <a:endParaRPr lang="en-US"/>
        </a:p>
      </dgm:t>
    </dgm:pt>
    <dgm:pt modelId="{9570D81B-B30A-4DD9-91EC-EE20B8B6188E}" type="sibTrans" cxnId="{B70619D9-A761-427F-B1C2-2AA3AB5C15C8}">
      <dgm:prSet/>
      <dgm:spPr/>
      <dgm:t>
        <a:bodyPr/>
        <a:lstStyle/>
        <a:p>
          <a:endParaRPr lang="en-US"/>
        </a:p>
      </dgm:t>
    </dgm:pt>
    <dgm:pt modelId="{E519BE36-F2EA-4EF5-A404-4D8B3143B9A7}" type="pres">
      <dgm:prSet presAssocID="{3596B3B3-789C-454E-98D5-626CB3805D35}" presName="root" presStyleCnt="0">
        <dgm:presLayoutVars>
          <dgm:dir/>
          <dgm:resizeHandles val="exact"/>
        </dgm:presLayoutVars>
      </dgm:prSet>
      <dgm:spPr/>
      <dgm:t>
        <a:bodyPr/>
        <a:lstStyle/>
        <a:p>
          <a:endParaRPr lang="en-US"/>
        </a:p>
      </dgm:t>
    </dgm:pt>
    <dgm:pt modelId="{47706FD5-F057-41E9-ACF9-EE41A235E351}" type="pres">
      <dgm:prSet presAssocID="{A782177D-A7D1-45B4-98C0-AF557C9F90F2}" presName="compNode" presStyleCnt="0"/>
      <dgm:spPr/>
    </dgm:pt>
    <dgm:pt modelId="{369F576F-9773-4BD0-9282-5965515535D6}" type="pres">
      <dgm:prSet presAssocID="{A782177D-A7D1-45B4-98C0-AF557C9F90F2}" presName="bgRect" presStyleLbl="bgShp" presStyleIdx="0" presStyleCnt="6"/>
      <dgm:spPr/>
    </dgm:pt>
    <dgm:pt modelId="{7753A6F5-5B38-4D55-A653-66535F8C25E1}" type="pres">
      <dgm:prSet presAssocID="{A782177D-A7D1-45B4-98C0-AF557C9F90F2}"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ar chart"/>
        </a:ext>
      </dgm:extLst>
    </dgm:pt>
    <dgm:pt modelId="{E40BDF8F-A1B1-4FB8-AB3A-B941F35AAF40}" type="pres">
      <dgm:prSet presAssocID="{A782177D-A7D1-45B4-98C0-AF557C9F90F2}" presName="spaceRect" presStyleCnt="0"/>
      <dgm:spPr/>
    </dgm:pt>
    <dgm:pt modelId="{C67983EB-B585-431E-88C7-FE6BEA33CE55}" type="pres">
      <dgm:prSet presAssocID="{A782177D-A7D1-45B4-98C0-AF557C9F90F2}" presName="parTx" presStyleLbl="revTx" presStyleIdx="0" presStyleCnt="6">
        <dgm:presLayoutVars>
          <dgm:chMax val="0"/>
          <dgm:chPref val="0"/>
        </dgm:presLayoutVars>
      </dgm:prSet>
      <dgm:spPr/>
      <dgm:t>
        <a:bodyPr/>
        <a:lstStyle/>
        <a:p>
          <a:endParaRPr lang="en-US"/>
        </a:p>
      </dgm:t>
    </dgm:pt>
    <dgm:pt modelId="{92D5D683-0767-44DB-B0DD-0C3709F38DD2}" type="pres">
      <dgm:prSet presAssocID="{08267646-CE69-47D4-A091-52E9DB9EFD6F}" presName="sibTrans" presStyleCnt="0"/>
      <dgm:spPr/>
    </dgm:pt>
    <dgm:pt modelId="{B677D90E-DC79-4FDA-97F2-D35BD571090C}" type="pres">
      <dgm:prSet presAssocID="{A2FBBB6B-DEC4-4B05-980A-5000BD8F6353}" presName="compNode" presStyleCnt="0"/>
      <dgm:spPr/>
    </dgm:pt>
    <dgm:pt modelId="{A539BC88-3ACB-495D-A7CF-BDF2E0D0A393}" type="pres">
      <dgm:prSet presAssocID="{A2FBBB6B-DEC4-4B05-980A-5000BD8F6353}" presName="bgRect" presStyleLbl="bgShp" presStyleIdx="1" presStyleCnt="6"/>
      <dgm:spPr/>
    </dgm:pt>
    <dgm:pt modelId="{90FBFF85-94B5-458B-941F-18C9198C09E0}" type="pres">
      <dgm:prSet presAssocID="{A2FBBB6B-DEC4-4B05-980A-5000BD8F6353}"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Target"/>
        </a:ext>
      </dgm:extLst>
    </dgm:pt>
    <dgm:pt modelId="{88A58F83-9062-426D-94E8-9A9F44BC396F}" type="pres">
      <dgm:prSet presAssocID="{A2FBBB6B-DEC4-4B05-980A-5000BD8F6353}" presName="spaceRect" presStyleCnt="0"/>
      <dgm:spPr/>
    </dgm:pt>
    <dgm:pt modelId="{3FE8AE2E-A1F0-43AF-8FB0-A6341107485D}" type="pres">
      <dgm:prSet presAssocID="{A2FBBB6B-DEC4-4B05-980A-5000BD8F6353}" presName="parTx" presStyleLbl="revTx" presStyleIdx="1" presStyleCnt="6">
        <dgm:presLayoutVars>
          <dgm:chMax val="0"/>
          <dgm:chPref val="0"/>
        </dgm:presLayoutVars>
      </dgm:prSet>
      <dgm:spPr/>
      <dgm:t>
        <a:bodyPr/>
        <a:lstStyle/>
        <a:p>
          <a:endParaRPr lang="en-US"/>
        </a:p>
      </dgm:t>
    </dgm:pt>
    <dgm:pt modelId="{92DE8EA7-7D94-4B31-AE97-303A5286F819}" type="pres">
      <dgm:prSet presAssocID="{4BA17791-9E3B-43AD-A22B-54A2947FE018}" presName="sibTrans" presStyleCnt="0"/>
      <dgm:spPr/>
    </dgm:pt>
    <dgm:pt modelId="{E34F2EB0-A28E-45C4-90AC-C16AA3834C95}" type="pres">
      <dgm:prSet presAssocID="{210142DF-9C85-48D8-A991-E8AD9C4BD2BE}" presName="compNode" presStyleCnt="0"/>
      <dgm:spPr/>
    </dgm:pt>
    <dgm:pt modelId="{928652FF-A08A-452F-B463-9011886CC0D6}" type="pres">
      <dgm:prSet presAssocID="{210142DF-9C85-48D8-A991-E8AD9C4BD2BE}" presName="bgRect" presStyleLbl="bgShp" presStyleIdx="2" presStyleCnt="6"/>
      <dgm:spPr/>
    </dgm:pt>
    <dgm:pt modelId="{F974560A-4358-44EB-9661-287615990CD6}" type="pres">
      <dgm:prSet presAssocID="{210142DF-9C85-48D8-A991-E8AD9C4BD2BE}"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Filter"/>
        </a:ext>
      </dgm:extLst>
    </dgm:pt>
    <dgm:pt modelId="{0CB294BA-196F-437A-BCB4-0A2412E5BA13}" type="pres">
      <dgm:prSet presAssocID="{210142DF-9C85-48D8-A991-E8AD9C4BD2BE}" presName="spaceRect" presStyleCnt="0"/>
      <dgm:spPr/>
    </dgm:pt>
    <dgm:pt modelId="{A31FC76A-479B-4286-8894-ADF81A149F76}" type="pres">
      <dgm:prSet presAssocID="{210142DF-9C85-48D8-A991-E8AD9C4BD2BE}" presName="parTx" presStyleLbl="revTx" presStyleIdx="2" presStyleCnt="6">
        <dgm:presLayoutVars>
          <dgm:chMax val="0"/>
          <dgm:chPref val="0"/>
        </dgm:presLayoutVars>
      </dgm:prSet>
      <dgm:spPr/>
      <dgm:t>
        <a:bodyPr/>
        <a:lstStyle/>
        <a:p>
          <a:endParaRPr lang="en-US"/>
        </a:p>
      </dgm:t>
    </dgm:pt>
    <dgm:pt modelId="{30627E21-94C4-4DC4-BF30-378E392E551C}" type="pres">
      <dgm:prSet presAssocID="{76EFAA00-5757-4906-8119-592792977D87}" presName="sibTrans" presStyleCnt="0"/>
      <dgm:spPr/>
    </dgm:pt>
    <dgm:pt modelId="{BABBCB6C-B167-4D16-8534-F9176F4ECFF1}" type="pres">
      <dgm:prSet presAssocID="{2A14F747-0870-4BD8-A50A-7B633692EEFB}" presName="compNode" presStyleCnt="0"/>
      <dgm:spPr/>
    </dgm:pt>
    <dgm:pt modelId="{B83080CA-AFA2-4144-AF7A-11B464D10A6D}" type="pres">
      <dgm:prSet presAssocID="{2A14F747-0870-4BD8-A50A-7B633692EEFB}" presName="bgRect" presStyleLbl="bgShp" presStyleIdx="3" presStyleCnt="6"/>
      <dgm:spPr/>
    </dgm:pt>
    <dgm:pt modelId="{9B0510ED-553A-4146-B5F3-2ED2CDD40072}" type="pres">
      <dgm:prSet presAssocID="{2A14F747-0870-4BD8-A50A-7B633692EEFB}" presName="iconRect" presStyleLbl="node1" presStyleIdx="3" presStyleCnt="6"/>
      <dgm:spPr>
        <a:ln>
          <a:noFill/>
        </a:ln>
      </dgm:spPr>
    </dgm:pt>
    <dgm:pt modelId="{A3BD3CDF-0F97-40AC-8DE8-0D4AD2944857}" type="pres">
      <dgm:prSet presAssocID="{2A14F747-0870-4BD8-A50A-7B633692EEFB}" presName="spaceRect" presStyleCnt="0"/>
      <dgm:spPr/>
    </dgm:pt>
    <dgm:pt modelId="{B5CFDE55-E5CF-442D-A045-231BD8A837D1}" type="pres">
      <dgm:prSet presAssocID="{2A14F747-0870-4BD8-A50A-7B633692EEFB}" presName="parTx" presStyleLbl="revTx" presStyleIdx="3" presStyleCnt="6">
        <dgm:presLayoutVars>
          <dgm:chMax val="0"/>
          <dgm:chPref val="0"/>
        </dgm:presLayoutVars>
      </dgm:prSet>
      <dgm:spPr/>
      <dgm:t>
        <a:bodyPr/>
        <a:lstStyle/>
        <a:p>
          <a:endParaRPr lang="en-US"/>
        </a:p>
      </dgm:t>
    </dgm:pt>
    <dgm:pt modelId="{C4AB9F93-0DBD-4D54-ABAF-6F055BBB867E}" type="pres">
      <dgm:prSet presAssocID="{9570D81B-B30A-4DD9-91EC-EE20B8B6188E}" presName="sibTrans" presStyleCnt="0"/>
      <dgm:spPr/>
    </dgm:pt>
    <dgm:pt modelId="{EE3F4D7B-27DB-43B9-9208-FF935B67CCD9}" type="pres">
      <dgm:prSet presAssocID="{05039781-B2C3-4CD6-8C79-B722D22B0F6C}" presName="compNode" presStyleCnt="0"/>
      <dgm:spPr/>
    </dgm:pt>
    <dgm:pt modelId="{61A96266-F77F-4394-89EB-93C3858D6278}" type="pres">
      <dgm:prSet presAssocID="{05039781-B2C3-4CD6-8C79-B722D22B0F6C}" presName="bgRect" presStyleLbl="bgShp" presStyleIdx="4" presStyleCnt="6"/>
      <dgm:spPr/>
    </dgm:pt>
    <dgm:pt modelId="{DED11F4D-B229-4CA4-A077-30FD1AAD8839}" type="pres">
      <dgm:prSet presAssocID="{05039781-B2C3-4CD6-8C79-B722D22B0F6C}" presName="iconRect" presStyleLbl="node1" presStyleIdx="4"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771E2C7F-14A5-439A-A8B5-AA88A67FBD82}" type="pres">
      <dgm:prSet presAssocID="{05039781-B2C3-4CD6-8C79-B722D22B0F6C}" presName="spaceRect" presStyleCnt="0"/>
      <dgm:spPr/>
    </dgm:pt>
    <dgm:pt modelId="{90214CF6-25AC-49D9-BD73-50D264124000}" type="pres">
      <dgm:prSet presAssocID="{05039781-B2C3-4CD6-8C79-B722D22B0F6C}" presName="parTx" presStyleLbl="revTx" presStyleIdx="4" presStyleCnt="6">
        <dgm:presLayoutVars>
          <dgm:chMax val="0"/>
          <dgm:chPref val="0"/>
        </dgm:presLayoutVars>
      </dgm:prSet>
      <dgm:spPr/>
      <dgm:t>
        <a:bodyPr/>
        <a:lstStyle/>
        <a:p>
          <a:endParaRPr lang="en-US"/>
        </a:p>
      </dgm:t>
    </dgm:pt>
    <dgm:pt modelId="{CF0CD086-6015-40D0-9122-9D1234725F6D}" type="pres">
      <dgm:prSet presAssocID="{CF55C5A9-9DD8-4103-84E9-F749787C1C5C}" presName="sibTrans" presStyleCnt="0"/>
      <dgm:spPr/>
    </dgm:pt>
    <dgm:pt modelId="{1705431D-98C5-45B1-B0F0-7805370523E0}" type="pres">
      <dgm:prSet presAssocID="{F86D903F-6AAA-4076-B83B-1E81A0076375}" presName="compNode" presStyleCnt="0"/>
      <dgm:spPr/>
    </dgm:pt>
    <dgm:pt modelId="{BE63B72C-3507-4658-8A5D-B00AED964131}" type="pres">
      <dgm:prSet presAssocID="{F86D903F-6AAA-4076-B83B-1E81A0076375}" presName="bgRect" presStyleLbl="bgShp" presStyleIdx="5" presStyleCnt="6"/>
      <dgm:spPr/>
    </dgm:pt>
    <dgm:pt modelId="{F7122129-0877-46C9-B4D2-07EC8B797C40}" type="pres">
      <dgm:prSet presAssocID="{F86D903F-6AAA-4076-B83B-1E81A0076375}" presName="iconRect" presStyleLbl="node1" presStyleIdx="5"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Gauge"/>
        </a:ext>
      </dgm:extLst>
    </dgm:pt>
    <dgm:pt modelId="{1B616EC1-C538-4FFA-8616-C4E501187BE5}" type="pres">
      <dgm:prSet presAssocID="{F86D903F-6AAA-4076-B83B-1E81A0076375}" presName="spaceRect" presStyleCnt="0"/>
      <dgm:spPr/>
    </dgm:pt>
    <dgm:pt modelId="{153406E9-7F20-494B-9F86-7609224EC2F7}" type="pres">
      <dgm:prSet presAssocID="{F86D903F-6AAA-4076-B83B-1E81A0076375}" presName="parTx" presStyleLbl="revTx" presStyleIdx="5" presStyleCnt="6">
        <dgm:presLayoutVars>
          <dgm:chMax val="0"/>
          <dgm:chPref val="0"/>
        </dgm:presLayoutVars>
      </dgm:prSet>
      <dgm:spPr/>
      <dgm:t>
        <a:bodyPr/>
        <a:lstStyle/>
        <a:p>
          <a:endParaRPr lang="en-US"/>
        </a:p>
      </dgm:t>
    </dgm:pt>
  </dgm:ptLst>
  <dgm:cxnLst>
    <dgm:cxn modelId="{16AAC8C4-E99E-440A-BE0E-C3AC19B8A379}" srcId="{3596B3B3-789C-454E-98D5-626CB3805D35}" destId="{210142DF-9C85-48D8-A991-E8AD9C4BD2BE}" srcOrd="2" destOrd="0" parTransId="{944E1556-3227-44C9-B4FF-F5D2B018245C}" sibTransId="{76EFAA00-5757-4906-8119-592792977D87}"/>
    <dgm:cxn modelId="{6C484288-97F1-4586-8D4C-2994CD6E6559}" srcId="{3596B3B3-789C-454E-98D5-626CB3805D35}" destId="{05039781-B2C3-4CD6-8C79-B722D22B0F6C}" srcOrd="4" destOrd="0" parTransId="{654E7F40-76C4-456B-A03C-1118E6F1DA63}" sibTransId="{CF55C5A9-9DD8-4103-84E9-F749787C1C5C}"/>
    <dgm:cxn modelId="{8CFAE6D3-FD45-4E49-A4F5-ECDC66E6F095}" type="presOf" srcId="{2A14F747-0870-4BD8-A50A-7B633692EEFB}" destId="{B5CFDE55-E5CF-442D-A045-231BD8A837D1}" srcOrd="0" destOrd="0" presId="urn:microsoft.com/office/officeart/2018/2/layout/IconVerticalSolidList"/>
    <dgm:cxn modelId="{43AC6F8D-F411-43EE-86F4-2B2E63B61328}" type="presOf" srcId="{F86D903F-6AAA-4076-B83B-1E81A0076375}" destId="{153406E9-7F20-494B-9F86-7609224EC2F7}" srcOrd="0" destOrd="0" presId="urn:microsoft.com/office/officeart/2018/2/layout/IconVerticalSolidList"/>
    <dgm:cxn modelId="{6D989C71-4B4E-42B6-AC59-2548858F7AB3}" srcId="{3596B3B3-789C-454E-98D5-626CB3805D35}" destId="{F86D903F-6AAA-4076-B83B-1E81A0076375}" srcOrd="5" destOrd="0" parTransId="{29B5413D-4E2C-432E-9E52-DF1EE3813082}" sibTransId="{09DA9A70-D8BB-47B6-9065-581A61C678A0}"/>
    <dgm:cxn modelId="{3A572A4B-3DDB-4487-BB96-1634DC30BB15}" type="presOf" srcId="{3596B3B3-789C-454E-98D5-626CB3805D35}" destId="{E519BE36-F2EA-4EF5-A404-4D8B3143B9A7}" srcOrd="0" destOrd="0" presId="urn:microsoft.com/office/officeart/2018/2/layout/IconVerticalSolidList"/>
    <dgm:cxn modelId="{8A899157-C0B2-451D-9775-A6AEB651D1D8}" type="presOf" srcId="{A2FBBB6B-DEC4-4B05-980A-5000BD8F6353}" destId="{3FE8AE2E-A1F0-43AF-8FB0-A6341107485D}" srcOrd="0" destOrd="0" presId="urn:microsoft.com/office/officeart/2018/2/layout/IconVerticalSolidList"/>
    <dgm:cxn modelId="{767BC7B6-2FAD-4BB1-86AF-D4322E50D240}" type="presOf" srcId="{05039781-B2C3-4CD6-8C79-B722D22B0F6C}" destId="{90214CF6-25AC-49D9-BD73-50D264124000}" srcOrd="0" destOrd="0" presId="urn:microsoft.com/office/officeart/2018/2/layout/IconVerticalSolidList"/>
    <dgm:cxn modelId="{B1596700-D322-4D95-8DD7-10C713478940}" type="presOf" srcId="{210142DF-9C85-48D8-A991-E8AD9C4BD2BE}" destId="{A31FC76A-479B-4286-8894-ADF81A149F76}" srcOrd="0" destOrd="0" presId="urn:microsoft.com/office/officeart/2018/2/layout/IconVerticalSolidList"/>
    <dgm:cxn modelId="{2EB687C9-502B-45A0-A905-28F5DB5EC49A}" srcId="{3596B3B3-789C-454E-98D5-626CB3805D35}" destId="{A782177D-A7D1-45B4-98C0-AF557C9F90F2}" srcOrd="0" destOrd="0" parTransId="{7C236C22-2D54-4C8B-A715-1FB3B133ED48}" sibTransId="{08267646-CE69-47D4-A091-52E9DB9EFD6F}"/>
    <dgm:cxn modelId="{B70619D9-A761-427F-B1C2-2AA3AB5C15C8}" srcId="{3596B3B3-789C-454E-98D5-626CB3805D35}" destId="{2A14F747-0870-4BD8-A50A-7B633692EEFB}" srcOrd="3" destOrd="0" parTransId="{AA143192-9DAE-4AB2-8217-518585B3D324}" sibTransId="{9570D81B-B30A-4DD9-91EC-EE20B8B6188E}"/>
    <dgm:cxn modelId="{D94AADC7-EC99-4C18-9D64-C3783CC50904}" srcId="{3596B3B3-789C-454E-98D5-626CB3805D35}" destId="{A2FBBB6B-DEC4-4B05-980A-5000BD8F6353}" srcOrd="1" destOrd="0" parTransId="{828F62EB-5655-41A0-96AA-7E31CB7BC25E}" sibTransId="{4BA17791-9E3B-43AD-A22B-54A2947FE018}"/>
    <dgm:cxn modelId="{6C446389-315A-4EB4-BADA-B69EBEEBF6A6}" type="presOf" srcId="{A782177D-A7D1-45B4-98C0-AF557C9F90F2}" destId="{C67983EB-B585-431E-88C7-FE6BEA33CE55}" srcOrd="0" destOrd="0" presId="urn:microsoft.com/office/officeart/2018/2/layout/IconVerticalSolidList"/>
    <dgm:cxn modelId="{11118545-E5A8-48E9-AE50-A30F28D83EC0}" type="presParOf" srcId="{E519BE36-F2EA-4EF5-A404-4D8B3143B9A7}" destId="{47706FD5-F057-41E9-ACF9-EE41A235E351}" srcOrd="0" destOrd="0" presId="urn:microsoft.com/office/officeart/2018/2/layout/IconVerticalSolidList"/>
    <dgm:cxn modelId="{E4DF94A1-02A5-4A24-BBF1-745BE26D6A90}" type="presParOf" srcId="{47706FD5-F057-41E9-ACF9-EE41A235E351}" destId="{369F576F-9773-4BD0-9282-5965515535D6}" srcOrd="0" destOrd="0" presId="urn:microsoft.com/office/officeart/2018/2/layout/IconVerticalSolidList"/>
    <dgm:cxn modelId="{558ECB0E-B7A0-4465-87E5-E0B032EF4F4C}" type="presParOf" srcId="{47706FD5-F057-41E9-ACF9-EE41A235E351}" destId="{7753A6F5-5B38-4D55-A653-66535F8C25E1}" srcOrd="1" destOrd="0" presId="urn:microsoft.com/office/officeart/2018/2/layout/IconVerticalSolidList"/>
    <dgm:cxn modelId="{D71C827B-FE0B-4A58-B28A-2FA8CE76BA15}" type="presParOf" srcId="{47706FD5-F057-41E9-ACF9-EE41A235E351}" destId="{E40BDF8F-A1B1-4FB8-AB3A-B941F35AAF40}" srcOrd="2" destOrd="0" presId="urn:microsoft.com/office/officeart/2018/2/layout/IconVerticalSolidList"/>
    <dgm:cxn modelId="{2E895E7C-4020-4785-8016-C65BC0BDA6FC}" type="presParOf" srcId="{47706FD5-F057-41E9-ACF9-EE41A235E351}" destId="{C67983EB-B585-431E-88C7-FE6BEA33CE55}" srcOrd="3" destOrd="0" presId="urn:microsoft.com/office/officeart/2018/2/layout/IconVerticalSolidList"/>
    <dgm:cxn modelId="{AA453A14-7B44-4CCF-BD90-BCF732508449}" type="presParOf" srcId="{E519BE36-F2EA-4EF5-A404-4D8B3143B9A7}" destId="{92D5D683-0767-44DB-B0DD-0C3709F38DD2}" srcOrd="1" destOrd="0" presId="urn:microsoft.com/office/officeart/2018/2/layout/IconVerticalSolidList"/>
    <dgm:cxn modelId="{C7667C1B-636E-47EF-B0FC-4075C2AE6512}" type="presParOf" srcId="{E519BE36-F2EA-4EF5-A404-4D8B3143B9A7}" destId="{B677D90E-DC79-4FDA-97F2-D35BD571090C}" srcOrd="2" destOrd="0" presId="urn:microsoft.com/office/officeart/2018/2/layout/IconVerticalSolidList"/>
    <dgm:cxn modelId="{30035F2E-86E6-40B6-902A-5162DBBA1998}" type="presParOf" srcId="{B677D90E-DC79-4FDA-97F2-D35BD571090C}" destId="{A539BC88-3ACB-495D-A7CF-BDF2E0D0A393}" srcOrd="0" destOrd="0" presId="urn:microsoft.com/office/officeart/2018/2/layout/IconVerticalSolidList"/>
    <dgm:cxn modelId="{9CB5746F-10ED-4189-95C4-CF116236C6CF}" type="presParOf" srcId="{B677D90E-DC79-4FDA-97F2-D35BD571090C}" destId="{90FBFF85-94B5-458B-941F-18C9198C09E0}" srcOrd="1" destOrd="0" presId="urn:microsoft.com/office/officeart/2018/2/layout/IconVerticalSolidList"/>
    <dgm:cxn modelId="{56B83F88-A6D0-4CE6-9002-90014F1BE3AD}" type="presParOf" srcId="{B677D90E-DC79-4FDA-97F2-D35BD571090C}" destId="{88A58F83-9062-426D-94E8-9A9F44BC396F}" srcOrd="2" destOrd="0" presId="urn:microsoft.com/office/officeart/2018/2/layout/IconVerticalSolidList"/>
    <dgm:cxn modelId="{99233B04-2429-48FC-8E71-42F56902E977}" type="presParOf" srcId="{B677D90E-DC79-4FDA-97F2-D35BD571090C}" destId="{3FE8AE2E-A1F0-43AF-8FB0-A6341107485D}" srcOrd="3" destOrd="0" presId="urn:microsoft.com/office/officeart/2018/2/layout/IconVerticalSolidList"/>
    <dgm:cxn modelId="{366C9E62-F7A2-4436-B3AB-CF93353D123A}" type="presParOf" srcId="{E519BE36-F2EA-4EF5-A404-4D8B3143B9A7}" destId="{92DE8EA7-7D94-4B31-AE97-303A5286F819}" srcOrd="3" destOrd="0" presId="urn:microsoft.com/office/officeart/2018/2/layout/IconVerticalSolidList"/>
    <dgm:cxn modelId="{B7433A00-21D2-43F1-8BD5-AA16C5D7388F}" type="presParOf" srcId="{E519BE36-F2EA-4EF5-A404-4D8B3143B9A7}" destId="{E34F2EB0-A28E-45C4-90AC-C16AA3834C95}" srcOrd="4" destOrd="0" presId="urn:microsoft.com/office/officeart/2018/2/layout/IconVerticalSolidList"/>
    <dgm:cxn modelId="{18035316-4842-41AE-AEE9-98ECF3322EAF}" type="presParOf" srcId="{E34F2EB0-A28E-45C4-90AC-C16AA3834C95}" destId="{928652FF-A08A-452F-B463-9011886CC0D6}" srcOrd="0" destOrd="0" presId="urn:microsoft.com/office/officeart/2018/2/layout/IconVerticalSolidList"/>
    <dgm:cxn modelId="{62C8A1F7-2FC7-4229-815E-7694B004D868}" type="presParOf" srcId="{E34F2EB0-A28E-45C4-90AC-C16AA3834C95}" destId="{F974560A-4358-44EB-9661-287615990CD6}" srcOrd="1" destOrd="0" presId="urn:microsoft.com/office/officeart/2018/2/layout/IconVerticalSolidList"/>
    <dgm:cxn modelId="{1A239E4E-807B-441F-97D6-0D70F3FA6BBC}" type="presParOf" srcId="{E34F2EB0-A28E-45C4-90AC-C16AA3834C95}" destId="{0CB294BA-196F-437A-BCB4-0A2412E5BA13}" srcOrd="2" destOrd="0" presId="urn:microsoft.com/office/officeart/2018/2/layout/IconVerticalSolidList"/>
    <dgm:cxn modelId="{D9367A7D-5B61-4F07-A493-C750B69664D0}" type="presParOf" srcId="{E34F2EB0-A28E-45C4-90AC-C16AA3834C95}" destId="{A31FC76A-479B-4286-8894-ADF81A149F76}" srcOrd="3" destOrd="0" presId="urn:microsoft.com/office/officeart/2018/2/layout/IconVerticalSolidList"/>
    <dgm:cxn modelId="{CC226FD0-4192-4801-9A6B-F1AACF2DC3AD}" type="presParOf" srcId="{E519BE36-F2EA-4EF5-A404-4D8B3143B9A7}" destId="{30627E21-94C4-4DC4-BF30-378E392E551C}" srcOrd="5" destOrd="0" presId="urn:microsoft.com/office/officeart/2018/2/layout/IconVerticalSolidList"/>
    <dgm:cxn modelId="{A78B006A-6040-4BA3-8DE4-D232BCEB79AE}" type="presParOf" srcId="{E519BE36-F2EA-4EF5-A404-4D8B3143B9A7}" destId="{BABBCB6C-B167-4D16-8534-F9176F4ECFF1}" srcOrd="6" destOrd="0" presId="urn:microsoft.com/office/officeart/2018/2/layout/IconVerticalSolidList"/>
    <dgm:cxn modelId="{411AB022-9D15-47E2-B45F-3874CCE5F68B}" type="presParOf" srcId="{BABBCB6C-B167-4D16-8534-F9176F4ECFF1}" destId="{B83080CA-AFA2-4144-AF7A-11B464D10A6D}" srcOrd="0" destOrd="0" presId="urn:microsoft.com/office/officeart/2018/2/layout/IconVerticalSolidList"/>
    <dgm:cxn modelId="{B841F68D-0598-41DD-8598-282AF5E38C3E}" type="presParOf" srcId="{BABBCB6C-B167-4D16-8534-F9176F4ECFF1}" destId="{9B0510ED-553A-4146-B5F3-2ED2CDD40072}" srcOrd="1" destOrd="0" presId="urn:microsoft.com/office/officeart/2018/2/layout/IconVerticalSolidList"/>
    <dgm:cxn modelId="{16049CD6-9990-4719-A6E4-491C0ABDFE90}" type="presParOf" srcId="{BABBCB6C-B167-4D16-8534-F9176F4ECFF1}" destId="{A3BD3CDF-0F97-40AC-8DE8-0D4AD2944857}" srcOrd="2" destOrd="0" presId="urn:microsoft.com/office/officeart/2018/2/layout/IconVerticalSolidList"/>
    <dgm:cxn modelId="{A40A93BA-BF4F-4CC9-B115-A546B9006392}" type="presParOf" srcId="{BABBCB6C-B167-4D16-8534-F9176F4ECFF1}" destId="{B5CFDE55-E5CF-442D-A045-231BD8A837D1}" srcOrd="3" destOrd="0" presId="urn:microsoft.com/office/officeart/2018/2/layout/IconVerticalSolidList"/>
    <dgm:cxn modelId="{F2239CB5-0725-4D03-9CF3-1C07CC397A2D}" type="presParOf" srcId="{E519BE36-F2EA-4EF5-A404-4D8B3143B9A7}" destId="{C4AB9F93-0DBD-4D54-ABAF-6F055BBB867E}" srcOrd="7" destOrd="0" presId="urn:microsoft.com/office/officeart/2018/2/layout/IconVerticalSolidList"/>
    <dgm:cxn modelId="{6765A891-C911-409B-B667-7624F30CEEA0}" type="presParOf" srcId="{E519BE36-F2EA-4EF5-A404-4D8B3143B9A7}" destId="{EE3F4D7B-27DB-43B9-9208-FF935B67CCD9}" srcOrd="8" destOrd="0" presId="urn:microsoft.com/office/officeart/2018/2/layout/IconVerticalSolidList"/>
    <dgm:cxn modelId="{0277D55B-CC8C-4B37-B264-F41AE3F2998D}" type="presParOf" srcId="{EE3F4D7B-27DB-43B9-9208-FF935B67CCD9}" destId="{61A96266-F77F-4394-89EB-93C3858D6278}" srcOrd="0" destOrd="0" presId="urn:microsoft.com/office/officeart/2018/2/layout/IconVerticalSolidList"/>
    <dgm:cxn modelId="{1485524D-DC72-4EC3-93E8-DED0F21422BE}" type="presParOf" srcId="{EE3F4D7B-27DB-43B9-9208-FF935B67CCD9}" destId="{DED11F4D-B229-4CA4-A077-30FD1AAD8839}" srcOrd="1" destOrd="0" presId="urn:microsoft.com/office/officeart/2018/2/layout/IconVerticalSolidList"/>
    <dgm:cxn modelId="{E74BD019-F1D1-47A9-B9F8-8A8E48E675C6}" type="presParOf" srcId="{EE3F4D7B-27DB-43B9-9208-FF935B67CCD9}" destId="{771E2C7F-14A5-439A-A8B5-AA88A67FBD82}" srcOrd="2" destOrd="0" presId="urn:microsoft.com/office/officeart/2018/2/layout/IconVerticalSolidList"/>
    <dgm:cxn modelId="{709E5113-BAF9-4736-974E-3D94AE60402F}" type="presParOf" srcId="{EE3F4D7B-27DB-43B9-9208-FF935B67CCD9}" destId="{90214CF6-25AC-49D9-BD73-50D264124000}" srcOrd="3" destOrd="0" presId="urn:microsoft.com/office/officeart/2018/2/layout/IconVerticalSolidList"/>
    <dgm:cxn modelId="{D9678672-52B1-471B-BF60-F7D07242CD10}" type="presParOf" srcId="{E519BE36-F2EA-4EF5-A404-4D8B3143B9A7}" destId="{CF0CD086-6015-40D0-9122-9D1234725F6D}" srcOrd="9" destOrd="0" presId="urn:microsoft.com/office/officeart/2018/2/layout/IconVerticalSolidList"/>
    <dgm:cxn modelId="{6894593E-7AE0-42EF-9C3B-AD5515E2B34E}" type="presParOf" srcId="{E519BE36-F2EA-4EF5-A404-4D8B3143B9A7}" destId="{1705431D-98C5-45B1-B0F0-7805370523E0}" srcOrd="10" destOrd="0" presId="urn:microsoft.com/office/officeart/2018/2/layout/IconVerticalSolidList"/>
    <dgm:cxn modelId="{98285948-8A87-4F33-8822-6BAAECB93151}" type="presParOf" srcId="{1705431D-98C5-45B1-B0F0-7805370523E0}" destId="{BE63B72C-3507-4658-8A5D-B00AED964131}" srcOrd="0" destOrd="0" presId="urn:microsoft.com/office/officeart/2018/2/layout/IconVerticalSolidList"/>
    <dgm:cxn modelId="{470426AE-C7B8-4400-86D3-56A085EA5570}" type="presParOf" srcId="{1705431D-98C5-45B1-B0F0-7805370523E0}" destId="{F7122129-0877-46C9-B4D2-07EC8B797C40}" srcOrd="1" destOrd="0" presId="urn:microsoft.com/office/officeart/2018/2/layout/IconVerticalSolidList"/>
    <dgm:cxn modelId="{E3CC50F2-F039-4AF3-8E4A-44A1CF77835E}" type="presParOf" srcId="{1705431D-98C5-45B1-B0F0-7805370523E0}" destId="{1B616EC1-C538-4FFA-8616-C4E501187BE5}" srcOrd="2" destOrd="0" presId="urn:microsoft.com/office/officeart/2018/2/layout/IconVerticalSolidList"/>
    <dgm:cxn modelId="{A834943F-5DED-4E55-8D35-12F41200E0F7}" type="presParOf" srcId="{1705431D-98C5-45B1-B0F0-7805370523E0}" destId="{153406E9-7F20-494B-9F86-7609224EC2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F576F-9773-4BD0-9282-5965515535D6}">
      <dsp:nvSpPr>
        <dsp:cNvPr id="0" name=""/>
        <dsp:cNvSpPr/>
      </dsp:nvSpPr>
      <dsp:spPr>
        <a:xfrm>
          <a:off x="0" y="1407"/>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3A6F5-5B38-4D55-A653-66535F8C25E1}">
      <dsp:nvSpPr>
        <dsp:cNvPr id="0" name=""/>
        <dsp:cNvSpPr/>
      </dsp:nvSpPr>
      <dsp:spPr>
        <a:xfrm>
          <a:off x="181438" y="136361"/>
          <a:ext cx="329887" cy="32988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7983EB-B585-431E-88C7-FE6BEA33CE55}">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lvl="0" algn="l" defTabSz="844550">
            <a:lnSpc>
              <a:spcPct val="100000"/>
            </a:lnSpc>
            <a:spcBef>
              <a:spcPct val="0"/>
            </a:spcBef>
            <a:spcAft>
              <a:spcPct val="35000"/>
            </a:spcAft>
          </a:pPr>
          <a:r>
            <a:rPr lang="en-US" sz="1900" kern="1200"/>
            <a:t>Gather relevant data.</a:t>
          </a:r>
        </a:p>
      </dsp:txBody>
      <dsp:txXfrm>
        <a:off x="692764" y="1407"/>
        <a:ext cx="9822835" cy="599796"/>
      </dsp:txXfrm>
    </dsp:sp>
    <dsp:sp modelId="{A539BC88-3ACB-495D-A7CF-BDF2E0D0A393}">
      <dsp:nvSpPr>
        <dsp:cNvPr id="0" name=""/>
        <dsp:cNvSpPr/>
      </dsp:nvSpPr>
      <dsp:spPr>
        <a:xfrm>
          <a:off x="0" y="751152"/>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BFF85-94B5-458B-941F-18C9198C09E0}">
      <dsp:nvSpPr>
        <dsp:cNvPr id="0" name=""/>
        <dsp:cNvSpPr/>
      </dsp:nvSpPr>
      <dsp:spPr>
        <a:xfrm>
          <a:off x="181438" y="886107"/>
          <a:ext cx="329887" cy="32988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E8AE2E-A1F0-43AF-8FB0-A6341107485D}">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lvl="0" algn="l" defTabSz="844550">
            <a:lnSpc>
              <a:spcPct val="100000"/>
            </a:lnSpc>
            <a:spcBef>
              <a:spcPct val="0"/>
            </a:spcBef>
            <a:spcAft>
              <a:spcPct val="35000"/>
            </a:spcAft>
          </a:pPr>
          <a:r>
            <a:rPr lang="en-US" sz="1900" kern="1200"/>
            <a:t>Thoroughly process and clean the data to ensure accuracy.</a:t>
          </a:r>
        </a:p>
      </dsp:txBody>
      <dsp:txXfrm>
        <a:off x="692764" y="751152"/>
        <a:ext cx="9822835" cy="599796"/>
      </dsp:txXfrm>
    </dsp:sp>
    <dsp:sp modelId="{928652FF-A08A-452F-B463-9011886CC0D6}">
      <dsp:nvSpPr>
        <dsp:cNvPr id="0" name=""/>
        <dsp:cNvSpPr/>
      </dsp:nvSpPr>
      <dsp:spPr>
        <a:xfrm>
          <a:off x="0" y="1500898"/>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74560A-4358-44EB-9661-287615990CD6}">
      <dsp:nvSpPr>
        <dsp:cNvPr id="0" name=""/>
        <dsp:cNvSpPr/>
      </dsp:nvSpPr>
      <dsp:spPr>
        <a:xfrm>
          <a:off x="181438" y="1635852"/>
          <a:ext cx="329887" cy="32988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1FC76A-479B-4286-8894-ADF81A149F76}">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lvl="0" algn="l" defTabSz="844550">
            <a:lnSpc>
              <a:spcPct val="100000"/>
            </a:lnSpc>
            <a:spcBef>
              <a:spcPct val="0"/>
            </a:spcBef>
            <a:spcAft>
              <a:spcPct val="35000"/>
            </a:spcAft>
          </a:pPr>
          <a:r>
            <a:rPr lang="en-US" sz="1900" kern="1200" dirty="0"/>
            <a:t>Filter the dataset to focus specifically on Black Friday deals.</a:t>
          </a:r>
        </a:p>
      </dsp:txBody>
      <dsp:txXfrm>
        <a:off x="692764" y="1500898"/>
        <a:ext cx="9822835" cy="599796"/>
      </dsp:txXfrm>
    </dsp:sp>
    <dsp:sp modelId="{B83080CA-AFA2-4144-AF7A-11B464D10A6D}">
      <dsp:nvSpPr>
        <dsp:cNvPr id="0" name=""/>
        <dsp:cNvSpPr/>
      </dsp:nvSpPr>
      <dsp:spPr>
        <a:xfrm>
          <a:off x="0" y="2250643"/>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0510ED-553A-4146-B5F3-2ED2CDD40072}">
      <dsp:nvSpPr>
        <dsp:cNvPr id="0" name=""/>
        <dsp:cNvSpPr/>
      </dsp:nvSpPr>
      <dsp:spPr>
        <a:xfrm>
          <a:off x="181438" y="2385597"/>
          <a:ext cx="329887" cy="329887"/>
        </a:xfrm>
        <a:prstGeom prst="rect">
          <a:avLst/>
        </a:prstGeom>
        <a:solidFill>
          <a:schemeClr val="accent5">
            <a:hueOff val="-7291290"/>
            <a:satOff val="-496"/>
            <a:lumOff val="1177"/>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CFDE55-E5CF-442D-A045-231BD8A837D1}">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lvl="0" algn="l" defTabSz="844550">
            <a:lnSpc>
              <a:spcPct val="100000"/>
            </a:lnSpc>
            <a:spcBef>
              <a:spcPct val="0"/>
            </a:spcBef>
            <a:spcAft>
              <a:spcPct val="35000"/>
            </a:spcAft>
          </a:pPr>
          <a:r>
            <a:rPr lang="en-US" sz="1900" b="0" kern="1200" dirty="0">
              <a:latin typeface="+mn-lt"/>
            </a:rPr>
            <a:t>Develop model to predict Black Friday deal of a specific product category for the next year.</a:t>
          </a:r>
        </a:p>
      </dsp:txBody>
      <dsp:txXfrm>
        <a:off x="692764" y="2250643"/>
        <a:ext cx="9822835" cy="599796"/>
      </dsp:txXfrm>
    </dsp:sp>
    <dsp:sp modelId="{61A96266-F77F-4394-89EB-93C3858D6278}">
      <dsp:nvSpPr>
        <dsp:cNvPr id="0" name=""/>
        <dsp:cNvSpPr/>
      </dsp:nvSpPr>
      <dsp:spPr>
        <a:xfrm>
          <a:off x="0" y="3000388"/>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D11F4D-B229-4CA4-A077-30FD1AAD8839}">
      <dsp:nvSpPr>
        <dsp:cNvPr id="0" name=""/>
        <dsp:cNvSpPr/>
      </dsp:nvSpPr>
      <dsp:spPr>
        <a:xfrm>
          <a:off x="181438" y="3135342"/>
          <a:ext cx="329887" cy="32988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214CF6-25AC-49D9-BD73-50D264124000}">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lvl="0" algn="l" defTabSz="844550">
            <a:lnSpc>
              <a:spcPct val="100000"/>
            </a:lnSpc>
            <a:spcBef>
              <a:spcPct val="0"/>
            </a:spcBef>
            <a:spcAft>
              <a:spcPct val="35000"/>
            </a:spcAft>
          </a:pPr>
          <a:r>
            <a:rPr lang="en-US" sz="1900" kern="1200"/>
            <a:t>Conduct sentiment analysis on customer </a:t>
          </a:r>
          <a:r>
            <a:rPr lang="en-US" sz="1900" kern="1200">
              <a:latin typeface="Aptos Display" panose="020F0302020204030204"/>
            </a:rPr>
            <a:t>reviews</a:t>
          </a:r>
          <a:r>
            <a:rPr lang="en-US" sz="1900" kern="1200"/>
            <a:t>.</a:t>
          </a:r>
        </a:p>
      </dsp:txBody>
      <dsp:txXfrm>
        <a:off x="692764" y="3000388"/>
        <a:ext cx="9822835" cy="599796"/>
      </dsp:txXfrm>
    </dsp:sp>
    <dsp:sp modelId="{BE63B72C-3507-4658-8A5D-B00AED964131}">
      <dsp:nvSpPr>
        <dsp:cNvPr id="0" name=""/>
        <dsp:cNvSpPr/>
      </dsp:nvSpPr>
      <dsp:spPr>
        <a:xfrm>
          <a:off x="0" y="3750134"/>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22129-0877-46C9-B4D2-07EC8B797C40}">
      <dsp:nvSpPr>
        <dsp:cNvPr id="0" name=""/>
        <dsp:cNvSpPr/>
      </dsp:nvSpPr>
      <dsp:spPr>
        <a:xfrm>
          <a:off x="181438" y="3885088"/>
          <a:ext cx="329887" cy="329887"/>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406E9-7F20-494B-9F86-7609224EC2F7}">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lvl="0" algn="l" defTabSz="844550">
            <a:lnSpc>
              <a:spcPct val="100000"/>
            </a:lnSpc>
            <a:spcBef>
              <a:spcPct val="0"/>
            </a:spcBef>
            <a:spcAft>
              <a:spcPct val="35000"/>
            </a:spcAft>
          </a:pPr>
          <a:r>
            <a:rPr lang="en-US" sz="1900" kern="1200"/>
            <a:t>Integrate all components seamlessly into a user-friendly dashboard using </a:t>
          </a:r>
          <a:r>
            <a:rPr lang="en-US" sz="1900" kern="1200" err="1"/>
            <a:t>Streamlit</a:t>
          </a:r>
          <a:r>
            <a:rPr lang="en-US" sz="1900" kern="1200"/>
            <a:t>.</a:t>
          </a:r>
        </a:p>
      </dsp:txBody>
      <dsp:txXfrm>
        <a:off x="692764" y="3750134"/>
        <a:ext cx="9822835" cy="5997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18/04/2024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18/04/2024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18/04/2024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18/04/2024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p:cNvGraphicFramePr>
            <a:graphicFrameLocks noChangeAspect="1"/>
          </p:cNvGraphicFramePr>
          <p:nvPr userDrawn="1">
            <p:custDataLst>
              <p:tags r:id="rId14"/>
            </p:custDataLst>
            <p:extLst>
              <p:ext uri="{D42A27DB-BD31-4B8C-83A1-F6EECF244321}">
                <p14:modId xmlns:p14="http://schemas.microsoft.com/office/powerpoint/2010/main" val="37507697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7" name="think-cell Slide" r:id="rId15" imgW="498" imgH="499" progId="TCLayout.ActiveDocument.1">
                  <p:embed/>
                </p:oleObj>
              </mc:Choice>
              <mc:Fallback>
                <p:oleObj name="think-cell Slide" r:id="rId15" imgW="498" imgH="499"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18/04/2024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pngall.com/retail-png" TargetMode="External"/><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fazedores.com/view/cadastro-maker/entry/35/"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auldunay.com/why-semantic-analysis-trumps-sentiment-analysis/"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oto.wuestenigel.com/hand-schreibt-das-wort-quot-hagelsturm-hagelschlag-quot-auf-ein-whiteboard/"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aphicFrame>
        <p:nvGraphicFramePr>
          <p:cNvPr id="6" name="think-cell data - do not delete" hidden="1"/>
          <p:cNvGraphicFramePr>
            <a:graphicFrameLocks noChangeAspect="1"/>
          </p:cNvGraphicFramePr>
          <p:nvPr>
            <p:custDataLst>
              <p:tags r:id="rId2"/>
            </p:custDataLst>
            <p:extLst>
              <p:ext uri="{D42A27DB-BD31-4B8C-83A1-F6EECF244321}">
                <p14:modId xmlns:p14="http://schemas.microsoft.com/office/powerpoint/2010/main" val="978399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4" imgW="498" imgH="499" progId="TCLayout.ActiveDocument.1">
                  <p:embed/>
                </p:oleObj>
              </mc:Choice>
              <mc:Fallback>
                <p:oleObj name="think-cell Slide" r:id="rId4" imgW="498" imgH="49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7" name="Rectangle 26">
            <a:extLst>
              <a:ext uri="{FF2B5EF4-FFF2-40B4-BE49-F238E27FC236}">
                <a16:creationId xmlns:a16="http://schemas.microsoft.com/office/drawing/2014/main" xmlns=""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ack Friday Sign and a Gift Box · Free Stock Photo">
            <a:extLst>
              <a:ext uri="{FF2B5EF4-FFF2-40B4-BE49-F238E27FC236}">
                <a16:creationId xmlns:a16="http://schemas.microsoft.com/office/drawing/2014/main" xmlns="" id="{AAA0D547-A436-F6BE-9B7F-25ED881F83EB}"/>
              </a:ext>
            </a:extLst>
          </p:cNvPr>
          <p:cNvPicPr>
            <a:picLocks noChangeAspect="1"/>
          </p:cNvPicPr>
          <p:nvPr/>
        </p:nvPicPr>
        <p:blipFill rotWithShape="1">
          <a:blip r:embed="rId6">
            <a:alphaModFix amt="50000"/>
          </a:blip>
          <a:srcRect b="15730"/>
          <a:stretch/>
        </p:blipFill>
        <p:spPr>
          <a:xfrm>
            <a:off x="20" y="1"/>
            <a:ext cx="12191980" cy="6857999"/>
          </a:xfrm>
          <a:prstGeom prst="rect">
            <a:avLst/>
          </a:prstGeom>
        </p:spPr>
      </p:pic>
      <p:sp>
        <p:nvSpPr>
          <p:cNvPr id="2" name="Title 1"/>
          <p:cNvSpPr>
            <a:spLocks noGrp="1"/>
          </p:cNvSpPr>
          <p:nvPr>
            <p:ph type="ctrTitle"/>
          </p:nvPr>
        </p:nvSpPr>
        <p:spPr>
          <a:xfrm>
            <a:off x="4304145" y="774980"/>
            <a:ext cx="7823200" cy="2900518"/>
          </a:xfrm>
        </p:spPr>
        <p:txBody>
          <a:bodyPr vert="horz">
            <a:normAutofit/>
          </a:bodyPr>
          <a:lstStyle/>
          <a:p>
            <a:r>
              <a:rPr lang="en-GB" dirty="0">
                <a:solidFill>
                  <a:srgbClr val="FFFFFF"/>
                </a:solidFill>
              </a:rPr>
              <a:t>Black Friday Deals Dashboard</a:t>
            </a:r>
          </a:p>
        </p:txBody>
      </p:sp>
      <p:sp>
        <p:nvSpPr>
          <p:cNvPr id="3" name="Subtitle 2"/>
          <p:cNvSpPr>
            <a:spLocks noGrp="1"/>
          </p:cNvSpPr>
          <p:nvPr>
            <p:ph type="subTitle" idx="1"/>
          </p:nvPr>
        </p:nvSpPr>
        <p:spPr>
          <a:xfrm>
            <a:off x="3753971" y="4170610"/>
            <a:ext cx="9144000" cy="1098395"/>
          </a:xfrm>
        </p:spPr>
        <p:txBody>
          <a:bodyPr vert="horz" lIns="91440" tIns="45720" rIns="91440" bIns="45720" rtlCol="0" anchor="t">
            <a:normAutofit/>
          </a:bodyPr>
          <a:lstStyle/>
          <a:p>
            <a:r>
              <a:rPr lang="en-GB" sz="1700">
                <a:solidFill>
                  <a:srgbClr val="FFFFFF"/>
                </a:solidFill>
                <a:ea typeface="+mn-lt"/>
                <a:cs typeface="+mn-lt"/>
              </a:rPr>
              <a:t>Adwoa Nhyira </a:t>
            </a:r>
            <a:r>
              <a:rPr lang="en-GB" sz="1700" dirty="0" err="1">
                <a:solidFill>
                  <a:srgbClr val="FFFFFF"/>
                </a:solidFill>
                <a:ea typeface="+mn-lt"/>
                <a:cs typeface="+mn-lt"/>
              </a:rPr>
              <a:t>Attafuah</a:t>
            </a:r>
            <a:r>
              <a:rPr lang="en-GB" sz="1700">
                <a:solidFill>
                  <a:srgbClr val="FFFFFF"/>
                </a:solidFill>
                <a:ea typeface="+mn-lt"/>
                <a:cs typeface="+mn-lt"/>
              </a:rPr>
              <a:t>-Wadee</a:t>
            </a:r>
            <a:endParaRPr lang="en-US" sz="1700">
              <a:solidFill>
                <a:srgbClr val="FFFFFF"/>
              </a:solidFill>
            </a:endParaRPr>
          </a:p>
          <a:p>
            <a:r>
              <a:rPr lang="en-GB" sz="1700">
                <a:solidFill>
                  <a:srgbClr val="FFFFFF"/>
                </a:solidFill>
                <a:ea typeface="+mn-lt"/>
                <a:cs typeface="+mn-lt"/>
              </a:rPr>
              <a:t>Shreeya</a:t>
            </a:r>
            <a:r>
              <a:rPr lang="en-GB" sz="1700" dirty="0">
                <a:solidFill>
                  <a:srgbClr val="FFFFFF"/>
                </a:solidFill>
                <a:ea typeface="+mn-lt"/>
                <a:cs typeface="+mn-lt"/>
              </a:rPr>
              <a:t> </a:t>
            </a:r>
            <a:r>
              <a:rPr lang="en-GB" sz="1700">
                <a:solidFill>
                  <a:srgbClr val="FFFFFF"/>
                </a:solidFill>
                <a:ea typeface="+mn-lt"/>
                <a:cs typeface="+mn-lt"/>
              </a:rPr>
              <a:t>Chitnis</a:t>
            </a:r>
          </a:p>
          <a:p>
            <a:r>
              <a:rPr lang="en-GB" sz="1700">
                <a:solidFill>
                  <a:srgbClr val="FFFFFF"/>
                </a:solidFill>
                <a:ea typeface="+mn-lt"/>
                <a:cs typeface="+mn-lt"/>
              </a:rPr>
              <a:t>Lina Botero</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pushing a shopping cart with many icons&#10;&#10;Description automatically generated">
            <a:extLst>
              <a:ext uri="{FF2B5EF4-FFF2-40B4-BE49-F238E27FC236}">
                <a16:creationId xmlns:a16="http://schemas.microsoft.com/office/drawing/2014/main" xmlns="" id="{66A281BC-8D5C-780A-1945-82932D701AA2}"/>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3434" r="11967"/>
          <a:stretch/>
        </p:blipFill>
        <p:spPr>
          <a:xfrm>
            <a:off x="2522356" y="10"/>
            <a:ext cx="9669642" cy="6857990"/>
          </a:xfrm>
          <a:prstGeom prst="rect">
            <a:avLst/>
          </a:prstGeom>
        </p:spPr>
      </p:pic>
      <p:sp>
        <p:nvSpPr>
          <p:cNvPr id="45" name="Rectangle 44">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289A179-F218-6B77-D1DF-12E89CAF8627}"/>
              </a:ext>
            </a:extLst>
          </p:cNvPr>
          <p:cNvSpPr>
            <a:spLocks noGrp="1"/>
          </p:cNvSpPr>
          <p:nvPr>
            <p:ph type="title"/>
          </p:nvPr>
        </p:nvSpPr>
        <p:spPr>
          <a:xfrm>
            <a:off x="838200" y="365125"/>
            <a:ext cx="3822189" cy="1899912"/>
          </a:xfrm>
        </p:spPr>
        <p:txBody>
          <a:bodyPr>
            <a:normAutofit/>
          </a:bodyPr>
          <a:lstStyle/>
          <a:p>
            <a:r>
              <a:rPr lang="en-US" sz="4000"/>
              <a:t>Introduction </a:t>
            </a:r>
          </a:p>
        </p:txBody>
      </p:sp>
      <p:sp>
        <p:nvSpPr>
          <p:cNvPr id="3" name="Content Placeholder 2">
            <a:extLst>
              <a:ext uri="{FF2B5EF4-FFF2-40B4-BE49-F238E27FC236}">
                <a16:creationId xmlns:a16="http://schemas.microsoft.com/office/drawing/2014/main" xmlns="" id="{1F4C5821-4540-E1E9-95B4-0A6323EA9CA4}"/>
              </a:ext>
            </a:extLst>
          </p:cNvPr>
          <p:cNvSpPr>
            <a:spLocks noGrp="1"/>
          </p:cNvSpPr>
          <p:nvPr>
            <p:ph idx="1"/>
          </p:nvPr>
        </p:nvSpPr>
        <p:spPr>
          <a:xfrm>
            <a:off x="838200" y="2434201"/>
            <a:ext cx="3822189" cy="3742762"/>
          </a:xfrm>
        </p:spPr>
        <p:txBody>
          <a:bodyPr vert="horz" lIns="91440" tIns="45720" rIns="91440" bIns="45720" rtlCol="0" anchor="t">
            <a:normAutofit/>
          </a:bodyPr>
          <a:lstStyle/>
          <a:p>
            <a:pPr marL="0" indent="0">
              <a:buNone/>
            </a:pPr>
            <a:r>
              <a:rPr lang="en-US" sz="1900">
                <a:ea typeface="+mn-lt"/>
                <a:cs typeface="+mn-lt"/>
              </a:rPr>
              <a:t>An intuitive web-based application designed for exploring Black Friday deals.</a:t>
            </a:r>
            <a:endParaRPr lang="en-US" sz="1900"/>
          </a:p>
          <a:p>
            <a:pPr marL="0" indent="0">
              <a:buNone/>
            </a:pPr>
            <a:r>
              <a:rPr lang="en-US" sz="1900">
                <a:ea typeface="+mn-lt"/>
                <a:cs typeface="+mn-lt"/>
              </a:rPr>
              <a:t>Users can select specific product categories to view detailed deal descriptions.</a:t>
            </a:r>
            <a:endParaRPr lang="en-US" sz="1900"/>
          </a:p>
          <a:p>
            <a:pPr marL="0" indent="0">
              <a:buNone/>
            </a:pPr>
            <a:r>
              <a:rPr lang="en-US" sz="1900">
                <a:ea typeface="+mn-lt"/>
                <a:cs typeface="+mn-lt"/>
              </a:rPr>
              <a:t>Provides sentiment analysis of customer reviews and generates visual insights.</a:t>
            </a:r>
            <a:endParaRPr lang="en-US" sz="1900"/>
          </a:p>
          <a:p>
            <a:pPr marL="0" indent="0">
              <a:buNone/>
            </a:pPr>
            <a:r>
              <a:rPr lang="en-US" sz="1900">
                <a:ea typeface="+mn-lt"/>
                <a:cs typeface="+mn-lt"/>
              </a:rPr>
              <a:t>Empowers users with future price predictions, aiding in market trend analysis.</a:t>
            </a:r>
            <a:endParaRPr lang="en-US" sz="1900"/>
          </a:p>
          <a:p>
            <a:endParaRPr lang="en-US" sz="1900"/>
          </a:p>
          <a:p>
            <a:endParaRPr lang="en-US" sz="1900"/>
          </a:p>
        </p:txBody>
      </p:sp>
      <p:pic>
        <p:nvPicPr>
          <p:cNvPr id="5" name="Graphic 4" descr="Web design with solid fill">
            <a:extLst>
              <a:ext uri="{FF2B5EF4-FFF2-40B4-BE49-F238E27FC236}">
                <a16:creationId xmlns:a16="http://schemas.microsoft.com/office/drawing/2014/main" xmlns="" id="{4C93D8FB-BE84-0F10-72CD-E09FD1D87CE2}"/>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37930" y="2430670"/>
            <a:ext cx="505792" cy="594138"/>
          </a:xfrm>
          <a:prstGeom prst="rect">
            <a:avLst/>
          </a:prstGeom>
        </p:spPr>
      </p:pic>
      <p:pic>
        <p:nvPicPr>
          <p:cNvPr id="6" name="Graphic 5" descr="Checkmark with solid fill">
            <a:extLst>
              <a:ext uri="{FF2B5EF4-FFF2-40B4-BE49-F238E27FC236}">
                <a16:creationId xmlns:a16="http://schemas.microsoft.com/office/drawing/2014/main" xmlns="" id="{5429BB12-6280-8DF9-D9E9-C67CBC887AB3}"/>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37931" y="3523974"/>
            <a:ext cx="505791" cy="329097"/>
          </a:xfrm>
          <a:prstGeom prst="rect">
            <a:avLst/>
          </a:prstGeom>
        </p:spPr>
      </p:pic>
      <p:pic>
        <p:nvPicPr>
          <p:cNvPr id="8" name="Graphic 7" descr="Rating Star with solid fill">
            <a:extLst>
              <a:ext uri="{FF2B5EF4-FFF2-40B4-BE49-F238E27FC236}">
                <a16:creationId xmlns:a16="http://schemas.microsoft.com/office/drawing/2014/main" xmlns="" id="{98A5D821-7938-D6C2-F4F5-348505D4613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337241" y="4152763"/>
            <a:ext cx="505791" cy="781877"/>
          </a:xfrm>
          <a:prstGeom prst="rect">
            <a:avLst/>
          </a:prstGeom>
        </p:spPr>
      </p:pic>
      <p:pic>
        <p:nvPicPr>
          <p:cNvPr id="9" name="Graphic 6" descr="Tag with solid fill">
            <a:extLst>
              <a:ext uri="{FF2B5EF4-FFF2-40B4-BE49-F238E27FC236}">
                <a16:creationId xmlns:a16="http://schemas.microsoft.com/office/drawing/2014/main" xmlns="" id="{BC00E507-FF98-B65E-4BB0-CCFF648F626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337931" y="5047975"/>
            <a:ext cx="505791" cy="748748"/>
          </a:xfrm>
          <a:prstGeom prst="rect">
            <a:avLst/>
          </a:prstGeom>
        </p:spPr>
      </p:pic>
    </p:spTree>
    <p:extLst>
      <p:ext uri="{BB962C8B-B14F-4D97-AF65-F5344CB8AC3E}">
        <p14:creationId xmlns:p14="http://schemas.microsoft.com/office/powerpoint/2010/main" val="2775165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289A179-F218-6B77-D1DF-12E89CAF8627}"/>
              </a:ext>
            </a:extLst>
          </p:cNvPr>
          <p:cNvSpPr>
            <a:spLocks noGrp="1"/>
          </p:cNvSpPr>
          <p:nvPr>
            <p:ph type="title"/>
          </p:nvPr>
        </p:nvSpPr>
        <p:spPr>
          <a:xfrm>
            <a:off x="838200" y="557188"/>
            <a:ext cx="10515600" cy="1133499"/>
          </a:xfrm>
        </p:spPr>
        <p:txBody>
          <a:bodyPr>
            <a:normAutofit/>
          </a:bodyPr>
          <a:lstStyle/>
          <a:p>
            <a:r>
              <a:rPr lang="en-US" sz="4800"/>
              <a:t>Streamlining Black Friday Deal Analysis</a:t>
            </a:r>
          </a:p>
        </p:txBody>
      </p:sp>
      <p:graphicFrame>
        <p:nvGraphicFramePr>
          <p:cNvPr id="35" name="Content Placeholder 2">
            <a:extLst>
              <a:ext uri="{FF2B5EF4-FFF2-40B4-BE49-F238E27FC236}">
                <a16:creationId xmlns:a16="http://schemas.microsoft.com/office/drawing/2014/main" xmlns="" id="{50083795-88EF-E8B4-A0B1-AF53AACDD343}"/>
              </a:ext>
            </a:extLst>
          </p:cNvPr>
          <p:cNvGraphicFramePr>
            <a:graphicFrameLocks noGrp="1"/>
          </p:cNvGraphicFramePr>
          <p:nvPr>
            <p:ph idx="1"/>
            <p:extLst>
              <p:ext uri="{D42A27DB-BD31-4B8C-83A1-F6EECF244321}">
                <p14:modId xmlns:p14="http://schemas.microsoft.com/office/powerpoint/2010/main" val="1327740198"/>
              </p:ext>
            </p:extLst>
          </p:nvPr>
        </p:nvGraphicFramePr>
        <p:xfrm>
          <a:off x="838200" y="18368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2" name="Graphic 21" descr="Statistics outline">
            <a:extLst>
              <a:ext uri="{FF2B5EF4-FFF2-40B4-BE49-F238E27FC236}">
                <a16:creationId xmlns:a16="http://schemas.microsoft.com/office/drawing/2014/main" xmlns="" id="{396F549C-3022-6FCD-234A-8B83DB9F95CB}"/>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67408" y="4142408"/>
            <a:ext cx="494748" cy="494748"/>
          </a:xfrm>
          <a:prstGeom prst="rect">
            <a:avLst/>
          </a:prstGeom>
        </p:spPr>
      </p:pic>
    </p:spTree>
    <p:extLst>
      <p:ext uri="{BB962C8B-B14F-4D97-AF65-F5344CB8AC3E}">
        <p14:creationId xmlns:p14="http://schemas.microsoft.com/office/powerpoint/2010/main" val="3052147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2C32B9-5A53-4E5A-26A9-6D3135EDEDA3}"/>
              </a:ext>
            </a:extLst>
          </p:cNvPr>
          <p:cNvSpPr>
            <a:spLocks noGrp="1"/>
          </p:cNvSpPr>
          <p:nvPr>
            <p:ph type="title"/>
          </p:nvPr>
        </p:nvSpPr>
        <p:spPr>
          <a:xfrm>
            <a:off x="876693" y="741391"/>
            <a:ext cx="3455821" cy="1616203"/>
          </a:xfrm>
        </p:spPr>
        <p:txBody>
          <a:bodyPr anchor="b">
            <a:normAutofit/>
          </a:bodyPr>
          <a:lstStyle/>
          <a:p>
            <a:r>
              <a:rPr lang="en-US" sz="3200"/>
              <a:t>Exploring Brazilian E-Commerce with Olist Dataset</a:t>
            </a:r>
          </a:p>
        </p:txBody>
      </p:sp>
      <p:sp>
        <p:nvSpPr>
          <p:cNvPr id="3" name="Content Placeholder 2">
            <a:extLst>
              <a:ext uri="{FF2B5EF4-FFF2-40B4-BE49-F238E27FC236}">
                <a16:creationId xmlns:a16="http://schemas.microsoft.com/office/drawing/2014/main" xmlns="" id="{25EB3B20-FC2A-9E90-BA3F-CA78FDE2F124}"/>
              </a:ext>
            </a:extLst>
          </p:cNvPr>
          <p:cNvSpPr>
            <a:spLocks noGrp="1"/>
          </p:cNvSpPr>
          <p:nvPr>
            <p:ph idx="1"/>
          </p:nvPr>
        </p:nvSpPr>
        <p:spPr>
          <a:xfrm>
            <a:off x="876693" y="2533476"/>
            <a:ext cx="3455821" cy="3447832"/>
          </a:xfrm>
        </p:spPr>
        <p:txBody>
          <a:bodyPr anchor="t">
            <a:normAutofit lnSpcReduction="10000"/>
          </a:bodyPr>
          <a:lstStyle/>
          <a:p>
            <a:r>
              <a:rPr lang="en-US" sz="2000"/>
              <a:t>Utilized the Brazilian E-Commerce Public Dataset provided by </a:t>
            </a:r>
            <a:r>
              <a:rPr lang="en-US" sz="2000" err="1"/>
              <a:t>Olist</a:t>
            </a:r>
            <a:r>
              <a:rPr lang="en-US" sz="2000"/>
              <a:t>.</a:t>
            </a:r>
          </a:p>
          <a:p>
            <a:r>
              <a:rPr lang="en-US" sz="2000"/>
              <a:t>It contained a comprehensive collection of 100k orders spanning 2016 to 2018.</a:t>
            </a:r>
          </a:p>
          <a:p>
            <a:r>
              <a:rPr lang="en-US" sz="2000"/>
              <a:t>Orders in dataset were placed across various marketplaces in Brazil for insightful exploration and analysis.</a:t>
            </a:r>
          </a:p>
          <a:p>
            <a:endParaRPr lang="en-US" sz="2000"/>
          </a:p>
        </p:txBody>
      </p:sp>
      <p:pic>
        <p:nvPicPr>
          <p:cNvPr id="5" name="Picture 4" descr="A diagram of a diagram&#10;&#10;Description automatically generated">
            <a:extLst>
              <a:ext uri="{FF2B5EF4-FFF2-40B4-BE49-F238E27FC236}">
                <a16:creationId xmlns:a16="http://schemas.microsoft.com/office/drawing/2014/main" xmlns="" id="{9CF2249C-8248-9DA4-A048-C62ABEBE76B8}"/>
              </a:ext>
            </a:extLst>
          </p:cNvPr>
          <p:cNvPicPr>
            <a:picLocks noChangeAspect="1"/>
          </p:cNvPicPr>
          <p:nvPr/>
        </p:nvPicPr>
        <p:blipFill>
          <a:blip r:embed="rId2"/>
          <a:stretch>
            <a:fillRect/>
          </a:stretch>
        </p:blipFill>
        <p:spPr>
          <a:xfrm>
            <a:off x="4494613" y="-3930"/>
            <a:ext cx="7700434" cy="6863962"/>
          </a:xfrm>
          <a:prstGeom prst="rect">
            <a:avLst/>
          </a:prstGeom>
        </p:spPr>
      </p:pic>
    </p:spTree>
    <p:extLst>
      <p:ext uri="{BB962C8B-B14F-4D97-AF65-F5344CB8AC3E}">
        <p14:creationId xmlns:p14="http://schemas.microsoft.com/office/powerpoint/2010/main" val="3024131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xmlns="" id="{3ECBE1F1-D69B-4AFA-ABD5-8E41720EF6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F323F6DF-1FCA-E3BE-B58A-9DA37FD942DA}"/>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5726" r="15386"/>
          <a:stretch/>
        </p:blipFill>
        <p:spPr>
          <a:xfrm>
            <a:off x="-1" y="-2"/>
            <a:ext cx="5410198" cy="6858002"/>
          </a:xfrm>
          <a:prstGeom prst="rect">
            <a:avLst/>
          </a:prstGeom>
        </p:spPr>
      </p:pic>
      <p:sp useBgFill="1">
        <p:nvSpPr>
          <p:cNvPr id="29" name="Rectangle 28">
            <a:extLst>
              <a:ext uri="{FF2B5EF4-FFF2-40B4-BE49-F238E27FC236}">
                <a16:creationId xmlns:a16="http://schemas.microsoft.com/office/drawing/2014/main" xmlns="" id="{603A6265-E10C-4B85-9C20-E75FCAF9CC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82C32B9-5A53-4E5A-26A9-6D3135EDEDA3}"/>
              </a:ext>
            </a:extLst>
          </p:cNvPr>
          <p:cNvSpPr>
            <a:spLocks noGrp="1"/>
          </p:cNvSpPr>
          <p:nvPr>
            <p:ph type="title"/>
          </p:nvPr>
        </p:nvSpPr>
        <p:spPr>
          <a:xfrm>
            <a:off x="6115317" y="405685"/>
            <a:ext cx="5464968" cy="1559301"/>
          </a:xfrm>
        </p:spPr>
        <p:txBody>
          <a:bodyPr>
            <a:normAutofit/>
          </a:bodyPr>
          <a:lstStyle/>
          <a:p>
            <a:r>
              <a:rPr lang="en-US" sz="4000"/>
              <a:t>Data Preparation</a:t>
            </a:r>
          </a:p>
        </p:txBody>
      </p:sp>
      <p:sp>
        <p:nvSpPr>
          <p:cNvPr id="3" name="Content Placeholder 2">
            <a:extLst>
              <a:ext uri="{FF2B5EF4-FFF2-40B4-BE49-F238E27FC236}">
                <a16:creationId xmlns:a16="http://schemas.microsoft.com/office/drawing/2014/main" xmlns="" id="{25EB3B20-FC2A-9E90-BA3F-CA78FDE2F124}"/>
              </a:ext>
            </a:extLst>
          </p:cNvPr>
          <p:cNvSpPr>
            <a:spLocks noGrp="1"/>
          </p:cNvSpPr>
          <p:nvPr>
            <p:ph idx="1"/>
          </p:nvPr>
        </p:nvSpPr>
        <p:spPr>
          <a:xfrm>
            <a:off x="6104274" y="2743200"/>
            <a:ext cx="5258383" cy="3916530"/>
          </a:xfrm>
        </p:spPr>
        <p:txBody>
          <a:bodyPr vert="horz" lIns="91440" tIns="45720" rIns="91440" bIns="45720" rtlCol="0" anchor="ctr">
            <a:noAutofit/>
          </a:bodyPr>
          <a:lstStyle/>
          <a:p>
            <a:r>
              <a:rPr lang="en-US" sz="1400">
                <a:latin typeface="Aptos"/>
                <a:ea typeface="+mn-lt"/>
                <a:cs typeface="+mn-lt"/>
              </a:rPr>
              <a:t>The </a:t>
            </a:r>
            <a:r>
              <a:rPr lang="en-US" sz="1400" err="1">
                <a:latin typeface="Aptos"/>
                <a:ea typeface="+mn-lt"/>
                <a:cs typeface="+mn-lt"/>
              </a:rPr>
              <a:t>Olist</a:t>
            </a:r>
            <a:r>
              <a:rPr lang="en-US" sz="1400">
                <a:latin typeface="Aptos"/>
                <a:ea typeface="+mn-lt"/>
                <a:cs typeface="+mn-lt"/>
              </a:rPr>
              <a:t> data was made up of  9 datasets.</a:t>
            </a:r>
          </a:p>
          <a:p>
            <a:r>
              <a:rPr lang="en-US" sz="1400">
                <a:latin typeface="Aptos"/>
                <a:ea typeface="+mn-lt"/>
                <a:cs typeface="+mn-lt"/>
              </a:rPr>
              <a:t>These datasets were merged for the predictive modelling:</a:t>
            </a:r>
          </a:p>
          <a:p>
            <a:pPr lvl="1">
              <a:buFont typeface="Courier New" panose="020B0604020202020204" pitchFamily="34" charset="0"/>
              <a:buChar char="o"/>
            </a:pPr>
            <a:r>
              <a:rPr lang="en-GB" sz="1400" err="1">
                <a:latin typeface="Aptos"/>
                <a:ea typeface="+mn-lt"/>
                <a:cs typeface="+mn-lt"/>
              </a:rPr>
              <a:t>olist_order_dataset</a:t>
            </a:r>
            <a:r>
              <a:rPr lang="en-GB" sz="1400">
                <a:latin typeface="Aptos"/>
                <a:ea typeface="+mn-lt"/>
                <a:cs typeface="+mn-lt"/>
              </a:rPr>
              <a:t>,</a:t>
            </a:r>
            <a:endParaRPr lang="en-US" sz="1400">
              <a:latin typeface="Aptos"/>
              <a:ea typeface="+mn-lt"/>
              <a:cs typeface="+mn-lt"/>
            </a:endParaRPr>
          </a:p>
          <a:p>
            <a:pPr lvl="1">
              <a:buFont typeface="Courier New" panose="020B0604020202020204" pitchFamily="34" charset="0"/>
              <a:buChar char="o"/>
            </a:pPr>
            <a:r>
              <a:rPr lang="en-GB" sz="1400">
                <a:latin typeface="Aptos"/>
                <a:ea typeface="+mn-lt"/>
                <a:cs typeface="+mn-lt"/>
              </a:rPr>
              <a:t> </a:t>
            </a:r>
            <a:r>
              <a:rPr lang="en-GB" sz="1400" err="1">
                <a:latin typeface="Aptos"/>
                <a:ea typeface="+mn-lt"/>
                <a:cs typeface="+mn-lt"/>
              </a:rPr>
              <a:t>olist_order_items_dataset</a:t>
            </a:r>
            <a:r>
              <a:rPr lang="en-GB" sz="1400">
                <a:latin typeface="Aptos"/>
                <a:ea typeface="+mn-lt"/>
                <a:cs typeface="+mn-lt"/>
              </a:rPr>
              <a:t>, </a:t>
            </a:r>
            <a:endParaRPr lang="en-US" sz="1400">
              <a:latin typeface="Aptos"/>
              <a:ea typeface="+mn-lt"/>
              <a:cs typeface="+mn-lt"/>
            </a:endParaRPr>
          </a:p>
          <a:p>
            <a:pPr lvl="1">
              <a:buFont typeface="Courier New" panose="020B0604020202020204" pitchFamily="34" charset="0"/>
              <a:buChar char="o"/>
            </a:pPr>
            <a:r>
              <a:rPr lang="en-GB" sz="1400" err="1">
                <a:latin typeface="Aptos"/>
                <a:ea typeface="+mn-lt"/>
                <a:cs typeface="+mn-lt"/>
              </a:rPr>
              <a:t>olist_products_dataset</a:t>
            </a:r>
            <a:r>
              <a:rPr lang="en-GB" sz="1400">
                <a:latin typeface="Aptos"/>
                <a:ea typeface="+mn-lt"/>
                <a:cs typeface="+mn-lt"/>
              </a:rPr>
              <a:t>, </a:t>
            </a:r>
            <a:endParaRPr lang="en-US" sz="1400">
              <a:latin typeface="Aptos"/>
              <a:ea typeface="+mn-lt"/>
              <a:cs typeface="+mn-lt"/>
            </a:endParaRPr>
          </a:p>
          <a:p>
            <a:pPr lvl="1">
              <a:buFont typeface="Courier New" panose="020B0604020202020204" pitchFamily="34" charset="0"/>
              <a:buChar char="o"/>
            </a:pPr>
            <a:r>
              <a:rPr lang="en-GB" sz="1400" err="1">
                <a:latin typeface="Aptos"/>
                <a:ea typeface="+mn-lt"/>
                <a:cs typeface="+mn-lt"/>
              </a:rPr>
              <a:t>olist_orders_customers_dataset</a:t>
            </a:r>
            <a:r>
              <a:rPr lang="en-GB" sz="1400">
                <a:latin typeface="Aptos"/>
                <a:ea typeface="+mn-lt"/>
                <a:cs typeface="+mn-lt"/>
              </a:rPr>
              <a:t>, </a:t>
            </a:r>
            <a:endParaRPr lang="en-US" sz="1400">
              <a:latin typeface="Aptos"/>
              <a:ea typeface="+mn-lt"/>
              <a:cs typeface="+mn-lt"/>
            </a:endParaRPr>
          </a:p>
          <a:p>
            <a:pPr lvl="1">
              <a:buFont typeface="Courier New" panose="020B0604020202020204" pitchFamily="34" charset="0"/>
              <a:buChar char="o"/>
            </a:pPr>
            <a:r>
              <a:rPr lang="en-GB" sz="1400">
                <a:latin typeface="Aptos"/>
                <a:ea typeface="+mn-lt"/>
                <a:cs typeface="+mn-lt"/>
              </a:rPr>
              <a:t>olist_orders_reviews_dataset, </a:t>
            </a:r>
            <a:endParaRPr lang="en-US" sz="1400">
              <a:latin typeface="Aptos"/>
              <a:ea typeface="+mn-lt"/>
              <a:cs typeface="+mn-lt"/>
            </a:endParaRPr>
          </a:p>
          <a:p>
            <a:pPr lvl="1">
              <a:buFont typeface="Courier New" panose="020B0604020202020204" pitchFamily="34" charset="0"/>
              <a:buChar char="o"/>
            </a:pPr>
            <a:r>
              <a:rPr lang="en-GB" sz="1400" err="1">
                <a:latin typeface="Aptos"/>
                <a:ea typeface="+mn-lt"/>
                <a:cs typeface="+mn-lt"/>
              </a:rPr>
              <a:t>olist_sellers_dataset</a:t>
            </a:r>
            <a:r>
              <a:rPr lang="en-GB" sz="1400">
                <a:latin typeface="Aptos"/>
                <a:ea typeface="+mn-lt"/>
                <a:cs typeface="+mn-lt"/>
              </a:rPr>
              <a:t>.</a:t>
            </a:r>
            <a:endParaRPr lang="en-US" sz="1400">
              <a:latin typeface="Aptos"/>
              <a:ea typeface="+mn-lt"/>
              <a:cs typeface="+mn-lt"/>
            </a:endParaRPr>
          </a:p>
          <a:p>
            <a:r>
              <a:rPr lang="en-US" sz="1400">
                <a:latin typeface="Aptos"/>
                <a:ea typeface="+mn-lt"/>
                <a:cs typeface="Arial"/>
              </a:rPr>
              <a:t>These datasets were merged for the predictive modelling:</a:t>
            </a:r>
          </a:p>
          <a:p>
            <a:pPr lvl="1">
              <a:buFont typeface="Courier New,monospace" panose="020B0604020202020204" pitchFamily="34" charset="0"/>
              <a:buChar char="o"/>
            </a:pPr>
            <a:r>
              <a:rPr lang="en-GB" sz="1400" err="1">
                <a:latin typeface="Aptos"/>
                <a:ea typeface="+mn-lt"/>
                <a:cs typeface="Arial"/>
              </a:rPr>
              <a:t>olist_order_dataset</a:t>
            </a:r>
            <a:r>
              <a:rPr lang="en-GB" sz="1400">
                <a:latin typeface="Aptos"/>
                <a:ea typeface="+mn-lt"/>
                <a:cs typeface="Arial"/>
              </a:rPr>
              <a:t>,</a:t>
            </a:r>
            <a:endParaRPr lang="en-US" sz="1400">
              <a:latin typeface="Aptos"/>
              <a:ea typeface="+mn-lt"/>
              <a:cs typeface="Arial"/>
            </a:endParaRPr>
          </a:p>
          <a:p>
            <a:pPr lvl="1">
              <a:buFont typeface="Courier New,monospace" panose="020B0604020202020204" pitchFamily="34" charset="0"/>
              <a:buChar char="o"/>
            </a:pPr>
            <a:r>
              <a:rPr lang="en-GB" sz="1400">
                <a:latin typeface="Aptos"/>
                <a:ea typeface="+mn-lt"/>
                <a:cs typeface="Arial"/>
              </a:rPr>
              <a:t> </a:t>
            </a:r>
            <a:r>
              <a:rPr lang="en-GB" sz="1400" err="1">
                <a:latin typeface="Aptos"/>
                <a:ea typeface="+mn-lt"/>
                <a:cs typeface="Arial"/>
              </a:rPr>
              <a:t>olist_order_items_dataset</a:t>
            </a:r>
            <a:r>
              <a:rPr lang="en-GB" sz="1400">
                <a:latin typeface="Aptos"/>
                <a:ea typeface="+mn-lt"/>
                <a:cs typeface="Arial"/>
              </a:rPr>
              <a:t>, </a:t>
            </a:r>
            <a:endParaRPr lang="en-US" sz="1400">
              <a:latin typeface="Aptos"/>
              <a:ea typeface="+mn-lt"/>
              <a:cs typeface="Arial"/>
            </a:endParaRPr>
          </a:p>
          <a:p>
            <a:pPr lvl="1">
              <a:buFont typeface="Courier New,monospace" panose="020B0604020202020204" pitchFamily="34" charset="0"/>
              <a:buChar char="o"/>
            </a:pPr>
            <a:r>
              <a:rPr lang="en-GB" sz="1400" err="1">
                <a:latin typeface="Aptos"/>
                <a:ea typeface="+mn-lt"/>
                <a:cs typeface="Arial"/>
              </a:rPr>
              <a:t>olist_products_dataset</a:t>
            </a:r>
            <a:r>
              <a:rPr lang="en-GB" sz="1400">
                <a:latin typeface="Aptos"/>
                <a:ea typeface="+mn-lt"/>
                <a:cs typeface="Arial"/>
              </a:rPr>
              <a:t>, </a:t>
            </a:r>
            <a:endParaRPr lang="en-US" sz="1400">
              <a:latin typeface="Aptos"/>
              <a:ea typeface="+mn-lt"/>
              <a:cs typeface="Arial"/>
            </a:endParaRPr>
          </a:p>
          <a:p>
            <a:pPr lvl="1">
              <a:buFont typeface="Courier New,monospace" panose="020B0604020202020204" pitchFamily="34" charset="0"/>
              <a:buChar char="o"/>
            </a:pPr>
            <a:r>
              <a:rPr lang="en-GB" sz="1400" err="1">
                <a:latin typeface="Aptos"/>
                <a:ea typeface="+mn-lt"/>
                <a:cs typeface="Arial"/>
              </a:rPr>
              <a:t>olist_orders_customers_dataset</a:t>
            </a:r>
            <a:r>
              <a:rPr lang="en-GB" sz="1400">
                <a:latin typeface="Aptos"/>
                <a:ea typeface="+mn-lt"/>
                <a:cs typeface="Arial"/>
              </a:rPr>
              <a:t>, </a:t>
            </a:r>
            <a:endParaRPr lang="en-US" sz="1400">
              <a:latin typeface="Aptos"/>
              <a:ea typeface="+mn-lt"/>
              <a:cs typeface="Arial"/>
            </a:endParaRPr>
          </a:p>
          <a:p>
            <a:pPr lvl="1">
              <a:buFont typeface="Courier New,monospace" panose="020B0604020202020204" pitchFamily="34" charset="0"/>
              <a:buChar char="o"/>
            </a:pPr>
            <a:r>
              <a:rPr lang="en-GB" sz="1400" err="1">
                <a:latin typeface="Aptos"/>
                <a:ea typeface="+mn-lt"/>
                <a:cs typeface="Arial"/>
              </a:rPr>
              <a:t>olist_orders_reviews_dataset</a:t>
            </a:r>
            <a:r>
              <a:rPr lang="en-GB" sz="1400">
                <a:latin typeface="Aptos"/>
                <a:ea typeface="+mn-lt"/>
                <a:cs typeface="Arial"/>
              </a:rPr>
              <a:t> </a:t>
            </a:r>
            <a:endParaRPr lang="en-US" sz="1400">
              <a:latin typeface="Aptos"/>
              <a:ea typeface="+mn-lt"/>
              <a:cs typeface="Arial"/>
            </a:endParaRPr>
          </a:p>
          <a:p>
            <a:r>
              <a:rPr lang="en-US" sz="1400">
                <a:latin typeface="Aptos"/>
                <a:ea typeface="+mn-lt"/>
                <a:cs typeface="+mn-lt"/>
              </a:rPr>
              <a:t>The merged datasets were  filtered to contain sales from two weeks to Black Friday to the day itself.</a:t>
            </a:r>
            <a:endParaRPr lang="en-US" sz="1400">
              <a:latin typeface="Aptos"/>
              <a:cs typeface="Arial"/>
            </a:endParaRPr>
          </a:p>
          <a:p>
            <a:endParaRPr lang="en-US" sz="1400">
              <a:latin typeface="Aptos"/>
              <a:cs typeface="Arial"/>
            </a:endParaRPr>
          </a:p>
        </p:txBody>
      </p:sp>
    </p:spTree>
    <p:extLst>
      <p:ext uri="{BB962C8B-B14F-4D97-AF65-F5344CB8AC3E}">
        <p14:creationId xmlns:p14="http://schemas.microsoft.com/office/powerpoint/2010/main" val="3518940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Free stock photo of code, coding, computer">
            <a:extLst>
              <a:ext uri="{FF2B5EF4-FFF2-40B4-BE49-F238E27FC236}">
                <a16:creationId xmlns:a16="http://schemas.microsoft.com/office/drawing/2014/main" xmlns="" id="{E484428D-8DD7-4820-FFD5-C53390CE2B8F}"/>
              </a:ext>
            </a:extLst>
          </p:cNvPr>
          <p:cNvPicPr>
            <a:picLocks noChangeAspect="1"/>
          </p:cNvPicPr>
          <p:nvPr/>
        </p:nvPicPr>
        <p:blipFill rotWithShape="1">
          <a:blip r:embed="rId2"/>
          <a:srcRect r="5882" b="-1"/>
          <a:stretch/>
        </p:blipFill>
        <p:spPr>
          <a:xfrm>
            <a:off x="2522356" y="10"/>
            <a:ext cx="9669642" cy="6857990"/>
          </a:xfrm>
          <a:prstGeom prst="rect">
            <a:avLst/>
          </a:prstGeom>
        </p:spPr>
      </p:pic>
      <p:sp>
        <p:nvSpPr>
          <p:cNvPr id="28" name="Rectangle 27">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82C32B9-5A53-4E5A-26A9-6D3135EDEDA3}"/>
              </a:ext>
            </a:extLst>
          </p:cNvPr>
          <p:cNvSpPr>
            <a:spLocks noGrp="1"/>
          </p:cNvSpPr>
          <p:nvPr>
            <p:ph type="title"/>
          </p:nvPr>
        </p:nvSpPr>
        <p:spPr>
          <a:xfrm>
            <a:off x="838200" y="365125"/>
            <a:ext cx="3822189" cy="1899912"/>
          </a:xfrm>
        </p:spPr>
        <p:txBody>
          <a:bodyPr>
            <a:normAutofit/>
          </a:bodyPr>
          <a:lstStyle/>
          <a:p>
            <a:r>
              <a:rPr lang="en-US" sz="4000"/>
              <a:t>Predictive Model</a:t>
            </a:r>
          </a:p>
        </p:txBody>
      </p:sp>
      <p:sp>
        <p:nvSpPr>
          <p:cNvPr id="3" name="Content Placeholder 2">
            <a:extLst>
              <a:ext uri="{FF2B5EF4-FFF2-40B4-BE49-F238E27FC236}">
                <a16:creationId xmlns:a16="http://schemas.microsoft.com/office/drawing/2014/main" xmlns="" id="{25EB3B20-FC2A-9E90-BA3F-CA78FDE2F124}"/>
              </a:ext>
            </a:extLst>
          </p:cNvPr>
          <p:cNvSpPr>
            <a:spLocks noGrp="1"/>
          </p:cNvSpPr>
          <p:nvPr>
            <p:ph idx="1"/>
          </p:nvPr>
        </p:nvSpPr>
        <p:spPr>
          <a:xfrm>
            <a:off x="838200" y="1717480"/>
            <a:ext cx="4297058" cy="4593108"/>
          </a:xfrm>
        </p:spPr>
        <p:txBody>
          <a:bodyPr vert="horz" lIns="91440" tIns="45720" rIns="91440" bIns="45720" rtlCol="0" anchor="t">
            <a:noAutofit/>
          </a:bodyPr>
          <a:lstStyle/>
          <a:p>
            <a:r>
              <a:rPr lang="en-US" sz="1500">
                <a:latin typeface="Aptos"/>
                <a:cs typeface="Arial"/>
              </a:rPr>
              <a:t>Model built on python to predict the future prices of product on the next Black Friday, and the week before (as we have seen, the discounts start the week before). This predictive model is going to be able to give users relevant information to make informed purchase decisions.</a:t>
            </a:r>
          </a:p>
          <a:p>
            <a:r>
              <a:rPr lang="en-US" sz="1500">
                <a:latin typeface="Aptos"/>
                <a:cs typeface="Arial"/>
              </a:rPr>
              <a:t>Our predictive model employs a Random Forest Regressor trained on </a:t>
            </a:r>
            <a:r>
              <a:rPr lang="en-US" sz="1500" err="1">
                <a:latin typeface="Aptos"/>
                <a:cs typeface="Arial"/>
              </a:rPr>
              <a:t>Olist</a:t>
            </a:r>
            <a:r>
              <a:rPr lang="en-US" sz="1500">
                <a:latin typeface="Aptos"/>
                <a:cs typeface="Arial"/>
              </a:rPr>
              <a:t> E-commerce Dataset and Kaggle's product category translation data to forecast product prices accurately.</a:t>
            </a:r>
          </a:p>
          <a:p>
            <a:r>
              <a:rPr lang="en-US" sz="1500">
                <a:latin typeface="Aptos"/>
                <a:cs typeface="Arial"/>
              </a:rPr>
              <a:t> Data preprocessing, included merging datasets, handling missing values, and encoding categorical variables, to ensure accurate input for our model.</a:t>
            </a:r>
          </a:p>
          <a:p>
            <a:r>
              <a:rPr lang="en-US" sz="1500">
                <a:latin typeface="Aptos"/>
                <a:cs typeface="Arial"/>
              </a:rPr>
              <a:t>Evaluation metrics such as Mean Absolute Error (MAE) and Mean Squared Error (MSE) demonstrated the model's robust performance and reliability in price prediction tasks.</a:t>
            </a:r>
          </a:p>
        </p:txBody>
      </p:sp>
    </p:spTree>
    <p:extLst>
      <p:ext uri="{BB962C8B-B14F-4D97-AF65-F5344CB8AC3E}">
        <p14:creationId xmlns:p14="http://schemas.microsoft.com/office/powerpoint/2010/main" val="716801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2C32B9-5A53-4E5A-26A9-6D3135EDEDA3}"/>
              </a:ext>
            </a:extLst>
          </p:cNvPr>
          <p:cNvSpPr>
            <a:spLocks noGrp="1"/>
          </p:cNvSpPr>
          <p:nvPr>
            <p:ph type="title"/>
          </p:nvPr>
        </p:nvSpPr>
        <p:spPr>
          <a:xfrm>
            <a:off x="6417733" y="81928"/>
            <a:ext cx="5291663" cy="1628775"/>
          </a:xfrm>
        </p:spPr>
        <p:txBody>
          <a:bodyPr anchor="b">
            <a:normAutofit/>
          </a:bodyPr>
          <a:lstStyle/>
          <a:p>
            <a:r>
              <a:rPr lang="en-US" sz="4000"/>
              <a:t>Sentiment Analysis</a:t>
            </a:r>
          </a:p>
        </p:txBody>
      </p:sp>
      <p:pic>
        <p:nvPicPr>
          <p:cNvPr id="4" name="Picture 3" descr="A close-up of a hand giving a thumbs up&#10;&#10;Description automatically generated">
            <a:extLst>
              <a:ext uri="{FF2B5EF4-FFF2-40B4-BE49-F238E27FC236}">
                <a16:creationId xmlns:a16="http://schemas.microsoft.com/office/drawing/2014/main" xmlns="" id="{B20BCE96-6F6A-C83A-E508-E9B4802994FD}"/>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17765" r="15554" b="1"/>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Content Placeholder 2">
            <a:extLst>
              <a:ext uri="{FF2B5EF4-FFF2-40B4-BE49-F238E27FC236}">
                <a16:creationId xmlns:a16="http://schemas.microsoft.com/office/drawing/2014/main" xmlns="" id="{25EB3B20-FC2A-9E90-BA3F-CA78FDE2F124}"/>
              </a:ext>
            </a:extLst>
          </p:cNvPr>
          <p:cNvSpPr>
            <a:spLocks noGrp="1"/>
          </p:cNvSpPr>
          <p:nvPr>
            <p:ph idx="1"/>
          </p:nvPr>
        </p:nvSpPr>
        <p:spPr>
          <a:xfrm>
            <a:off x="6417734" y="1720643"/>
            <a:ext cx="5291663" cy="4227718"/>
          </a:xfrm>
        </p:spPr>
        <p:txBody>
          <a:bodyPr vert="horz" lIns="91440" tIns="45720" rIns="91440" bIns="45720" rtlCol="0" anchor="t">
            <a:noAutofit/>
          </a:bodyPr>
          <a:lstStyle/>
          <a:p>
            <a:r>
              <a:rPr lang="en-US" sz="1600"/>
              <a:t>Performed descriptive analysis on review scores (ratings)</a:t>
            </a:r>
          </a:p>
          <a:p>
            <a:pPr lvl="1">
              <a:buFont typeface="Courier New" panose="020B0604020202020204" pitchFamily="34" charset="0"/>
              <a:buChar char="o"/>
            </a:pPr>
            <a:r>
              <a:rPr lang="en-US" sz="1600"/>
              <a:t>Distribution of review scores</a:t>
            </a:r>
          </a:p>
          <a:p>
            <a:pPr lvl="1">
              <a:buFont typeface="Courier New" panose="020B0604020202020204" pitchFamily="34" charset="0"/>
              <a:buChar char="o"/>
            </a:pPr>
            <a:r>
              <a:rPr lang="en-US" sz="1600"/>
              <a:t>Distribution of review scores per product category</a:t>
            </a:r>
          </a:p>
          <a:p>
            <a:pPr lvl="1">
              <a:buFont typeface="Courier New" panose="020B0604020202020204" pitchFamily="34" charset="0"/>
              <a:buChar char="o"/>
            </a:pPr>
            <a:r>
              <a:rPr lang="en-US" sz="1600"/>
              <a:t>Average review scores by product category</a:t>
            </a:r>
          </a:p>
          <a:p>
            <a:r>
              <a:rPr lang="en-US" sz="1600"/>
              <a:t>Created a subset of the data with </a:t>
            </a:r>
            <a:r>
              <a:rPr lang="en-US" sz="1600" err="1"/>
              <a:t>product_category_name</a:t>
            </a:r>
            <a:r>
              <a:rPr lang="en-US" sz="1600"/>
              <a:t>, </a:t>
            </a:r>
            <a:r>
              <a:rPr lang="en-US" sz="1600" err="1"/>
              <a:t>review_score</a:t>
            </a:r>
            <a:r>
              <a:rPr lang="en-US" sz="1600"/>
              <a:t>, </a:t>
            </a:r>
            <a:r>
              <a:rPr lang="en-US" sz="1600" err="1"/>
              <a:t>review_comment_title</a:t>
            </a:r>
            <a:r>
              <a:rPr lang="en-US" sz="1600"/>
              <a:t>, and </a:t>
            </a:r>
            <a:r>
              <a:rPr lang="en-US" sz="1600" err="1"/>
              <a:t>review_comment_message</a:t>
            </a:r>
            <a:r>
              <a:rPr lang="en-US" sz="1600"/>
              <a:t> columns</a:t>
            </a:r>
          </a:p>
          <a:p>
            <a:r>
              <a:rPr lang="en-US" sz="1600"/>
              <a:t>Translated reviews in Portuguese to English using </a:t>
            </a:r>
            <a:r>
              <a:rPr lang="en-US" sz="1600" err="1"/>
              <a:t>deepl</a:t>
            </a:r>
            <a:endParaRPr lang="en-US" sz="1600"/>
          </a:p>
          <a:p>
            <a:r>
              <a:rPr lang="en-US" sz="1600"/>
              <a:t>Cleaned text by removing special characters, punctuation and numbers</a:t>
            </a:r>
          </a:p>
          <a:p>
            <a:r>
              <a:rPr lang="en-US" sz="1600"/>
              <a:t>Initialize sentiment analyzer to obtain compound score and sentiment classification</a:t>
            </a:r>
          </a:p>
          <a:p>
            <a:r>
              <a:rPr lang="en-US" sz="1600"/>
              <a:t>Calculated average review score per product and average compound score per product to obtain an average sentiment classification for each product.</a:t>
            </a:r>
          </a:p>
          <a:p>
            <a:endParaRPr lang="en-US" sz="1600"/>
          </a:p>
        </p:txBody>
      </p:sp>
    </p:spTree>
    <p:extLst>
      <p:ext uri="{BB962C8B-B14F-4D97-AF65-F5344CB8AC3E}">
        <p14:creationId xmlns:p14="http://schemas.microsoft.com/office/powerpoint/2010/main" val="2393675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82C32B9-5A53-4E5A-26A9-6D3135EDEDA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Dashboard</a:t>
            </a:r>
          </a:p>
        </p:txBody>
      </p:sp>
      <p:sp>
        <p:nvSpPr>
          <p:cNvPr id="3" name="Content Placeholder 2">
            <a:extLst>
              <a:ext uri="{FF2B5EF4-FFF2-40B4-BE49-F238E27FC236}">
                <a16:creationId xmlns:a16="http://schemas.microsoft.com/office/drawing/2014/main" xmlns="" id="{25EB3B20-FC2A-9E90-BA3F-CA78FDE2F124}"/>
              </a:ext>
            </a:extLst>
          </p:cNvPr>
          <p:cNvSpPr>
            <a:spLocks noGrp="1"/>
          </p:cNvSpPr>
          <p:nvPr>
            <p:ph idx="1"/>
          </p:nvPr>
        </p:nvSpPr>
        <p:spPr>
          <a:xfrm>
            <a:off x="1371599" y="2034976"/>
            <a:ext cx="9724031" cy="1242261"/>
          </a:xfrm>
        </p:spPr>
        <p:txBody>
          <a:bodyPr anchor="ctr">
            <a:normAutofit/>
          </a:bodyPr>
          <a:lstStyle/>
          <a:p>
            <a:r>
              <a:rPr lang="en-US" sz="2000" err="1"/>
              <a:t>Streamlit</a:t>
            </a:r>
            <a:r>
              <a:rPr lang="en-US" sz="2000"/>
              <a:t> was used to build the dashboard. </a:t>
            </a:r>
            <a:endParaRPr lang="en-US"/>
          </a:p>
          <a:p>
            <a:r>
              <a:rPr lang="en-US" sz="2000"/>
              <a:t>In the code, we included both the Sentiment Analysis and the Predictive Model to display it</a:t>
            </a:r>
          </a:p>
        </p:txBody>
      </p:sp>
      <p:sp>
        <p:nvSpPr>
          <p:cNvPr id="4" name="Rectangle: Rounded Corners 3">
            <a:extLst>
              <a:ext uri="{FF2B5EF4-FFF2-40B4-BE49-F238E27FC236}">
                <a16:creationId xmlns:a16="http://schemas.microsoft.com/office/drawing/2014/main" xmlns="" id="{81808D89-92D8-CA85-2B31-C174BD239710}"/>
              </a:ext>
            </a:extLst>
          </p:cNvPr>
          <p:cNvSpPr/>
          <p:nvPr/>
        </p:nvSpPr>
        <p:spPr>
          <a:xfrm>
            <a:off x="4787788" y="3277274"/>
            <a:ext cx="2616424" cy="49900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Black Friday Dashboard</a:t>
            </a:r>
            <a:endParaRPr lang="en-US"/>
          </a:p>
        </p:txBody>
      </p:sp>
      <p:sp>
        <p:nvSpPr>
          <p:cNvPr id="5" name="Rectangle: Rounded Corners 4">
            <a:extLst>
              <a:ext uri="{FF2B5EF4-FFF2-40B4-BE49-F238E27FC236}">
                <a16:creationId xmlns:a16="http://schemas.microsoft.com/office/drawing/2014/main" xmlns="" id="{4DDFF13D-36AE-A70B-11F2-3ABD35D87FC7}"/>
              </a:ext>
            </a:extLst>
          </p:cNvPr>
          <p:cNvSpPr/>
          <p:nvPr/>
        </p:nvSpPr>
        <p:spPr>
          <a:xfrm>
            <a:off x="1625150" y="4733840"/>
            <a:ext cx="2616424" cy="49900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Best Rated Products</a:t>
            </a:r>
            <a:endParaRPr lang="en-US"/>
          </a:p>
        </p:txBody>
      </p:sp>
      <p:sp>
        <p:nvSpPr>
          <p:cNvPr id="6" name="Rectangle: Rounded Corners 5">
            <a:extLst>
              <a:ext uri="{FF2B5EF4-FFF2-40B4-BE49-F238E27FC236}">
                <a16:creationId xmlns:a16="http://schemas.microsoft.com/office/drawing/2014/main" xmlns="" id="{D56E3B16-65D8-A3C9-AFEF-BE75D5CA37ED}"/>
              </a:ext>
            </a:extLst>
          </p:cNvPr>
          <p:cNvSpPr/>
          <p:nvPr/>
        </p:nvSpPr>
        <p:spPr>
          <a:xfrm>
            <a:off x="4922655" y="4733840"/>
            <a:ext cx="2616424" cy="49900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Product Categories</a:t>
            </a:r>
          </a:p>
        </p:txBody>
      </p:sp>
      <p:sp>
        <p:nvSpPr>
          <p:cNvPr id="7" name="Rectangle: Rounded Corners 6">
            <a:extLst>
              <a:ext uri="{FF2B5EF4-FFF2-40B4-BE49-F238E27FC236}">
                <a16:creationId xmlns:a16="http://schemas.microsoft.com/office/drawing/2014/main" xmlns="" id="{59961763-41B8-FDC3-6701-324120156C90}"/>
              </a:ext>
            </a:extLst>
          </p:cNvPr>
          <p:cNvSpPr/>
          <p:nvPr/>
        </p:nvSpPr>
        <p:spPr>
          <a:xfrm>
            <a:off x="8139238" y="4733839"/>
            <a:ext cx="2724317" cy="49900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Predict Price of a Product</a:t>
            </a:r>
            <a:endParaRPr lang="en-US"/>
          </a:p>
        </p:txBody>
      </p:sp>
      <p:sp>
        <p:nvSpPr>
          <p:cNvPr id="8" name="TextBox 7">
            <a:extLst>
              <a:ext uri="{FF2B5EF4-FFF2-40B4-BE49-F238E27FC236}">
                <a16:creationId xmlns:a16="http://schemas.microsoft.com/office/drawing/2014/main" xmlns="" id="{CE5C8BB8-AE5F-34B9-5F95-4C32AD42C0B9}"/>
              </a:ext>
            </a:extLst>
          </p:cNvPr>
          <p:cNvSpPr txBox="1"/>
          <p:nvPr/>
        </p:nvSpPr>
        <p:spPr>
          <a:xfrm>
            <a:off x="5731858" y="3884176"/>
            <a:ext cx="7201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400"/>
              <a:t>Filters</a:t>
            </a:r>
          </a:p>
        </p:txBody>
      </p:sp>
      <p:cxnSp>
        <p:nvCxnSpPr>
          <p:cNvPr id="9" name="Straight Arrow Connector 8">
            <a:extLst>
              <a:ext uri="{FF2B5EF4-FFF2-40B4-BE49-F238E27FC236}">
                <a16:creationId xmlns:a16="http://schemas.microsoft.com/office/drawing/2014/main" xmlns="" id="{93453934-4D4B-9428-25F4-9701308D5030}"/>
              </a:ext>
            </a:extLst>
          </p:cNvPr>
          <p:cNvCxnSpPr/>
          <p:nvPr/>
        </p:nvCxnSpPr>
        <p:spPr>
          <a:xfrm flipH="1">
            <a:off x="6095999" y="4174141"/>
            <a:ext cx="13486" cy="573186"/>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xmlns="" id="{583F74E0-144D-0BD8-C023-E825736D57E3}"/>
              </a:ext>
            </a:extLst>
          </p:cNvPr>
          <p:cNvCxnSpPr>
            <a:cxnSpLocks/>
          </p:cNvCxnSpPr>
          <p:nvPr/>
        </p:nvCxnSpPr>
        <p:spPr>
          <a:xfrm>
            <a:off x="6100928" y="4191222"/>
            <a:ext cx="3272344" cy="54261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xmlns="" id="{450681C5-D7BE-0A3A-9BD1-5CCD7ABACA61}"/>
              </a:ext>
            </a:extLst>
          </p:cNvPr>
          <p:cNvCxnSpPr>
            <a:cxnSpLocks/>
          </p:cNvCxnSpPr>
          <p:nvPr/>
        </p:nvCxnSpPr>
        <p:spPr>
          <a:xfrm flipH="1">
            <a:off x="3091609" y="4188518"/>
            <a:ext cx="3041669" cy="548472"/>
          </a:xfrm>
          <a:prstGeom prst="straightConnector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270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xmlns="" id="{7742A528-B5BC-48B8-92DE-9C2B44451A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hand writing a line on a white board&#10;&#10;Description automatically generated">
            <a:extLst>
              <a:ext uri="{FF2B5EF4-FFF2-40B4-BE49-F238E27FC236}">
                <a16:creationId xmlns:a16="http://schemas.microsoft.com/office/drawing/2014/main" xmlns="" id="{39AFBB28-2EEE-65DC-C161-0F872BEE3070}"/>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r="-1" b="6926"/>
          <a:stretch/>
        </p:blipFill>
        <p:spPr>
          <a:xfrm>
            <a:off x="1366347" y="433410"/>
            <a:ext cx="9459306" cy="5854700"/>
          </a:xfrm>
          <a:custGeom>
            <a:avLst/>
            <a:gdLst/>
            <a:ahLst/>
            <a:cxnLst/>
            <a:rect l="l" t="t" r="r" b="b"/>
            <a:pathLst>
              <a:path w="8500451" h="5783926">
                <a:moveTo>
                  <a:pt x="4814568" y="604"/>
                </a:moveTo>
                <a:cubicBezTo>
                  <a:pt x="5041344" y="3294"/>
                  <a:pt x="5267019" y="14348"/>
                  <a:pt x="5493575" y="21000"/>
                </a:cubicBezTo>
                <a:cubicBezTo>
                  <a:pt x="5987120" y="36130"/>
                  <a:pt x="6483273" y="35607"/>
                  <a:pt x="6977859" y="46564"/>
                </a:cubicBezTo>
                <a:cubicBezTo>
                  <a:pt x="7286195" y="53346"/>
                  <a:pt x="7590877" y="77867"/>
                  <a:pt x="7880953" y="154038"/>
                </a:cubicBezTo>
                <a:cubicBezTo>
                  <a:pt x="7921646" y="164993"/>
                  <a:pt x="7967557" y="167081"/>
                  <a:pt x="7998861" y="193166"/>
                </a:cubicBezTo>
                <a:cubicBezTo>
                  <a:pt x="8033815" y="222382"/>
                  <a:pt x="8019729" y="265163"/>
                  <a:pt x="7968600" y="273511"/>
                </a:cubicBezTo>
                <a:cubicBezTo>
                  <a:pt x="7903386" y="284466"/>
                  <a:pt x="7836607" y="287597"/>
                  <a:pt x="7764609" y="294901"/>
                </a:cubicBezTo>
                <a:cubicBezTo>
                  <a:pt x="7792260" y="335073"/>
                  <a:pt x="7859040" y="304814"/>
                  <a:pt x="7876257" y="354899"/>
                </a:cubicBezTo>
                <a:cubicBezTo>
                  <a:pt x="7799043" y="389332"/>
                  <a:pt x="7705656" y="366898"/>
                  <a:pt x="7631049" y="400810"/>
                </a:cubicBezTo>
                <a:cubicBezTo>
                  <a:pt x="7633137" y="424287"/>
                  <a:pt x="7649831" y="426374"/>
                  <a:pt x="7663396" y="432635"/>
                </a:cubicBezTo>
                <a:cubicBezTo>
                  <a:pt x="7676961" y="438373"/>
                  <a:pt x="7710871" y="430026"/>
                  <a:pt x="7696264" y="462894"/>
                </a:cubicBezTo>
                <a:cubicBezTo>
                  <a:pt x="7541315" y="482719"/>
                  <a:pt x="7393147" y="550021"/>
                  <a:pt x="7229849" y="540630"/>
                </a:cubicBezTo>
                <a:cubicBezTo>
                  <a:pt x="7431755" y="558890"/>
                  <a:pt x="7602355" y="633496"/>
                  <a:pt x="7780782" y="683059"/>
                </a:cubicBezTo>
                <a:cubicBezTo>
                  <a:pt x="7773479" y="741491"/>
                  <a:pt x="7701483" y="718014"/>
                  <a:pt x="7680613" y="759751"/>
                </a:cubicBezTo>
                <a:cubicBezTo>
                  <a:pt x="7794869" y="788967"/>
                  <a:pt x="7904429" y="823401"/>
                  <a:pt x="7998861" y="880789"/>
                </a:cubicBezTo>
                <a:cubicBezTo>
                  <a:pt x="8083901" y="932439"/>
                  <a:pt x="8164765" y="989306"/>
                  <a:pt x="8257111" y="1031566"/>
                </a:cubicBezTo>
                <a:cubicBezTo>
                  <a:pt x="8354150" y="1075912"/>
                  <a:pt x="8413103" y="1132779"/>
                  <a:pt x="8402148" y="1229819"/>
                </a:cubicBezTo>
                <a:cubicBezTo>
                  <a:pt x="8397452" y="1269468"/>
                  <a:pt x="8409973" y="1302859"/>
                  <a:pt x="8453275" y="1318510"/>
                </a:cubicBezTo>
                <a:cubicBezTo>
                  <a:pt x="8507013" y="1337814"/>
                  <a:pt x="8501275" y="1367029"/>
                  <a:pt x="8499187" y="1411897"/>
                </a:cubicBezTo>
                <a:cubicBezTo>
                  <a:pt x="8496056" y="1465634"/>
                  <a:pt x="8468406" y="1486504"/>
                  <a:pt x="8419885" y="1504764"/>
                </a:cubicBezTo>
                <a:cubicBezTo>
                  <a:pt x="8350497" y="1530327"/>
                  <a:pt x="8349975" y="1569978"/>
                  <a:pt x="8368237" y="1617454"/>
                </a:cubicBezTo>
                <a:cubicBezTo>
                  <a:pt x="8378149" y="1643540"/>
                  <a:pt x="8393278" y="1664409"/>
                  <a:pt x="8415713" y="1683712"/>
                </a:cubicBezTo>
                <a:cubicBezTo>
                  <a:pt x="8493448" y="1751014"/>
                  <a:pt x="8492927" y="1752056"/>
                  <a:pt x="8416755" y="1831880"/>
                </a:cubicBezTo>
                <a:cubicBezTo>
                  <a:pt x="8396408" y="1853269"/>
                  <a:pt x="8374496" y="1867356"/>
                  <a:pt x="8383888" y="1901790"/>
                </a:cubicBezTo>
                <a:cubicBezTo>
                  <a:pt x="8415713" y="2016046"/>
                  <a:pt x="8411538" y="2016046"/>
                  <a:pt x="8283717" y="2053609"/>
                </a:cubicBezTo>
                <a:cubicBezTo>
                  <a:pt x="8254501" y="2062479"/>
                  <a:pt x="8215373" y="2054653"/>
                  <a:pt x="8198678" y="2087521"/>
                </a:cubicBezTo>
                <a:cubicBezTo>
                  <a:pt x="8209113" y="2111521"/>
                  <a:pt x="8184591" y="2690625"/>
                  <a:pt x="8207547" y="2700017"/>
                </a:cubicBezTo>
                <a:cubicBezTo>
                  <a:pt x="8387017" y="2773578"/>
                  <a:pt x="8409451" y="2860184"/>
                  <a:pt x="8269632" y="2996352"/>
                </a:cubicBezTo>
                <a:cubicBezTo>
                  <a:pt x="8175722" y="3087653"/>
                  <a:pt x="8186677" y="3236864"/>
                  <a:pt x="8225807" y="3330251"/>
                </a:cubicBezTo>
                <a:cubicBezTo>
                  <a:pt x="8373452" y="3371467"/>
                  <a:pt x="8341107" y="3481027"/>
                  <a:pt x="8370845" y="3577023"/>
                </a:cubicBezTo>
                <a:cubicBezTo>
                  <a:pt x="8392757" y="3649020"/>
                  <a:pt x="8306673" y="3639107"/>
                  <a:pt x="8310847" y="3671976"/>
                </a:cubicBezTo>
                <a:cubicBezTo>
                  <a:pt x="8365105" y="3711626"/>
                  <a:pt x="8437624" y="3724148"/>
                  <a:pt x="8479884" y="3778406"/>
                </a:cubicBezTo>
                <a:cubicBezTo>
                  <a:pt x="8403713" y="3818056"/>
                  <a:pt x="8365105" y="3873880"/>
                  <a:pt x="8322845" y="3929703"/>
                </a:cubicBezTo>
                <a:cubicBezTo>
                  <a:pt x="8254501" y="4020482"/>
                  <a:pt x="8161635" y="4097174"/>
                  <a:pt x="8063031" y="4166563"/>
                </a:cubicBezTo>
                <a:cubicBezTo>
                  <a:pt x="8012947" y="4649674"/>
                  <a:pt x="7851215" y="5156783"/>
                  <a:pt x="7833475" y="5181825"/>
                </a:cubicBezTo>
                <a:cubicBezTo>
                  <a:pt x="7760436" y="5174520"/>
                  <a:pt x="7618528" y="5466682"/>
                  <a:pt x="7495403" y="5493812"/>
                </a:cubicBezTo>
                <a:cubicBezTo>
                  <a:pt x="7366017" y="5523550"/>
                  <a:pt x="5441925" y="5797973"/>
                  <a:pt x="5148199" y="5783364"/>
                </a:cubicBezTo>
                <a:cubicBezTo>
                  <a:pt x="3551743" y="5705628"/>
                  <a:pt x="3505310" y="5598155"/>
                  <a:pt x="3505310" y="5598155"/>
                </a:cubicBezTo>
                <a:cubicBezTo>
                  <a:pt x="3505310" y="5598155"/>
                  <a:pt x="3596089" y="5571548"/>
                  <a:pt x="3675390" y="5541287"/>
                </a:cubicBezTo>
                <a:cubicBezTo>
                  <a:pt x="3627392" y="5542853"/>
                  <a:pt x="3579395" y="5543896"/>
                  <a:pt x="3531919" y="5542331"/>
                </a:cubicBezTo>
                <a:cubicBezTo>
                  <a:pt x="3164108" y="5531375"/>
                  <a:pt x="3500093" y="5511028"/>
                  <a:pt x="3138022" y="5469291"/>
                </a:cubicBezTo>
                <a:cubicBezTo>
                  <a:pt x="2527092" y="5398860"/>
                  <a:pt x="2618913" y="5380598"/>
                  <a:pt x="2058068" y="5181825"/>
                </a:cubicBezTo>
                <a:cubicBezTo>
                  <a:pt x="2008504" y="5164086"/>
                  <a:pt x="1660519" y="5056613"/>
                  <a:pt x="1447659" y="5044613"/>
                </a:cubicBezTo>
                <a:cubicBezTo>
                  <a:pt x="1391313" y="5041483"/>
                  <a:pt x="1329751" y="5042527"/>
                  <a:pt x="1281230" y="4977311"/>
                </a:cubicBezTo>
                <a:cubicBezTo>
                  <a:pt x="1429920" y="4979399"/>
                  <a:pt x="1557741" y="4979399"/>
                  <a:pt x="1696518" y="4945487"/>
                </a:cubicBezTo>
                <a:cubicBezTo>
                  <a:pt x="1622434" y="4898532"/>
                  <a:pt x="1537394" y="4938705"/>
                  <a:pt x="1478440" y="4905836"/>
                </a:cubicBezTo>
                <a:cubicBezTo>
                  <a:pt x="1423138" y="4875577"/>
                  <a:pt x="1375140" y="4871404"/>
                  <a:pt x="1318795" y="4919401"/>
                </a:cubicBezTo>
                <a:cubicBezTo>
                  <a:pt x="1289578" y="4944443"/>
                  <a:pt x="1237928" y="4939747"/>
                  <a:pt x="1208190" y="4925140"/>
                </a:cubicBezTo>
                <a:cubicBezTo>
                  <a:pt x="1049066" y="4846360"/>
                  <a:pt x="1052718" y="4847404"/>
                  <a:pt x="875857" y="4867751"/>
                </a:cubicBezTo>
                <a:cubicBezTo>
                  <a:pt x="763166" y="4880272"/>
                  <a:pt x="648388" y="4902706"/>
                  <a:pt x="545088" y="4889141"/>
                </a:cubicBezTo>
                <a:cubicBezTo>
                  <a:pt x="532045" y="4859403"/>
                  <a:pt x="543522" y="4845839"/>
                  <a:pt x="558131" y="4841666"/>
                </a:cubicBezTo>
                <a:cubicBezTo>
                  <a:pt x="796034" y="4776973"/>
                  <a:pt x="840379" y="4702889"/>
                  <a:pt x="1081413" y="4662717"/>
                </a:cubicBezTo>
                <a:cubicBezTo>
                  <a:pt x="1099151" y="4617327"/>
                  <a:pt x="1011503" y="4609500"/>
                  <a:pt x="1052718" y="4564633"/>
                </a:cubicBezTo>
                <a:cubicBezTo>
                  <a:pt x="1127846" y="4529678"/>
                  <a:pt x="1216016" y="4570894"/>
                  <a:pt x="1290622" y="4525505"/>
                </a:cubicBezTo>
                <a:cubicBezTo>
                  <a:pt x="1277579" y="4493158"/>
                  <a:pt x="1214972" y="4516636"/>
                  <a:pt x="1217581" y="4482202"/>
                </a:cubicBezTo>
                <a:cubicBezTo>
                  <a:pt x="1220712" y="4442552"/>
                  <a:pt x="1264536" y="4448813"/>
                  <a:pt x="1294796" y="4451421"/>
                </a:cubicBezTo>
                <a:cubicBezTo>
                  <a:pt x="1441398" y="4464985"/>
                  <a:pt x="1568696" y="4390902"/>
                  <a:pt x="1709040" y="4365860"/>
                </a:cubicBezTo>
                <a:cubicBezTo>
                  <a:pt x="1559306" y="4303253"/>
                  <a:pt x="686474" y="4353338"/>
                  <a:pt x="530479" y="4334034"/>
                </a:cubicBezTo>
                <a:cubicBezTo>
                  <a:pt x="367182" y="4314210"/>
                  <a:pt x="107367" y="4261516"/>
                  <a:pt x="174146" y="4244821"/>
                </a:cubicBezTo>
                <a:cubicBezTo>
                  <a:pt x="249796" y="4225518"/>
                  <a:pt x="519524" y="3996484"/>
                  <a:pt x="596216" y="3986050"/>
                </a:cubicBezTo>
                <a:cubicBezTo>
                  <a:pt x="685430" y="3974050"/>
                  <a:pt x="703169" y="3957876"/>
                  <a:pt x="820554" y="3875967"/>
                </a:cubicBezTo>
                <a:cubicBezTo>
                  <a:pt x="897769" y="3822230"/>
                  <a:pt x="576391" y="3939094"/>
                  <a:pt x="451179" y="3901009"/>
                </a:cubicBezTo>
                <a:cubicBezTo>
                  <a:pt x="405268" y="3886923"/>
                  <a:pt x="729255" y="3738233"/>
                  <a:pt x="729255" y="3711105"/>
                </a:cubicBezTo>
                <a:cubicBezTo>
                  <a:pt x="729255" y="3682409"/>
                  <a:pt x="700038" y="3676150"/>
                  <a:pt x="672387" y="3676150"/>
                </a:cubicBezTo>
                <a:cubicBezTo>
                  <a:pt x="610824" y="3676150"/>
                  <a:pt x="629606" y="3651106"/>
                  <a:pt x="568043" y="3652673"/>
                </a:cubicBezTo>
                <a:cubicBezTo>
                  <a:pt x="748558" y="3580154"/>
                  <a:pt x="860205" y="3599458"/>
                  <a:pt x="1038632" y="3533198"/>
                </a:cubicBezTo>
                <a:cubicBezTo>
                  <a:pt x="1125760" y="3500852"/>
                  <a:pt x="817425" y="3393378"/>
                  <a:pt x="907160" y="3365206"/>
                </a:cubicBezTo>
                <a:cubicBezTo>
                  <a:pt x="941071" y="3354249"/>
                  <a:pt x="986461" y="3365727"/>
                  <a:pt x="1009938" y="3327120"/>
                </a:cubicBezTo>
                <a:cubicBezTo>
                  <a:pt x="972897" y="3296340"/>
                  <a:pt x="923855" y="3309904"/>
                  <a:pt x="886812" y="3322425"/>
                </a:cubicBezTo>
                <a:cubicBezTo>
                  <a:pt x="792381" y="3354772"/>
                  <a:pt x="799165" y="3346946"/>
                  <a:pt x="789773" y="3322947"/>
                </a:cubicBezTo>
                <a:cubicBezTo>
                  <a:pt x="758993" y="3241037"/>
                  <a:pt x="682822" y="3267123"/>
                  <a:pt x="615520" y="3280688"/>
                </a:cubicBezTo>
                <a:cubicBezTo>
                  <a:pt x="412050" y="3321382"/>
                  <a:pt x="205972" y="3309904"/>
                  <a:pt x="3023" y="3351641"/>
                </a:cubicBezTo>
                <a:cubicBezTo>
                  <a:pt x="-18888" y="3356337"/>
                  <a:pt x="83890" y="3262949"/>
                  <a:pt x="132409" y="3251993"/>
                </a:cubicBezTo>
                <a:cubicBezTo>
                  <a:pt x="185103" y="3240516"/>
                  <a:pt x="249796" y="3248863"/>
                  <a:pt x="287360" y="3195127"/>
                </a:cubicBezTo>
                <a:cubicBezTo>
                  <a:pt x="220579" y="3181561"/>
                  <a:pt x="144410" y="3207647"/>
                  <a:pt x="78150" y="3164866"/>
                </a:cubicBezTo>
                <a:cubicBezTo>
                  <a:pt x="225276" y="3105913"/>
                  <a:pt x="371878" y="3107999"/>
                  <a:pt x="498655" y="3069914"/>
                </a:cubicBezTo>
                <a:cubicBezTo>
                  <a:pt x="510133" y="2999483"/>
                  <a:pt x="426658" y="3025046"/>
                  <a:pt x="396399" y="2984874"/>
                </a:cubicBezTo>
                <a:cubicBezTo>
                  <a:pt x="1351140" y="2916007"/>
                  <a:pt x="817946" y="2712537"/>
                  <a:pt x="658822" y="2601411"/>
                </a:cubicBezTo>
                <a:cubicBezTo>
                  <a:pt x="605607" y="2564370"/>
                  <a:pt x="1164888" y="2388551"/>
                  <a:pt x="1183148" y="2383856"/>
                </a:cubicBezTo>
                <a:cubicBezTo>
                  <a:pt x="1229581" y="2372900"/>
                  <a:pt x="1413747" y="2380725"/>
                  <a:pt x="1451311" y="2366639"/>
                </a:cubicBezTo>
                <a:cubicBezTo>
                  <a:pt x="1499309" y="2348901"/>
                  <a:pt x="1340706" y="2318120"/>
                  <a:pt x="1376184" y="2296729"/>
                </a:cubicBezTo>
                <a:cubicBezTo>
                  <a:pt x="1625043" y="2145953"/>
                  <a:pt x="1642780" y="1919006"/>
                  <a:pt x="1572870" y="1902834"/>
                </a:cubicBezTo>
                <a:cubicBezTo>
                  <a:pt x="1500353" y="1886138"/>
                  <a:pt x="1429399" y="1899181"/>
                  <a:pt x="1362097" y="1926311"/>
                </a:cubicBezTo>
                <a:cubicBezTo>
                  <a:pt x="1252536" y="1970656"/>
                  <a:pt x="493960" y="1907528"/>
                  <a:pt x="281620" y="1943006"/>
                </a:cubicBezTo>
                <a:cubicBezTo>
                  <a:pt x="249274" y="1948223"/>
                  <a:pt x="205451" y="1971700"/>
                  <a:pt x="174669" y="1927876"/>
                </a:cubicBezTo>
                <a:cubicBezTo>
                  <a:pt x="393269" y="1785969"/>
                  <a:pt x="673952" y="1826663"/>
                  <a:pt x="918115" y="1730145"/>
                </a:cubicBezTo>
                <a:cubicBezTo>
                  <a:pt x="822119" y="1663886"/>
                  <a:pt x="724558" y="1667017"/>
                  <a:pt x="624389" y="1676929"/>
                </a:cubicBezTo>
                <a:cubicBezTo>
                  <a:pt x="598304" y="1679538"/>
                  <a:pt x="562826" y="1683190"/>
                  <a:pt x="556565" y="1655539"/>
                </a:cubicBezTo>
                <a:cubicBezTo>
                  <a:pt x="548739" y="1620584"/>
                  <a:pt x="590999" y="1614323"/>
                  <a:pt x="618650" y="1600237"/>
                </a:cubicBezTo>
                <a:cubicBezTo>
                  <a:pt x="660909" y="1578325"/>
                  <a:pt x="723515" y="1604410"/>
                  <a:pt x="775165" y="1544413"/>
                </a:cubicBezTo>
                <a:cubicBezTo>
                  <a:pt x="618650" y="1558500"/>
                  <a:pt x="486656" y="1583021"/>
                  <a:pt x="348401" y="1624758"/>
                </a:cubicBezTo>
                <a:cubicBezTo>
                  <a:pt x="360400" y="1587717"/>
                  <a:pt x="402137" y="1570499"/>
                  <a:pt x="378660" y="1539719"/>
                </a:cubicBezTo>
                <a:cubicBezTo>
                  <a:pt x="360922" y="1516763"/>
                  <a:pt x="310316" y="1505806"/>
                  <a:pt x="336402" y="1463025"/>
                </a:cubicBezTo>
                <a:cubicBezTo>
                  <a:pt x="409963" y="1417636"/>
                  <a:pt x="514307" y="1429636"/>
                  <a:pt x="576913" y="1364421"/>
                </a:cubicBezTo>
                <a:cubicBezTo>
                  <a:pt x="665605" y="1271556"/>
                  <a:pt x="803338" y="1239731"/>
                  <a:pt x="911856" y="1171908"/>
                </a:cubicBezTo>
                <a:cubicBezTo>
                  <a:pt x="947853" y="1149995"/>
                  <a:pt x="1184192" y="1073303"/>
                  <a:pt x="1247841" y="1048782"/>
                </a:cubicBezTo>
                <a:cubicBezTo>
                  <a:pt x="1336532" y="1014349"/>
                  <a:pt x="1437746" y="1002349"/>
                  <a:pt x="1524872" y="939221"/>
                </a:cubicBezTo>
                <a:cubicBezTo>
                  <a:pt x="1439310" y="926178"/>
                  <a:pt x="1369923" y="985133"/>
                  <a:pt x="1267145" y="956439"/>
                </a:cubicBezTo>
                <a:cubicBezTo>
                  <a:pt x="1429920" y="895398"/>
                  <a:pt x="1579131" y="867746"/>
                  <a:pt x="1697039" y="783749"/>
                </a:cubicBezTo>
                <a:cubicBezTo>
                  <a:pt x="1711648" y="773315"/>
                  <a:pt x="1740342" y="776446"/>
                  <a:pt x="1762255" y="772794"/>
                </a:cubicBezTo>
                <a:cubicBezTo>
                  <a:pt x="1992852" y="735752"/>
                  <a:pt x="2224495" y="704449"/>
                  <a:pt x="2452486" y="650712"/>
                </a:cubicBezTo>
                <a:cubicBezTo>
                  <a:pt x="2504136" y="638191"/>
                  <a:pt x="2595436" y="635061"/>
                  <a:pt x="2586045" y="590193"/>
                </a:cubicBezTo>
                <a:cubicBezTo>
                  <a:pt x="2571959" y="522891"/>
                  <a:pt x="2486919" y="570889"/>
                  <a:pt x="2432138" y="577150"/>
                </a:cubicBezTo>
                <a:cubicBezTo>
                  <a:pt x="2262059" y="597497"/>
                  <a:pt x="2091979" y="632974"/>
                  <a:pt x="1919291" y="613149"/>
                </a:cubicBezTo>
                <a:cubicBezTo>
                  <a:pt x="2035633" y="588107"/>
                  <a:pt x="2151455" y="562542"/>
                  <a:pt x="2267799" y="537499"/>
                </a:cubicBezTo>
                <a:cubicBezTo>
                  <a:pt x="2134238" y="546368"/>
                  <a:pt x="2017896" y="487936"/>
                  <a:pt x="1887988" y="514022"/>
                </a:cubicBezTo>
                <a:cubicBezTo>
                  <a:pt x="1846250" y="522370"/>
                  <a:pt x="1802427" y="495762"/>
                  <a:pt x="1798252" y="454546"/>
                </a:cubicBezTo>
                <a:cubicBezTo>
                  <a:pt x="1793557" y="421678"/>
                  <a:pt x="1832686" y="407071"/>
                  <a:pt x="1862424" y="396636"/>
                </a:cubicBezTo>
                <a:cubicBezTo>
                  <a:pt x="1938595" y="370028"/>
                  <a:pt x="1999113" y="291250"/>
                  <a:pt x="2096675" y="332987"/>
                </a:cubicBezTo>
                <a:cubicBezTo>
                  <a:pt x="2158237" y="267250"/>
                  <a:pt x="2256320" y="256816"/>
                  <a:pt x="2335621" y="239600"/>
                </a:cubicBezTo>
                <a:cubicBezTo>
                  <a:pt x="2588654" y="185341"/>
                  <a:pt x="2845338" y="143081"/>
                  <a:pt x="3102023" y="107082"/>
                </a:cubicBezTo>
                <a:cubicBezTo>
                  <a:pt x="3270538" y="83605"/>
                  <a:pt x="3444270" y="93518"/>
                  <a:pt x="3611219" y="63780"/>
                </a:cubicBezTo>
                <a:cubicBezTo>
                  <a:pt x="3937814" y="5869"/>
                  <a:pt x="4262322" y="7436"/>
                  <a:pt x="4587352" y="1175"/>
                </a:cubicBezTo>
                <a:cubicBezTo>
                  <a:pt x="4663262" y="-260"/>
                  <a:pt x="4738976" y="-293"/>
                  <a:pt x="4814568" y="604"/>
                </a:cubicBezTo>
                <a:close/>
              </a:path>
            </a:pathLst>
          </a:custGeom>
        </p:spPr>
      </p:pic>
    </p:spTree>
    <p:extLst>
      <p:ext uri="{BB962C8B-B14F-4D97-AF65-F5344CB8AC3E}">
        <p14:creationId xmlns:p14="http://schemas.microsoft.com/office/powerpoint/2010/main" val="29270470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297</Words>
  <Application>Microsoft Office PowerPoint</Application>
  <PresentationFormat>Widescreen</PresentationFormat>
  <Paragraphs>59</Paragraphs>
  <Slides>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Aptos</vt:lpstr>
      <vt:lpstr>Aptos Display</vt:lpstr>
      <vt:lpstr>Arial</vt:lpstr>
      <vt:lpstr>Courier New</vt:lpstr>
      <vt:lpstr>Courier New,monospace</vt:lpstr>
      <vt:lpstr>office theme</vt:lpstr>
      <vt:lpstr>think-cell Slide</vt:lpstr>
      <vt:lpstr>Black Friday Deals Dashboard</vt:lpstr>
      <vt:lpstr>Introduction </vt:lpstr>
      <vt:lpstr>Streamlining Black Friday Deal Analysis</vt:lpstr>
      <vt:lpstr>Exploring Brazilian E-Commerce with Olist Dataset</vt:lpstr>
      <vt:lpstr>Data Preparation</vt:lpstr>
      <vt:lpstr>Predictive Model</vt:lpstr>
      <vt:lpstr>Sentiment Analysis</vt:lpstr>
      <vt:lpstr>Dashboard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6</cp:revision>
  <dcterms:created xsi:type="dcterms:W3CDTF">2024-04-15T11:55:57Z</dcterms:created>
  <dcterms:modified xsi:type="dcterms:W3CDTF">2024-04-19T02:55:49Z</dcterms:modified>
</cp:coreProperties>
</file>