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257" r:id="rId5"/>
    <p:sldId id="408" r:id="rId6"/>
    <p:sldId id="409" r:id="rId7"/>
    <p:sldId id="410" r:id="rId8"/>
    <p:sldId id="411" r:id="rId9"/>
    <p:sldId id="412" r:id="rId10"/>
    <p:sldId id="26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288" r:id="rId20"/>
    <p:sldId id="421" r:id="rId21"/>
    <p:sldId id="422" r:id="rId22"/>
    <p:sldId id="423" r:id="rId23"/>
    <p:sldId id="424" r:id="rId24"/>
    <p:sldId id="425" r:id="rId25"/>
    <p:sldId id="277" r:id="rId26"/>
    <p:sldId id="426" r:id="rId27"/>
    <p:sldId id="279" r:id="rId28"/>
    <p:sldId id="427" r:id="rId29"/>
    <p:sldId id="428" r:id="rId30"/>
    <p:sldId id="429" r:id="rId31"/>
    <p:sldId id="283" r:id="rId32"/>
    <p:sldId id="284" r:id="rId33"/>
    <p:sldId id="289" r:id="rId34"/>
    <p:sldId id="431" r:id="rId35"/>
    <p:sldId id="432" r:id="rId36"/>
    <p:sldId id="434" r:id="rId37"/>
    <p:sldId id="433" r:id="rId38"/>
    <p:sldId id="285" r:id="rId39"/>
    <p:sldId id="430" r:id="rId40"/>
  </p:sldIdLst>
  <p:sldSz cx="12192000" cy="6858000"/>
  <p:notesSz cx="7104063" cy="10234613"/>
  <p:custDataLst>
    <p:tags r:id="rId4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CB743C-D873-4233-9D28-B8C4BDC855B1}">
          <p14:sldIdLst>
            <p14:sldId id="257"/>
            <p14:sldId id="408"/>
            <p14:sldId id="409"/>
            <p14:sldId id="410"/>
            <p14:sldId id="411"/>
            <p14:sldId id="412"/>
            <p14:sldId id="26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288"/>
            <p14:sldId id="421"/>
            <p14:sldId id="422"/>
            <p14:sldId id="423"/>
            <p14:sldId id="424"/>
            <p14:sldId id="425"/>
            <p14:sldId id="277"/>
            <p14:sldId id="426"/>
            <p14:sldId id="279"/>
            <p14:sldId id="427"/>
            <p14:sldId id="428"/>
            <p14:sldId id="429"/>
            <p14:sldId id="283"/>
            <p14:sldId id="284"/>
            <p14:sldId id="289"/>
            <p14:sldId id="431"/>
            <p14:sldId id="432"/>
            <p14:sldId id="434"/>
            <p14:sldId id="433"/>
            <p14:sldId id="285"/>
            <p14:sldId id="4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CC00FF"/>
    <a:srgbClr val="339933"/>
    <a:srgbClr val="FF00FF"/>
    <a:srgbClr val="FFD966"/>
    <a:srgbClr val="00DC65"/>
    <a:srgbClr val="000000"/>
    <a:srgbClr val="9BBB59"/>
    <a:srgbClr val="D8262E"/>
    <a:srgbClr val="D92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/>
    <p:restoredTop sz="67346"/>
  </p:normalViewPr>
  <p:slideViewPr>
    <p:cSldViewPr snapToGrid="0">
      <p:cViewPr>
        <p:scale>
          <a:sx n="66" d="100"/>
          <a:sy n="66" d="100"/>
        </p:scale>
        <p:origin x="1474" y="-34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gs" Target="tags/tag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EA1514-F326-1840-B15D-D4720038598B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A3E024E-F835-6D45-89C3-0E2F93EE7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99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4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905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86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920424" y="691642"/>
            <a:ext cx="10360351" cy="5616575"/>
          </a:xfrm>
          <a:prstGeom prst="roundRect">
            <a:avLst>
              <a:gd name="adj" fmla="val 766"/>
            </a:avLst>
          </a:prstGeom>
          <a:solidFill>
            <a:srgbClr val="D81C24">
              <a:alpha val="14902"/>
            </a:srgbClr>
          </a:solidFill>
          <a:ln>
            <a:solidFill>
              <a:srgbClr val="D81C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1133" y="1293778"/>
            <a:ext cx="10084038" cy="1396829"/>
          </a:xfrm>
          <a:prstGeom prst="rect">
            <a:avLst/>
          </a:prstGeom>
          <a:noFill/>
        </p:spPr>
        <p:txBody>
          <a:bodyPr anchor="t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AU" noProof="0"/>
              <a:t>Session/Presentation Title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 hasCustomPrompt="1"/>
          </p:nvPr>
        </p:nvSpPr>
        <p:spPr>
          <a:xfrm>
            <a:off x="1051131" y="4572000"/>
            <a:ext cx="10084039" cy="1610037"/>
          </a:xfrm>
          <a:noFill/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AU" dirty="0"/>
              <a:t>Replace this with a table of units – 2 columns – National ID and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51132" y="819761"/>
            <a:ext cx="10084039" cy="341659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AU"/>
              <a:t>Week/Session 00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51130" y="4119576"/>
            <a:ext cx="10084038" cy="360698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1600" b="0" dirty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/>
              <a:t>Cluster Name</a:t>
            </a:r>
            <a:endParaRPr lang="en-AU"/>
          </a:p>
        </p:txBody>
      </p:sp>
      <p:sp>
        <p:nvSpPr>
          <p:cNvPr id="9" name="TextBox 8"/>
          <p:cNvSpPr txBox="1"/>
          <p:nvPr userDrawn="1"/>
        </p:nvSpPr>
        <p:spPr>
          <a:xfrm>
            <a:off x="1051132" y="2852738"/>
            <a:ext cx="1939896" cy="5723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indent="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1">
                    <a:lumMod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/>
              <a:buNone/>
              <a:defRPr sz="2800" baseline="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/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Presented by: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2991027" y="2862841"/>
            <a:ext cx="8144143" cy="5622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noProof="0">
                <a:solidFill>
                  <a:schemeClr val="bg1">
                    <a:lumMod val="95000"/>
                  </a:schemeClr>
                </a:solidFill>
              </a:rPr>
              <a:t>Given &amp; Last Name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 hasCustomPrompt="1"/>
          </p:nvPr>
        </p:nvSpPr>
        <p:spPr>
          <a:xfrm>
            <a:off x="1050925" y="3516767"/>
            <a:ext cx="10083800" cy="602809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AU" sz="2000" dirty="0" smtClean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>
                <a:solidFill>
                  <a:schemeClr val="bg1">
                    <a:lumMod val="85000"/>
                  </a:schemeClr>
                </a:solidFill>
              </a:rPr>
              <a:t>Course ID and Title</a:t>
            </a:r>
          </a:p>
        </p:txBody>
      </p:sp>
    </p:spTree>
    <p:extLst>
      <p:ext uri="{BB962C8B-B14F-4D97-AF65-F5344CB8AC3E}">
        <p14:creationId xmlns:p14="http://schemas.microsoft.com/office/powerpoint/2010/main" val="4190069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" userDrawn="1">
          <p15:clr>
            <a:srgbClr val="FBAE40"/>
          </p15:clr>
        </p15:guide>
        <p15:guide id="4" pos="7106" userDrawn="1">
          <p15:clr>
            <a:srgbClr val="FBAE40"/>
          </p15:clr>
        </p15:guide>
        <p15:guide id="5" orient="horz" pos="43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  <p15:guide id="7" orient="horz" pos="179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7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8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3062"/>
            <a:ext cx="7212496" cy="49118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6528" y="973063"/>
            <a:ext cx="3030587" cy="4911873"/>
          </a:xfrm>
          <a:prstGeom prst="roundRect">
            <a:avLst>
              <a:gd name="adj" fmla="val 3523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89589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98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918741"/>
            <a:ext cx="10972800" cy="4948123"/>
          </a:xfrm>
          <a:prstGeom prst="roundRect">
            <a:avLst>
              <a:gd name="adj" fmla="val 1876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82468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779252-2DB5-164E-B413-9653D35CC4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51813" y="973063"/>
            <a:ext cx="3030587" cy="4911873"/>
          </a:xfrm>
          <a:prstGeom prst="roundRect">
            <a:avLst>
              <a:gd name="adj" fmla="val 4419"/>
            </a:avLst>
          </a:prstGeom>
          <a:blipFill>
            <a:blip r:embed="rId2">
              <a:alphaModFix/>
            </a:blip>
            <a:stretch>
              <a:fillRect l="16" r="16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C5ADCF-7EA1-3644-9B75-D84582085E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671513"/>
            <a:ext cx="7416800" cy="56657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078927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93776"/>
            <a:ext cx="4011084" cy="94132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93776"/>
            <a:ext cx="6815667" cy="56323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99615"/>
            <a:ext cx="4011084" cy="46265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9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85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8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9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64753"/>
            <a:ext cx="10363200" cy="156086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 hasCustomPrompt="1"/>
          </p:nvPr>
        </p:nvSpPr>
        <p:spPr>
          <a:xfrm>
            <a:off x="911468" y="4870093"/>
            <a:ext cx="10363200" cy="1241057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AU" dirty="0"/>
              <a:t>Replace this with a table of units – 2 columns – National ID and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917332" y="4229096"/>
            <a:ext cx="10366132" cy="528637"/>
          </a:xfrm>
        </p:spPr>
        <p:txBody>
          <a:bodyPr>
            <a:normAutofit/>
          </a:bodyPr>
          <a:lstStyle>
            <a:lvl1pPr marL="0" indent="0" algn="l">
              <a:buNone/>
              <a:defRPr sz="24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AU"/>
              <a:t>Week/Session 00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918188"/>
            <a:ext cx="10360268" cy="59848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AU"/>
              <a:t>Lecture 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17332" y="3610147"/>
            <a:ext cx="10366132" cy="506589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AU"/>
              <a:t>Lecturer:	</a:t>
            </a:r>
            <a:r>
              <a:rPr lang="en-AU" err="1"/>
              <a:t>Given_Name</a:t>
            </a:r>
            <a:r>
              <a:rPr lang="en-AU"/>
              <a:t> </a:t>
            </a:r>
            <a:r>
              <a:rPr lang="en-AU" err="1"/>
              <a:t>Family_Name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290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09600" y="576072"/>
            <a:ext cx="10972800" cy="1024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5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61975" lvl="0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781050" lvl="1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000125" lvl="2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228725" lvl="3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447800" lvl="4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790700" lvl="5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133600" lvl="6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2476500" lvl="7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819400" lvl="8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9995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66775" y="602673"/>
            <a:ext cx="10449000" cy="13022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580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3886200"/>
            <a:ext cx="10363199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8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0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8"/>
            <a:ext cx="10972800" cy="219169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FB0483-D927-6C4B-9F8E-0CBFBED89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" y="4182975"/>
            <a:ext cx="10972800" cy="21916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2747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AU" noProof="0" smtClean="0"/>
              <a:t>6/02/2023</a:t>
            </a:fld>
            <a:endParaRPr lang="en-A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AU" noProof="0" smtClean="0"/>
              <a:t>‹#›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47172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3"/>
            <a:ext cx="851452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51452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12656" y="2900636"/>
            <a:ext cx="1769744" cy="2868342"/>
          </a:xfrm>
          <a:prstGeom prst="roundRect">
            <a:avLst>
              <a:gd name="adj" fmla="val 4112"/>
            </a:avLst>
          </a:prstGeom>
          <a:blipFill>
            <a:blip r:embed="rId2"/>
            <a:stretch>
              <a:fillRect l="16" r="16"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706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5600" y="1600202"/>
            <a:ext cx="7416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B08A67E-3ED8-7842-9A36-FDA51ABEB2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1" y="1600203"/>
            <a:ext cx="2792484" cy="4525963"/>
          </a:xfrm>
          <a:prstGeom prst="roundRect">
            <a:avLst>
              <a:gd name="adj" fmla="val 3374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430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94617"/>
            <a:ext cx="10972800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6F489C6-6277-454E-AECF-6C3872A9450F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82040"/>
            <a:ext cx="3860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41F46F4-8938-5C4A-A3E0-434D3C3588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4">
            <a:extLst>
              <a:ext uri="{FF2B5EF4-FFF2-40B4-BE49-F238E27FC236}">
                <a16:creationId xmlns:a16="http://schemas.microsoft.com/office/drawing/2014/main" id="{ED1A118C-2DC5-9B4D-B303-C0863344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7254"/>
            <a:ext cx="10972799" cy="124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70132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49" r:id="rId3"/>
    <p:sldLayoutId id="2147483650" r:id="rId4"/>
    <p:sldLayoutId id="2147483665" r:id="rId5"/>
    <p:sldLayoutId id="2147483651" r:id="rId6"/>
    <p:sldLayoutId id="2147483661" r:id="rId7"/>
    <p:sldLayoutId id="2147483652" r:id="rId8"/>
    <p:sldLayoutId id="2147483662" r:id="rId9"/>
    <p:sldLayoutId id="2147483653" r:id="rId10"/>
    <p:sldLayoutId id="2147483654" r:id="rId11"/>
    <p:sldLayoutId id="2147483663" r:id="rId12"/>
    <p:sldLayoutId id="2147483655" r:id="rId13"/>
    <p:sldLayoutId id="2147483664" r:id="rId14"/>
    <p:sldLayoutId id="2147483660" r:id="rId15"/>
    <p:sldLayoutId id="2147483656" r:id="rId16"/>
    <p:sldLayoutId id="2147483657" r:id="rId17"/>
    <p:sldLayoutId id="2147483658" r:id="rId18"/>
    <p:sldLayoutId id="2147483659" r:id="rId19"/>
    <p:sldLayoutId id="2147483668" r:id="rId20"/>
    <p:sldLayoutId id="2147483669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 spc="50" baseline="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stdtypes.html#string-method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Introductory Programming Techniques</a:t>
            </a:r>
            <a:br>
              <a:rPr lang="en-US" dirty="0"/>
            </a:br>
            <a:endParaRPr lang="en-AU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5"/>
          </p:nvPr>
        </p:nvSpPr>
        <p:spPr>
          <a:xfrm>
            <a:off x="923196" y="2127127"/>
            <a:ext cx="10360268" cy="598488"/>
          </a:xfrm>
        </p:spPr>
        <p:txBody>
          <a:bodyPr/>
          <a:lstStyle/>
          <a:p>
            <a:r>
              <a:rPr lang="en-AU" dirty="0"/>
              <a:t>North Metropolitan TAFE – Joondalup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B7FEDC-D992-724A-A409-0B70E13A9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8536" y="2725615"/>
            <a:ext cx="10366132" cy="506589"/>
          </a:xfrm>
        </p:spPr>
        <p:txBody>
          <a:bodyPr/>
          <a:lstStyle/>
          <a:p>
            <a:r>
              <a:rPr lang="en-US" dirty="0"/>
              <a:t>Semester 1 - 2023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6D74B-4BE7-DBD9-72E2-D81E701FF432}"/>
              </a:ext>
            </a:extLst>
          </p:cNvPr>
          <p:cNvSpPr txBox="1"/>
          <p:nvPr/>
        </p:nvSpPr>
        <p:spPr>
          <a:xfrm>
            <a:off x="923196" y="3625797"/>
            <a:ext cx="6093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Courses:</a:t>
            </a:r>
          </a:p>
          <a:p>
            <a:pPr algn="l"/>
            <a:r>
              <a:rPr lang="en-US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Certificate III in Information Technology</a:t>
            </a:r>
            <a:br>
              <a:rPr lang="en-US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r>
              <a:rPr lang="en-US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Certificate IV in IT (Programming)</a:t>
            </a:r>
            <a:br>
              <a:rPr lang="en-US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r>
              <a:rPr lang="en-US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Certificate IV in IT (Networking)</a:t>
            </a:r>
            <a:br>
              <a:rPr lang="en-US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r>
              <a:rPr lang="en-US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Certificate IV in IT (Cybersecurity)</a:t>
            </a:r>
            <a:br>
              <a:rPr lang="en-US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r>
              <a:rPr lang="en-US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Certificate IV in IT (Web)</a:t>
            </a:r>
          </a:p>
        </p:txBody>
      </p:sp>
    </p:spTree>
    <p:extLst>
      <p:ext uri="{BB962C8B-B14F-4D97-AF65-F5344CB8AC3E}">
        <p14:creationId xmlns:p14="http://schemas.microsoft.com/office/powerpoint/2010/main" val="91334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609600" y="576071"/>
            <a:ext cx="10972800" cy="1992581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  <a:b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comparing the two options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2D81E7-1840-228C-D974-144694FF4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283636"/>
              </p:ext>
            </p:extLst>
          </p:nvPr>
        </p:nvGraphicFramePr>
        <p:xfrm>
          <a:off x="776288" y="2864885"/>
          <a:ext cx="10546513" cy="2931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52925">
                  <a:extLst>
                    <a:ext uri="{9D8B030D-6E8A-4147-A177-3AD203B41FA5}">
                      <a16:colId xmlns:a16="http://schemas.microsoft.com/office/drawing/2014/main" val="2912588595"/>
                    </a:ext>
                  </a:extLst>
                </a:gridCol>
                <a:gridCol w="3821864">
                  <a:extLst>
                    <a:ext uri="{9D8B030D-6E8A-4147-A177-3AD203B41FA5}">
                      <a16:colId xmlns:a16="http://schemas.microsoft.com/office/drawing/2014/main" val="1041802711"/>
                    </a:ext>
                  </a:extLst>
                </a:gridCol>
                <a:gridCol w="2371724">
                  <a:extLst>
                    <a:ext uri="{9D8B030D-6E8A-4147-A177-3AD203B41FA5}">
                      <a16:colId xmlns:a16="http://schemas.microsoft.com/office/drawing/2014/main" val="2314383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While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For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Output for 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91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5993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EECAC24-3882-86E4-0275-19AE22482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979"/>
          <a:stretch/>
        </p:blipFill>
        <p:spPr>
          <a:xfrm>
            <a:off x="5322546" y="3428999"/>
            <a:ext cx="3478554" cy="1028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BC550C-63BE-79BE-9776-6F98BB29EA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62"/>
          <a:stretch/>
        </p:blipFill>
        <p:spPr>
          <a:xfrm>
            <a:off x="9105151" y="3428999"/>
            <a:ext cx="1481887" cy="2077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1111EE-B00C-0DA2-1BE6-A96DD0DDA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199" y="3428998"/>
            <a:ext cx="4149296" cy="1823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8067DA-A646-DFFC-2AA4-BE531A0550A4}"/>
              </a:ext>
            </a:extLst>
          </p:cNvPr>
          <p:cNvSpPr txBox="1"/>
          <p:nvPr/>
        </p:nvSpPr>
        <p:spPr>
          <a:xfrm>
            <a:off x="776288" y="6051096"/>
            <a:ext cx="646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The for loop is much neater and elegant code.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52321" y="2127008"/>
            <a:ext cx="10972799" cy="115965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161925" indent="0">
              <a:spcBef>
                <a:spcPts val="0"/>
              </a:spcBef>
              <a:buSzPct val="171000"/>
              <a:buNone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7D426D1-6C14-B035-FC97-2215341A0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79313"/>
              </p:ext>
            </p:extLst>
          </p:nvPr>
        </p:nvGraphicFramePr>
        <p:xfrm>
          <a:off x="932898" y="3555759"/>
          <a:ext cx="8782602" cy="2656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10652">
                  <a:extLst>
                    <a:ext uri="{9D8B030D-6E8A-4147-A177-3AD203B41FA5}">
                      <a16:colId xmlns:a16="http://schemas.microsoft.com/office/drawing/2014/main" val="2992985179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720102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4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14191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6BE4974-17CE-420C-2E2B-769BD56C6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549" y="4083083"/>
            <a:ext cx="3442290" cy="9835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B74D0E-EA06-9516-4A98-4DEF3B42F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95" y="4083083"/>
            <a:ext cx="4186065" cy="18765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Deeper into </a:t>
            </a:r>
            <a:r>
              <a:rPr lang="en-US" sz="5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5016104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68796">
              <a:spcBef>
                <a:spcPts val="0"/>
              </a:spcBef>
              <a:buSzPct val="100000"/>
            </a:pP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5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255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255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255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indent="-268796">
              <a:buSzPct val="100000"/>
            </a:pP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5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255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255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indent="-268796">
              <a:buSzPct val="100000"/>
            </a:pP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5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255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255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6502007" y="3919538"/>
            <a:ext cx="5395049" cy="1028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7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print(letter)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6081708" y="2436152"/>
            <a:ext cx="2442460" cy="9607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9206569" y="2436151"/>
            <a:ext cx="2813684" cy="8063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7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Six-character string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7183127" y="3383831"/>
            <a:ext cx="738598" cy="616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0158341" y="3302804"/>
            <a:ext cx="545509" cy="6167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2357353" y="894187"/>
            <a:ext cx="10800" cy="425024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295400" y="1314451"/>
            <a:ext cx="2152575" cy="952424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55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2371734" y="2267024"/>
            <a:ext cx="8325" cy="112387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H="1" flipV="1">
            <a:off x="5014950" y="2076524"/>
            <a:ext cx="10679" cy="440457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5023162" y="3038549"/>
            <a:ext cx="6075" cy="3546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2349901" y="3387506"/>
            <a:ext cx="2697074" cy="337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028681" y="1797844"/>
            <a:ext cx="297675" cy="2474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2368153" y="3929156"/>
            <a:ext cx="11924" cy="4833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051228" y="1838260"/>
            <a:ext cx="2474" cy="208484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051321" y="3906884"/>
            <a:ext cx="131445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634603" y="1228726"/>
            <a:ext cx="660797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3933826" y="2476501"/>
            <a:ext cx="2190824" cy="56204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625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en-US" sz="262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3848101" y="1514476"/>
            <a:ext cx="2333699" cy="56204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625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 </a:t>
            </a:r>
            <a:r>
              <a:rPr lang="en-US" sz="2625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5945813" y="3814763"/>
            <a:ext cx="4979250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print(letter)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7305676" y="1295401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867651" y="1295401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8448676" y="1295401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9010651" y="1295401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9553576" y="1295401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0115551" y="1295401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878681" y="5234091"/>
            <a:ext cx="10897791" cy="1013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iteration variable </a:t>
            </a:r>
            <a:r>
              <a:rPr lang="en-U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 </a:t>
            </a:r>
            <a:r>
              <a:rPr lang="en-US" sz="27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3527775" y="1789426"/>
            <a:ext cx="297675" cy="2474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206353" y="1228726"/>
            <a:ext cx="544049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solidFill>
                  <a:srgbClr val="FFD966"/>
                </a:solidFill>
              </a:rPr>
              <a:t>More String Operations</a:t>
            </a:r>
          </a:p>
        </p:txBody>
      </p:sp>
    </p:spTree>
    <p:extLst>
      <p:ext uri="{BB962C8B-B14F-4D97-AF65-F5344CB8AC3E}">
        <p14:creationId xmlns:p14="http://schemas.microsoft.com/office/powerpoint/2010/main" val="91023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522100" y="625288"/>
            <a:ext cx="4323155" cy="127963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5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264917" y="1955913"/>
            <a:ext cx="4951810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68796">
              <a:spcBef>
                <a:spcPts val="0"/>
              </a:spcBef>
              <a:buSzPct val="100000"/>
            </a:pP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255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indent="-268796">
              <a:buClr>
                <a:srgbClr val="FFFFFF"/>
              </a:buClr>
              <a:buSzPct val="100000"/>
            </a:pPr>
            <a:r>
              <a:rPr lang="en-US" sz="255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255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55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255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268796">
              <a:buSzPct val="100000"/>
            </a:pPr>
            <a:r>
              <a:rPr lang="en-US" sz="255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6135294" y="2540180"/>
            <a:ext cx="5857874" cy="33736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word = 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7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27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27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7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7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(word</a:t>
            </a:r>
            <a:r>
              <a:rPr lang="en-US" sz="27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6:7</a:t>
            </a:r>
            <a:r>
              <a:rPr lang="en-US" sz="27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7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7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(word</a:t>
            </a:r>
            <a:r>
              <a:rPr lang="en-US" sz="27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27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27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7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5297095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5297095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5859070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5859070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6440095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6440095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7002070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7002070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7544995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7544995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8106970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8106970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8630845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8630845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9192820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9192820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9773845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9773845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0335820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0335820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0878745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0878745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1440720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1440720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5849544" y="2746978"/>
            <a:ext cx="6099826" cy="2907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word 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7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27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27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7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7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(word</a:t>
            </a:r>
            <a:r>
              <a:rPr lang="en-US" sz="27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  <a:r>
              <a:rPr lang="en-US" sz="27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:]</a:t>
            </a:r>
            <a:r>
              <a:rPr lang="en-US" sz="27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thon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7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27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[:]</a:t>
            </a:r>
            <a:r>
              <a:rPr lang="en-US" sz="27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450065" y="612533"/>
            <a:ext cx="4323155" cy="127963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5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299110" y="2710335"/>
            <a:ext cx="4625064" cy="2618903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161925" indent="0">
              <a:spcBef>
                <a:spcPts val="0"/>
              </a:spcBef>
              <a:buSzPct val="171000"/>
              <a:buNone/>
            </a:pP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5297095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5297095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5859070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5859070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6440095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6440095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7002070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7002070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7544995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7544995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8106970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8106970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8630845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8630845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9192820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9192820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9773845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9773845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0335820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0335820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0878745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0878745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1440720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1440720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00FF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28337" y="2476500"/>
            <a:ext cx="3962400" cy="19049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161925" indent="0">
              <a:spcBef>
                <a:spcPts val="0"/>
              </a:spcBef>
              <a:buSzPct val="171000"/>
              <a:buNone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“</a:t>
            </a: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555958" y="2326313"/>
            <a:ext cx="7363326" cy="3324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greeting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greeting</a:t>
            </a:r>
            <a:r>
              <a:rPr lang="en-US" sz="27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27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greeting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'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greeting</a:t>
            </a:r>
            <a:r>
              <a:rPr lang="en-US" sz="27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27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5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5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5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a Logical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866776" y="1952626"/>
            <a:ext cx="4994672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400050">
              <a:spcBef>
                <a:spcPts val="0"/>
              </a:spcBef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“in” another string</a:t>
            </a:r>
          </a:p>
          <a:p>
            <a:pPr indent="-400050"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that returns </a:t>
            </a:r>
            <a:r>
              <a:rPr lang="en-US" sz="27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27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608FDB-1E32-43E4-8501-4011B9A853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48"/>
          <a:stretch/>
        </p:blipFill>
        <p:spPr>
          <a:xfrm>
            <a:off x="6330554" y="2352500"/>
            <a:ext cx="5606756" cy="329106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00FF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695325" y="2000250"/>
            <a:ext cx="11496675" cy="3991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5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right, bananas.'</a:t>
            </a:r>
            <a:r>
              <a:rPr lang="en-US" sz="25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algn="ctr"/>
            <a:endParaRPr sz="255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5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word,'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before banana.'</a:t>
            </a:r>
            <a:r>
              <a:rPr lang="en-US" sz="25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5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word,'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after banana.'</a:t>
            </a:r>
            <a:r>
              <a:rPr lang="en-US" sz="25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5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right, bananas.')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0" y="625288"/>
            <a:ext cx="12191999" cy="127963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10548938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714375" indent="-403225">
              <a:spcBef>
                <a:spcPts val="600"/>
              </a:spcBef>
              <a:buClr>
                <a:schemeClr val="bg1"/>
              </a:buClr>
              <a:buSzPct val="100000"/>
            </a:pPr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14375" indent="-403225">
              <a:spcBef>
                <a:spcPts val="600"/>
              </a:spcBef>
              <a:buClr>
                <a:schemeClr val="bg1"/>
              </a:buClr>
              <a:buSzPct val="100000"/>
            </a:pPr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r>
              <a:rPr lang="en-US" sz="2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2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</a:p>
          <a:p>
            <a:pPr marL="714375" indent="-403225">
              <a:spcBef>
                <a:spcPts val="600"/>
              </a:spcBef>
              <a:buClr>
                <a:schemeClr val="bg1"/>
              </a:buClr>
              <a:buSzPct val="100000"/>
            </a:pPr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2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2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14375" indent="-403225">
              <a:spcBef>
                <a:spcPts val="600"/>
              </a:spcBef>
              <a:buClr>
                <a:schemeClr val="bg1"/>
              </a:buClr>
              <a:buSzPct val="100000"/>
            </a:pPr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14375" indent="-403225">
              <a:spcBef>
                <a:spcPts val="600"/>
              </a:spcBef>
              <a:buClr>
                <a:schemeClr val="bg1"/>
              </a:buClr>
              <a:buSzPct val="100000"/>
            </a:pPr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2800" dirty="0" err="1">
                <a:solidFill>
                  <a:srgbClr val="CC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5990035" y="505288"/>
            <a:ext cx="5100713" cy="127963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866775" y="1089164"/>
            <a:ext cx="5123260" cy="5232871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68796">
              <a:spcBef>
                <a:spcPts val="0"/>
              </a:spcBef>
              <a:buSzPct val="100000"/>
            </a:pP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25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25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indent="-268796">
              <a:buSzPct val="100000"/>
            </a:pP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25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25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indent="-268796">
              <a:buSzPct val="100000"/>
            </a:pP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25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6363244" y="1784926"/>
            <a:ext cx="5667974" cy="4421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5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25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5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25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'Hi </a:t>
            </a:r>
            <a:r>
              <a:rPr lang="en-US" sz="255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There'</a:t>
            </a:r>
            <a:r>
              <a:rPr lang="en-US" sz="25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hi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677244" y="519641"/>
            <a:ext cx="11189699" cy="58415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['capitalize',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casefold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'center', 'count', 'encode',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endswith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expandtabs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'find', 'format',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format_map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'index',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isalnum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isalpha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isdecimal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isdigit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isidentifier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islower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isnumeric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isprintable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isspace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istitle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isupper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'join',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ljust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'lower',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lstrip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maketrans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'partition', 'replace',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rfind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rindex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rjust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rpartition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rsplit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rstrip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'split',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splitlines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startswith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'strip',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swapcase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'title', 'translate', 'upper', 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zfill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>
              <a:buClr>
                <a:schemeClr val="lt1"/>
              </a:buClr>
            </a:pPr>
            <a:endParaRPr lang="en-US" sz="21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</a:pPr>
            <a:endParaRPr sz="21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1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1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31" y="767953"/>
            <a:ext cx="9020175" cy="52482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546497" y="1804981"/>
            <a:ext cx="5893415" cy="3590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FF00FF"/>
              </a:buClr>
              <a:buSzPct val="25000"/>
            </a:pPr>
            <a:r>
              <a:rPr lang="en-US" sz="2100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1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lnSpc>
                <a:spcPct val="115000"/>
              </a:lnSpc>
              <a:buClr>
                <a:srgbClr val="FF00FF"/>
              </a:buClr>
              <a:buSzPct val="25000"/>
            </a:pPr>
            <a:r>
              <a:rPr lang="en-US" sz="2100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1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100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1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>
              <a:lnSpc>
                <a:spcPct val="115000"/>
              </a:lnSpc>
              <a:buClr>
                <a:srgbClr val="FF00FF"/>
              </a:buClr>
              <a:buSzPct val="25000"/>
            </a:pPr>
            <a:r>
              <a:rPr lang="en-US" sz="2100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1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>
              <a:lnSpc>
                <a:spcPct val="115000"/>
              </a:lnSpc>
              <a:buClr>
                <a:srgbClr val="FF00FF"/>
              </a:buClr>
              <a:buSzPct val="25000"/>
            </a:pPr>
            <a:r>
              <a:rPr lang="en-US" sz="2100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1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>
              <a:lnSpc>
                <a:spcPct val="115000"/>
              </a:lnSpc>
              <a:buClr>
                <a:srgbClr val="FF00FF"/>
              </a:buClr>
              <a:buSzPct val="25000"/>
            </a:pPr>
            <a:r>
              <a:rPr lang="en-US" sz="2100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1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6810376" y="1804981"/>
            <a:ext cx="5041106" cy="3590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FF00FF"/>
              </a:buClr>
              <a:buSzPct val="25000"/>
            </a:pPr>
            <a:r>
              <a:rPr lang="en-US" sz="2100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1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>
              <a:lnSpc>
                <a:spcPct val="115000"/>
              </a:lnSpc>
              <a:buClr>
                <a:srgbClr val="FF00FF"/>
              </a:buClr>
              <a:buSzPct val="25000"/>
            </a:pPr>
            <a:r>
              <a:rPr lang="en-US" sz="2100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1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lnSpc>
                <a:spcPct val="115000"/>
              </a:lnSpc>
              <a:buClr>
                <a:srgbClr val="FF00FF"/>
              </a:buClr>
              <a:buSzPct val="25000"/>
            </a:pPr>
            <a:r>
              <a:rPr lang="en-US" sz="2100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1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>
              <a:lnSpc>
                <a:spcPct val="115000"/>
              </a:lnSpc>
              <a:buClr>
                <a:srgbClr val="FF00FF"/>
              </a:buClr>
              <a:buSzPct val="25000"/>
            </a:pPr>
            <a:r>
              <a:rPr lang="en-US" sz="2100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1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>
              <a:lnSpc>
                <a:spcPct val="115000"/>
              </a:lnSpc>
              <a:buClr>
                <a:srgbClr val="FF00FF"/>
              </a:buClr>
              <a:buSzPct val="25000"/>
            </a:pPr>
            <a:r>
              <a:rPr lang="en-US" sz="2100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1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866776" y="625288"/>
            <a:ext cx="9540671" cy="127963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448868" y="687201"/>
            <a:ext cx="6269830" cy="127963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5025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439342" y="1962001"/>
            <a:ext cx="5915025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68796">
              <a:spcBef>
                <a:spcPts val="0"/>
              </a:spcBef>
              <a:buSzPct val="100000"/>
            </a:pP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25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indent="-268796">
              <a:buClr>
                <a:schemeClr val="bg1"/>
              </a:buClr>
              <a:buSzPct val="100000"/>
            </a:pPr>
            <a:r>
              <a:rPr lang="en-US" sz="25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</a:t>
            </a:r>
            <a:r>
              <a:rPr lang="en-US" sz="255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occurrence of the substring</a:t>
            </a:r>
          </a:p>
          <a:p>
            <a:pPr indent="-268796">
              <a:buSzPct val="100000"/>
            </a:pP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25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25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indent="-268796">
              <a:buClr>
                <a:schemeClr val="bg1"/>
              </a:buClr>
              <a:buSzPct val="100000"/>
            </a:pPr>
            <a:r>
              <a:rPr lang="en-US" sz="255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</a:t>
            </a:r>
            <a:r>
              <a:rPr lang="en-US" sz="25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position starts at zero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21CB41-1919-B31F-09CF-AD1052677FA2}"/>
              </a:ext>
            </a:extLst>
          </p:cNvPr>
          <p:cNvGrpSpPr/>
          <p:nvPr/>
        </p:nvGrpSpPr>
        <p:grpSpPr>
          <a:xfrm>
            <a:off x="7810501" y="1119188"/>
            <a:ext cx="3362324" cy="1104899"/>
            <a:chOff x="7324726" y="1590676"/>
            <a:chExt cx="3362324" cy="1104899"/>
          </a:xfrm>
        </p:grpSpPr>
        <p:sp>
          <p:nvSpPr>
            <p:cNvPr id="479" name="Shape 479"/>
            <p:cNvSpPr txBox="1"/>
            <p:nvPr/>
          </p:nvSpPr>
          <p:spPr>
            <a:xfrm>
              <a:off x="7324726" y="2143126"/>
              <a:ext cx="552449" cy="55244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300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0</a:t>
              </a:r>
            </a:p>
          </p:txBody>
        </p:sp>
        <p:sp>
          <p:nvSpPr>
            <p:cNvPr id="480" name="Shape 480"/>
            <p:cNvSpPr txBox="1"/>
            <p:nvPr/>
          </p:nvSpPr>
          <p:spPr>
            <a:xfrm>
              <a:off x="7324726" y="1590676"/>
              <a:ext cx="552449" cy="552449"/>
            </a:xfrm>
            <a:prstGeom prst="rect">
              <a:avLst/>
            </a:prstGeom>
            <a:noFill/>
            <a:ln w="508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300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</a:t>
              </a:r>
            </a:p>
          </p:txBody>
        </p:sp>
        <p:sp>
          <p:nvSpPr>
            <p:cNvPr id="481" name="Shape 481"/>
            <p:cNvSpPr txBox="1"/>
            <p:nvPr/>
          </p:nvSpPr>
          <p:spPr>
            <a:xfrm>
              <a:off x="7886701" y="2143126"/>
              <a:ext cx="552449" cy="55244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300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1</a:t>
              </a:r>
            </a:p>
          </p:txBody>
        </p:sp>
        <p:sp>
          <p:nvSpPr>
            <p:cNvPr id="482" name="Shape 482"/>
            <p:cNvSpPr txBox="1"/>
            <p:nvPr/>
          </p:nvSpPr>
          <p:spPr>
            <a:xfrm>
              <a:off x="7886701" y="1590676"/>
              <a:ext cx="552449" cy="552449"/>
            </a:xfrm>
            <a:prstGeom prst="rect">
              <a:avLst/>
            </a:prstGeom>
            <a:noFill/>
            <a:ln w="508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300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</a:t>
              </a:r>
            </a:p>
          </p:txBody>
        </p:sp>
        <p:sp>
          <p:nvSpPr>
            <p:cNvPr id="483" name="Shape 483"/>
            <p:cNvSpPr txBox="1"/>
            <p:nvPr/>
          </p:nvSpPr>
          <p:spPr>
            <a:xfrm>
              <a:off x="8467726" y="2143126"/>
              <a:ext cx="552449" cy="55244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300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2</a:t>
              </a:r>
            </a:p>
          </p:txBody>
        </p:sp>
        <p:sp>
          <p:nvSpPr>
            <p:cNvPr id="484" name="Shape 484"/>
            <p:cNvSpPr txBox="1"/>
            <p:nvPr/>
          </p:nvSpPr>
          <p:spPr>
            <a:xfrm>
              <a:off x="8467726" y="1590676"/>
              <a:ext cx="552449" cy="552449"/>
            </a:xfrm>
            <a:prstGeom prst="rect">
              <a:avLst/>
            </a:prstGeom>
            <a:noFill/>
            <a:ln w="508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300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</a:t>
              </a:r>
            </a:p>
          </p:txBody>
        </p:sp>
        <p:sp>
          <p:nvSpPr>
            <p:cNvPr id="485" name="Shape 485"/>
            <p:cNvSpPr txBox="1"/>
            <p:nvPr/>
          </p:nvSpPr>
          <p:spPr>
            <a:xfrm>
              <a:off x="9029701" y="2143126"/>
              <a:ext cx="552449" cy="55244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300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3</a:t>
              </a:r>
            </a:p>
          </p:txBody>
        </p:sp>
        <p:sp>
          <p:nvSpPr>
            <p:cNvPr id="486" name="Shape 486"/>
            <p:cNvSpPr txBox="1"/>
            <p:nvPr/>
          </p:nvSpPr>
          <p:spPr>
            <a:xfrm>
              <a:off x="9029701" y="1590676"/>
              <a:ext cx="552449" cy="552449"/>
            </a:xfrm>
            <a:prstGeom prst="rect">
              <a:avLst/>
            </a:prstGeom>
            <a:noFill/>
            <a:ln w="508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300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</a:t>
              </a:r>
            </a:p>
          </p:txBody>
        </p:sp>
        <p:sp>
          <p:nvSpPr>
            <p:cNvPr id="487" name="Shape 487"/>
            <p:cNvSpPr txBox="1"/>
            <p:nvPr/>
          </p:nvSpPr>
          <p:spPr>
            <a:xfrm>
              <a:off x="9572626" y="2143126"/>
              <a:ext cx="552449" cy="55244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300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4</a:t>
              </a: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9572626" y="1590676"/>
              <a:ext cx="552449" cy="552449"/>
            </a:xfrm>
            <a:prstGeom prst="rect">
              <a:avLst/>
            </a:prstGeom>
            <a:noFill/>
            <a:ln w="508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300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</a:t>
              </a:r>
            </a:p>
          </p:txBody>
        </p:sp>
        <p:sp>
          <p:nvSpPr>
            <p:cNvPr id="489" name="Shape 489"/>
            <p:cNvSpPr txBox="1"/>
            <p:nvPr/>
          </p:nvSpPr>
          <p:spPr>
            <a:xfrm>
              <a:off x="10134601" y="2143126"/>
              <a:ext cx="552449" cy="55244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300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</a:p>
          </p:txBody>
        </p:sp>
        <p:sp>
          <p:nvSpPr>
            <p:cNvPr id="490" name="Shape 490"/>
            <p:cNvSpPr txBox="1"/>
            <p:nvPr/>
          </p:nvSpPr>
          <p:spPr>
            <a:xfrm>
              <a:off x="10134601" y="1590676"/>
              <a:ext cx="552449" cy="552449"/>
            </a:xfrm>
            <a:prstGeom prst="rect">
              <a:avLst/>
            </a:prstGeom>
            <a:noFill/>
            <a:ln w="508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300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7AAED8F-B7DF-67F1-C2EC-9E8E87164712}"/>
              </a:ext>
            </a:extLst>
          </p:cNvPr>
          <p:cNvSpPr txBox="1"/>
          <p:nvPr/>
        </p:nvSpPr>
        <p:spPr>
          <a:xfrm>
            <a:off x="7286624" y="2879587"/>
            <a:ext cx="4657726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2800" dirty="0"/>
              <a:t>&gt;&gt;&gt; fruit = </a:t>
            </a:r>
            <a:r>
              <a:rPr lang="en-AU" sz="2800" dirty="0">
                <a:solidFill>
                  <a:srgbClr val="339933"/>
                </a:solidFill>
              </a:rPr>
              <a:t>'banana’</a:t>
            </a:r>
          </a:p>
          <a:p>
            <a:r>
              <a:rPr lang="en-AU" sz="2800" dirty="0"/>
              <a:t>&gt;&gt;&gt; position = </a:t>
            </a:r>
            <a:r>
              <a:rPr lang="en-AU" sz="2800" dirty="0" err="1"/>
              <a:t>fruit.find</a:t>
            </a:r>
            <a:r>
              <a:rPr lang="en-AU" sz="2800" dirty="0"/>
              <a:t>('</a:t>
            </a:r>
            <a:r>
              <a:rPr lang="en-AU" sz="2800" dirty="0" err="1"/>
              <a:t>na</a:t>
            </a:r>
            <a:r>
              <a:rPr lang="en-AU" sz="2800" dirty="0"/>
              <a:t>’)</a:t>
            </a:r>
          </a:p>
          <a:p>
            <a:r>
              <a:rPr lang="en-AU" sz="2800" dirty="0"/>
              <a:t>&gt;&gt;&gt; </a:t>
            </a:r>
            <a:r>
              <a:rPr lang="en-AU" sz="2800" dirty="0">
                <a:solidFill>
                  <a:srgbClr val="CC00FF"/>
                </a:solidFill>
              </a:rPr>
              <a:t>print</a:t>
            </a:r>
            <a:r>
              <a:rPr lang="en-AU" sz="2800" dirty="0"/>
              <a:t>(position)</a:t>
            </a:r>
          </a:p>
          <a:p>
            <a:r>
              <a:rPr lang="en-AU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2</a:t>
            </a:r>
          </a:p>
          <a:p>
            <a:r>
              <a:rPr lang="en-AU" sz="2800" dirty="0"/>
              <a:t>&gt;&gt;&gt; </a:t>
            </a:r>
            <a:r>
              <a:rPr lang="en-AU" sz="2800" dirty="0">
                <a:solidFill>
                  <a:srgbClr val="CC00FF"/>
                </a:solidFill>
              </a:rPr>
              <a:t>print</a:t>
            </a:r>
            <a:r>
              <a:rPr lang="en-AU" sz="2800" dirty="0"/>
              <a:t>(</a:t>
            </a:r>
            <a:r>
              <a:rPr lang="en-AU" sz="2800" dirty="0" err="1"/>
              <a:t>fruit.find</a:t>
            </a:r>
            <a:r>
              <a:rPr lang="en-AU" sz="2800" dirty="0"/>
              <a:t>('z’))</a:t>
            </a:r>
          </a:p>
          <a:p>
            <a:r>
              <a:rPr lang="en-AU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-1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5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45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5380435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400050">
              <a:spcBef>
                <a:spcPts val="0"/>
              </a:spcBef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indent="-400050"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27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first convert the string to lower case so we can search a string regardless of 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3D20F-4CDF-508C-4E62-0C0861C5E2A5}"/>
              </a:ext>
            </a:extLst>
          </p:cNvPr>
          <p:cNvSpPr txBox="1"/>
          <p:nvPr/>
        </p:nvSpPr>
        <p:spPr>
          <a:xfrm>
            <a:off x="6459705" y="2240058"/>
            <a:ext cx="5513221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2800" dirty="0"/>
              <a:t>&gt;&gt;&gt; greet = </a:t>
            </a:r>
            <a:r>
              <a:rPr lang="en-AU" sz="2800" dirty="0">
                <a:solidFill>
                  <a:srgbClr val="339933"/>
                </a:solidFill>
              </a:rPr>
              <a:t>'Hello Bob’</a:t>
            </a:r>
          </a:p>
          <a:p>
            <a:r>
              <a:rPr lang="en-AU" sz="2800" dirty="0"/>
              <a:t>&gt;&gt;&gt; </a:t>
            </a:r>
            <a:r>
              <a:rPr lang="en-AU" sz="2800" dirty="0" err="1"/>
              <a:t>greet_upper</a:t>
            </a:r>
            <a:r>
              <a:rPr lang="en-AU" sz="2800" dirty="0"/>
              <a:t> =  </a:t>
            </a:r>
            <a:r>
              <a:rPr lang="en-AU" sz="2800" dirty="0" err="1"/>
              <a:t>greet.upper</a:t>
            </a:r>
            <a:r>
              <a:rPr lang="en-AU" sz="2800" dirty="0"/>
              <a:t>()</a:t>
            </a:r>
          </a:p>
          <a:p>
            <a:r>
              <a:rPr lang="en-AU" sz="2800" dirty="0"/>
              <a:t>&gt;&gt;&gt;</a:t>
            </a:r>
            <a:r>
              <a:rPr lang="en-AU" sz="2800" dirty="0">
                <a:solidFill>
                  <a:schemeClr val="bg1"/>
                </a:solidFill>
              </a:rPr>
              <a:t> </a:t>
            </a:r>
            <a:r>
              <a:rPr lang="en-AU" sz="2800" dirty="0">
                <a:solidFill>
                  <a:srgbClr val="CC00FF"/>
                </a:solidFill>
              </a:rPr>
              <a:t>print</a:t>
            </a:r>
            <a:r>
              <a:rPr lang="en-AU" sz="2800" dirty="0"/>
              <a:t>(</a:t>
            </a:r>
            <a:r>
              <a:rPr lang="en-AU" sz="2800" dirty="0" err="1"/>
              <a:t>greet_upper</a:t>
            </a:r>
            <a:r>
              <a:rPr lang="en-AU" sz="2800" dirty="0"/>
              <a:t>)</a:t>
            </a:r>
          </a:p>
          <a:p>
            <a:r>
              <a:rPr lang="en-AU" sz="2800" dirty="0">
                <a:solidFill>
                  <a:srgbClr val="00B0F0"/>
                </a:solidFill>
              </a:rPr>
              <a:t>       </a:t>
            </a:r>
            <a:r>
              <a:rPr lang="en-AU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HELLO BOB</a:t>
            </a:r>
          </a:p>
          <a:p>
            <a:r>
              <a:rPr lang="en-AU" sz="2800" dirty="0"/>
              <a:t>&gt;&gt;&gt;</a:t>
            </a:r>
            <a:r>
              <a:rPr lang="en-AU" sz="2800" dirty="0">
                <a:solidFill>
                  <a:schemeClr val="bg1"/>
                </a:solidFill>
              </a:rPr>
              <a:t> </a:t>
            </a:r>
            <a:r>
              <a:rPr lang="en-AU" sz="2800" dirty="0" err="1"/>
              <a:t>greet_lower</a:t>
            </a:r>
            <a:r>
              <a:rPr lang="en-AU" sz="2800" dirty="0"/>
              <a:t> = </a:t>
            </a:r>
            <a:r>
              <a:rPr lang="en-AU" sz="2800" dirty="0" err="1"/>
              <a:t>greet.lower</a:t>
            </a:r>
            <a:r>
              <a:rPr lang="en-AU" sz="2800" dirty="0"/>
              <a:t>()</a:t>
            </a:r>
          </a:p>
          <a:p>
            <a:r>
              <a:rPr lang="en-AU" sz="2800" dirty="0"/>
              <a:t>&gt;&gt;&gt;</a:t>
            </a:r>
            <a:r>
              <a:rPr lang="en-AU" sz="2800" dirty="0">
                <a:solidFill>
                  <a:schemeClr val="bg1"/>
                </a:solidFill>
              </a:rPr>
              <a:t> </a:t>
            </a:r>
            <a:r>
              <a:rPr lang="en-AU" sz="2800" dirty="0">
                <a:solidFill>
                  <a:srgbClr val="CC00FF"/>
                </a:solidFill>
              </a:rPr>
              <a:t>print</a:t>
            </a:r>
            <a:r>
              <a:rPr lang="en-AU" sz="2800" dirty="0"/>
              <a:t>(</a:t>
            </a:r>
            <a:r>
              <a:rPr lang="en-AU" sz="2800" dirty="0" err="1"/>
              <a:t>greet_lower</a:t>
            </a:r>
            <a:r>
              <a:rPr lang="en-AU" sz="2800" dirty="0"/>
              <a:t>)</a:t>
            </a:r>
          </a:p>
          <a:p>
            <a:r>
              <a:rPr lang="en-AU" sz="2800" dirty="0">
                <a:solidFill>
                  <a:srgbClr val="00B0F0"/>
                </a:solidFill>
              </a:rPr>
              <a:t>       </a:t>
            </a:r>
            <a:r>
              <a:rPr lang="en-AU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hello bob</a:t>
            </a:r>
          </a:p>
          <a:p>
            <a:r>
              <a:rPr lang="en-AU" sz="2800" dirty="0"/>
              <a:t>&gt;&gt;&gt;</a:t>
            </a:r>
            <a:r>
              <a:rPr lang="en-AU" sz="2800" dirty="0">
                <a:solidFill>
                  <a:schemeClr val="bg1"/>
                </a:solidFill>
              </a:rPr>
              <a:t> </a:t>
            </a:r>
            <a:r>
              <a:rPr lang="en-AU" sz="2800" dirty="0">
                <a:solidFill>
                  <a:srgbClr val="CC00FF"/>
                </a:solidFill>
              </a:rPr>
              <a:t>print</a:t>
            </a:r>
            <a:r>
              <a:rPr lang="en-AU" sz="2800" dirty="0"/>
              <a:t>(greet)</a:t>
            </a:r>
          </a:p>
          <a:p>
            <a:r>
              <a:rPr lang="en-AU" sz="2800" dirty="0">
                <a:solidFill>
                  <a:schemeClr val="bg1"/>
                </a:solidFill>
              </a:rPr>
              <a:t>       </a:t>
            </a:r>
            <a:r>
              <a:rPr lang="en-AU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Hello Bob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4244579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400050">
              <a:spcBef>
                <a:spcPts val="0"/>
              </a:spcBef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indent="-400050"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27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5524501" y="2637226"/>
            <a:ext cx="6667424" cy="2907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 = 'Hello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22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Bob'</a:t>
            </a:r>
            <a:r>
              <a:rPr lang="en-US" sz="225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25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'Jane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22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o'</a:t>
            </a:r>
            <a:r>
              <a:rPr lang="en-US" sz="225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25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'X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</a:t>
            </a:r>
            <a:r>
              <a:rPr lang="en-US" sz="225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225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endParaRPr lang="en-US" sz="225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5091113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400050">
              <a:spcBef>
                <a:spcPts val="0"/>
              </a:spcBef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indent="-400050">
              <a:buClr>
                <a:srgbClr val="FF00FF"/>
              </a:buClr>
              <a:buSzPct val="171000"/>
            </a:pPr>
            <a:r>
              <a:rPr lang="en-US" sz="270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27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270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27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at the left or right</a:t>
            </a:r>
          </a:p>
          <a:p>
            <a:pPr indent="-400050">
              <a:buClr>
                <a:srgbClr val="FF00FF"/>
              </a:buClr>
              <a:buSzPct val="171000"/>
            </a:pPr>
            <a:r>
              <a:rPr lang="en-US" sz="27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6613706" y="2433638"/>
            <a:ext cx="5147550" cy="3324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   Hello Bob  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2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.lstrip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  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2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  Hello Bob'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2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.strip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058447" y="2209783"/>
            <a:ext cx="9758025" cy="2076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 have a nice day'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7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'Please'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7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'p'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866775" y="180976"/>
            <a:ext cx="10448925" cy="1724024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624450" y="2537588"/>
            <a:ext cx="11487150" cy="4155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'From </a:t>
            </a:r>
            <a:r>
              <a:rPr lang="en-US" sz="21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1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'@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1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1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'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1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1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31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1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1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  <a:r>
              <a:rPr lang="en-US" sz="21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1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1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endParaRPr lang="en-US" sz="21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762001" y="2062163"/>
            <a:ext cx="10987424" cy="504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4199990" y="1323432"/>
            <a:ext cx="40297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5938141" y="1362076"/>
            <a:ext cx="40297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4394823" y="1796550"/>
            <a:ext cx="13275" cy="279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6135083" y="1857271"/>
            <a:ext cx="12374" cy="279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4587338" y="2521837"/>
            <a:ext cx="1408274" cy="13275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0" y="582112"/>
            <a:ext cx="12111600" cy="1050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45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6640" y="3931088"/>
            <a:ext cx="1639574" cy="17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0" y="625288"/>
            <a:ext cx="12192000" cy="127963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5025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866776" y="1952626"/>
            <a:ext cx="9248774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714375" indent="-401638">
              <a:spcBef>
                <a:spcPts val="600"/>
              </a:spcBef>
              <a:buSzPct val="100000"/>
            </a:pPr>
            <a:r>
              <a:rPr lang="en-US" sz="2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28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2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14375" indent="-401638">
              <a:spcBef>
                <a:spcPts val="600"/>
              </a:spcBef>
              <a:buSzPct val="100000"/>
            </a:pPr>
            <a:r>
              <a:rPr lang="en-US" sz="2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14375" indent="-401638">
              <a:spcBef>
                <a:spcPts val="600"/>
              </a:spcBef>
              <a:buSzPct val="100000"/>
            </a:pPr>
            <a:r>
              <a:rPr lang="en-US" sz="2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 numbers must be </a:t>
            </a:r>
            <a:r>
              <a:rPr lang="en-US" sz="28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2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6775" y="625288"/>
            <a:ext cx="10020534" cy="1279637"/>
          </a:xfrm>
        </p:spPr>
        <p:txBody>
          <a:bodyPr/>
          <a:lstStyle/>
          <a:p>
            <a:r>
              <a:rPr lang="en-US" sz="5400" dirty="0">
                <a:solidFill>
                  <a:srgbClr val="FFD966"/>
                </a:solidFill>
              </a:rPr>
              <a:t>Two Kinds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9770" y="2042890"/>
            <a:ext cx="47131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3.5.1</a:t>
            </a:r>
          </a:p>
          <a:p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&lt;class '</a:t>
            </a:r>
            <a:r>
              <a:rPr lang="en-US" sz="24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24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24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&lt;class '</a:t>
            </a:r>
            <a:r>
              <a:rPr lang="en-US" sz="24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4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353" y="2042890"/>
            <a:ext cx="47701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&lt;type '</a:t>
            </a:r>
            <a:r>
              <a:rPr lang="en-US" sz="24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24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24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&lt;type '</a:t>
            </a:r>
            <a:r>
              <a:rPr lang="en-US" sz="24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24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09975" y="5524950"/>
            <a:ext cx="5562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00FA00"/>
                </a:solidFill>
              </a:rPr>
              <a:t>In Python 3, all strings are Unicode</a:t>
            </a:r>
          </a:p>
        </p:txBody>
      </p:sp>
    </p:spTree>
    <p:extLst>
      <p:ext uri="{BB962C8B-B14F-4D97-AF65-F5344CB8AC3E}">
        <p14:creationId xmlns:p14="http://schemas.microsoft.com/office/powerpoint/2010/main" val="157962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6775" y="625288"/>
            <a:ext cx="10020534" cy="1279637"/>
          </a:xfrm>
        </p:spPr>
        <p:txBody>
          <a:bodyPr/>
          <a:lstStyle/>
          <a:p>
            <a:r>
              <a:rPr lang="en-US" sz="5400" dirty="0">
                <a:solidFill>
                  <a:srgbClr val="FFD966"/>
                </a:solidFill>
              </a:rPr>
              <a:t>Caesar cipher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352" y="2042890"/>
            <a:ext cx="103060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a typeface="Courier" charset="0"/>
                <a:cs typeface="Courier" charset="0"/>
              </a:rPr>
              <a:t>Change your Caesar cipher to accept a </a:t>
            </a:r>
            <a:r>
              <a:rPr lang="en-US" sz="2400" dirty="0">
                <a:solidFill>
                  <a:srgbClr val="FFC000"/>
                </a:solidFill>
                <a:ea typeface="Courier" charset="0"/>
                <a:cs typeface="Courier" charset="0"/>
              </a:rPr>
              <a:t>string</a:t>
            </a:r>
            <a:r>
              <a:rPr lang="en-US" sz="2400" dirty="0">
                <a:solidFill>
                  <a:schemeClr val="bg1"/>
                </a:solidFill>
                <a:ea typeface="Courier" charset="0"/>
                <a:cs typeface="Courier" charset="0"/>
              </a:rPr>
              <a:t> as input, no longer a shift and a word.</a:t>
            </a:r>
          </a:p>
          <a:p>
            <a:endParaRPr lang="en-US" sz="2400" dirty="0">
              <a:solidFill>
                <a:schemeClr val="bg1"/>
              </a:solidFill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chemeClr val="bg1"/>
                </a:solidFill>
                <a:ea typeface="Courier" charset="0"/>
                <a:cs typeface="Courier" charset="0"/>
              </a:rPr>
              <a:t>The string will consist of the following information:</a:t>
            </a:r>
          </a:p>
          <a:p>
            <a:r>
              <a:rPr lang="en-US" sz="2400" b="1" dirty="0">
                <a:solidFill>
                  <a:srgbClr val="FFC000"/>
                </a:solidFill>
                <a:ea typeface="Courier" charset="0"/>
                <a:cs typeface="Courier" charset="0"/>
              </a:rPr>
              <a:t>Character 1: </a:t>
            </a:r>
            <a:r>
              <a:rPr lang="en-US" sz="2400" dirty="0">
                <a:solidFill>
                  <a:schemeClr val="bg1"/>
                </a:solidFill>
                <a:ea typeface="Courier" charset="0"/>
                <a:cs typeface="Courier" charset="0"/>
              </a:rPr>
              <a:t>will be d (decrypt) or e (encrypt), should work for lower- and upper-case characters.</a:t>
            </a:r>
          </a:p>
          <a:p>
            <a:r>
              <a:rPr lang="en-US" sz="2400" b="1" dirty="0">
                <a:solidFill>
                  <a:srgbClr val="FFC000"/>
                </a:solidFill>
                <a:ea typeface="Courier" charset="0"/>
                <a:cs typeface="Courier" charset="0"/>
              </a:rPr>
              <a:t>Character 2 - 4:  </a:t>
            </a:r>
            <a:r>
              <a:rPr lang="en-US" sz="2400" dirty="0">
                <a:solidFill>
                  <a:schemeClr val="bg1"/>
                </a:solidFill>
                <a:ea typeface="Courier" charset="0"/>
                <a:cs typeface="Courier" charset="0"/>
              </a:rPr>
              <a:t>The number of characters used for </a:t>
            </a:r>
            <a:r>
              <a:rPr lang="en-US" sz="2400" b="1" i="1" dirty="0">
                <a:solidFill>
                  <a:schemeClr val="bg1"/>
                </a:solidFill>
                <a:ea typeface="Courier" charset="0"/>
                <a:cs typeface="Courier" charset="0"/>
              </a:rPr>
              <a:t>encryption</a:t>
            </a:r>
            <a:r>
              <a:rPr lang="en-US" sz="2400" dirty="0">
                <a:solidFill>
                  <a:schemeClr val="bg1"/>
                </a:solidFill>
                <a:ea typeface="Courier" charset="0"/>
                <a:cs typeface="Courier" charset="0"/>
              </a:rPr>
              <a:t>.  No tests needs to be done to ensure the user does not “encrypt with” 26.</a:t>
            </a:r>
          </a:p>
          <a:p>
            <a:r>
              <a:rPr lang="en-US" sz="2400" dirty="0">
                <a:solidFill>
                  <a:schemeClr val="bg1"/>
                </a:solidFill>
                <a:ea typeface="Courier" charset="0"/>
                <a:cs typeface="Courier" charset="0"/>
              </a:rPr>
              <a:t>Encryption can be negative.</a:t>
            </a:r>
          </a:p>
          <a:p>
            <a:r>
              <a:rPr lang="en-US" sz="2400" b="1" dirty="0">
                <a:solidFill>
                  <a:srgbClr val="FFC000"/>
                </a:solidFill>
                <a:ea typeface="Courier" charset="0"/>
                <a:cs typeface="Courier" charset="0"/>
              </a:rPr>
              <a:t>Character 5+:</a:t>
            </a:r>
            <a:r>
              <a:rPr lang="en-US" sz="2400" dirty="0">
                <a:solidFill>
                  <a:schemeClr val="bg1"/>
                </a:solidFill>
                <a:ea typeface="Courier" charset="0"/>
                <a:cs typeface="Courier" charset="0"/>
              </a:rPr>
              <a:t> Message that needs to be encrypted. </a:t>
            </a:r>
          </a:p>
          <a:p>
            <a:endParaRPr lang="en-US" sz="2400" dirty="0">
              <a:solidFill>
                <a:schemeClr val="bg1"/>
              </a:solidFill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0FF00"/>
                </a:solidFill>
                <a:ea typeface="Courier" charset="0"/>
                <a:cs typeface="Courier" charset="0"/>
              </a:rPr>
              <a:t>All characters need to be encrypted or decrypted. </a:t>
            </a:r>
          </a:p>
        </p:txBody>
      </p:sp>
    </p:spTree>
    <p:extLst>
      <p:ext uri="{BB962C8B-B14F-4D97-AF65-F5344CB8AC3E}">
        <p14:creationId xmlns:p14="http://schemas.microsoft.com/office/powerpoint/2010/main" val="1702260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6775" y="625288"/>
            <a:ext cx="10020534" cy="1279637"/>
          </a:xfrm>
        </p:spPr>
        <p:txBody>
          <a:bodyPr/>
          <a:lstStyle/>
          <a:p>
            <a:r>
              <a:rPr lang="en-US" sz="5400" dirty="0">
                <a:solidFill>
                  <a:srgbClr val="FFD966"/>
                </a:solidFill>
              </a:rPr>
              <a:t>Caesar cipher explanation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4C80E75-6B87-02FF-85E0-8EC1B2B72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635518"/>
              </p:ext>
            </p:extLst>
          </p:nvPr>
        </p:nvGraphicFramePr>
        <p:xfrm>
          <a:off x="1196975" y="2006676"/>
          <a:ext cx="9798050" cy="4124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3438">
                  <a:extLst>
                    <a:ext uri="{9D8B030D-6E8A-4147-A177-3AD203B41FA5}">
                      <a16:colId xmlns:a16="http://schemas.microsoft.com/office/drawing/2014/main" val="1573412268"/>
                    </a:ext>
                  </a:extLst>
                </a:gridCol>
                <a:gridCol w="4679950">
                  <a:extLst>
                    <a:ext uri="{9D8B030D-6E8A-4147-A177-3AD203B41FA5}">
                      <a16:colId xmlns:a16="http://schemas.microsoft.com/office/drawing/2014/main" val="3944897348"/>
                    </a:ext>
                  </a:extLst>
                </a:gridCol>
                <a:gridCol w="3014662">
                  <a:extLst>
                    <a:ext uri="{9D8B030D-6E8A-4147-A177-3AD203B41FA5}">
                      <a16:colId xmlns:a16="http://schemas.microsoft.com/office/drawing/2014/main" val="1752955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09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 3 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e – encrypt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“ 3 ” – shift is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khoor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5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  3hello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e – encrypt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“  3” – shift is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khoor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8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 3 </a:t>
                      </a:r>
                      <a:r>
                        <a:rPr lang="en-AU" dirty="0" err="1"/>
                        <a:t>khoor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d – decrypt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Character 3-5: always shift used in encryption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="1" dirty="0"/>
                        <a:t>decryption </a:t>
                      </a:r>
                      <a:r>
                        <a:rPr lang="en-AU" dirty="0"/>
                        <a:t>shift is in this example -3</a:t>
                      </a:r>
                    </a:p>
                    <a:p>
                      <a:pPr marL="271463" indent="0">
                        <a:buFont typeface="Arial" panose="020B0604020202020204" pitchFamily="34" charset="0"/>
                        <a:buNone/>
                      </a:pPr>
                      <a:r>
                        <a:rPr lang="en-AU" dirty="0"/>
                        <a:t>Encryption number *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2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 -5Best Wishes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e – encrypt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Encrypt with 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=`no </a:t>
                      </a:r>
                      <a:r>
                        <a:rPr lang="en-AU" dirty="0" err="1"/>
                        <a:t>Rdnc`n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1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D-5 =`no </a:t>
                      </a:r>
                      <a:r>
                        <a:rPr lang="en-AU" dirty="0" err="1"/>
                        <a:t>Rdnc`n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 d – decrypt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Best Wishes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63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732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68100"/>
            <a:ext cx="12191999" cy="1279637"/>
          </a:xfrm>
        </p:spPr>
        <p:txBody>
          <a:bodyPr/>
          <a:lstStyle/>
          <a:p>
            <a:r>
              <a:rPr lang="en-US" sz="5400" dirty="0">
                <a:solidFill>
                  <a:srgbClr val="FFD966"/>
                </a:solidFill>
              </a:rPr>
              <a:t>Caesar cipher examples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529745-66B8-CE71-29FD-E9184C5C1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31904"/>
              </p:ext>
            </p:extLst>
          </p:nvPr>
        </p:nvGraphicFramePr>
        <p:xfrm>
          <a:off x="66674" y="1321305"/>
          <a:ext cx="12058650" cy="4866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15038">
                  <a:extLst>
                    <a:ext uri="{9D8B030D-6E8A-4147-A177-3AD203B41FA5}">
                      <a16:colId xmlns:a16="http://schemas.microsoft.com/office/drawing/2014/main" val="847766991"/>
                    </a:ext>
                  </a:extLst>
                </a:gridCol>
                <a:gridCol w="6043612">
                  <a:extLst>
                    <a:ext uri="{9D8B030D-6E8A-4147-A177-3AD203B41FA5}">
                      <a16:colId xmlns:a16="http://schemas.microsoft.com/office/drawing/2014/main" val="3271519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Examples of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7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Welcome to Caesar cipher program</a:t>
                      </a:r>
                    </a:p>
                    <a:p>
                      <a:r>
                        <a:rPr lang="en-US" sz="1700" dirty="0"/>
                        <a:t>What is your name? Ingrid</a:t>
                      </a:r>
                    </a:p>
                    <a:p>
                      <a:r>
                        <a:rPr lang="en-US" sz="1700" dirty="0"/>
                        <a:t>Ingrid hope you enjoy encrypting and decrypting words.</a:t>
                      </a:r>
                    </a:p>
                    <a:p>
                      <a:endParaRPr lang="en-US" sz="1700" dirty="0"/>
                    </a:p>
                    <a:p>
                      <a:r>
                        <a:rPr lang="en-US" sz="1700" dirty="0"/>
                        <a:t>###############################</a:t>
                      </a:r>
                    </a:p>
                    <a:p>
                      <a:r>
                        <a:rPr lang="en-US" sz="1700" dirty="0"/>
                        <a:t>Enter a string containing the following:</a:t>
                      </a:r>
                    </a:p>
                    <a:p>
                      <a:r>
                        <a:rPr lang="en-US" sz="1700" dirty="0"/>
                        <a:t>First character e for encrypt, d for decrypt</a:t>
                      </a:r>
                    </a:p>
                    <a:p>
                      <a:r>
                        <a:rPr lang="en-US" sz="1700" dirty="0"/>
                        <a:t>Next three characters:</a:t>
                      </a:r>
                    </a:p>
                    <a:p>
                      <a:r>
                        <a:rPr lang="en-US" sz="1700" dirty="0"/>
                        <a:t>number of characters to encrypt with or</a:t>
                      </a:r>
                    </a:p>
                    <a:p>
                      <a:r>
                        <a:rPr lang="en-US" sz="1700" dirty="0"/>
                        <a:t>number of characters message was encrypted with originally</a:t>
                      </a:r>
                    </a:p>
                    <a:p>
                      <a:r>
                        <a:rPr lang="en-US" sz="1700" dirty="0"/>
                        <a:t>number may be a negative number</a:t>
                      </a:r>
                    </a:p>
                    <a:p>
                      <a:endParaRPr lang="en-US" sz="1700" dirty="0"/>
                    </a:p>
                    <a:p>
                      <a:r>
                        <a:rPr lang="en-US" sz="1700" dirty="0"/>
                        <a:t>###############################</a:t>
                      </a:r>
                    </a:p>
                    <a:p>
                      <a:r>
                        <a:rPr lang="en-US" sz="1700" dirty="0"/>
                        <a:t>&gt;&gt;&gt; e-3 hello world</a:t>
                      </a:r>
                    </a:p>
                    <a:p>
                      <a:endParaRPr lang="en-US" sz="1700" dirty="0"/>
                    </a:p>
                    <a:p>
                      <a:r>
                        <a:rPr lang="en-US" sz="1700" dirty="0"/>
                        <a:t>###############################</a:t>
                      </a:r>
                    </a:p>
                    <a:p>
                      <a:r>
                        <a:rPr lang="en-US" sz="1700" dirty="0"/>
                        <a:t>The encrypted word is: </a:t>
                      </a:r>
                      <a:r>
                        <a:rPr lang="en-US" sz="1700" dirty="0" err="1"/>
                        <a:t>ebiil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tloia</a:t>
                      </a:r>
                      <a:endParaRPr lang="en-A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Welcome to Caesar cipher program</a:t>
                      </a:r>
                    </a:p>
                    <a:p>
                      <a:r>
                        <a:rPr lang="en-US" sz="1700" dirty="0"/>
                        <a:t>What is your name? Ingrid</a:t>
                      </a:r>
                    </a:p>
                    <a:p>
                      <a:r>
                        <a:rPr lang="en-US" sz="1700" dirty="0"/>
                        <a:t>Ingrid hope you enjoy encrypting and decrypting words.</a:t>
                      </a:r>
                    </a:p>
                    <a:p>
                      <a:endParaRPr lang="en-US" sz="1700" dirty="0"/>
                    </a:p>
                    <a:p>
                      <a:r>
                        <a:rPr lang="en-US" sz="1700" dirty="0"/>
                        <a:t>###############################</a:t>
                      </a:r>
                    </a:p>
                    <a:p>
                      <a:r>
                        <a:rPr lang="en-US" sz="1700" dirty="0"/>
                        <a:t>Enter a string containing the following:</a:t>
                      </a:r>
                    </a:p>
                    <a:p>
                      <a:r>
                        <a:rPr lang="en-US" sz="1700" dirty="0"/>
                        <a:t>First character e for encrypt, d for decrypt</a:t>
                      </a:r>
                    </a:p>
                    <a:p>
                      <a:r>
                        <a:rPr lang="en-US" sz="1700" dirty="0"/>
                        <a:t>Next three characters:</a:t>
                      </a:r>
                    </a:p>
                    <a:p>
                      <a:r>
                        <a:rPr lang="en-US" sz="1700" dirty="0"/>
                        <a:t>number of characters to encrypt with or</a:t>
                      </a:r>
                    </a:p>
                    <a:p>
                      <a:r>
                        <a:rPr lang="en-US" sz="1700" dirty="0"/>
                        <a:t>number of characters message was encrypted with originally</a:t>
                      </a:r>
                    </a:p>
                    <a:p>
                      <a:r>
                        <a:rPr lang="en-US" sz="1700" dirty="0"/>
                        <a:t>number may be a negative number</a:t>
                      </a:r>
                    </a:p>
                    <a:p>
                      <a:endParaRPr lang="en-US" sz="1700" dirty="0"/>
                    </a:p>
                    <a:p>
                      <a:r>
                        <a:rPr lang="en-US" sz="1700" dirty="0"/>
                        <a:t>###############################</a:t>
                      </a:r>
                    </a:p>
                    <a:p>
                      <a:r>
                        <a:rPr lang="en-US" sz="1700" dirty="0"/>
                        <a:t>&gt;&gt;&gt; d -3ebiil </a:t>
                      </a:r>
                      <a:r>
                        <a:rPr lang="en-US" sz="1700" dirty="0" err="1"/>
                        <a:t>tloia</a:t>
                      </a:r>
                      <a:endParaRPr lang="en-US" sz="1700" dirty="0"/>
                    </a:p>
                    <a:p>
                      <a:endParaRPr lang="en-US" sz="1700" dirty="0"/>
                    </a:p>
                    <a:p>
                      <a:r>
                        <a:rPr lang="en-US" sz="1700" dirty="0"/>
                        <a:t>###############################</a:t>
                      </a:r>
                    </a:p>
                    <a:p>
                      <a:r>
                        <a:rPr lang="en-US" sz="1700" dirty="0"/>
                        <a:t>The decrypted word is: hello world</a:t>
                      </a:r>
                      <a:endParaRPr lang="en-AU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59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13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D966"/>
                </a:solidFill>
              </a:rPr>
              <a:t>Possible solution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3A8F187-95E6-7660-BAFE-A7DC4FAFEBE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09600" y="1628781"/>
            <a:ext cx="5370829" cy="4555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encrypt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(shift, word):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'''encrypt the message'''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message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letter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word: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message = message 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chr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(letter)+shift)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(message)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user_input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###############################"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a string containing the following:"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"First character e for encrypt, d for decrypt"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"Next three characters:"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"number of characters to encrypt with or"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"number of characters message was encrypted with originally"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"number may be a negative number"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###############################"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encrypt_decrypt_string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"&gt;&gt;&gt;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###############################"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encrypt_decrypt_string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C4B25C-3845-8726-62EA-633BD42AF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#main program starts here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DECRYPT_SWITCH = 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username = welcome()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encrypt_decrypt_string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user_input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</a:t>
            </a:r>
          </a:p>
          <a:p>
            <a:pPr marL="0" indent="0">
              <a:buNone/>
            </a:pPr>
            <a:endParaRPr lang="en-US" altLang="en-US" sz="1400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pre_fix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encrypt_decrypt_string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].lower()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shift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pre_fix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:].strip())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pre_fix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].lower() 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 encrypted word is:'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encrypt(shift,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encrypt_decrypt_string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:]))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pre_fix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].lower() 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 decrypted word is:'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encrypt(shift*DECRYPT_SWITCH,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encrypt_decrypt_string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:]))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"Could not perform the encryption / decryption due to invalid input."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except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"Shift is not a number, cannot encrypt / decrypt the message."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3879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866776" y="625288"/>
            <a:ext cx="9863786" cy="127963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514350" indent="-246983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SzPct val="100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514350" indent="-246983">
              <a:lnSpc>
                <a:spcPct val="115000"/>
              </a:lnSpc>
              <a:spcBef>
                <a:spcPts val="750"/>
              </a:spcBef>
              <a:spcAft>
                <a:spcPts val="750"/>
              </a:spcAft>
              <a:buSzPct val="100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514350" indent="-246983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SzPct val="100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27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514350" indent="-246983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SzPct val="100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27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27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514350" indent="-246983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SzPct val="100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514350" indent="-246983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SzPct val="100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27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6832998" y="1991790"/>
            <a:ext cx="4482778" cy="4220766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514350" indent="-246983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514350" indent="-246983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514350" indent="-246983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514350" indent="-246983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514350" indent="-246983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514350" indent="-246983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D804-0E81-6348-BA05-8E6D17F7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Beyond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97191-1E5E-FD43-A367-7C68B3876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14375" indent="-442913"/>
            <a:r>
              <a:rPr lang="en-US" dirty="0"/>
              <a:t>How can the </a:t>
            </a:r>
            <a:r>
              <a:rPr lang="en-US" dirty="0" err="1">
                <a:solidFill>
                  <a:srgbClr val="FFFF00"/>
                </a:solidFill>
              </a:rPr>
              <a:t>dir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function help us discover new capabilities in Python</a:t>
            </a:r>
          </a:p>
          <a:p>
            <a:pPr marL="714375" indent="-442913"/>
            <a:r>
              <a:rPr lang="en-US" dirty="0"/>
              <a:t>How can you use </a:t>
            </a:r>
            <a:r>
              <a:rPr lang="en-US" dirty="0" err="1"/>
              <a:t>dir</a:t>
            </a:r>
            <a:r>
              <a:rPr lang="en-US" dirty="0"/>
              <a:t> and the help function together</a:t>
            </a:r>
          </a:p>
          <a:p>
            <a:pPr marL="714375" indent="-442913"/>
            <a:r>
              <a:rPr lang="en-US" dirty="0"/>
              <a:t>What does the dot notation (accessor) do? </a:t>
            </a:r>
          </a:p>
          <a:p>
            <a:pPr marL="455104" indent="0">
              <a:buNone/>
            </a:pPr>
            <a:endParaRPr lang="en-US" dirty="0"/>
          </a:p>
          <a:p>
            <a:pPr marL="45510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8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2271712" y="625288"/>
            <a:ext cx="9044063" cy="127963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6049565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400050">
              <a:spcBef>
                <a:spcPts val="0"/>
              </a:spcBef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indent="-400050"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indent="-400050"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7468791" y="3388144"/>
            <a:ext cx="4341324" cy="2841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- 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538" y="681000"/>
            <a:ext cx="1866900" cy="124748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7924801" y="2752726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7924801" y="2200276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8486776" y="2752726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8486776" y="2200276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9067801" y="2752726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067801" y="2200276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9629776" y="2752726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9629776" y="2200276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0172701" y="2752726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0172701" y="2200276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0734676" y="2752726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0734676" y="2200276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FF66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866775" y="1952625"/>
            <a:ext cx="4683919" cy="3891226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400050">
              <a:spcBef>
                <a:spcPts val="0"/>
              </a:spcBef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27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</a:t>
            </a:r>
          </a:p>
          <a:p>
            <a:pPr indent="-400050"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A1344A-9696-7889-4461-0C8607C32D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6"/>
          <a:stretch/>
        </p:blipFill>
        <p:spPr>
          <a:xfrm>
            <a:off x="5936456" y="2587103"/>
            <a:ext cx="5875325" cy="22277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01379" y="2609851"/>
            <a:ext cx="5539531" cy="163353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161925" indent="0">
              <a:spcBef>
                <a:spcPts val="0"/>
              </a:spcBef>
              <a:buSzPct val="171000"/>
              <a:buNone/>
            </a:pP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built-in function </a:t>
            </a:r>
            <a:r>
              <a:rPr lang="en-US" sz="300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gives us the length of a string.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7781926" y="3162301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781926" y="2609851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43901" y="3162301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8343901" y="2609851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8924926" y="3162301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8924926" y="2609851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9486901" y="3162301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486901" y="2609851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0029826" y="3162301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0029826" y="2609851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0591801" y="3162301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0591801" y="2609851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3934E3-1C24-8E97-6069-576F42D6E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80" b="8571"/>
          <a:stretch/>
        </p:blipFill>
        <p:spPr>
          <a:xfrm>
            <a:off x="7495073" y="4036029"/>
            <a:ext cx="4087327" cy="18526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5133975" y="3876675"/>
            <a:ext cx="2114550" cy="21145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405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40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40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3974305" y="4967288"/>
            <a:ext cx="1119188" cy="13096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2406252" y="4551759"/>
            <a:ext cx="1365647" cy="831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-US" sz="27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8582025" y="4500563"/>
            <a:ext cx="1769269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7260430" y="4929188"/>
            <a:ext cx="1119188" cy="13096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4533899" y="1743988"/>
            <a:ext cx="6781876" cy="19271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27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2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</a:t>
            </a:r>
            <a:r>
              <a:rPr lang="en-US" sz="27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code</a:t>
            </a:r>
            <a:r>
              <a:rPr lang="en-US" sz="2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</a:t>
            </a:r>
            <a:r>
              <a:rPr lang="en-US" sz="27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2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takes some input and produces an output.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29D53-1A8E-F4FC-427F-6CFBE5750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37" y="1904925"/>
            <a:ext cx="3641259" cy="17661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866776" y="1952627"/>
            <a:ext cx="10715624" cy="147637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161925" indent="0">
              <a:spcBef>
                <a:spcPts val="0"/>
              </a:spcBef>
              <a:buSzPct val="171000"/>
              <a:buNone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27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statement, an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(index)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2700" dirty="0" err="1">
                <a:solidFill>
                  <a:srgbClr val="CC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6F8EDA3-B219-27BB-73FE-3FD378D5E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67218"/>
              </p:ext>
            </p:extLst>
          </p:nvPr>
        </p:nvGraphicFramePr>
        <p:xfrm>
          <a:off x="1050502" y="3429000"/>
          <a:ext cx="8128000" cy="2656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64461">
                  <a:extLst>
                    <a:ext uri="{9D8B030D-6E8A-4147-A177-3AD203B41FA5}">
                      <a16:colId xmlns:a16="http://schemas.microsoft.com/office/drawing/2014/main" val="817581865"/>
                    </a:ext>
                  </a:extLst>
                </a:gridCol>
                <a:gridCol w="3763539">
                  <a:extLst>
                    <a:ext uri="{9D8B030D-6E8A-4147-A177-3AD203B41FA5}">
                      <a16:colId xmlns:a16="http://schemas.microsoft.com/office/drawing/2014/main" val="317184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4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9874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74A6D8D-15AF-2558-1164-73CB7B22BB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47"/>
          <a:stretch/>
        </p:blipFill>
        <p:spPr>
          <a:xfrm>
            <a:off x="5581523" y="3888131"/>
            <a:ext cx="2433765" cy="1845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5BD8D0-CB6A-4673-58D0-E37C3144EE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7"/>
          <a:stretch/>
        </p:blipFill>
        <p:spPr>
          <a:xfrm>
            <a:off x="1082587" y="3888131"/>
            <a:ext cx="4031915" cy="17385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866776" y="1952626"/>
            <a:ext cx="10972800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indent="-400050">
              <a:spcBef>
                <a:spcPts val="0"/>
              </a:spcBef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indent="-400050"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477738A-208B-D525-3FCB-38EC2B37A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02841"/>
              </p:ext>
            </p:extLst>
          </p:nvPr>
        </p:nvGraphicFramePr>
        <p:xfrm>
          <a:off x="1817687" y="3574335"/>
          <a:ext cx="8128000" cy="265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839286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56742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8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63476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CD3DAE9-E4A4-E870-9A0E-F5248E26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298" y="4091024"/>
            <a:ext cx="3025867" cy="1052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7C286F-9D3D-FF32-15E8-BCBFD80620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62"/>
          <a:stretch/>
        </p:blipFill>
        <p:spPr>
          <a:xfrm>
            <a:off x="5948362" y="4091024"/>
            <a:ext cx="1395413" cy="195603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MS Availabilities&amp;#x0D;&amp;#x0A;Overview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&amp;#x0D;&amp;#x0A;Course Availabilities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Intake Calendars&amp;quot;&quot;/&gt;&lt;property id=&quot;20307&quot; value=&quot;264&quot;/&gt;&lt;/object&gt;&lt;object type=&quot;3&quot; unique_id=&quot;10008&quot;&gt;&lt;property id=&quot;20148&quot; value=&quot;5&quot;/&gt;&lt;property id=&quot;20300&quot; value=&quot;Slide 5 - &amp;quot;&amp;#x0D;&amp;#x0A;Unit Availabilities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&amp;#x0D;&amp;#x0A;Unit Availabilities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Enrolment Calendars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Business Guidelines&amp;quot;&quot;/&gt;&lt;property id=&quot;20307&quot; value=&quot;268&quot;/&gt;&lt;/object&gt;&lt;object type=&quot;3&quot; unique_id=&quot;10012&quot;&gt;&lt;property id=&quot;20148&quot; value=&quot;5&quot;/&gt;&lt;property id=&quot;20300&quot; value=&quot;Slide 9 - &amp;quot;Business Guidelines&amp;quot;&quot;/&gt;&lt;property id=&quot;20307&quot; value=&quot;269&quot;/&gt;&lt;/object&gt;&lt;object type=&quot;3&quot; unique_id=&quot;10013&quot;&gt;&lt;property id=&quot;20148&quot; value=&quot;5&quot;/&gt;&lt;property id=&quot;20300&quot; value=&quot;Slide 10 - &amp;quot;Business Considerations&amp;quot;&quot;/&gt;&lt;property id=&quot;20307&quot; value=&quot;262&quot;/&gt;&lt;/object&gt;&lt;object type=&quot;3&quot; unique_id=&quot;10014&quot;&gt;&lt;property id=&quot;20148&quot; value=&quot;5&quot;/&gt;&lt;property id=&quot;20300&quot; value=&quot;Slide 11 - &amp;quot;Availabilities tasks&amp;quot;&quot;/&gt;&lt;property id=&quot;20307&quot; value=&quot;266&quot;/&gt;&lt;/object&gt;&lt;object type=&quot;3&quot; unique_id=&quot;10015&quot;&gt;&lt;property id=&quot;20148&quot; value=&quot;5&quot;/&gt;&lt;property id=&quot;20300&quot; value=&quot;Slide 12 - &amp;quot;Availabilities Template&amp;quot;&quot;/&gt;&lt;property id=&quot;20307&quot; value=&quot;267&quot;/&gt;&lt;/object&gt;&lt;object type=&quot;3&quot; unique_id=&quot;10016&quot;&gt;&lt;property id=&quot;20148&quot; value=&quot;5&quot;/&gt;&lt;property id=&quot;20300&quot; value=&quot;Slide 13 - &amp;quot;Timetabling&amp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F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MT-Presentation-HD-1920x1080-AJG-V2020.05.14.potx" id="{65AE90C9-1F4F-4671-A90D-218C982486A1}" vid="{C1F87A47-8314-4C75-8707-71F446DE83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5E654056D58A47AA1AB158F7447227" ma:contentTypeVersion="13" ma:contentTypeDescription="Create a new document." ma:contentTypeScope="" ma:versionID="6a73135bdeb2a6025ed71a78c35e1493">
  <xsd:schema xmlns:xsd="http://www.w3.org/2001/XMLSchema" xmlns:xs="http://www.w3.org/2001/XMLSchema" xmlns:p="http://schemas.microsoft.com/office/2006/metadata/properties" xmlns:ns2="a5d4b606-e216-4a12-b5e0-256bbcdf3e40" xmlns:ns3="d30896e8-62f2-4107-a799-a577dc6441e1" targetNamespace="http://schemas.microsoft.com/office/2006/metadata/properties" ma:root="true" ma:fieldsID="6d487abba588268ce0728dd40265c972" ns2:_="" ns3:_="">
    <xsd:import namespace="a5d4b606-e216-4a12-b5e0-256bbcdf3e40"/>
    <xsd:import namespace="d30896e8-62f2-4107-a799-a577dc6441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d4b606-e216-4a12-b5e0-256bbcdf3e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0896e8-62f2-4107-a799-a577dc6441e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F79D9B-5A67-492D-BB4F-F3913BAD9421}">
  <ds:schemaRefs>
    <ds:schemaRef ds:uri="http://schemas.microsoft.com/office/2006/metadata/properties"/>
    <ds:schemaRef ds:uri="a5d4b606-e216-4a12-b5e0-256bbcdf3e4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d30896e8-62f2-4107-a799-a577dc6441e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93B4755-80B4-4FE9-9650-4C80064448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9CE8C3-CD74-44D7-9A23-34EAFAD8A7AF}">
  <ds:schemaRefs>
    <ds:schemaRef ds:uri="a5d4b606-e216-4a12-b5e0-256bbcdf3e40"/>
    <ds:schemaRef ds:uri="d30896e8-62f2-4107-a799-a577dc6441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NMT-Presentation-HD-1920x1080-AJG-V2020.05.25</Template>
  <TotalTime>6894</TotalTime>
  <Words>2517</Words>
  <Application>Microsoft Office PowerPoint</Application>
  <PresentationFormat>Widescreen</PresentationFormat>
  <Paragraphs>446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Arial</vt:lpstr>
      <vt:lpstr>Cabin</vt:lpstr>
      <vt:lpstr>Calibri</vt:lpstr>
      <vt:lpstr>Century Gothic</vt:lpstr>
      <vt:lpstr>Courier</vt:lpstr>
      <vt:lpstr>JetBrains Mono</vt:lpstr>
      <vt:lpstr>Office Theme</vt:lpstr>
      <vt:lpstr>Introductory Programming Techniques 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Looping Through Strings</vt:lpstr>
      <vt:lpstr>Looping Through Strings</vt:lpstr>
      <vt:lpstr>Looping Through Strings comparing the two options</vt:lpstr>
      <vt:lpstr>Looping and Counting</vt:lpstr>
      <vt:lpstr>Looking Deeper into in</vt:lpstr>
      <vt:lpstr>PowerPoint Presentation</vt:lpstr>
      <vt:lpstr>More String Operations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Two Kinds of Strings</vt:lpstr>
      <vt:lpstr>Caesar cipher</vt:lpstr>
      <vt:lpstr>Caesar cipher explanation</vt:lpstr>
      <vt:lpstr>Caesar cipher examples</vt:lpstr>
      <vt:lpstr>Possible solution</vt:lpstr>
      <vt:lpstr>Summary</vt:lpstr>
      <vt:lpstr>Beyond Strings</vt:lpstr>
    </vt:vector>
  </TitlesOfParts>
  <Manager/>
  <Company>North Metro TAFE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JetBrains CLI Scripts to Laragon</dc:title>
  <dc:subject>Powerpoint presentation template (G076C)</dc:subject>
  <dc:creator>Adrian Gould</dc:creator>
  <cp:keywords>HD 1920x1080 powerpoint presentation template</cp:keywords>
  <dc:description/>
  <cp:lastModifiedBy>Louis</cp:lastModifiedBy>
  <cp:revision>21</cp:revision>
  <cp:lastPrinted>2020-09-29T02:41:13Z</cp:lastPrinted>
  <dcterms:created xsi:type="dcterms:W3CDTF">2020-06-09T02:13:16Z</dcterms:created>
  <dcterms:modified xsi:type="dcterms:W3CDTF">2023-02-07T13:23:44Z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0x0101002E5E654056D58A47AA1AB158F7447227</vt:lpwstr>
  </property>
</Properties>
</file>