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65" r:id="rId14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dace Sweigart" initials="" lastIdx="7" clrIdx="0"/>
  <p:cmAuthor id="1" name="Tim Co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4660"/>
  </p:normalViewPr>
  <p:slideViewPr>
    <p:cSldViewPr snapToGrid="0" snapToObjects="1">
      <p:cViewPr>
        <p:scale>
          <a:sx n="124" d="100"/>
          <a:sy n="124" d="100"/>
        </p:scale>
        <p:origin x="-444" y="186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6C23A-1837-C145-845D-F9BF3DDC358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8376-3A82-9B4A-8A4F-7F80ACCA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000">
              <a:schemeClr val="bg1"/>
            </a:gs>
            <a:gs pos="76000">
              <a:schemeClr val="tx2">
                <a:lumMod val="10000"/>
                <a:lumOff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oyal_jay_ppt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16" name="Picture 15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" y="4636098"/>
            <a:ext cx="2852325" cy="504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341120"/>
            <a:ext cx="3886200" cy="12192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2562861"/>
            <a:ext cx="3886200" cy="1460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487680"/>
            <a:ext cx="38862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221638"/>
            <a:ext cx="3383280" cy="263347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  <p:pic>
        <p:nvPicPr>
          <p:cNvPr id="9" name="Picture 8" descr="royal_jay_ppt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487682"/>
            <a:ext cx="3886200" cy="3352799"/>
          </a:xfrm>
          <a:ln w="3175" cmpd="sng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487680"/>
            <a:ext cx="3383280" cy="73152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rgbClr val="94949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9" y="1219200"/>
            <a:ext cx="3381375" cy="26365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5E5E5E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s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772400" cy="298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j_background_titl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j_background_title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2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j_background_titl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4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8530"/>
            <a:ext cx="5932487" cy="1479549"/>
          </a:xfrm>
        </p:spPr>
        <p:txBody>
          <a:bodyPr anchor="t"/>
          <a:lstStyle>
            <a:lvl1pPr algn="l">
              <a:defRPr sz="4000" b="0" i="0" cap="all" baseline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0838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cs typeface="HelveticaNeueLT Std Me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rj_background_title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yal_jay_ppt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>
          <a:xfrm>
            <a:off x="1681480" y="0"/>
            <a:ext cx="746252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228954"/>
            <a:ext cx="3657600" cy="3101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oyal_jay_ppt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 b="20671"/>
          <a:stretch/>
        </p:blipFill>
        <p:spPr>
          <a:xfrm>
            <a:off x="574040" y="1134111"/>
            <a:ext cx="8569960" cy="4352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Std Thin"/>
                <a:cs typeface="HelveticaNeueLT Std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28091"/>
            <a:ext cx="3657600" cy="51181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949494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1767840"/>
            <a:ext cx="3657600" cy="256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yal_jay_pp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royal_jay_pp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4978400"/>
            <a:ext cx="1933908" cy="34230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76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77724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80161"/>
            <a:ext cx="7772400" cy="36207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400" kern="1200" cap="all" baseline="0">
          <a:solidFill>
            <a:schemeClr val="tx2">
              <a:lumMod val="50000"/>
              <a:lumOff val="50000"/>
            </a:schemeClr>
          </a:solidFill>
          <a:latin typeface="HelveticaNeueLT Std Thin"/>
          <a:ea typeface="+mj-ea"/>
          <a:cs typeface="HelveticaNeueLT Std Thin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2000" b="0" i="0" kern="1200" baseline="0">
          <a:solidFill>
            <a:schemeClr val="tx2">
              <a:lumMod val="50000"/>
              <a:lumOff val="50000"/>
            </a:schemeClr>
          </a:solidFill>
          <a:latin typeface="Helvetica Neue"/>
          <a:ea typeface="+mn-ea"/>
          <a:cs typeface="Helvetica Neue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6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Med"/>
          <a:ea typeface="+mn-ea"/>
          <a:cs typeface="HelveticaNeueLT Std Med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2">
            <a:lumMod val="60000"/>
            <a:lumOff val="40000"/>
          </a:schemeClr>
        </a:buClr>
        <a:buSzPct val="85000"/>
        <a:buFont typeface="Lucida Grande"/>
        <a:buChar char="❮"/>
        <a:defRPr sz="1400" kern="1200" baseline="0">
          <a:solidFill>
            <a:schemeClr val="tx2">
              <a:lumMod val="50000"/>
              <a:lumOff val="50000"/>
            </a:schemeClr>
          </a:solidFill>
          <a:latin typeface="HelveticaNeueLT Std Lt"/>
          <a:ea typeface="+mn-ea"/>
          <a:cs typeface="HelveticaNeueLT Std Lt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ecflow.org/documentation/Installation/" TargetMode="External"/><Relationship Id="rId3" Type="http://schemas.openxmlformats.org/officeDocument/2006/relationships/hyperlink" Target="http://specificationbyexample.com/key_ideas.html" TargetMode="External"/><Relationship Id="rId7" Type="http://schemas.openxmlformats.org/officeDocument/2006/relationships/hyperlink" Target="https://www.visualstudio.com/en-us/products/visual-studio-community-vs.aspx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bliki/PageObject.html" TargetMode="External"/><Relationship Id="rId11" Type="http://schemas.openxmlformats.org/officeDocument/2006/relationships/hyperlink" Target="http://www.marcusoft.net/2013/04/PushTheHowDown.html" TargetMode="External"/><Relationship Id="rId5" Type="http://schemas.openxmlformats.org/officeDocument/2006/relationships/hyperlink" Target="http://martinfowler.com/bliki/DomainSpecificLanguage.html" TargetMode="External"/><Relationship Id="rId10" Type="http://schemas.openxmlformats.org/officeDocument/2006/relationships/hyperlink" Target="https://github.com/cucumber/cucumber/wiki/Given-When-Then" TargetMode="External"/><Relationship Id="rId4" Type="http://schemas.openxmlformats.org/officeDocument/2006/relationships/hyperlink" Target="http://martinfowler.com/bliki/UbiquitousLanguage.html" TargetMode="External"/><Relationship Id="rId9" Type="http://schemas.openxmlformats.org/officeDocument/2006/relationships/hyperlink" Target="https://github.com/cucumber/cucumber/wiki/Gherk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ficationbyexample.com/key_ideas.html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UbiquitousLanguag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geObject.html" TargetMode="External"/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flow.org/documentation/Installation/" TargetMode="External"/><Relationship Id="rId2" Type="http://schemas.openxmlformats.org/officeDocument/2006/relationships/hyperlink" Target="https://www.visualstudio.com/en-us/products/visual-studio-community-vs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642174"/>
            <a:ext cx="4655820" cy="1555178"/>
          </a:xfrm>
        </p:spPr>
        <p:txBody>
          <a:bodyPr>
            <a:normAutofit/>
          </a:bodyPr>
          <a:lstStyle/>
          <a:p>
            <a:pPr fontAlgn="base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</a:pP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BDD / Exec </a:t>
            </a:r>
            <a: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Specs</a:t>
            </a:r>
            <a:b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31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</a:t>
            </a:r>
            <a:r>
              <a:rPr lang="en-US" sz="3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2013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6900" y="3043346"/>
            <a:ext cx="3886200" cy="11222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20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cap="all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Tommy Hinrichs</a:t>
            </a:r>
          </a:p>
          <a:p>
            <a:r>
              <a:rPr lang="en-US" sz="3100" cap="all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Thin"/>
                <a:ea typeface="+mj-ea"/>
                <a:cs typeface="HelveticaNeueLT Std Thin"/>
              </a:rPr>
              <a:t>3/21/2015</a:t>
            </a:r>
            <a:endParaRPr lang="en-US" sz="3100" cap="all" dirty="0">
              <a:solidFill>
                <a:schemeClr val="tx2">
                  <a:lumMod val="75000"/>
                  <a:lumOff val="25000"/>
                </a:schemeClr>
              </a:solidFill>
              <a:latin typeface="HelveticaNeueLT Std Thin"/>
              <a:ea typeface="+mj-ea"/>
              <a:cs typeface="HelveticaNeueLT Std Thin"/>
            </a:endParaRPr>
          </a:p>
        </p:txBody>
      </p:sp>
    </p:spTree>
    <p:extLst>
      <p:ext uri="{BB962C8B-B14F-4D97-AF65-F5344CB8AC3E}">
        <p14:creationId xmlns:p14="http://schemas.microsoft.com/office/powerpoint/2010/main" val="654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Specification tips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Specs are for the entire team, including the business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Declarative, not imperative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value of English Language specifications is that business and delivery teams are saying the same thing with the same words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 the how down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[9]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How? – Now some code, finally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Stub generated code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0161"/>
            <a:ext cx="4467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http://en.wikipedia.org/wiki/Behavior-driven_development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[1]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http://specificationbyexample.com/key_ideas.html</a:t>
            </a:r>
            <a:endParaRPr lang="en-US" sz="1400" dirty="0" smtClean="0"/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[2]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martinfowler.com/bliki/UbiquitousLanguage.html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[3]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5"/>
              </a:rPr>
              <a:t>martinfowler.com/bliki/DomainSpecificLanguage.html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[4]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http://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6"/>
              </a:rPr>
              <a:t>martinfowler.com/bliki/PageObject.html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[5]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7"/>
              </a:rPr>
              <a:t>www.visualstudio.com/en-us/products/visual-studio-community-vs.aspx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[6] 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http://www.specflow.org/documentation/Installation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/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9"/>
              </a:rPr>
              <a:t>https://github.com/cucumber/cucumber/wiki/Gherkin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https://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10"/>
              </a:rPr>
              <a:t>github.com/cucumber/cucumber/wiki/Given-When-Then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[9] -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11"/>
              </a:rPr>
              <a:t> http://www.marcusoft.net/2013/04/PushTheHowDown.html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0" y="498392"/>
            <a:ext cx="5932487" cy="4276032"/>
          </a:xfrm>
        </p:spPr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Tommy Hinrichs</a:t>
            </a:r>
            <a:br>
              <a:rPr lang="en-US" dirty="0"/>
            </a:br>
            <a:r>
              <a:rPr lang="en-US" dirty="0"/>
              <a:t>3/21/2015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cs typeface="HelveticaNeueLT Std Lt"/>
              </a:rPr>
              <a:t>with 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38642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BDD – Behavior Driven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[0]</a:t>
            </a:r>
            <a:endParaRPr lang="en-US" sz="15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“BDD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second-generation, outside-in, pull-based, multiple-stakeholder, multiple-scale, high-automation, agile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methodology” – Dan North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EXEC SPECS – Executable Specifications </a:t>
            </a:r>
            <a:r>
              <a:rPr lang="en-US" sz="1500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[1]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case, Specifications agreed upon by the business, written in English, using their ubiquitous language, that can be executed, preferably in an automated fashion.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UBIQUITOUS LANGUAGE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[2]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 language, or set of terms, used to communicate about a domain.  In this case, the business’ language; as molded by the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teams domain experts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Terms (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Some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with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NeueLT Std Lt"/>
                <a:ea typeface="+mn-ea"/>
                <a:cs typeface="HelveticaNeueLT Std Lt"/>
              </a:rPr>
              <a:t>my own spin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0161"/>
            <a:ext cx="7147560" cy="2987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DSL – Domain Specific Language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[3]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Internal DSL: - “Internal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DSLs are a particular form of API in a host general purpose language, often referred to as a fluent interface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” – Martin Fowler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Bridge from business’ ubiquitous language to your systems’ behavior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PAGE OBJECT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[4]</a:t>
            </a: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Class, exercised by automation, representing UI elements (in this case assertion free)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711"/>
            <a:ext cx="4193327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Process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62" y="0"/>
            <a:ext cx="4258828" cy="548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280161"/>
            <a:ext cx="4462062" cy="2987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2000" b="0" i="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6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Med"/>
                <a:ea typeface="+mn-ea"/>
                <a:cs typeface="HelveticaNeueLT Std Med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85000"/>
              <a:buFont typeface="Lucida Grande"/>
              <a:buChar char="❮"/>
              <a:defRPr sz="1400" kern="1200" baseline="0">
                <a:solidFill>
                  <a:schemeClr val="tx2">
                    <a:lumMod val="50000"/>
                    <a:lumOff val="50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Figures – Roles, Not Individuals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Right Arrows – Role’s Actions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Down arrows – Layer Relation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1 – During Feature Definition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Layer 2 to 5 – Parallel through sprint 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Tools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 2013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[5]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I’m Demoing with Visual Studio Ultimate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Link is for Visual Studio Community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[6]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Visual Studio add in,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Package,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tasks</a:t>
            </a:r>
          </a:p>
          <a:p>
            <a:pPr marL="468630" lvl="1" indent="0">
              <a:buNone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DOS Batch (Probably should be PS)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Installation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VSIX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88237"/>
            <a:ext cx="5209194" cy="2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Installation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Decide which test runner to use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NUGET PACKAGE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469"/>
            <a:ext cx="4257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SPECFLOW Feature File SYNTAX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Utilizes Gherkin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[7]</a:t>
            </a:r>
          </a:p>
          <a:p>
            <a:pPr marL="68580" indent="0">
              <a:buNone/>
            </a:pPr>
            <a:endParaRPr lang="en-US" sz="1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Given … When … Then </a:t>
            </a:r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[8]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9701"/>
            <a:ext cx="4352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English language specifications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SomeLogicalFeatureGrouping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(optional)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Feature: Deliverable Unit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Story</a:t>
            </a:r>
          </a:p>
          <a:p>
            <a:pPr lvl="1"/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SomeLogicalFeatureGrouping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(optional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 to be completed for the deliverable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Given: Initial state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When: Action taken / system input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Then: Observable behavior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6235"/>
      </p:ext>
    </p:extLst>
  </p:cSld>
  <p:clrMapOvr>
    <a:masterClrMapping/>
  </p:clrMapOvr>
</p:sld>
</file>

<file path=ppt/theme/theme1.xml><?xml version="1.0" encoding="utf-8"?>
<a:theme xmlns:a="http://schemas.openxmlformats.org/drawingml/2006/main" name="rj_Pres_1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rj_Pres_1</Template>
  <TotalTime>7262</TotalTime>
  <Words>438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rj_Pres_1</vt:lpstr>
      <vt:lpstr>BDD / Exec Specs VS 2013 </vt:lpstr>
      <vt:lpstr>The Terms (Some with my own spin)</vt:lpstr>
      <vt:lpstr>The Terms (Some with my own spin)</vt:lpstr>
      <vt:lpstr>The Process</vt:lpstr>
      <vt:lpstr>The Tools</vt:lpstr>
      <vt:lpstr>SPECFLOW Installation</vt:lpstr>
      <vt:lpstr>SPECFLOW Installation</vt:lpstr>
      <vt:lpstr>SPECFLOW Feature File SYNTAX</vt:lpstr>
      <vt:lpstr>English language specifications</vt:lpstr>
      <vt:lpstr>Specification tips</vt:lpstr>
      <vt:lpstr>Stub generated code </vt:lpstr>
      <vt:lpstr>References</vt:lpstr>
      <vt:lpstr>THANK YOU  Tommy Hinrichs 3/21/2015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Holder</dc:title>
  <dc:creator>Robbie</dc:creator>
  <cp:lastModifiedBy>Aditya Kalra</cp:lastModifiedBy>
  <cp:revision>162</cp:revision>
  <cp:lastPrinted>2014-08-13T02:34:48Z</cp:lastPrinted>
  <dcterms:created xsi:type="dcterms:W3CDTF">2014-08-14T19:53:39Z</dcterms:created>
  <dcterms:modified xsi:type="dcterms:W3CDTF">2015-09-15T04:25:15Z</dcterms:modified>
</cp:coreProperties>
</file>