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66" r:id="rId3"/>
    <p:sldId id="263" r:id="rId4"/>
    <p:sldId id="269" r:id="rId5"/>
    <p:sldId id="270" r:id="rId6"/>
    <p:sldId id="271" r:id="rId7"/>
    <p:sldId id="272"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D2F3"/>
    <a:srgbClr val="C5DEB8"/>
    <a:srgbClr val="ECFD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14"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8D2B7-DF52-46F6-BE5A-8FDE7D4D041C}" type="doc">
      <dgm:prSet loTypeId="urn:microsoft.com/office/officeart/2005/8/layout/venn1" loCatId="relationship" qsTypeId="urn:microsoft.com/office/officeart/2005/8/quickstyle/simple3" qsCatId="simple" csTypeId="urn:microsoft.com/office/officeart/2005/8/colors/accent2_3" csCatId="accent2" phldr="1"/>
      <dgm:spPr/>
    </dgm:pt>
    <dgm:pt modelId="{23AB88FD-D302-4909-8F88-C3741DD5448A}">
      <dgm:prSet phldrT="[Text]"/>
      <dgm:spPr/>
      <dgm:t>
        <a:bodyPr/>
        <a:lstStyle/>
        <a:p>
          <a:r>
            <a:rPr lang="en-GB" dirty="0" smtClean="0">
              <a:latin typeface="American Typewriter SE" pitchFamily="34" charset="0"/>
            </a:rPr>
            <a:t>Context-Driven Testing</a:t>
          </a:r>
          <a:endParaRPr lang="en-GB" dirty="0">
            <a:latin typeface="American Typewriter SE" pitchFamily="34" charset="0"/>
          </a:endParaRPr>
        </a:p>
      </dgm:t>
    </dgm:pt>
    <dgm:pt modelId="{A5F65808-8E5F-4B21-914A-2F55240F7774}" type="parTrans" cxnId="{0BA4FB8D-2964-4820-A8CD-FD7EB248C54A}">
      <dgm:prSet/>
      <dgm:spPr/>
      <dgm:t>
        <a:bodyPr/>
        <a:lstStyle/>
        <a:p>
          <a:endParaRPr lang="en-GB">
            <a:latin typeface="American Typewriter SE" pitchFamily="34" charset="0"/>
          </a:endParaRPr>
        </a:p>
      </dgm:t>
    </dgm:pt>
    <dgm:pt modelId="{4DDF8708-5AA1-44EC-81F8-39004C2CCF75}" type="sibTrans" cxnId="{0BA4FB8D-2964-4820-A8CD-FD7EB248C54A}">
      <dgm:prSet/>
      <dgm:spPr/>
      <dgm:t>
        <a:bodyPr/>
        <a:lstStyle/>
        <a:p>
          <a:endParaRPr lang="en-GB">
            <a:latin typeface="American Typewriter SE" pitchFamily="34" charset="0"/>
          </a:endParaRPr>
        </a:p>
      </dgm:t>
    </dgm:pt>
    <dgm:pt modelId="{6D70D550-BCAD-4A05-A07D-8F195D34645F}">
      <dgm:prSet phldrT="[Text]"/>
      <dgm:spPr/>
      <dgm:t>
        <a:bodyPr/>
        <a:lstStyle/>
        <a:p>
          <a:r>
            <a:rPr lang="en-GB" dirty="0" smtClean="0">
              <a:latin typeface="American Typewriter SE" pitchFamily="34" charset="0"/>
            </a:rPr>
            <a:t>Microsoft &amp; Google</a:t>
          </a:r>
          <a:endParaRPr lang="en-GB" dirty="0">
            <a:latin typeface="American Typewriter SE" pitchFamily="34" charset="0"/>
          </a:endParaRPr>
        </a:p>
      </dgm:t>
    </dgm:pt>
    <dgm:pt modelId="{5363BA90-309C-482C-8AE3-64A6CE67E284}" type="parTrans" cxnId="{8E9CB0B2-DE65-4BDB-9263-AADC97CB6ABE}">
      <dgm:prSet/>
      <dgm:spPr/>
      <dgm:t>
        <a:bodyPr/>
        <a:lstStyle/>
        <a:p>
          <a:endParaRPr lang="en-GB">
            <a:latin typeface="American Typewriter SE" pitchFamily="34" charset="0"/>
          </a:endParaRPr>
        </a:p>
      </dgm:t>
    </dgm:pt>
    <dgm:pt modelId="{146BC6B8-E7B9-4CF8-BEED-D2B22637CAEF}" type="sibTrans" cxnId="{8E9CB0B2-DE65-4BDB-9263-AADC97CB6ABE}">
      <dgm:prSet/>
      <dgm:spPr/>
      <dgm:t>
        <a:bodyPr/>
        <a:lstStyle/>
        <a:p>
          <a:endParaRPr lang="en-GB">
            <a:latin typeface="American Typewriter SE" pitchFamily="34" charset="0"/>
          </a:endParaRPr>
        </a:p>
      </dgm:t>
    </dgm:pt>
    <dgm:pt modelId="{1972A786-44C2-4FE3-826B-A2F997F8F955}" type="pres">
      <dgm:prSet presAssocID="{7738D2B7-DF52-46F6-BE5A-8FDE7D4D041C}" presName="compositeShape" presStyleCnt="0">
        <dgm:presLayoutVars>
          <dgm:chMax val="7"/>
          <dgm:dir/>
          <dgm:resizeHandles val="exact"/>
        </dgm:presLayoutVars>
      </dgm:prSet>
      <dgm:spPr/>
    </dgm:pt>
    <dgm:pt modelId="{A52DF81B-1CA3-4005-BD21-DFEFF2455737}" type="pres">
      <dgm:prSet presAssocID="{23AB88FD-D302-4909-8F88-C3741DD5448A}" presName="circ1" presStyleLbl="vennNode1" presStyleIdx="0" presStyleCnt="2"/>
      <dgm:spPr/>
      <dgm:t>
        <a:bodyPr/>
        <a:lstStyle/>
        <a:p>
          <a:endParaRPr lang="en-GB"/>
        </a:p>
      </dgm:t>
    </dgm:pt>
    <dgm:pt modelId="{D2FBE654-B9DC-41F4-A1F8-A6F711FF1AA1}" type="pres">
      <dgm:prSet presAssocID="{23AB88FD-D302-4909-8F88-C3741DD5448A}" presName="circ1Tx" presStyleLbl="revTx" presStyleIdx="0" presStyleCnt="0">
        <dgm:presLayoutVars>
          <dgm:chMax val="0"/>
          <dgm:chPref val="0"/>
          <dgm:bulletEnabled val="1"/>
        </dgm:presLayoutVars>
      </dgm:prSet>
      <dgm:spPr/>
      <dgm:t>
        <a:bodyPr/>
        <a:lstStyle/>
        <a:p>
          <a:endParaRPr lang="en-GB"/>
        </a:p>
      </dgm:t>
    </dgm:pt>
    <dgm:pt modelId="{2F6EE1A0-2500-4F8C-96FB-7DFF96BCA2C1}" type="pres">
      <dgm:prSet presAssocID="{6D70D550-BCAD-4A05-A07D-8F195D34645F}" presName="circ2" presStyleLbl="vennNode1" presStyleIdx="1" presStyleCnt="2"/>
      <dgm:spPr/>
      <dgm:t>
        <a:bodyPr/>
        <a:lstStyle/>
        <a:p>
          <a:endParaRPr lang="en-GB"/>
        </a:p>
      </dgm:t>
    </dgm:pt>
    <dgm:pt modelId="{0D4A4F41-5037-46E6-BDDB-B056A274E200}" type="pres">
      <dgm:prSet presAssocID="{6D70D550-BCAD-4A05-A07D-8F195D34645F}" presName="circ2Tx" presStyleLbl="revTx" presStyleIdx="0" presStyleCnt="0">
        <dgm:presLayoutVars>
          <dgm:chMax val="0"/>
          <dgm:chPref val="0"/>
          <dgm:bulletEnabled val="1"/>
        </dgm:presLayoutVars>
      </dgm:prSet>
      <dgm:spPr/>
      <dgm:t>
        <a:bodyPr/>
        <a:lstStyle/>
        <a:p>
          <a:endParaRPr lang="en-GB"/>
        </a:p>
      </dgm:t>
    </dgm:pt>
  </dgm:ptLst>
  <dgm:cxnLst>
    <dgm:cxn modelId="{5641297B-0D84-41C5-81E0-7684B16050C5}" type="presOf" srcId="{6D70D550-BCAD-4A05-A07D-8F195D34645F}" destId="{0D4A4F41-5037-46E6-BDDB-B056A274E200}" srcOrd="1" destOrd="0" presId="urn:microsoft.com/office/officeart/2005/8/layout/venn1"/>
    <dgm:cxn modelId="{4532968C-786B-4044-974A-2611CCBA717C}" type="presOf" srcId="{23AB88FD-D302-4909-8F88-C3741DD5448A}" destId="{A52DF81B-1CA3-4005-BD21-DFEFF2455737}" srcOrd="0" destOrd="0" presId="urn:microsoft.com/office/officeart/2005/8/layout/venn1"/>
    <dgm:cxn modelId="{8E9CB0B2-DE65-4BDB-9263-AADC97CB6ABE}" srcId="{7738D2B7-DF52-46F6-BE5A-8FDE7D4D041C}" destId="{6D70D550-BCAD-4A05-A07D-8F195D34645F}" srcOrd="1" destOrd="0" parTransId="{5363BA90-309C-482C-8AE3-64A6CE67E284}" sibTransId="{146BC6B8-E7B9-4CF8-BEED-D2B22637CAEF}"/>
    <dgm:cxn modelId="{60F44047-A4F5-47B5-9EF3-82D562A381D7}" type="presOf" srcId="{23AB88FD-D302-4909-8F88-C3741DD5448A}" destId="{D2FBE654-B9DC-41F4-A1F8-A6F711FF1AA1}" srcOrd="1" destOrd="0" presId="urn:microsoft.com/office/officeart/2005/8/layout/venn1"/>
    <dgm:cxn modelId="{081D7F36-DC2C-4F39-AD2C-C0578F1E5987}" type="presOf" srcId="{7738D2B7-DF52-46F6-BE5A-8FDE7D4D041C}" destId="{1972A786-44C2-4FE3-826B-A2F997F8F955}" srcOrd="0" destOrd="0" presId="urn:microsoft.com/office/officeart/2005/8/layout/venn1"/>
    <dgm:cxn modelId="{CBFD5CC2-F136-4418-9DD4-572BB57FA840}" type="presOf" srcId="{6D70D550-BCAD-4A05-A07D-8F195D34645F}" destId="{2F6EE1A0-2500-4F8C-96FB-7DFF96BCA2C1}" srcOrd="0" destOrd="0" presId="urn:microsoft.com/office/officeart/2005/8/layout/venn1"/>
    <dgm:cxn modelId="{0BA4FB8D-2964-4820-A8CD-FD7EB248C54A}" srcId="{7738D2B7-DF52-46F6-BE5A-8FDE7D4D041C}" destId="{23AB88FD-D302-4909-8F88-C3741DD5448A}" srcOrd="0" destOrd="0" parTransId="{A5F65808-8E5F-4B21-914A-2F55240F7774}" sibTransId="{4DDF8708-5AA1-44EC-81F8-39004C2CCF75}"/>
    <dgm:cxn modelId="{6F52B8BA-891A-49F0-A5D1-CB48A7DD5AA8}" type="presParOf" srcId="{1972A786-44C2-4FE3-826B-A2F997F8F955}" destId="{A52DF81B-1CA3-4005-BD21-DFEFF2455737}" srcOrd="0" destOrd="0" presId="urn:microsoft.com/office/officeart/2005/8/layout/venn1"/>
    <dgm:cxn modelId="{3EFEF23C-A105-43E0-870A-A4F700A8F843}" type="presParOf" srcId="{1972A786-44C2-4FE3-826B-A2F997F8F955}" destId="{D2FBE654-B9DC-41F4-A1F8-A6F711FF1AA1}" srcOrd="1" destOrd="0" presId="urn:microsoft.com/office/officeart/2005/8/layout/venn1"/>
    <dgm:cxn modelId="{D5FFD614-FCDB-4676-95C3-04C06D3EC9B6}" type="presParOf" srcId="{1972A786-44C2-4FE3-826B-A2F997F8F955}" destId="{2F6EE1A0-2500-4F8C-96FB-7DFF96BCA2C1}" srcOrd="2" destOrd="0" presId="urn:microsoft.com/office/officeart/2005/8/layout/venn1"/>
    <dgm:cxn modelId="{4297A950-3DB9-47E3-B7CB-DDDF1185CE5C}" type="presParOf" srcId="{1972A786-44C2-4FE3-826B-A2F997F8F955}" destId="{0D4A4F41-5037-46E6-BDDB-B056A274E200}" srcOrd="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2DF81B-1CA3-4005-BD21-DFEFF2455737}">
      <dsp:nvSpPr>
        <dsp:cNvPr id="0" name=""/>
        <dsp:cNvSpPr/>
      </dsp:nvSpPr>
      <dsp:spPr>
        <a:xfrm>
          <a:off x="150875" y="323596"/>
          <a:ext cx="3721608" cy="3721607"/>
        </a:xfrm>
        <a:prstGeom prst="ellipse">
          <a:avLst/>
        </a:prstGeom>
        <a:gradFill rotWithShape="0">
          <a:gsLst>
            <a:gs pos="0">
              <a:schemeClr val="accent2">
                <a:shade val="80000"/>
                <a:alpha val="50000"/>
                <a:hueOff val="0"/>
                <a:satOff val="0"/>
                <a:lumOff val="0"/>
                <a:alphaOff val="0"/>
                <a:tint val="50000"/>
                <a:satMod val="300000"/>
              </a:schemeClr>
            </a:gs>
            <a:gs pos="35000">
              <a:schemeClr val="accent2">
                <a:shade val="80000"/>
                <a:alpha val="50000"/>
                <a:hueOff val="0"/>
                <a:satOff val="0"/>
                <a:lumOff val="0"/>
                <a:alphaOff val="0"/>
                <a:tint val="37000"/>
                <a:satMod val="300000"/>
              </a:schemeClr>
            </a:gs>
            <a:gs pos="100000">
              <a:schemeClr val="accent2">
                <a:shade val="80000"/>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GB" sz="3500" kern="1200" dirty="0" smtClean="0">
              <a:latin typeface="American Typewriter SE" pitchFamily="34" charset="0"/>
            </a:rPr>
            <a:t>Context-Driven Testing</a:t>
          </a:r>
          <a:endParaRPr lang="en-GB" sz="3500" kern="1200" dirty="0">
            <a:latin typeface="American Typewriter SE" pitchFamily="34" charset="0"/>
          </a:endParaRPr>
        </a:p>
      </dsp:txBody>
      <dsp:txXfrm>
        <a:off x="670559" y="762453"/>
        <a:ext cx="2145792" cy="2843892"/>
      </dsp:txXfrm>
    </dsp:sp>
    <dsp:sp modelId="{2F6EE1A0-2500-4F8C-96FB-7DFF96BCA2C1}">
      <dsp:nvSpPr>
        <dsp:cNvPr id="0" name=""/>
        <dsp:cNvSpPr/>
      </dsp:nvSpPr>
      <dsp:spPr>
        <a:xfrm>
          <a:off x="2833115" y="323596"/>
          <a:ext cx="3721608" cy="3721607"/>
        </a:xfrm>
        <a:prstGeom prst="ellipse">
          <a:avLst/>
        </a:prstGeom>
        <a:gradFill rotWithShape="0">
          <a:gsLst>
            <a:gs pos="0">
              <a:schemeClr val="accent2">
                <a:shade val="80000"/>
                <a:alpha val="50000"/>
                <a:hueOff val="-550027"/>
                <a:satOff val="-94999"/>
                <a:lumOff val="47566"/>
                <a:alphaOff val="0"/>
                <a:tint val="50000"/>
                <a:satMod val="300000"/>
              </a:schemeClr>
            </a:gs>
            <a:gs pos="35000">
              <a:schemeClr val="accent2">
                <a:shade val="80000"/>
                <a:alpha val="50000"/>
                <a:hueOff val="-550027"/>
                <a:satOff val="-94999"/>
                <a:lumOff val="47566"/>
                <a:alphaOff val="0"/>
                <a:tint val="37000"/>
                <a:satMod val="300000"/>
              </a:schemeClr>
            </a:gs>
            <a:gs pos="100000">
              <a:schemeClr val="accent2">
                <a:shade val="80000"/>
                <a:alpha val="50000"/>
                <a:hueOff val="-550027"/>
                <a:satOff val="-94999"/>
                <a:lumOff val="47566"/>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GB" sz="3500" kern="1200" dirty="0" smtClean="0">
              <a:latin typeface="American Typewriter SE" pitchFamily="34" charset="0"/>
            </a:rPr>
            <a:t>Microsoft &amp; Google</a:t>
          </a:r>
          <a:endParaRPr lang="en-GB" sz="3500" kern="1200" dirty="0">
            <a:latin typeface="American Typewriter SE" pitchFamily="34" charset="0"/>
          </a:endParaRPr>
        </a:p>
      </dsp:txBody>
      <dsp:txXfrm>
        <a:off x="3889247" y="762453"/>
        <a:ext cx="2145792" cy="284389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GB" smtClean="0"/>
              <a:t>2012-02-15</a:t>
            </a:r>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179/038 13-LXE 110 0048 Uen   Rev PA4</a:t>
            </a: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2B132-BCF4-4297-BA1D-24AAE6E9865A}" type="slidenum">
              <a:rPr lang="en-GB" smtClean="0"/>
              <a:pPr/>
              <a:t>‹#›</a:t>
            </a:fld>
            <a:endParaRPr lang="en-GB"/>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GB" sz="750" smtClean="0">
                <a:solidFill>
                  <a:srgbClr val="000000"/>
                </a:solidFill>
                <a:latin typeface="Arial"/>
              </a:rPr>
              <a:t>Company Internal</a:t>
            </a:r>
            <a:endParaRPr lang="en-GB" sz="750">
              <a:solidFill>
                <a:srgbClr val="000000"/>
              </a:solidFill>
              <a:latin typeface="Arial"/>
            </a:endParaRPr>
          </a:p>
        </p:txBody>
      </p:sp>
      <p:sp>
        <p:nvSpPr>
          <p:cNvPr id="16" name="txtFooterLeft"/>
          <p:cNvSpPr txBox="1"/>
          <p:nvPr userDrawn="1"/>
        </p:nvSpPr>
        <p:spPr>
          <a:xfrm>
            <a:off x="979169" y="6638290"/>
            <a:ext cx="1933194" cy="115416"/>
          </a:xfrm>
          <a:prstGeom prst="rect">
            <a:avLst/>
          </a:prstGeom>
          <a:noFill/>
        </p:spPr>
        <p:txBody>
          <a:bodyPr vert="horz" lIns="0" tIns="0" rIns="0" bIns="0" rtlCol="0">
            <a:spAutoFit/>
          </a:bodyPr>
          <a:lstStyle/>
          <a:p>
            <a:r>
              <a:rPr lang="en-GB" sz="750" b="0" smtClean="0">
                <a:solidFill>
                  <a:srgbClr val="7F7F7F"/>
                </a:solidFill>
                <a:latin typeface="Arial"/>
              </a:rPr>
              <a:t>179/038 13-LXE 110 0048 Uen  PA4</a:t>
            </a:r>
            <a:endParaRPr lang="en-GB" sz="750" b="0">
              <a:solidFill>
                <a:srgbClr val="7F7F7F"/>
              </a:solidFill>
              <a:latin typeface="Arial"/>
            </a:endParaRPr>
          </a:p>
        </p:txBody>
      </p:sp>
      <p:sp>
        <p:nvSpPr>
          <p:cNvPr id="17" name="txtFooterRight"/>
          <p:cNvSpPr txBox="1"/>
          <p:nvPr userDrawn="1"/>
        </p:nvSpPr>
        <p:spPr>
          <a:xfrm>
            <a:off x="2977260" y="6638290"/>
            <a:ext cx="4633214" cy="115416"/>
          </a:xfrm>
          <a:prstGeom prst="rect">
            <a:avLst/>
          </a:prstGeom>
          <a:noFill/>
        </p:spPr>
        <p:txBody>
          <a:bodyPr vert="horz" lIns="0" tIns="0" rIns="0" bIns="0" rtlCol="0">
            <a:spAutoFit/>
          </a:bodyPr>
          <a:lstStyle/>
          <a:p>
            <a:r>
              <a:rPr lang="en-GB" sz="750" b="0" smtClean="0">
                <a:solidFill>
                  <a:srgbClr val="7F7F7F"/>
                </a:solidFill>
                <a:latin typeface="Arial"/>
              </a:rPr>
              <a:t>Interview with a Tester</a:t>
            </a:r>
            <a:endParaRPr lang="en-GB" sz="750" b="0">
              <a:solidFill>
                <a:srgbClr val="7F7F7F"/>
              </a:solidFill>
              <a:latin typeface="Arial"/>
            </a:endParaRPr>
          </a:p>
        </p:txBody>
      </p:sp>
      <p:sp>
        <p:nvSpPr>
          <p:cNvPr id="18" name="txtFooterDate"/>
          <p:cNvSpPr txBox="1"/>
          <p:nvPr userDrawn="1"/>
        </p:nvSpPr>
        <p:spPr>
          <a:xfrm>
            <a:off x="385190" y="6638290"/>
            <a:ext cx="529208" cy="115416"/>
          </a:xfrm>
          <a:prstGeom prst="rect">
            <a:avLst/>
          </a:prstGeom>
          <a:noFill/>
        </p:spPr>
        <p:txBody>
          <a:bodyPr vert="horz" lIns="0" tIns="0" rIns="0" bIns="0" rtlCol="0">
            <a:spAutoFit/>
          </a:bodyPr>
          <a:lstStyle/>
          <a:p>
            <a:r>
              <a:rPr lang="en-GB" sz="750" b="0" smtClean="0">
                <a:solidFill>
                  <a:srgbClr val="7F7F7F"/>
                </a:solidFill>
                <a:latin typeface="Arial"/>
              </a:rPr>
              <a:t>2012-02-15</a:t>
            </a:r>
            <a:endParaRPr lang="en-GB" sz="750" b="0">
              <a:solidFill>
                <a:srgbClr val="7F7F7F"/>
              </a:solidFill>
              <a:latin typeface="Arial"/>
            </a:endParaRPr>
          </a:p>
        </p:txBody>
      </p:sp>
      <p:sp>
        <p:nvSpPr>
          <p:cNvPr id="19"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D02D685E-FF59-46C7-B39E-41DD9B64ECB5}" type="slidenum">
              <a:rPr lang="en-GB" sz="750" b="0" smtClean="0">
                <a:solidFill>
                  <a:srgbClr val="7F7F7F"/>
                </a:solidFill>
                <a:latin typeface="Arial"/>
              </a:rPr>
              <a:pPr algn="r"/>
              <a:t>‹#›</a:t>
            </a:fld>
            <a:endParaRPr lang="en-GB" sz="750" b="0">
              <a:solidFill>
                <a:srgbClr val="7F7F7F"/>
              </a:solidFill>
              <a:latin typeface="Aria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11"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GB" sz="750" smtClean="0">
                <a:solidFill>
                  <a:srgbClr val="000000"/>
                </a:solidFill>
                <a:latin typeface="Arial"/>
              </a:rPr>
              <a:t>Company Internal</a:t>
            </a:r>
            <a:endParaRPr lang="en-GB" sz="750">
              <a:solidFill>
                <a:srgbClr val="000000"/>
              </a:solidFill>
              <a:latin typeface="Arial"/>
            </a:endParaRPr>
          </a:p>
        </p:txBody>
      </p:sp>
      <p:sp>
        <p:nvSpPr>
          <p:cNvPr id="16" name="txtFooterLeft"/>
          <p:cNvSpPr txBox="1"/>
          <p:nvPr userDrawn="1"/>
        </p:nvSpPr>
        <p:spPr>
          <a:xfrm>
            <a:off x="979169" y="6638290"/>
            <a:ext cx="1933194" cy="115416"/>
          </a:xfrm>
          <a:prstGeom prst="rect">
            <a:avLst/>
          </a:prstGeom>
          <a:noFill/>
        </p:spPr>
        <p:txBody>
          <a:bodyPr vert="horz" lIns="0" tIns="0" rIns="0" bIns="0" rtlCol="0">
            <a:spAutoFit/>
          </a:bodyPr>
          <a:lstStyle/>
          <a:p>
            <a:r>
              <a:rPr lang="en-GB" sz="750" b="0" smtClean="0">
                <a:solidFill>
                  <a:srgbClr val="7F7F7F"/>
                </a:solidFill>
                <a:latin typeface="Arial"/>
              </a:rPr>
              <a:t>179/038 13-LXE 110 0048 Uen  PA4</a:t>
            </a:r>
            <a:endParaRPr lang="en-GB" sz="750" b="0">
              <a:solidFill>
                <a:srgbClr val="7F7F7F"/>
              </a:solidFill>
              <a:latin typeface="Arial"/>
            </a:endParaRPr>
          </a:p>
        </p:txBody>
      </p:sp>
      <p:sp>
        <p:nvSpPr>
          <p:cNvPr id="17" name="txtFooterRight"/>
          <p:cNvSpPr txBox="1"/>
          <p:nvPr userDrawn="1"/>
        </p:nvSpPr>
        <p:spPr>
          <a:xfrm>
            <a:off x="2977260" y="6638290"/>
            <a:ext cx="4633214" cy="115416"/>
          </a:xfrm>
          <a:prstGeom prst="rect">
            <a:avLst/>
          </a:prstGeom>
          <a:noFill/>
        </p:spPr>
        <p:txBody>
          <a:bodyPr vert="horz" lIns="0" tIns="0" rIns="0" bIns="0" rtlCol="0">
            <a:spAutoFit/>
          </a:bodyPr>
          <a:lstStyle/>
          <a:p>
            <a:r>
              <a:rPr lang="en-GB" sz="750" b="0" smtClean="0">
                <a:solidFill>
                  <a:srgbClr val="7F7F7F"/>
                </a:solidFill>
                <a:latin typeface="Arial"/>
              </a:rPr>
              <a:t>Interview with a Tester</a:t>
            </a:r>
            <a:endParaRPr lang="en-GB" sz="750" b="0">
              <a:solidFill>
                <a:srgbClr val="7F7F7F"/>
              </a:solidFill>
              <a:latin typeface="Arial"/>
            </a:endParaRPr>
          </a:p>
        </p:txBody>
      </p:sp>
      <p:sp>
        <p:nvSpPr>
          <p:cNvPr id="18" name="txtFooterDate"/>
          <p:cNvSpPr txBox="1"/>
          <p:nvPr userDrawn="1"/>
        </p:nvSpPr>
        <p:spPr>
          <a:xfrm>
            <a:off x="385190" y="6638290"/>
            <a:ext cx="529208" cy="115416"/>
          </a:xfrm>
          <a:prstGeom prst="rect">
            <a:avLst/>
          </a:prstGeom>
          <a:noFill/>
        </p:spPr>
        <p:txBody>
          <a:bodyPr vert="horz" lIns="0" tIns="0" rIns="0" bIns="0" rtlCol="0">
            <a:spAutoFit/>
          </a:bodyPr>
          <a:lstStyle/>
          <a:p>
            <a:r>
              <a:rPr lang="en-GB" sz="750" b="0" smtClean="0">
                <a:solidFill>
                  <a:srgbClr val="7F7F7F"/>
                </a:solidFill>
                <a:latin typeface="Arial"/>
              </a:rPr>
              <a:t>2012-02-15</a:t>
            </a:r>
            <a:endParaRPr lang="en-GB" sz="750" b="0">
              <a:solidFill>
                <a:srgbClr val="7F7F7F"/>
              </a:solidFill>
              <a:latin typeface="Arial"/>
            </a:endParaRPr>
          </a:p>
        </p:txBody>
      </p:sp>
      <p:sp>
        <p:nvSpPr>
          <p:cNvPr id="19"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DA83186A-FF32-4A9E-9344-EE8450ADFB5D}" type="slidenum">
              <a:rPr lang="en-GB" sz="750" b="0" smtClean="0">
                <a:solidFill>
                  <a:srgbClr val="7F7F7F"/>
                </a:solidFill>
                <a:latin typeface="Arial"/>
              </a:rPr>
              <a:pPr algn="r"/>
              <a:t>‹#›</a:t>
            </a:fld>
            <a:endParaRPr lang="en-GB" sz="750" b="0">
              <a:solidFill>
                <a:srgbClr val="7F7F7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experttesters.com/" TargetMode="External"/><Relationship Id="rId3" Type="http://schemas.openxmlformats.org/officeDocument/2006/relationships/hyperlink" Target="http://www.satisfice.com/blog/" TargetMode="External"/><Relationship Id="rId7" Type="http://schemas.openxmlformats.org/officeDocument/2006/relationships/hyperlink" Target="http://angryweasel.com/blog/" TargetMode="External"/><Relationship Id="rId2" Type="http://schemas.openxmlformats.org/officeDocument/2006/relationships/hyperlink" Target="http://www.developsense.com/blog/" TargetMode="External"/><Relationship Id="rId1" Type="http://schemas.openxmlformats.org/officeDocument/2006/relationships/slideLayout" Target="../slideLayouts/slideLayout2.xml"/><Relationship Id="rId6" Type="http://schemas.openxmlformats.org/officeDocument/2006/relationships/hyperlink" Target="http://googletesting.blogspot.se/" TargetMode="External"/><Relationship Id="rId11" Type="http://schemas.openxmlformats.org/officeDocument/2006/relationships/hyperlink" Target="http://context-driven-testing.com/" TargetMode="External"/><Relationship Id="rId5" Type="http://schemas.openxmlformats.org/officeDocument/2006/relationships/hyperlink" Target="http://blogs.msdn.com/b/jw_on_tech/" TargetMode="External"/><Relationship Id="rId10" Type="http://schemas.openxmlformats.org/officeDocument/2006/relationships/hyperlink" Target="http://testobsessed.com/" TargetMode="External"/><Relationship Id="rId4" Type="http://schemas.openxmlformats.org/officeDocument/2006/relationships/hyperlink" Target="http://www.testingmentor.com/imtesty/" TargetMode="External"/><Relationship Id="rId9" Type="http://schemas.openxmlformats.org/officeDocument/2006/relationships/hyperlink" Target="http://www.kohl.ca/blo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bwMode="auto">
          <a:xfrm>
            <a:off x="431800" y="1152542"/>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kern="0" dirty="0" smtClean="0">
                <a:latin typeface="American Typewriter SE" pitchFamily="34" charset="0"/>
                <a:ea typeface="+mj-ea"/>
                <a:cs typeface="+mj-cs"/>
              </a:rPr>
              <a:t>Software Testing Trends</a:t>
            </a:r>
            <a:endParaRPr lang="en-US" sz="2800" kern="0" dirty="0" smtClean="0">
              <a:latin typeface="American Typewriter SE"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kern="0" dirty="0" smtClean="0">
                <a:latin typeface="American Typewriter SE" pitchFamily="34" charset="0"/>
                <a:ea typeface="+mj-ea"/>
                <a:cs typeface="+mj-cs"/>
              </a:rPr>
              <a:t>A </a:t>
            </a:r>
            <a:r>
              <a:rPr lang="en-US" kern="0" dirty="0" smtClean="0">
                <a:latin typeface="American Typewriter SE" pitchFamily="34" charset="0"/>
                <a:ea typeface="+mj-ea"/>
                <a:cs typeface="+mj-cs"/>
              </a:rPr>
              <a:t>H</a:t>
            </a:r>
            <a:r>
              <a:rPr lang="en-US" kern="0" dirty="0" smtClean="0">
                <a:latin typeface="American Typewriter SE" pitchFamily="34" charset="0"/>
                <a:ea typeface="+mj-ea"/>
                <a:cs typeface="+mj-cs"/>
              </a:rPr>
              <a:t>igh </a:t>
            </a:r>
            <a:r>
              <a:rPr lang="en-US" kern="0" dirty="0" smtClean="0">
                <a:latin typeface="American Typewriter SE" pitchFamily="34" charset="0"/>
                <a:ea typeface="+mj-ea"/>
                <a:cs typeface="+mj-cs"/>
              </a:rPr>
              <a:t>L</a:t>
            </a:r>
            <a:r>
              <a:rPr lang="en-US" kern="0" dirty="0" smtClean="0">
                <a:latin typeface="American Typewriter SE" pitchFamily="34" charset="0"/>
                <a:ea typeface="+mj-ea"/>
                <a:cs typeface="+mj-cs"/>
              </a:rPr>
              <a:t>evel Overview</a:t>
            </a:r>
            <a:endParaRPr lang="en-US" kern="0" dirty="0" smtClean="0">
              <a:latin typeface="American Typewriter SE" pitchFamily="34" charset="0"/>
              <a:ea typeface="+mj-ea"/>
              <a:cs typeface="+mj-cs"/>
            </a:endParaRPr>
          </a:p>
        </p:txBody>
      </p:sp>
      <p:sp>
        <p:nvSpPr>
          <p:cNvPr id="5" name="Content Placeholder 4"/>
          <p:cNvSpPr>
            <a:spLocks noGrp="1"/>
          </p:cNvSpPr>
          <p:nvPr>
            <p:ph sz="quarter" idx="10"/>
          </p:nvPr>
        </p:nvSpPr>
        <p:spPr/>
        <p:txBody>
          <a:bodyPr/>
          <a:lstStyle/>
          <a:p>
            <a:endParaRPr lang="en-GB"/>
          </a:p>
        </p:txBody>
      </p:sp>
      <p:pic>
        <p:nvPicPr>
          <p:cNvPr id="2" name="Picture 3" descr="C:\Documents and Settings\23048184\Local Settings\Temporary Internet Files\Content.IE5\05OKZ1F0\MP900443401[1].jpg"/>
          <p:cNvPicPr>
            <a:picLocks noChangeAspect="1" noChangeArrowheads="1"/>
          </p:cNvPicPr>
          <p:nvPr/>
        </p:nvPicPr>
        <p:blipFill>
          <a:blip r:embed="rId2" cstate="print"/>
          <a:srcRect/>
          <a:stretch>
            <a:fillRect/>
          </a:stretch>
        </p:blipFill>
        <p:spPr bwMode="auto">
          <a:xfrm>
            <a:off x="3444744" y="2286000"/>
            <a:ext cx="2346456" cy="3505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solidFill>
                  <a:schemeClr val="tx2">
                    <a:lumMod val="50000"/>
                  </a:schemeClr>
                </a:solidFill>
                <a:latin typeface="American Typewriter SE" pitchFamily="34" charset="0"/>
              </a:rPr>
              <a:t>Purpose</a:t>
            </a:r>
            <a:endParaRPr lang="en-GB" sz="2800" dirty="0">
              <a:solidFill>
                <a:schemeClr val="tx2">
                  <a:lumMod val="50000"/>
                </a:schemeClr>
              </a:solidFill>
              <a:latin typeface="American Typewriter SE" pitchFamily="34" charset="0"/>
            </a:endParaRPr>
          </a:p>
        </p:txBody>
      </p:sp>
      <p:sp>
        <p:nvSpPr>
          <p:cNvPr id="3" name="Content Placeholder 2"/>
          <p:cNvSpPr>
            <a:spLocks noGrp="1"/>
          </p:cNvSpPr>
          <p:nvPr>
            <p:ph idx="1"/>
          </p:nvPr>
        </p:nvSpPr>
        <p:spPr/>
        <p:txBody>
          <a:bodyPr>
            <a:normAutofit/>
          </a:bodyPr>
          <a:lstStyle/>
          <a:p>
            <a:r>
              <a:rPr lang="en-GB" sz="1800" dirty="0" smtClean="0">
                <a:latin typeface="American Typewriter SE" pitchFamily="34" charset="0"/>
              </a:rPr>
              <a:t>This </a:t>
            </a:r>
            <a:r>
              <a:rPr lang="en-GB" sz="1800" dirty="0" smtClean="0">
                <a:latin typeface="American Typewriter SE" pitchFamily="34" charset="0"/>
              </a:rPr>
              <a:t>document outlines the two major trends in </a:t>
            </a:r>
            <a:r>
              <a:rPr lang="en-GB" sz="1800" dirty="0" smtClean="0">
                <a:latin typeface="American Typewriter SE" pitchFamily="34" charset="0"/>
              </a:rPr>
              <a:t>software testing on a very high level </a:t>
            </a:r>
            <a:endParaRPr lang="en-GB" sz="1800" dirty="0" smtClean="0">
              <a:latin typeface="American Typewriter SE" pitchFamily="34" charset="0"/>
            </a:endParaRPr>
          </a:p>
          <a:p>
            <a:r>
              <a:rPr lang="en-GB" sz="1800" dirty="0" smtClean="0">
                <a:latin typeface="American Typewriter SE" pitchFamily="34" charset="0"/>
              </a:rPr>
              <a:t>Far from everything is covered, and this document is simplified to quickly give a broad understanding of what is being discussed in the software testing world</a:t>
            </a:r>
            <a:endParaRPr lang="en-GB" sz="1800" dirty="0" smtClean="0">
              <a:latin typeface="American Typewriter SE" pitchFamily="34" charset="0"/>
            </a:endParaRPr>
          </a:p>
          <a:p>
            <a:endParaRPr lang="en-GB" sz="1800" dirty="0">
              <a:latin typeface="American Typewriter S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Software Testing Trends Overview</a:t>
            </a:r>
            <a:endParaRPr lang="en-GB" sz="2800" dirty="0">
              <a:latin typeface="American Typewriter SE" pitchFamily="34" charset="0"/>
            </a:endParaRPr>
          </a:p>
        </p:txBody>
      </p:sp>
      <p:graphicFrame>
        <p:nvGraphicFramePr>
          <p:cNvPr id="8" name="Diagram 7"/>
          <p:cNvGraphicFramePr/>
          <p:nvPr/>
        </p:nvGraphicFramePr>
        <p:xfrm>
          <a:off x="1219200" y="1727200"/>
          <a:ext cx="67056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latin typeface="American Typewriter SE" pitchFamily="34" charset="0"/>
              </a:rPr>
              <a:t>Context-Driven Testing Principles is Action [10]</a:t>
            </a:r>
            <a:endParaRPr lang="en-GB" sz="2400" dirty="0">
              <a:latin typeface="American Typewriter SE" pitchFamily="34" charset="0"/>
            </a:endParaRPr>
          </a:p>
        </p:txBody>
      </p:sp>
      <p:sp>
        <p:nvSpPr>
          <p:cNvPr id="3" name="Content Placeholder 2"/>
          <p:cNvSpPr>
            <a:spLocks noGrp="1"/>
          </p:cNvSpPr>
          <p:nvPr>
            <p:ph idx="1"/>
          </p:nvPr>
        </p:nvSpPr>
        <p:spPr/>
        <p:txBody>
          <a:bodyPr>
            <a:noAutofit/>
          </a:bodyPr>
          <a:lstStyle/>
          <a:p>
            <a:r>
              <a:rPr lang="en-US" sz="1400" dirty="0" smtClean="0">
                <a:latin typeface="American Typewriter SE" pitchFamily="34" charset="0"/>
              </a:rPr>
              <a:t>Testing groups exist to provide testing-related services. They do not run the development project; they serve the project.</a:t>
            </a:r>
          </a:p>
          <a:p>
            <a:r>
              <a:rPr lang="en-US" sz="1400" dirty="0" smtClean="0">
                <a:latin typeface="American Typewriter SE" pitchFamily="34" charset="0"/>
              </a:rPr>
              <a:t>Testing is done on behalf of stakeholders in the service of developing, qualifying, debugging, investigating, or selling a product. Entirely different testing strategies could be appropriate for these different objectives.</a:t>
            </a:r>
          </a:p>
          <a:p>
            <a:r>
              <a:rPr lang="en-US" sz="1400" dirty="0" smtClean="0">
                <a:latin typeface="American Typewriter SE" pitchFamily="34" charset="0"/>
              </a:rPr>
              <a:t>It is entirely proper for different test groups to have different missions. A core practice in the service of one mission might be irrelevant or counter-productive in the service of another.</a:t>
            </a:r>
          </a:p>
          <a:p>
            <a:r>
              <a:rPr lang="en-US" sz="1400" dirty="0" smtClean="0">
                <a:latin typeface="American Typewriter SE" pitchFamily="34" charset="0"/>
              </a:rPr>
              <a:t>Metrics that are not valid are dangerous.</a:t>
            </a:r>
          </a:p>
          <a:p>
            <a:r>
              <a:rPr lang="en-US" sz="1400" dirty="0" smtClean="0">
                <a:latin typeface="American Typewriter SE" pitchFamily="34" charset="0"/>
              </a:rPr>
              <a:t>The essential value of any test case lies in its ability to provide information (i.e. to reduce uncertainty).</a:t>
            </a:r>
          </a:p>
          <a:p>
            <a:r>
              <a:rPr lang="en-US" sz="1400" dirty="0" smtClean="0">
                <a:latin typeface="American Typewriter SE" pitchFamily="34" charset="0"/>
              </a:rPr>
              <a:t>All oracles are fallible. Even if the product appears to pass your test, it might well have failed it in ways that you (or the automated test program) were not monitoring.</a:t>
            </a:r>
          </a:p>
          <a:p>
            <a:r>
              <a:rPr lang="en-US" sz="1400" dirty="0" smtClean="0">
                <a:latin typeface="American Typewriter SE" pitchFamily="34" charset="0"/>
              </a:rPr>
              <a:t>Automated testing is not automatic manual testing: it’s nonsensical to talk about automated tests as if they were automated human testing.</a:t>
            </a:r>
          </a:p>
          <a:p>
            <a:r>
              <a:rPr lang="en-US" sz="1400" dirty="0" smtClean="0">
                <a:latin typeface="American Typewriter SE" pitchFamily="34" charset="0"/>
              </a:rPr>
              <a:t>Different types of defects will be revealed by different types of tests–tests should become more challenging or should focus on different risks as the program becomes more stable.</a:t>
            </a:r>
          </a:p>
          <a:p>
            <a:r>
              <a:rPr lang="en-US" sz="1400" dirty="0" smtClean="0">
                <a:latin typeface="American Typewriter SE" pitchFamily="34" charset="0"/>
              </a:rPr>
              <a:t>Test artifacts are worthwhile to the degree that they satisfy their stakeholders’ relevant requirements.</a:t>
            </a:r>
            <a:endParaRPr lang="en-US" sz="1400" dirty="0">
              <a:latin typeface="American Typewriter S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Context-Driven Trends [1,2,8,9,10]</a:t>
            </a:r>
            <a:endParaRPr lang="en-GB" sz="2800" dirty="0">
              <a:latin typeface="American Typewriter SE" pitchFamily="34" charset="0"/>
            </a:endParaRPr>
          </a:p>
        </p:txBody>
      </p:sp>
      <p:sp>
        <p:nvSpPr>
          <p:cNvPr id="3" name="Content Placeholder 2"/>
          <p:cNvSpPr>
            <a:spLocks noGrp="1"/>
          </p:cNvSpPr>
          <p:nvPr>
            <p:ph idx="1"/>
          </p:nvPr>
        </p:nvSpPr>
        <p:spPr/>
        <p:txBody>
          <a:bodyPr>
            <a:noAutofit/>
          </a:bodyPr>
          <a:lstStyle/>
          <a:p>
            <a:r>
              <a:rPr lang="en-GB" sz="1800" dirty="0" smtClean="0">
                <a:latin typeface="American Typewriter SE" pitchFamily="34" charset="0"/>
              </a:rPr>
              <a:t>Testing as a craft</a:t>
            </a:r>
          </a:p>
          <a:p>
            <a:pPr lvl="1"/>
            <a:r>
              <a:rPr lang="en-GB" sz="1400" dirty="0" smtClean="0">
                <a:latin typeface="American Typewriter SE" pitchFamily="34" charset="0"/>
              </a:rPr>
              <a:t>The tester role is put in focus</a:t>
            </a:r>
          </a:p>
          <a:p>
            <a:pPr lvl="1"/>
            <a:r>
              <a:rPr lang="en-GB" sz="1400" dirty="0" smtClean="0">
                <a:latin typeface="American Typewriter SE" pitchFamily="34" charset="0"/>
              </a:rPr>
              <a:t>Methods and practices that support the individual tester in performing  better testing  are advocated</a:t>
            </a:r>
          </a:p>
          <a:p>
            <a:r>
              <a:rPr lang="en-GB" sz="1800" dirty="0" smtClean="0">
                <a:latin typeface="American Typewriter SE" pitchFamily="34" charset="0"/>
              </a:rPr>
              <a:t>Tests and Checks</a:t>
            </a:r>
          </a:p>
          <a:p>
            <a:pPr lvl="1"/>
            <a:r>
              <a:rPr lang="en-GB" sz="1400" dirty="0" smtClean="0">
                <a:latin typeface="American Typewriter SE" pitchFamily="34" charset="0"/>
              </a:rPr>
              <a:t>Differentiation between checks and tests, where checks work as regression tests, and tests explore new grounds</a:t>
            </a:r>
          </a:p>
          <a:p>
            <a:pPr lvl="1"/>
            <a:r>
              <a:rPr lang="en-GB" sz="1400" dirty="0" smtClean="0">
                <a:latin typeface="American Typewriter SE" pitchFamily="34" charset="0"/>
              </a:rPr>
              <a:t>Automated tests which are executed are checks  and the general view is that they are mostly overvalued  and cannot replace real testing </a:t>
            </a:r>
          </a:p>
          <a:p>
            <a:r>
              <a:rPr lang="en-GB" sz="1800" dirty="0" smtClean="0">
                <a:latin typeface="American Typewriter SE" pitchFamily="34" charset="0"/>
              </a:rPr>
              <a:t>Unnecessary artefacts</a:t>
            </a:r>
          </a:p>
          <a:p>
            <a:pPr lvl="1"/>
            <a:r>
              <a:rPr lang="en-GB" sz="1400" dirty="0" smtClean="0">
                <a:latin typeface="American Typewriter SE" pitchFamily="34" charset="0"/>
              </a:rPr>
              <a:t>Test cases, test plans and other test artefacts should be kept to a minimum to maximize the time a tester spends on actual testing</a:t>
            </a:r>
          </a:p>
          <a:p>
            <a:r>
              <a:rPr lang="en-GB" sz="1800" dirty="0" smtClean="0">
                <a:latin typeface="American Typewriter SE" pitchFamily="34" charset="0"/>
              </a:rPr>
              <a:t>KPI and quality assessments</a:t>
            </a:r>
            <a:endParaRPr lang="en-GB" sz="1800" dirty="0" smtClean="0">
              <a:latin typeface="American Typewriter SE" pitchFamily="34" charset="0"/>
            </a:endParaRPr>
          </a:p>
          <a:p>
            <a:pPr lvl="1"/>
            <a:r>
              <a:rPr lang="en-GB" sz="1400" dirty="0" smtClean="0">
                <a:latin typeface="American Typewriter SE" pitchFamily="34" charset="0"/>
              </a:rPr>
              <a:t>KPI are mostly considered to be of low value, since quality is very hard to quantify</a:t>
            </a:r>
          </a:p>
          <a:p>
            <a:pPr lvl="1"/>
            <a:r>
              <a:rPr lang="en-GB" sz="1400" dirty="0" smtClean="0">
                <a:latin typeface="American Typewriter SE" pitchFamily="34" charset="0"/>
              </a:rPr>
              <a:t>The quality assessment of the individual tester is put in focus</a:t>
            </a:r>
          </a:p>
          <a:p>
            <a:r>
              <a:rPr lang="en-GB" sz="1800" dirty="0" smtClean="0">
                <a:latin typeface="American Typewriter SE" pitchFamily="34" charset="0"/>
              </a:rPr>
              <a:t>Session Based Exploratory Testing</a:t>
            </a:r>
          </a:p>
          <a:p>
            <a:pPr lvl="1"/>
            <a:r>
              <a:rPr lang="en-GB" sz="1400" dirty="0" smtClean="0">
                <a:latin typeface="American Typewriter SE" pitchFamily="34" charset="0"/>
              </a:rPr>
              <a:t>Session based exploratory testing combines the above bullets into a usable method which is advocated </a:t>
            </a:r>
            <a:r>
              <a:rPr lang="en-GB" sz="1400" smtClean="0">
                <a:latin typeface="American Typewriter SE" pitchFamily="34" charset="0"/>
              </a:rPr>
              <a:t>in combination</a:t>
            </a:r>
            <a:endParaRPr lang="en-GB" sz="1400" dirty="0" smtClean="0">
              <a:latin typeface="American Typewriter S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Testing at Google [5]</a:t>
            </a:r>
            <a:endParaRPr lang="en-GB" sz="2800" dirty="0">
              <a:latin typeface="American Typewriter SE" pitchFamily="34" charset="0"/>
            </a:endParaRPr>
          </a:p>
        </p:txBody>
      </p:sp>
      <p:sp>
        <p:nvSpPr>
          <p:cNvPr id="3" name="Content Placeholder 2"/>
          <p:cNvSpPr>
            <a:spLocks noGrp="1"/>
          </p:cNvSpPr>
          <p:nvPr>
            <p:ph idx="1"/>
          </p:nvPr>
        </p:nvSpPr>
        <p:spPr/>
        <p:txBody>
          <a:bodyPr>
            <a:normAutofit lnSpcReduction="10000"/>
          </a:bodyPr>
          <a:lstStyle/>
          <a:p>
            <a:pPr>
              <a:buNone/>
            </a:pPr>
            <a:r>
              <a:rPr lang="en-US" sz="2000" dirty="0" smtClean="0"/>
              <a:t>	“This </a:t>
            </a:r>
            <a:r>
              <a:rPr lang="en-US" sz="2000" dirty="0" smtClean="0"/>
              <a:t>brings us to the current chapter in test which I call Testing 1.5.  This chapter is being written by computer scientists, applied scientists, engineers, developers, statisticians, and many other disciplines.  These people come together in the Software Engineer in Test (SET) and Test Engineer (TE) roles at Google. SET/TEs focus on; developing software faster, building it better the first time, testing it in depth, releasing it quicker, and making sure it works in all environments.  We often put deep test focus on Security, Reliability and Performance.  I sometimes think of the SET/TE’s as risk assessors whose role is to figure out the probability of finding a bug, and then working to reduce that probability. Super interesting computer science problems where we take a solid engineering approach, rather than a process oriented / manual / people intensive based approach.  We always look to scale with machines wherever possible</a:t>
            </a:r>
            <a:r>
              <a:rPr lang="en-US" sz="2000" dirty="0" smtClean="0"/>
              <a:t>.”</a:t>
            </a:r>
            <a:r>
              <a:rPr lang="en-US" sz="1800" dirty="0" smtClean="0"/>
              <a:t/>
            </a:r>
            <a:br>
              <a:rPr lang="en-US" sz="1800" dirty="0" smtClean="0"/>
            </a:br>
            <a:r>
              <a:rPr lang="en-US" sz="1800" dirty="0" smtClean="0"/>
              <a:t/>
            </a:r>
            <a:br>
              <a:rPr lang="en-US" sz="1800" dirty="0" smtClean="0"/>
            </a:br>
            <a:endParaRPr lang="en-GB" sz="1800" dirty="0">
              <a:latin typeface="American Typewriter S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Microsoft &amp; Google Trends [3,4,5,6,7]</a:t>
            </a:r>
            <a:endParaRPr lang="en-GB" sz="2800" dirty="0">
              <a:latin typeface="American Typewriter SE" pitchFamily="34" charset="0"/>
            </a:endParaRPr>
          </a:p>
        </p:txBody>
      </p:sp>
      <p:sp>
        <p:nvSpPr>
          <p:cNvPr id="3" name="Content Placeholder 2"/>
          <p:cNvSpPr>
            <a:spLocks noGrp="1"/>
          </p:cNvSpPr>
          <p:nvPr>
            <p:ph idx="1"/>
          </p:nvPr>
        </p:nvSpPr>
        <p:spPr/>
        <p:txBody>
          <a:bodyPr>
            <a:noAutofit/>
          </a:bodyPr>
          <a:lstStyle/>
          <a:p>
            <a:r>
              <a:rPr lang="en-GB" sz="1600" dirty="0" smtClean="0">
                <a:latin typeface="American Typewriter SE" pitchFamily="34" charset="0"/>
              </a:rPr>
              <a:t>Focus on testing as an activity in the development process</a:t>
            </a:r>
          </a:p>
          <a:p>
            <a:pPr lvl="1"/>
            <a:r>
              <a:rPr lang="en-GB" sz="1200" dirty="0" smtClean="0">
                <a:latin typeface="American Typewriter SE" pitchFamily="34" charset="0"/>
              </a:rPr>
              <a:t>Testing is done by many different roles; test engineer, software developer in test, softwar</a:t>
            </a:r>
            <a:r>
              <a:rPr lang="en-GB" sz="1200" dirty="0" smtClean="0">
                <a:latin typeface="American Typewriter SE" pitchFamily="34" charset="0"/>
              </a:rPr>
              <a:t>e developer</a:t>
            </a:r>
          </a:p>
          <a:p>
            <a:pPr lvl="1"/>
            <a:r>
              <a:rPr lang="en-GB" sz="1200" dirty="0" smtClean="0">
                <a:latin typeface="American Typewriter SE" pitchFamily="34" charset="0"/>
              </a:rPr>
              <a:t>Testing as an integrated part of the process, designing software with testability and automation in mind</a:t>
            </a:r>
          </a:p>
          <a:p>
            <a:r>
              <a:rPr lang="en-GB" sz="1600" dirty="0" smtClean="0">
                <a:latin typeface="American Typewriter SE" pitchFamily="34" charset="0"/>
              </a:rPr>
              <a:t>Focus on good automation </a:t>
            </a:r>
          </a:p>
          <a:p>
            <a:pPr lvl="1"/>
            <a:r>
              <a:rPr lang="en-GB" sz="1200" dirty="0" smtClean="0">
                <a:latin typeface="American Typewriter SE" pitchFamily="34" charset="0"/>
              </a:rPr>
              <a:t>Design good automated test cases, don’t try to automate manual test cases</a:t>
            </a:r>
          </a:p>
          <a:p>
            <a:pPr lvl="1"/>
            <a:r>
              <a:rPr lang="en-GB" sz="1200" dirty="0" smtClean="0">
                <a:latin typeface="American Typewriter SE" pitchFamily="34" charset="0"/>
              </a:rPr>
              <a:t>Understand the costs of automation and use automation correctly</a:t>
            </a:r>
          </a:p>
          <a:p>
            <a:r>
              <a:rPr lang="en-GB" sz="1600" dirty="0" smtClean="0">
                <a:latin typeface="American Typewriter SE" pitchFamily="34" charset="0"/>
              </a:rPr>
              <a:t>It is not a numbers game</a:t>
            </a:r>
          </a:p>
          <a:p>
            <a:pPr lvl="1"/>
            <a:r>
              <a:rPr lang="en-GB" sz="1200" dirty="0" smtClean="0">
                <a:latin typeface="American Typewriter SE" pitchFamily="34" charset="0"/>
              </a:rPr>
              <a:t>Don’t hire a lot of testers</a:t>
            </a:r>
          </a:p>
          <a:p>
            <a:pPr lvl="1"/>
            <a:r>
              <a:rPr lang="en-GB" sz="1200" dirty="0" smtClean="0">
                <a:latin typeface="American Typewriter SE" pitchFamily="34" charset="0"/>
              </a:rPr>
              <a:t>Maximize the power of the testers you have</a:t>
            </a:r>
          </a:p>
          <a:p>
            <a:pPr lvl="1"/>
            <a:r>
              <a:rPr lang="en-GB" sz="1200" dirty="0" smtClean="0">
                <a:latin typeface="American Typewriter SE" pitchFamily="34" charset="0"/>
              </a:rPr>
              <a:t>Tool support for as many activities as possible to optimize tester performance  to spend as much time as possible on actual testing</a:t>
            </a:r>
          </a:p>
          <a:p>
            <a:pPr lvl="1"/>
            <a:r>
              <a:rPr lang="en-GB" sz="1200" dirty="0" smtClean="0">
                <a:latin typeface="American Typewriter SE" pitchFamily="34" charset="0"/>
              </a:rPr>
              <a:t>Integrated defect reporting, easy risk-management tools, low maintenance test plans,  focus on exploratory testing for manual testing, etc.</a:t>
            </a:r>
          </a:p>
          <a:p>
            <a:r>
              <a:rPr lang="en-GB" sz="1600" dirty="0" smtClean="0">
                <a:latin typeface="American Typewriter SE" pitchFamily="34" charset="0"/>
              </a:rPr>
              <a:t>Involving users as early as possible in an organized way</a:t>
            </a:r>
          </a:p>
          <a:p>
            <a:pPr lvl="1"/>
            <a:r>
              <a:rPr lang="en-GB" sz="1200" dirty="0" smtClean="0">
                <a:latin typeface="American Typewriter SE" pitchFamily="34" charset="0"/>
              </a:rPr>
              <a:t>Live User testing as soon as possible </a:t>
            </a:r>
          </a:p>
          <a:p>
            <a:r>
              <a:rPr lang="en-GB" sz="1600" dirty="0" smtClean="0">
                <a:latin typeface="American Typewriter SE" pitchFamily="34" charset="0"/>
              </a:rPr>
              <a:t>Continuous integration systems</a:t>
            </a:r>
          </a:p>
          <a:p>
            <a:pPr lvl="1"/>
            <a:r>
              <a:rPr lang="en-US" sz="1200" dirty="0" smtClean="0">
                <a:latin typeface="American Typewriter SE" pitchFamily="34" charset="0"/>
              </a:rPr>
              <a:t>Use of smart tools and cloud computing infrastructure in the continuous integration system makes it fast and </a:t>
            </a:r>
            <a:r>
              <a:rPr lang="en-US" sz="1200" dirty="0" smtClean="0">
                <a:latin typeface="American Typewriter SE" pitchFamily="34" charset="0"/>
              </a:rPr>
              <a:t>reliable</a:t>
            </a:r>
            <a:r>
              <a:rPr lang="en-GB" sz="1200" dirty="0" smtClean="0">
                <a:latin typeface="American Typewriter SE" pitchFamily="34" charset="0"/>
              </a:rPr>
              <a:t> </a:t>
            </a:r>
            <a:endParaRPr lang="en-GB" sz="1600" dirty="0">
              <a:latin typeface="American Typewriter S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Summary</a:t>
            </a:r>
            <a:endParaRPr lang="en-GB" sz="2800" dirty="0">
              <a:latin typeface="American Typewriter SE" pitchFamily="34" charset="0"/>
            </a:endParaRPr>
          </a:p>
        </p:txBody>
      </p:sp>
      <p:sp>
        <p:nvSpPr>
          <p:cNvPr id="3" name="Content Placeholder 2"/>
          <p:cNvSpPr>
            <a:spLocks noGrp="1"/>
          </p:cNvSpPr>
          <p:nvPr>
            <p:ph idx="1"/>
          </p:nvPr>
        </p:nvSpPr>
        <p:spPr/>
        <p:txBody>
          <a:bodyPr>
            <a:normAutofit lnSpcReduction="10000"/>
          </a:bodyPr>
          <a:lstStyle/>
          <a:p>
            <a:r>
              <a:rPr lang="en-GB" sz="1800" dirty="0" smtClean="0">
                <a:latin typeface="American Typewriter SE" pitchFamily="34" charset="0"/>
              </a:rPr>
              <a:t>Two trends with many things in common</a:t>
            </a:r>
          </a:p>
          <a:p>
            <a:endParaRPr lang="en-GB" sz="1800" dirty="0" smtClean="0">
              <a:latin typeface="American Typewriter SE" pitchFamily="34" charset="0"/>
            </a:endParaRPr>
          </a:p>
          <a:p>
            <a:r>
              <a:rPr lang="en-GB" sz="1800" dirty="0" smtClean="0">
                <a:latin typeface="American Typewriter SE" pitchFamily="34" charset="0"/>
              </a:rPr>
              <a:t>The major differences are </a:t>
            </a:r>
          </a:p>
          <a:p>
            <a:pPr lvl="1"/>
            <a:r>
              <a:rPr lang="en-GB" sz="1400" dirty="0" smtClean="0">
                <a:latin typeface="American Typewriter SE" pitchFamily="34" charset="0"/>
              </a:rPr>
              <a:t>Focus on the tester role vs. focus on testing activity independent of role</a:t>
            </a:r>
          </a:p>
          <a:p>
            <a:pPr lvl="1"/>
            <a:r>
              <a:rPr lang="en-GB" sz="1400" dirty="0" smtClean="0">
                <a:latin typeface="American Typewriter SE" pitchFamily="34" charset="0"/>
              </a:rPr>
              <a:t>Focus on manual exploratory testing vs. focus on maximizing usage of test automation, starting early with testability built into code</a:t>
            </a:r>
          </a:p>
          <a:p>
            <a:pPr lvl="1"/>
            <a:r>
              <a:rPr lang="en-GB" sz="1400" dirty="0" smtClean="0">
                <a:latin typeface="American Typewriter SE" pitchFamily="34" charset="0"/>
              </a:rPr>
              <a:t>More focus on the individual tester´s qualitative report vs.  Continuous integration system with more quantitative reports </a:t>
            </a:r>
          </a:p>
          <a:p>
            <a:pPr lvl="1"/>
            <a:r>
              <a:rPr lang="en-GB" sz="1400" dirty="0" smtClean="0">
                <a:latin typeface="American Typewriter SE" pitchFamily="34" charset="0"/>
              </a:rPr>
              <a:t>Customer s as  requirement stakeholders vs. Customers  as live user testers</a:t>
            </a:r>
          </a:p>
          <a:p>
            <a:pPr lvl="1"/>
            <a:endParaRPr lang="en-GB" sz="1400" dirty="0" smtClean="0">
              <a:latin typeface="American Typewriter SE" pitchFamily="34" charset="0"/>
            </a:endParaRPr>
          </a:p>
          <a:p>
            <a:r>
              <a:rPr lang="en-GB" sz="1800" dirty="0" smtClean="0">
                <a:latin typeface="American Typewriter SE" pitchFamily="34" charset="0"/>
              </a:rPr>
              <a:t>The major similarities are</a:t>
            </a:r>
          </a:p>
          <a:p>
            <a:pPr lvl="1"/>
            <a:r>
              <a:rPr lang="en-GB" sz="1400" dirty="0" smtClean="0">
                <a:latin typeface="American Typewriter SE" pitchFamily="34" charset="0"/>
              </a:rPr>
              <a:t>Testing requires qualified professionals </a:t>
            </a:r>
          </a:p>
          <a:p>
            <a:pPr lvl="1"/>
            <a:r>
              <a:rPr lang="en-GB" sz="1400" dirty="0" smtClean="0">
                <a:latin typeface="American Typewriter SE" pitchFamily="34" charset="0"/>
              </a:rPr>
              <a:t>Reduce the time spent on useless artefacts, either by tool support, or by removing them completely</a:t>
            </a:r>
          </a:p>
          <a:p>
            <a:pPr lvl="1"/>
            <a:r>
              <a:rPr lang="en-GB" sz="1400" dirty="0" smtClean="0">
                <a:latin typeface="American Typewriter SE" pitchFamily="34" charset="0"/>
              </a:rPr>
              <a:t>Mindless automation is not valuable</a:t>
            </a:r>
          </a:p>
          <a:p>
            <a:pPr lvl="1"/>
            <a:r>
              <a:rPr lang="en-GB" sz="1400" dirty="0" smtClean="0">
                <a:latin typeface="American Typewriter SE" pitchFamily="34" charset="0"/>
              </a:rPr>
              <a:t>Customer involvement is important</a:t>
            </a:r>
          </a:p>
          <a:p>
            <a:pPr lvl="1"/>
            <a:r>
              <a:rPr lang="en-GB" sz="1400" dirty="0" smtClean="0">
                <a:latin typeface="American Typewriter SE" pitchFamily="34" charset="0"/>
              </a:rPr>
              <a:t>Everything </a:t>
            </a:r>
            <a:r>
              <a:rPr lang="en-GB" sz="1400" dirty="0" smtClean="0">
                <a:latin typeface="American Typewriter SE" pitchFamily="34" charset="0"/>
              </a:rPr>
              <a:t> </a:t>
            </a:r>
            <a:r>
              <a:rPr lang="en-GB" sz="1400" dirty="0" smtClean="0">
                <a:latin typeface="American Typewriter SE" pitchFamily="34" charset="0"/>
              </a:rPr>
              <a:t>is risk-based!</a:t>
            </a:r>
            <a:endParaRPr lang="en-GB" sz="1400" dirty="0" smtClean="0">
              <a:latin typeface="American Typewriter SE" pitchFamily="34" charset="0"/>
            </a:endParaRPr>
          </a:p>
          <a:p>
            <a:pPr lvl="1">
              <a:buNone/>
            </a:pPr>
            <a:endParaRPr lang="en-GB" sz="1400" dirty="0">
              <a:latin typeface="American Typewriter S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American Typewriter SE" pitchFamily="34" charset="0"/>
              </a:rPr>
              <a:t>Reference</a:t>
            </a:r>
            <a:endParaRPr lang="en-GB" sz="2800" dirty="0">
              <a:latin typeface="American Typewriter SE" pitchFamily="34" charset="0"/>
            </a:endParaRPr>
          </a:p>
        </p:txBody>
      </p:sp>
      <p:sp>
        <p:nvSpPr>
          <p:cNvPr id="3" name="Content Placeholder 2"/>
          <p:cNvSpPr>
            <a:spLocks noGrp="1"/>
          </p:cNvSpPr>
          <p:nvPr>
            <p:ph idx="1"/>
          </p:nvPr>
        </p:nvSpPr>
        <p:spPr/>
        <p:txBody>
          <a:bodyPr>
            <a:normAutofit fontScale="77500" lnSpcReduction="20000"/>
          </a:bodyPr>
          <a:lstStyle/>
          <a:p>
            <a:pPr>
              <a:buNone/>
            </a:pPr>
            <a:r>
              <a:rPr lang="en-GB" sz="1800" dirty="0" smtClean="0">
                <a:latin typeface="American Typewriter SE" pitchFamily="34" charset="0"/>
              </a:rPr>
              <a:t>[1] Michael Bolton [Context-Driven Testing]</a:t>
            </a:r>
          </a:p>
          <a:p>
            <a:pPr>
              <a:buNone/>
            </a:pPr>
            <a:r>
              <a:rPr lang="en-GB" sz="1800" dirty="0" smtClean="0">
                <a:latin typeface="American Typewriter SE" pitchFamily="34" charset="0"/>
                <a:hlinkClick r:id="rId2"/>
              </a:rPr>
              <a:t>http://www.developsense.com/blog</a:t>
            </a:r>
            <a:r>
              <a:rPr lang="en-GB" sz="1800" dirty="0" smtClean="0">
                <a:latin typeface="American Typewriter SE" pitchFamily="34" charset="0"/>
                <a:hlinkClick r:id="rId2"/>
              </a:rPr>
              <a:t>/</a:t>
            </a:r>
            <a:endParaRPr lang="en-GB" sz="1800" dirty="0" smtClean="0">
              <a:latin typeface="American Typewriter SE" pitchFamily="34" charset="0"/>
            </a:endParaRPr>
          </a:p>
          <a:p>
            <a:pPr>
              <a:buNone/>
            </a:pPr>
            <a:r>
              <a:rPr lang="en-GB" sz="1800" dirty="0" smtClean="0">
                <a:latin typeface="American Typewriter SE" pitchFamily="34" charset="0"/>
              </a:rPr>
              <a:t>[2] James </a:t>
            </a:r>
            <a:r>
              <a:rPr lang="en-GB" sz="1800" dirty="0" smtClean="0">
                <a:latin typeface="American Typewriter SE" pitchFamily="34" charset="0"/>
              </a:rPr>
              <a:t>Bach </a:t>
            </a:r>
            <a:r>
              <a:rPr lang="en-GB" sz="1800" dirty="0" smtClean="0">
                <a:latin typeface="American Typewriter SE" pitchFamily="34" charset="0"/>
              </a:rPr>
              <a:t>[Context-Driven Testing]</a:t>
            </a:r>
            <a:endParaRPr lang="en-GB" sz="1800" dirty="0" smtClean="0">
              <a:latin typeface="American Typewriter SE" pitchFamily="34" charset="0"/>
            </a:endParaRPr>
          </a:p>
          <a:p>
            <a:pPr>
              <a:buNone/>
            </a:pPr>
            <a:r>
              <a:rPr lang="en-GB" sz="1800" dirty="0" smtClean="0">
                <a:latin typeface="American Typewriter SE" pitchFamily="34" charset="0"/>
                <a:hlinkClick r:id="rId3"/>
              </a:rPr>
              <a:t>http://www.satisfice.com/blog</a:t>
            </a:r>
            <a:r>
              <a:rPr lang="en-GB" sz="1800" dirty="0" smtClean="0">
                <a:latin typeface="American Typewriter SE" pitchFamily="34" charset="0"/>
                <a:hlinkClick r:id="rId3"/>
              </a:rPr>
              <a:t>/</a:t>
            </a:r>
            <a:endParaRPr lang="en-GB" sz="1800" dirty="0" smtClean="0">
              <a:latin typeface="American Typewriter SE" pitchFamily="34" charset="0"/>
            </a:endParaRPr>
          </a:p>
          <a:p>
            <a:pPr>
              <a:buNone/>
            </a:pPr>
            <a:r>
              <a:rPr lang="en-GB" sz="1800" dirty="0" smtClean="0">
                <a:latin typeface="American Typewriter SE" pitchFamily="34" charset="0"/>
              </a:rPr>
              <a:t>[3] BJ </a:t>
            </a:r>
            <a:r>
              <a:rPr lang="en-GB" sz="1800" dirty="0" err="1" smtClean="0">
                <a:latin typeface="American Typewriter SE" pitchFamily="34" charset="0"/>
              </a:rPr>
              <a:t>Rollison</a:t>
            </a:r>
            <a:r>
              <a:rPr lang="en-GB" sz="1800" dirty="0" smtClean="0">
                <a:latin typeface="American Typewriter SE" pitchFamily="34" charset="0"/>
              </a:rPr>
              <a:t> [Microsoft]</a:t>
            </a:r>
          </a:p>
          <a:p>
            <a:pPr>
              <a:buNone/>
            </a:pPr>
            <a:r>
              <a:rPr lang="en-GB" sz="1800" dirty="0" smtClean="0">
                <a:latin typeface="American Typewriter SE" pitchFamily="34" charset="0"/>
                <a:hlinkClick r:id="rId4"/>
              </a:rPr>
              <a:t>http://www.testingmentor.com/imtesty</a:t>
            </a:r>
            <a:r>
              <a:rPr lang="en-GB" sz="1800" dirty="0" smtClean="0">
                <a:latin typeface="American Typewriter SE" pitchFamily="34" charset="0"/>
                <a:hlinkClick r:id="rId4"/>
              </a:rPr>
              <a:t>/</a:t>
            </a:r>
            <a:endParaRPr lang="en-GB" sz="1800" dirty="0" smtClean="0">
              <a:latin typeface="American Typewriter SE" pitchFamily="34" charset="0"/>
            </a:endParaRPr>
          </a:p>
          <a:p>
            <a:pPr>
              <a:buNone/>
            </a:pPr>
            <a:r>
              <a:rPr lang="en-GB" sz="1800" dirty="0" smtClean="0">
                <a:latin typeface="American Typewriter SE" pitchFamily="34" charset="0"/>
              </a:rPr>
              <a:t>[4] James Whittaker [Microsoft]</a:t>
            </a:r>
          </a:p>
          <a:p>
            <a:pPr>
              <a:buNone/>
            </a:pPr>
            <a:r>
              <a:rPr lang="en-GB" sz="1800" dirty="0" smtClean="0">
                <a:latin typeface="American Typewriter SE" pitchFamily="34" charset="0"/>
                <a:hlinkClick r:id="rId5"/>
              </a:rPr>
              <a:t>http://blogs.msdn.com/b/jw_on_tech</a:t>
            </a:r>
            <a:r>
              <a:rPr lang="en-GB" sz="1800" dirty="0" smtClean="0">
                <a:latin typeface="American Typewriter SE" pitchFamily="34" charset="0"/>
                <a:hlinkClick r:id="rId5"/>
              </a:rPr>
              <a:t>/</a:t>
            </a:r>
            <a:endParaRPr lang="en-GB" sz="1800" dirty="0" smtClean="0">
              <a:latin typeface="American Typewriter SE" pitchFamily="34" charset="0"/>
            </a:endParaRPr>
          </a:p>
          <a:p>
            <a:pPr>
              <a:buNone/>
            </a:pPr>
            <a:r>
              <a:rPr lang="en-GB" sz="1800" dirty="0" smtClean="0">
                <a:latin typeface="American Typewriter SE" pitchFamily="34" charset="0"/>
              </a:rPr>
              <a:t>[5] Google Testing Blog [Google]</a:t>
            </a:r>
          </a:p>
          <a:p>
            <a:pPr>
              <a:buNone/>
            </a:pPr>
            <a:r>
              <a:rPr lang="en-GB" sz="1800" dirty="0" smtClean="0">
                <a:latin typeface="American Typewriter SE" pitchFamily="34" charset="0"/>
                <a:hlinkClick r:id="rId6"/>
              </a:rPr>
              <a:t>http://googletesting.blogspot.se</a:t>
            </a:r>
            <a:r>
              <a:rPr lang="en-GB" sz="1800" dirty="0" smtClean="0">
                <a:latin typeface="American Typewriter SE" pitchFamily="34" charset="0"/>
                <a:hlinkClick r:id="rId6"/>
              </a:rPr>
              <a:t>/</a:t>
            </a:r>
            <a:endParaRPr lang="en-GB" sz="1800" dirty="0" smtClean="0">
              <a:latin typeface="American Typewriter SE" pitchFamily="34" charset="0"/>
            </a:endParaRPr>
          </a:p>
          <a:p>
            <a:pPr>
              <a:buNone/>
            </a:pPr>
            <a:r>
              <a:rPr lang="en-GB" sz="1800" dirty="0" smtClean="0">
                <a:latin typeface="American Typewriter SE" pitchFamily="34" charset="0"/>
              </a:rPr>
              <a:t>[6] Alan Page [Microsoft]</a:t>
            </a:r>
          </a:p>
          <a:p>
            <a:pPr>
              <a:buNone/>
            </a:pPr>
            <a:r>
              <a:rPr lang="en-GB" sz="1800" dirty="0" smtClean="0">
                <a:latin typeface="American Typewriter SE" pitchFamily="34" charset="0"/>
                <a:hlinkClick r:id="rId7"/>
              </a:rPr>
              <a:t>http://angryweasel.com/blog</a:t>
            </a:r>
            <a:r>
              <a:rPr lang="en-GB" sz="1800" dirty="0" smtClean="0">
                <a:latin typeface="American Typewriter SE" pitchFamily="34" charset="0"/>
                <a:hlinkClick r:id="rId7"/>
              </a:rPr>
              <a:t>/</a:t>
            </a:r>
            <a:endParaRPr lang="en-GB" sz="1800" dirty="0" smtClean="0">
              <a:latin typeface="American Typewriter SE" pitchFamily="34" charset="0"/>
            </a:endParaRPr>
          </a:p>
          <a:p>
            <a:pPr>
              <a:buNone/>
            </a:pPr>
            <a:r>
              <a:rPr lang="en-GB" sz="1800" dirty="0" smtClean="0">
                <a:latin typeface="American Typewriter SE" pitchFamily="34" charset="0"/>
              </a:rPr>
              <a:t>[7] Expert Testers [Microsoft]</a:t>
            </a:r>
          </a:p>
          <a:p>
            <a:pPr>
              <a:buNone/>
            </a:pPr>
            <a:r>
              <a:rPr lang="en-GB" sz="1800" dirty="0" smtClean="0">
                <a:latin typeface="American Typewriter SE" pitchFamily="34" charset="0"/>
                <a:hlinkClick r:id="rId8"/>
              </a:rPr>
              <a:t>http://experttesters.com</a:t>
            </a:r>
            <a:r>
              <a:rPr lang="en-GB" sz="1800" dirty="0" smtClean="0">
                <a:latin typeface="American Typewriter SE" pitchFamily="34" charset="0"/>
                <a:hlinkClick r:id="rId8"/>
              </a:rPr>
              <a:t>/</a:t>
            </a:r>
            <a:endParaRPr lang="en-GB" sz="1800" dirty="0" smtClean="0">
              <a:latin typeface="American Typewriter SE" pitchFamily="34" charset="0"/>
            </a:endParaRPr>
          </a:p>
          <a:p>
            <a:pPr>
              <a:buNone/>
            </a:pPr>
            <a:r>
              <a:rPr lang="en-GB" sz="1800" dirty="0" smtClean="0">
                <a:latin typeface="American Typewriter SE" pitchFamily="34" charset="0"/>
              </a:rPr>
              <a:t>[8] Jonathan Kohl [Mobile Testing]</a:t>
            </a:r>
          </a:p>
          <a:p>
            <a:pPr>
              <a:buNone/>
            </a:pPr>
            <a:r>
              <a:rPr lang="en-GB" sz="1800" dirty="0" smtClean="0">
                <a:latin typeface="American Typewriter SE" pitchFamily="34" charset="0"/>
                <a:hlinkClick r:id="rId9"/>
              </a:rPr>
              <a:t>http://www.kohl.ca/blog</a:t>
            </a:r>
            <a:r>
              <a:rPr lang="en-GB" sz="1800" dirty="0" smtClean="0">
                <a:latin typeface="American Typewriter SE" pitchFamily="34" charset="0"/>
                <a:hlinkClick r:id="rId9"/>
              </a:rPr>
              <a:t>/</a:t>
            </a:r>
            <a:endParaRPr lang="en-GB" sz="1800" dirty="0" smtClean="0">
              <a:latin typeface="American Typewriter SE" pitchFamily="34" charset="0"/>
            </a:endParaRPr>
          </a:p>
          <a:p>
            <a:pPr>
              <a:buNone/>
            </a:pPr>
            <a:r>
              <a:rPr lang="en-GB" sz="1800" dirty="0" smtClean="0">
                <a:latin typeface="American Typewriter SE" pitchFamily="34" charset="0"/>
              </a:rPr>
              <a:t>[9] Elizabeth </a:t>
            </a:r>
            <a:r>
              <a:rPr lang="en-GB" sz="1800" dirty="0" err="1" smtClean="0">
                <a:latin typeface="American Typewriter SE" pitchFamily="34" charset="0"/>
              </a:rPr>
              <a:t>Hendriksson</a:t>
            </a:r>
            <a:r>
              <a:rPr lang="en-GB" sz="1800" dirty="0" smtClean="0">
                <a:latin typeface="American Typewriter SE" pitchFamily="34" charset="0"/>
              </a:rPr>
              <a:t> [Agile Testing]</a:t>
            </a:r>
          </a:p>
          <a:p>
            <a:pPr>
              <a:buNone/>
            </a:pPr>
            <a:r>
              <a:rPr lang="en-GB" sz="1800" dirty="0" smtClean="0">
                <a:latin typeface="American Typewriter SE" pitchFamily="34" charset="0"/>
                <a:hlinkClick r:id="rId10"/>
              </a:rPr>
              <a:t>http://testobsessed.com</a:t>
            </a:r>
            <a:r>
              <a:rPr lang="en-GB" sz="1800" dirty="0" smtClean="0">
                <a:latin typeface="American Typewriter SE" pitchFamily="34" charset="0"/>
                <a:hlinkClick r:id="rId10"/>
              </a:rPr>
              <a:t>/</a:t>
            </a:r>
            <a:endParaRPr lang="en-GB" sz="1800" dirty="0" smtClean="0">
              <a:latin typeface="American Typewriter SE" pitchFamily="34" charset="0"/>
            </a:endParaRPr>
          </a:p>
          <a:p>
            <a:pPr>
              <a:buNone/>
            </a:pPr>
            <a:r>
              <a:rPr lang="en-GB" sz="1800" dirty="0" smtClean="0">
                <a:latin typeface="American Typewriter SE" pitchFamily="34" charset="0"/>
              </a:rPr>
              <a:t>[10] </a:t>
            </a:r>
            <a:r>
              <a:rPr lang="en-GB" sz="1800" dirty="0" err="1" smtClean="0">
                <a:latin typeface="American Typewriter SE" pitchFamily="34" charset="0"/>
              </a:rPr>
              <a:t>Cem</a:t>
            </a:r>
            <a:r>
              <a:rPr lang="en-GB" sz="1800" dirty="0" smtClean="0">
                <a:latin typeface="American Typewriter SE" pitchFamily="34" charset="0"/>
              </a:rPr>
              <a:t> </a:t>
            </a:r>
            <a:r>
              <a:rPr lang="en-GB" sz="1800" dirty="0" err="1" smtClean="0">
                <a:latin typeface="American Typewriter SE" pitchFamily="34" charset="0"/>
              </a:rPr>
              <a:t>Kaner</a:t>
            </a:r>
            <a:r>
              <a:rPr lang="en-GB" sz="1800" dirty="0" smtClean="0">
                <a:latin typeface="American Typewriter SE" pitchFamily="34" charset="0"/>
              </a:rPr>
              <a:t> </a:t>
            </a:r>
            <a:r>
              <a:rPr lang="en-GB" sz="1800" dirty="0" smtClean="0">
                <a:latin typeface="American Typewriter SE" pitchFamily="34" charset="0"/>
              </a:rPr>
              <a:t>[Context-Driven </a:t>
            </a:r>
            <a:r>
              <a:rPr lang="en-GB" sz="1800" dirty="0" smtClean="0">
                <a:latin typeface="American Typewriter SE" pitchFamily="34" charset="0"/>
              </a:rPr>
              <a:t>Testing]</a:t>
            </a:r>
            <a:endParaRPr lang="en-GB" sz="1800" dirty="0" smtClean="0">
              <a:latin typeface="American Typewriter SE" pitchFamily="34" charset="0"/>
            </a:endParaRPr>
          </a:p>
          <a:p>
            <a:pPr>
              <a:buNone/>
            </a:pPr>
            <a:r>
              <a:rPr lang="en-GB" sz="1800" dirty="0" smtClean="0">
                <a:latin typeface="American Typewriter SE" pitchFamily="34" charset="0"/>
                <a:hlinkClick r:id="rId11"/>
              </a:rPr>
              <a:t>http://context-driven-testing.com</a:t>
            </a:r>
            <a:r>
              <a:rPr lang="en-GB" sz="1800" dirty="0" smtClean="0">
                <a:latin typeface="American Typewriter SE" pitchFamily="34" charset="0"/>
                <a:hlinkClick r:id="rId11"/>
              </a:rPr>
              <a:t>/</a:t>
            </a:r>
            <a:endParaRPr lang="en-GB" sz="1800" dirty="0" smtClean="0">
              <a:latin typeface="American Typewriter SE" pitchFamily="34" charset="0"/>
            </a:endParaRPr>
          </a:p>
          <a:p>
            <a:pPr>
              <a:buNone/>
            </a:pPr>
            <a:endParaRPr lang="en-GB" sz="1800" dirty="0">
              <a:latin typeface="American Typewriter SE" pitchFamily="34" charset="0"/>
            </a:endParaRPr>
          </a:p>
        </p:txBody>
      </p:sp>
    </p:spTree>
  </p:cSld>
  <p:clrMapOvr>
    <a:masterClrMapping/>
  </p:clrMapOvr>
</p:sld>
</file>

<file path=ppt/theme/theme1.xml><?xml version="1.0" encoding="utf-8"?>
<a:theme xmlns:a="http://schemas.openxmlformats.org/drawingml/2006/main" name="Office Theme">
  <a:themeElements>
    <a:clrScheme name="Sony Ericsson Purple">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993</TotalTime>
  <Words>873</Words>
  <Application>Microsoft Office PowerPoint</Application>
  <PresentationFormat>On-screen Show (4:3)</PresentationFormat>
  <Paragraphs>86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Purpose</vt:lpstr>
      <vt:lpstr>Software Testing Trends Overview</vt:lpstr>
      <vt:lpstr>Context-Driven Testing Principles is Action [10]</vt:lpstr>
      <vt:lpstr>Context-Driven Trends [1,2,8,9,10]</vt:lpstr>
      <vt:lpstr>Testing at Google [5]</vt:lpstr>
      <vt:lpstr>Microsoft &amp; Google Trends [3,4,5,6,7]</vt:lpstr>
      <vt:lpstr>Summary</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Interview with a Tester</dc:subject>
  <dc:creator>SEM/CGQBDC JOHAN HOBERG</dc:creator>
  <dc:description>179/038 13-LXE 110 0048 Uen_x000d_Rev PA4</dc:description>
  <cp:lastModifiedBy>23048184</cp:lastModifiedBy>
  <cp:revision>101</cp:revision>
  <dcterms:created xsi:type="dcterms:W3CDTF">2006-08-16T00:00:00Z</dcterms:created>
  <dcterms:modified xsi:type="dcterms:W3CDTF">2012-11-05T12:05:19Z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DocumentSource">
    <vt:lpwstr>This document is managed in metaDoc.</vt:lpwstr>
  </property>
  <property fmtid="{D5CDD505-2E9C-101B-9397-08002B2CF9AE}" pid="15" name="SecurityClass">
    <vt:lpwstr>Company Internal</vt:lpwstr>
  </property>
  <property fmtid="{D5CDD505-2E9C-101B-9397-08002B2CF9AE}" pid="16" name="Prepared">
    <vt:lpwstr>SEM/CGQBDC JOHAN HOBERG</vt:lpwstr>
  </property>
  <property fmtid="{D5CDD505-2E9C-101B-9397-08002B2CF9AE}" pid="17" name="Date">
    <vt:lpwstr>2012-02-15</vt:lpwstr>
  </property>
  <property fmtid="{D5CDD505-2E9C-101B-9397-08002B2CF9AE}" pid="18" name="Revision">
    <vt:lpwstr>PA4</vt:lpwstr>
  </property>
  <property fmtid="{D5CDD505-2E9C-101B-9397-08002B2CF9AE}" pid="19" name="Title">
    <vt:lpwstr>Interview with a Tester</vt:lpwstr>
  </property>
  <property fmtid="{D5CDD505-2E9C-101B-9397-08002B2CF9AE}" pid="20" name="DocName">
    <vt:lpwstr>PRESENTATION MTRL</vt:lpwstr>
  </property>
  <property fmtid="{D5CDD505-2E9C-101B-9397-08002B2CF9AE}" pid="21" name="DocNo">
    <vt:lpwstr>179/038 13-LXE 110 0048 Uen</vt:lpwstr>
  </property>
  <property fmtid="{D5CDD505-2E9C-101B-9397-08002B2CF9AE}" pid="22" name="ApprovedBy">
    <vt:lpwstr>	</vt:lpwstr>
  </property>
  <property fmtid="{D5CDD505-2E9C-101B-9397-08002B2CF9AE}" pid="23" name="Keyword">
    <vt:lpwstr>INTERVIEW WITH A TESTER_x000d_
</vt:lpwstr>
  </property>
</Properties>
</file>