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8" r:id="rId2"/>
    <p:sldId id="273" r:id="rId3"/>
    <p:sldId id="274" r:id="rId4"/>
    <p:sldId id="277" r:id="rId5"/>
    <p:sldId id="275" r:id="rId6"/>
    <p:sldId id="278" r:id="rId7"/>
    <p:sldId id="290" r:id="rId8"/>
    <p:sldId id="280" r:id="rId9"/>
    <p:sldId id="287" r:id="rId10"/>
    <p:sldId id="288" r:id="rId11"/>
    <p:sldId id="289" r:id="rId12"/>
    <p:sldId id="286" r:id="rId13"/>
    <p:sldId id="284" r:id="rId14"/>
    <p:sldId id="291" r:id="rId15"/>
    <p:sldId id="285" r:id="rId16"/>
    <p:sldId id="276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300" r:id="rId25"/>
    <p:sldId id="301" r:id="rId26"/>
    <p:sldId id="302" r:id="rId27"/>
    <p:sldId id="303" r:id="rId28"/>
    <p:sldId id="304" r:id="rId29"/>
    <p:sldId id="305" r:id="rId3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2F5586-5A38-4680-8FEB-46E5F79CC081}">
          <p14:sldIdLst>
            <p14:sldId id="258"/>
            <p14:sldId id="273"/>
            <p14:sldId id="274"/>
          </p14:sldIdLst>
        </p14:section>
        <p14:section name="MARKET &amp; TRENDS" id="{29465A5B-DFDC-4AFF-9B39-403B6487CB72}">
          <p14:sldIdLst>
            <p14:sldId id="277"/>
            <p14:sldId id="275"/>
            <p14:sldId id="278"/>
            <p14:sldId id="290"/>
            <p14:sldId id="280"/>
            <p14:sldId id="287"/>
            <p14:sldId id="288"/>
            <p14:sldId id="289"/>
            <p14:sldId id="286"/>
            <p14:sldId id="284"/>
            <p14:sldId id="291"/>
            <p14:sldId id="285"/>
            <p14:sldId id="276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303"/>
            <p14:sldId id="304"/>
            <p14:sldId id="3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73137"/>
    <a:srgbClr val="F1F9F5"/>
    <a:srgbClr val="D7D7D4"/>
    <a:srgbClr val="004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53641" autoAdjust="0"/>
  </p:normalViewPr>
  <p:slideViewPr>
    <p:cSldViewPr>
      <p:cViewPr>
        <p:scale>
          <a:sx n="64" d="100"/>
          <a:sy n="64" d="100"/>
        </p:scale>
        <p:origin x="-150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7A7553-9E19-411D-96FA-5E71846F041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UY"/>
        </a:p>
      </dgm:t>
    </dgm:pt>
    <dgm:pt modelId="{60F3A6B1-5449-49C8-AC7A-F8CAD4503D02}">
      <dgm:prSet phldrT="[Text]"/>
      <dgm:spPr/>
      <dgm:t>
        <a:bodyPr/>
        <a:lstStyle/>
        <a:p>
          <a:r>
            <a:rPr lang="en-US" noProof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Market</a:t>
          </a:r>
          <a:r>
            <a:rPr lang="es-A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&amp; </a:t>
          </a:r>
          <a:r>
            <a:rPr lang="es-AR" dirty="0" err="1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Trends</a:t>
          </a:r>
          <a:endParaRPr lang="es-UY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3BE08AB-38AF-4ADD-91DE-A58CF081127D}" type="parTrans" cxnId="{3E5A76B3-E555-454B-9BB9-3BBAFDB99C54}">
      <dgm:prSet/>
      <dgm:spPr/>
      <dgm:t>
        <a:bodyPr/>
        <a:lstStyle/>
        <a:p>
          <a:endParaRPr lang="es-UY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56C7B50-10A1-4E72-884B-2E1546E4980C}" type="sibTrans" cxnId="{3E5A76B3-E555-454B-9BB9-3BBAFDB99C54}">
      <dgm:prSet/>
      <dgm:spPr/>
      <dgm:t>
        <a:bodyPr/>
        <a:lstStyle/>
        <a:p>
          <a:endParaRPr lang="es-UY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7D61A8C-7929-44D7-B503-3042C919472E}">
      <dgm:prSet phldrT="[Text]"/>
      <dgm:spPr/>
      <dgm:t>
        <a:bodyPr/>
        <a:lstStyle/>
        <a:p>
          <a:r>
            <a:rPr lang="es-A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Tools</a:t>
          </a:r>
          <a:endParaRPr lang="es-UY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9B793F8-7A80-4F36-BCC5-F133DC019521}" type="parTrans" cxnId="{7AF21A87-7B28-41F8-A6A9-76142C3EC046}">
      <dgm:prSet/>
      <dgm:spPr/>
      <dgm:t>
        <a:bodyPr/>
        <a:lstStyle/>
        <a:p>
          <a:endParaRPr lang="es-UY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3709865-50D7-45DF-A527-8B0BB8923186}" type="sibTrans" cxnId="{7AF21A87-7B28-41F8-A6A9-76142C3EC046}">
      <dgm:prSet/>
      <dgm:spPr/>
      <dgm:t>
        <a:bodyPr/>
        <a:lstStyle/>
        <a:p>
          <a:endParaRPr lang="es-UY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6F48E28-06C8-4715-925C-E92EF04BD4A5}">
      <dgm:prSet phldrT="[Text]"/>
      <dgm:spPr/>
      <dgm:t>
        <a:bodyPr/>
        <a:lstStyle/>
        <a:p>
          <a:r>
            <a:rPr lang="es-AR" dirty="0" err="1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Testers</a:t>
          </a:r>
          <a:endParaRPr lang="es-UY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B88425F-C905-4F83-988D-3F89B0E13B1A}" type="parTrans" cxnId="{1542FF2C-563C-45EE-A62C-DD1DFFB93EEC}">
      <dgm:prSet/>
      <dgm:spPr/>
      <dgm:t>
        <a:bodyPr/>
        <a:lstStyle/>
        <a:p>
          <a:endParaRPr lang="es-UY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FFDA1E6-4235-4222-B867-E29033EA1F1A}" type="sibTrans" cxnId="{1542FF2C-563C-45EE-A62C-DD1DFFB93EEC}">
      <dgm:prSet/>
      <dgm:spPr/>
      <dgm:t>
        <a:bodyPr/>
        <a:lstStyle/>
        <a:p>
          <a:endParaRPr lang="es-UY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DF7AD55-FED7-425E-B3AE-38DD997000B0}" type="pres">
      <dgm:prSet presAssocID="{A67A7553-9E19-411D-96FA-5E71846F041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UY"/>
        </a:p>
      </dgm:t>
    </dgm:pt>
    <dgm:pt modelId="{C0F38A11-424B-413D-A750-C336B264204D}" type="pres">
      <dgm:prSet presAssocID="{60F3A6B1-5449-49C8-AC7A-F8CAD4503D02}" presName="thickLine" presStyleLbl="alignNode1" presStyleIdx="0" presStyleCnt="3"/>
      <dgm:spPr/>
    </dgm:pt>
    <dgm:pt modelId="{26AFCFAA-60B9-4D4B-978F-5F7049003F76}" type="pres">
      <dgm:prSet presAssocID="{60F3A6B1-5449-49C8-AC7A-F8CAD4503D02}" presName="horz1" presStyleCnt="0"/>
      <dgm:spPr/>
    </dgm:pt>
    <dgm:pt modelId="{DC5C0D57-E694-475A-A038-9A2FC23F3F0D}" type="pres">
      <dgm:prSet presAssocID="{60F3A6B1-5449-49C8-AC7A-F8CAD4503D02}" presName="tx1" presStyleLbl="revTx" presStyleIdx="0" presStyleCnt="3"/>
      <dgm:spPr/>
      <dgm:t>
        <a:bodyPr/>
        <a:lstStyle/>
        <a:p>
          <a:endParaRPr lang="es-UY"/>
        </a:p>
      </dgm:t>
    </dgm:pt>
    <dgm:pt modelId="{3E76C8BF-722E-4066-9927-059B9DBDECD3}" type="pres">
      <dgm:prSet presAssocID="{60F3A6B1-5449-49C8-AC7A-F8CAD4503D02}" presName="vert1" presStyleCnt="0"/>
      <dgm:spPr/>
    </dgm:pt>
    <dgm:pt modelId="{DFAF814B-FB93-4231-878C-4DF137EC4E57}" type="pres">
      <dgm:prSet presAssocID="{57D61A8C-7929-44D7-B503-3042C919472E}" presName="thickLine" presStyleLbl="alignNode1" presStyleIdx="1" presStyleCnt="3"/>
      <dgm:spPr/>
    </dgm:pt>
    <dgm:pt modelId="{272E6090-E410-4FF5-B003-999DBA864F2F}" type="pres">
      <dgm:prSet presAssocID="{57D61A8C-7929-44D7-B503-3042C919472E}" presName="horz1" presStyleCnt="0"/>
      <dgm:spPr/>
    </dgm:pt>
    <dgm:pt modelId="{8D50C562-071A-4087-876B-A4A248452DC4}" type="pres">
      <dgm:prSet presAssocID="{57D61A8C-7929-44D7-B503-3042C919472E}" presName="tx1" presStyleLbl="revTx" presStyleIdx="1" presStyleCnt="3"/>
      <dgm:spPr/>
      <dgm:t>
        <a:bodyPr/>
        <a:lstStyle/>
        <a:p>
          <a:endParaRPr lang="es-UY"/>
        </a:p>
      </dgm:t>
    </dgm:pt>
    <dgm:pt modelId="{70130592-3B84-48CE-8C41-C070DA690A92}" type="pres">
      <dgm:prSet presAssocID="{57D61A8C-7929-44D7-B503-3042C919472E}" presName="vert1" presStyleCnt="0"/>
      <dgm:spPr/>
    </dgm:pt>
    <dgm:pt modelId="{750CD1B5-0741-441E-BC84-ED98E7A570A5}" type="pres">
      <dgm:prSet presAssocID="{F6F48E28-06C8-4715-925C-E92EF04BD4A5}" presName="thickLine" presStyleLbl="alignNode1" presStyleIdx="2" presStyleCnt="3"/>
      <dgm:spPr/>
    </dgm:pt>
    <dgm:pt modelId="{4202AD40-177F-41A6-80C8-0C5A7AE4874F}" type="pres">
      <dgm:prSet presAssocID="{F6F48E28-06C8-4715-925C-E92EF04BD4A5}" presName="horz1" presStyleCnt="0"/>
      <dgm:spPr/>
    </dgm:pt>
    <dgm:pt modelId="{E7A45842-488A-4184-8338-E42A4C2685AB}" type="pres">
      <dgm:prSet presAssocID="{F6F48E28-06C8-4715-925C-E92EF04BD4A5}" presName="tx1" presStyleLbl="revTx" presStyleIdx="2" presStyleCnt="3"/>
      <dgm:spPr/>
      <dgm:t>
        <a:bodyPr/>
        <a:lstStyle/>
        <a:p>
          <a:endParaRPr lang="es-UY"/>
        </a:p>
      </dgm:t>
    </dgm:pt>
    <dgm:pt modelId="{09D496F5-1E4C-4BAA-8969-273C7EFC513D}" type="pres">
      <dgm:prSet presAssocID="{F6F48E28-06C8-4715-925C-E92EF04BD4A5}" presName="vert1" presStyleCnt="0"/>
      <dgm:spPr/>
    </dgm:pt>
  </dgm:ptLst>
  <dgm:cxnLst>
    <dgm:cxn modelId="{1542FF2C-563C-45EE-A62C-DD1DFFB93EEC}" srcId="{A67A7553-9E19-411D-96FA-5E71846F0410}" destId="{F6F48E28-06C8-4715-925C-E92EF04BD4A5}" srcOrd="2" destOrd="0" parTransId="{CB88425F-C905-4F83-988D-3F89B0E13B1A}" sibTransId="{4FFDA1E6-4235-4222-B867-E29033EA1F1A}"/>
    <dgm:cxn modelId="{3E5A76B3-E555-454B-9BB9-3BBAFDB99C54}" srcId="{A67A7553-9E19-411D-96FA-5E71846F0410}" destId="{60F3A6B1-5449-49C8-AC7A-F8CAD4503D02}" srcOrd="0" destOrd="0" parTransId="{03BE08AB-38AF-4ADD-91DE-A58CF081127D}" sibTransId="{956C7B50-10A1-4E72-884B-2E1546E4980C}"/>
    <dgm:cxn modelId="{7AF21A87-7B28-41F8-A6A9-76142C3EC046}" srcId="{A67A7553-9E19-411D-96FA-5E71846F0410}" destId="{57D61A8C-7929-44D7-B503-3042C919472E}" srcOrd="1" destOrd="0" parTransId="{E9B793F8-7A80-4F36-BCC5-F133DC019521}" sibTransId="{23709865-50D7-45DF-A527-8B0BB8923186}"/>
    <dgm:cxn modelId="{94818C23-1D6B-45E4-9ADA-537E9A1A7C1C}" type="presOf" srcId="{57D61A8C-7929-44D7-B503-3042C919472E}" destId="{8D50C562-071A-4087-876B-A4A248452DC4}" srcOrd="0" destOrd="0" presId="urn:microsoft.com/office/officeart/2008/layout/LinedList"/>
    <dgm:cxn modelId="{57929260-C5B7-47D7-BF22-45F92EED57D5}" type="presOf" srcId="{60F3A6B1-5449-49C8-AC7A-F8CAD4503D02}" destId="{DC5C0D57-E694-475A-A038-9A2FC23F3F0D}" srcOrd="0" destOrd="0" presId="urn:microsoft.com/office/officeart/2008/layout/LinedList"/>
    <dgm:cxn modelId="{3C19AF23-A47B-404B-B9C3-81F3EA6E4228}" type="presOf" srcId="{A67A7553-9E19-411D-96FA-5E71846F0410}" destId="{6DF7AD55-FED7-425E-B3AE-38DD997000B0}" srcOrd="0" destOrd="0" presId="urn:microsoft.com/office/officeart/2008/layout/LinedList"/>
    <dgm:cxn modelId="{33B4FAE1-FCBF-4AB6-8956-7CD64045FE89}" type="presOf" srcId="{F6F48E28-06C8-4715-925C-E92EF04BD4A5}" destId="{E7A45842-488A-4184-8338-E42A4C2685AB}" srcOrd="0" destOrd="0" presId="urn:microsoft.com/office/officeart/2008/layout/LinedList"/>
    <dgm:cxn modelId="{37D7E6B3-024F-4DBC-9BED-1805EF297E0F}" type="presParOf" srcId="{6DF7AD55-FED7-425E-B3AE-38DD997000B0}" destId="{C0F38A11-424B-413D-A750-C336B264204D}" srcOrd="0" destOrd="0" presId="urn:microsoft.com/office/officeart/2008/layout/LinedList"/>
    <dgm:cxn modelId="{22E07672-3892-403A-B180-C938F16829A6}" type="presParOf" srcId="{6DF7AD55-FED7-425E-B3AE-38DD997000B0}" destId="{26AFCFAA-60B9-4D4B-978F-5F7049003F76}" srcOrd="1" destOrd="0" presId="urn:microsoft.com/office/officeart/2008/layout/LinedList"/>
    <dgm:cxn modelId="{66D5519A-92BA-4377-886D-2DD68EFEEC0A}" type="presParOf" srcId="{26AFCFAA-60B9-4D4B-978F-5F7049003F76}" destId="{DC5C0D57-E694-475A-A038-9A2FC23F3F0D}" srcOrd="0" destOrd="0" presId="urn:microsoft.com/office/officeart/2008/layout/LinedList"/>
    <dgm:cxn modelId="{A01A2C0E-0F33-4167-B194-4A7E84F40F58}" type="presParOf" srcId="{26AFCFAA-60B9-4D4B-978F-5F7049003F76}" destId="{3E76C8BF-722E-4066-9927-059B9DBDECD3}" srcOrd="1" destOrd="0" presId="urn:microsoft.com/office/officeart/2008/layout/LinedList"/>
    <dgm:cxn modelId="{43C9EDB9-CF8D-48BD-9DB0-F47A4DB1A3AD}" type="presParOf" srcId="{6DF7AD55-FED7-425E-B3AE-38DD997000B0}" destId="{DFAF814B-FB93-4231-878C-4DF137EC4E57}" srcOrd="2" destOrd="0" presId="urn:microsoft.com/office/officeart/2008/layout/LinedList"/>
    <dgm:cxn modelId="{2D6D8461-4CEE-40BC-B1CC-A1F8870B9FD9}" type="presParOf" srcId="{6DF7AD55-FED7-425E-B3AE-38DD997000B0}" destId="{272E6090-E410-4FF5-B003-999DBA864F2F}" srcOrd="3" destOrd="0" presId="urn:microsoft.com/office/officeart/2008/layout/LinedList"/>
    <dgm:cxn modelId="{24C0232B-48E0-4E2B-91EA-134DE965156F}" type="presParOf" srcId="{272E6090-E410-4FF5-B003-999DBA864F2F}" destId="{8D50C562-071A-4087-876B-A4A248452DC4}" srcOrd="0" destOrd="0" presId="urn:microsoft.com/office/officeart/2008/layout/LinedList"/>
    <dgm:cxn modelId="{36D16EA0-1938-4E07-9A61-3778410F0BEB}" type="presParOf" srcId="{272E6090-E410-4FF5-B003-999DBA864F2F}" destId="{70130592-3B84-48CE-8C41-C070DA690A92}" srcOrd="1" destOrd="0" presId="urn:microsoft.com/office/officeart/2008/layout/LinedList"/>
    <dgm:cxn modelId="{50F2AD08-B9C0-4816-A20E-3D75CBD5BE4A}" type="presParOf" srcId="{6DF7AD55-FED7-425E-B3AE-38DD997000B0}" destId="{750CD1B5-0741-441E-BC84-ED98E7A570A5}" srcOrd="4" destOrd="0" presId="urn:microsoft.com/office/officeart/2008/layout/LinedList"/>
    <dgm:cxn modelId="{7FD783E3-3B8D-4095-90E4-0F4CAAED3254}" type="presParOf" srcId="{6DF7AD55-FED7-425E-B3AE-38DD997000B0}" destId="{4202AD40-177F-41A6-80C8-0C5A7AE4874F}" srcOrd="5" destOrd="0" presId="urn:microsoft.com/office/officeart/2008/layout/LinedList"/>
    <dgm:cxn modelId="{9E275E19-5F8A-4914-946B-FFAF3E12A29B}" type="presParOf" srcId="{4202AD40-177F-41A6-80C8-0C5A7AE4874F}" destId="{E7A45842-488A-4184-8338-E42A4C2685AB}" srcOrd="0" destOrd="0" presId="urn:microsoft.com/office/officeart/2008/layout/LinedList"/>
    <dgm:cxn modelId="{40C1F90E-08C0-467F-ABA3-E2957F409F4E}" type="presParOf" srcId="{4202AD40-177F-41A6-80C8-0C5A7AE4874F}" destId="{09D496F5-1E4C-4BAA-8969-273C7EFC51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38A11-424B-413D-A750-C336B264204D}">
      <dsp:nvSpPr>
        <dsp:cNvPr id="0" name=""/>
        <dsp:cNvSpPr/>
      </dsp:nvSpPr>
      <dsp:spPr>
        <a:xfrm>
          <a:off x="0" y="2209"/>
          <a:ext cx="454684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C0D57-E694-475A-A038-9A2FC23F3F0D}">
      <dsp:nvSpPr>
        <dsp:cNvPr id="0" name=""/>
        <dsp:cNvSpPr/>
      </dsp:nvSpPr>
      <dsp:spPr>
        <a:xfrm>
          <a:off x="0" y="2209"/>
          <a:ext cx="4546848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noProof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Market</a:t>
          </a:r>
          <a:r>
            <a:rPr lang="es-AR" sz="43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&amp; </a:t>
          </a:r>
          <a:r>
            <a:rPr lang="es-AR" sz="4300" kern="1200" dirty="0" err="1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Trends</a:t>
          </a:r>
          <a:endParaRPr lang="es-UY" sz="43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0" y="2209"/>
        <a:ext cx="4546848" cy="1507181"/>
      </dsp:txXfrm>
    </dsp:sp>
    <dsp:sp modelId="{DFAF814B-FB93-4231-878C-4DF137EC4E57}">
      <dsp:nvSpPr>
        <dsp:cNvPr id="0" name=""/>
        <dsp:cNvSpPr/>
      </dsp:nvSpPr>
      <dsp:spPr>
        <a:xfrm>
          <a:off x="0" y="1509390"/>
          <a:ext cx="454684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0C562-071A-4087-876B-A4A248452DC4}">
      <dsp:nvSpPr>
        <dsp:cNvPr id="0" name=""/>
        <dsp:cNvSpPr/>
      </dsp:nvSpPr>
      <dsp:spPr>
        <a:xfrm>
          <a:off x="0" y="1509390"/>
          <a:ext cx="4546848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3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Tools</a:t>
          </a:r>
          <a:endParaRPr lang="es-UY" sz="43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0" y="1509390"/>
        <a:ext cx="4546848" cy="1507181"/>
      </dsp:txXfrm>
    </dsp:sp>
    <dsp:sp modelId="{750CD1B5-0741-441E-BC84-ED98E7A570A5}">
      <dsp:nvSpPr>
        <dsp:cNvPr id="0" name=""/>
        <dsp:cNvSpPr/>
      </dsp:nvSpPr>
      <dsp:spPr>
        <a:xfrm>
          <a:off x="0" y="3016572"/>
          <a:ext cx="454684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45842-488A-4184-8338-E42A4C2685AB}">
      <dsp:nvSpPr>
        <dsp:cNvPr id="0" name=""/>
        <dsp:cNvSpPr/>
      </dsp:nvSpPr>
      <dsp:spPr>
        <a:xfrm>
          <a:off x="0" y="3016572"/>
          <a:ext cx="4546848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300" kern="1200" dirty="0" err="1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Testers</a:t>
          </a:r>
          <a:endParaRPr lang="es-UY" sz="43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0" y="3016572"/>
        <a:ext cx="4546848" cy="1507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C649D-3BBF-47AB-840C-9F2F6660913D}" type="datetimeFigureOut">
              <a:rPr lang="es-UY" smtClean="0"/>
              <a:t>08/04/2014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8BDF6-8AD6-4333-A0FF-095D029FE384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62216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Buen</a:t>
            </a:r>
            <a:r>
              <a:rPr lang="es-AR" baseline="0" dirty="0" smtClean="0"/>
              <a:t> día a todos!</a:t>
            </a:r>
          </a:p>
          <a:p>
            <a:r>
              <a:rPr lang="es-AR" baseline="0" dirty="0" smtClean="0"/>
              <a:t>Quisimos junto a Matías, hablar sobre las tendencias en e</a:t>
            </a:r>
            <a:r>
              <a:rPr lang="es-UY" dirty="0" smtClean="0"/>
              <a:t>l mundo del testing.</a:t>
            </a:r>
          </a:p>
          <a:p>
            <a:r>
              <a:rPr lang="es-AR" dirty="0" smtClean="0"/>
              <a:t>Básicamente</a:t>
            </a:r>
            <a:r>
              <a:rPr lang="es-AR" baseline="0" dirty="0" smtClean="0"/>
              <a:t> por 2 motivos:</a:t>
            </a:r>
          </a:p>
          <a:p>
            <a:endParaRPr lang="es-UY" dirty="0" smtClean="0"/>
          </a:p>
          <a:p>
            <a:r>
              <a:rPr lang="es-UY" dirty="0" smtClean="0"/>
              <a:t>1- </a:t>
            </a:r>
            <a:r>
              <a:rPr lang="es-UY" b="1" dirty="0" smtClean="0"/>
              <a:t>no queríamos aburrir </a:t>
            </a:r>
            <a:r>
              <a:rPr lang="es-UY" dirty="0" smtClean="0"/>
              <a:t>con una charla técnica de las que estamos acostumbrados</a:t>
            </a:r>
            <a:r>
              <a:rPr lang="es-UY" baseline="0" dirty="0" smtClean="0"/>
              <a:t> a hacer, </a:t>
            </a:r>
            <a:r>
              <a:rPr lang="es-UY" dirty="0" smtClean="0"/>
              <a:t>porque tenemos 25 minutos y por lo general nos colgamos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dirty="0" smtClean="0"/>
              <a:t>2-</a:t>
            </a:r>
            <a:r>
              <a:rPr lang="es-UY" baseline="0" dirty="0" smtClean="0"/>
              <a:t> </a:t>
            </a:r>
            <a:r>
              <a:rPr lang="es-UY" b="1" baseline="0" dirty="0" smtClean="0"/>
              <a:t>creemos </a:t>
            </a:r>
            <a:r>
              <a:rPr lang="es-UY" baseline="0" dirty="0" smtClean="0"/>
              <a:t>es </a:t>
            </a:r>
            <a:r>
              <a:rPr lang="es-UY" baseline="0" dirty="0" smtClean="0"/>
              <a:t>importante </a:t>
            </a:r>
            <a:r>
              <a:rPr lang="es-UY" baseline="0" dirty="0" smtClean="0"/>
              <a:t>conocer </a:t>
            </a:r>
            <a:r>
              <a:rPr lang="es-UY" b="1" baseline="0" dirty="0" smtClean="0"/>
              <a:t>qué nos espera, para afrontar los desafíos</a:t>
            </a:r>
            <a:r>
              <a:rPr lang="es-UY" b="0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UY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b="0" baseline="0" dirty="0" smtClean="0"/>
              <a:t>&lt;contar una historia personal y por qué hicimos esta charla&gt;</a:t>
            </a:r>
            <a:endParaRPr lang="es-UY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8BDF6-8AD6-4333-A0FF-095D029FE384}" type="slidenum">
              <a:rPr lang="es-UY" smtClean="0"/>
              <a:t>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99019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Estos</a:t>
            </a:r>
            <a:r>
              <a:rPr lang="es-AR" baseline="0" dirty="0" smtClean="0"/>
              <a:t> son los problemas más comunes de las empresas:</a:t>
            </a:r>
          </a:p>
          <a:p>
            <a:r>
              <a:rPr lang="es-AR" baseline="0" dirty="0" smtClean="0"/>
              <a:t>Como factor común y resumen podemos categorizar en orden:</a:t>
            </a:r>
          </a:p>
          <a:p>
            <a:pPr marL="228600" indent="-228600">
              <a:buAutoNum type="arabicParenR"/>
            </a:pPr>
            <a:r>
              <a:rPr lang="es-AR" baseline="0" dirty="0" smtClean="0"/>
              <a:t>Herramientas</a:t>
            </a:r>
          </a:p>
          <a:p>
            <a:pPr marL="228600" indent="-228600">
              <a:buAutoNum type="arabicParenR"/>
            </a:pPr>
            <a:r>
              <a:rPr lang="es-AR" baseline="0" dirty="0" smtClean="0"/>
              <a:t>Ambientes (</a:t>
            </a:r>
            <a:r>
              <a:rPr lang="es-AR" baseline="0" dirty="0" err="1" smtClean="0"/>
              <a:t>multiplataformas</a:t>
            </a:r>
            <a:r>
              <a:rPr lang="es-AR" baseline="0" dirty="0" smtClean="0"/>
              <a:t>, </a:t>
            </a:r>
            <a:r>
              <a:rPr lang="es-AR" baseline="0" dirty="0" err="1" smtClean="0"/>
              <a:t>dsiponibles</a:t>
            </a:r>
            <a:r>
              <a:rPr lang="es-AR" baseline="0" dirty="0" smtClean="0"/>
              <a:t> en tiempo y forma, configuraciones)</a:t>
            </a:r>
          </a:p>
          <a:p>
            <a:pPr marL="228600" indent="-228600">
              <a:buAutoNum type="arabicParenR"/>
            </a:pPr>
            <a:r>
              <a:rPr lang="es-AR" baseline="0" dirty="0" smtClean="0"/>
              <a:t>Hardware</a:t>
            </a:r>
          </a:p>
          <a:p>
            <a:pPr marL="0" indent="0">
              <a:buNone/>
            </a:pPr>
            <a:endParaRPr lang="es-A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8BDF6-8AD6-4333-A0FF-095D029FE384}" type="slidenum">
              <a:rPr lang="es-UY" smtClean="0"/>
              <a:t>10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21187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Estos</a:t>
            </a:r>
            <a:r>
              <a:rPr lang="es-AR" baseline="0" dirty="0" smtClean="0"/>
              <a:t> son los problemas más comunes de las empresas:</a:t>
            </a:r>
          </a:p>
          <a:p>
            <a:r>
              <a:rPr lang="es-AR" baseline="0" dirty="0" smtClean="0"/>
              <a:t>Como factor común y resumen podemos categorizar en orden:</a:t>
            </a:r>
          </a:p>
          <a:p>
            <a:pPr marL="228600" indent="-228600">
              <a:buAutoNum type="arabicParenR"/>
            </a:pPr>
            <a:r>
              <a:rPr lang="es-AR" baseline="0" dirty="0" smtClean="0"/>
              <a:t>Herramientas</a:t>
            </a:r>
          </a:p>
          <a:p>
            <a:pPr marL="228600" indent="-228600">
              <a:buAutoNum type="arabicParenR"/>
            </a:pPr>
            <a:r>
              <a:rPr lang="es-AR" baseline="0" dirty="0" smtClean="0"/>
              <a:t>Ambientes (</a:t>
            </a:r>
            <a:r>
              <a:rPr lang="es-AR" baseline="0" dirty="0" err="1" smtClean="0"/>
              <a:t>multiplataformas</a:t>
            </a:r>
            <a:r>
              <a:rPr lang="es-AR" baseline="0" dirty="0" smtClean="0"/>
              <a:t>, </a:t>
            </a:r>
            <a:r>
              <a:rPr lang="es-AR" baseline="0" dirty="0" err="1" smtClean="0"/>
              <a:t>dsiponibles</a:t>
            </a:r>
            <a:r>
              <a:rPr lang="es-AR" baseline="0" dirty="0" smtClean="0"/>
              <a:t> en tiempo y forma, configuraciones)</a:t>
            </a:r>
          </a:p>
          <a:p>
            <a:pPr marL="228600" indent="-228600">
              <a:buAutoNum type="arabicParenR"/>
            </a:pPr>
            <a:r>
              <a:rPr lang="es-AR" baseline="0" dirty="0" smtClean="0"/>
              <a:t>Hardware</a:t>
            </a:r>
          </a:p>
          <a:p>
            <a:pPr marL="0" indent="0">
              <a:buNone/>
            </a:pPr>
            <a:endParaRPr lang="es-A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8BDF6-8AD6-4333-A0FF-095D029FE384}" type="slidenum">
              <a:rPr lang="es-UY" smtClean="0"/>
              <a:t>11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21187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Como</a:t>
            </a:r>
            <a:r>
              <a:rPr lang="es-AR" baseline="0" dirty="0" smtClean="0"/>
              <a:t> verán, en diferentes medidas, todas las industrias aumentaron su test en SD…</a:t>
            </a:r>
          </a:p>
          <a:p>
            <a:endParaRPr lang="es-A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8BDF6-8AD6-4333-A0FF-095D029FE384}" type="slidenum">
              <a:rPr lang="es-UY" smtClean="0"/>
              <a:t>12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21187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 smtClean="0"/>
              <a:t>Como resumen, Mobile testing aumentó de 31 a 55%</a:t>
            </a:r>
          </a:p>
          <a:p>
            <a:r>
              <a:rPr lang="es-UY" dirty="0" smtClean="0"/>
              <a:t>Es una disciplina fuerte pero con ausencia de técnicas especializadas y ambientes adecuados!</a:t>
            </a:r>
          </a:p>
          <a:p>
            <a:endParaRPr lang="es-UY" dirty="0" smtClean="0"/>
          </a:p>
          <a:p>
            <a:endParaRPr lang="es-A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8BDF6-8AD6-4333-A0FF-095D029FE384}" type="slidenum">
              <a:rPr lang="es-UY" smtClean="0"/>
              <a:t>13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21187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 smtClean="0"/>
              <a:t>Funcional, performance y seguridad.</a:t>
            </a:r>
          </a:p>
          <a:p>
            <a:r>
              <a:rPr lang="es-UY" dirty="0" smtClean="0"/>
              <a:t>la cantidad de empresas que hacen testing en SD subió del 31% al 55% prioridades.</a:t>
            </a:r>
          </a:p>
          <a:p>
            <a:r>
              <a:rPr lang="es-UY" dirty="0" smtClean="0"/>
              <a:t>- eficiencia y performance 59%</a:t>
            </a:r>
          </a:p>
          <a:p>
            <a:r>
              <a:rPr lang="es-UY" dirty="0" smtClean="0"/>
              <a:t>- seguridad 56%n (antes 18%) -&gt; </a:t>
            </a:r>
            <a:r>
              <a:rPr lang="es-UY" b="1" dirty="0" smtClean="0"/>
              <a:t>Proyección: la actividad número 1 </a:t>
            </a:r>
            <a:r>
              <a:rPr lang="es-UY" b="1" dirty="0" err="1" smtClean="0"/>
              <a:t>proximos</a:t>
            </a:r>
            <a:r>
              <a:rPr lang="es-UY" b="1" dirty="0" smtClean="0"/>
              <a:t> 2 años. </a:t>
            </a:r>
          </a:p>
          <a:p>
            <a:endParaRPr lang="es-UY" dirty="0" smtClean="0"/>
          </a:p>
          <a:p>
            <a:r>
              <a:rPr lang="es-UY" dirty="0" smtClean="0"/>
              <a:t>Faltan herramientas</a:t>
            </a:r>
          </a:p>
          <a:p>
            <a:r>
              <a:rPr lang="es-UY" dirty="0" smtClean="0"/>
              <a:t>Falta de</a:t>
            </a:r>
            <a:r>
              <a:rPr lang="es-UY" baseline="0" dirty="0" smtClean="0"/>
              <a:t> </a:t>
            </a:r>
            <a:r>
              <a:rPr lang="es-UY" baseline="0" dirty="0" err="1" smtClean="0"/>
              <a:t>devices</a:t>
            </a:r>
            <a:r>
              <a:rPr lang="es-UY" dirty="0" smtClean="0"/>
              <a:t>, algunos ni se fabrican, falta de </a:t>
            </a:r>
            <a:r>
              <a:rPr lang="es-UY" dirty="0" err="1" smtClean="0"/>
              <a:t>expertise</a:t>
            </a:r>
            <a:r>
              <a:rPr lang="es-UY" dirty="0" smtClean="0"/>
              <a:t> para armar un </a:t>
            </a:r>
            <a:r>
              <a:rPr lang="es-UY" dirty="0" err="1" smtClean="0"/>
              <a:t>lab</a:t>
            </a:r>
            <a:r>
              <a:rPr lang="es-UY" dirty="0" smtClean="0"/>
              <a:t>, falta de herramientas, falta de experiencia, falta de metodologías.</a:t>
            </a:r>
          </a:p>
          <a:p>
            <a:r>
              <a:rPr lang="es-UY" dirty="0" smtClean="0"/>
              <a:t>¡Oportunidad para las empresas de testing!</a:t>
            </a:r>
          </a:p>
          <a:p>
            <a:endParaRPr lang="es-AR" dirty="0" smtClean="0"/>
          </a:p>
          <a:p>
            <a:r>
              <a:rPr lang="es-AR" b="1" dirty="0" smtClean="0"/>
              <a:t>Lo mismo pasa para Cloud-Testing</a:t>
            </a:r>
            <a:r>
              <a:rPr lang="es-AR" b="1" baseline="0" dirty="0" smtClean="0"/>
              <a:t>, las aplicaciones SAAS, el punto con mayor foco es PERFORMANCE.</a:t>
            </a:r>
          </a:p>
          <a:p>
            <a:endParaRPr lang="es-A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8BDF6-8AD6-4333-A0FF-095D029FE384}" type="slidenum">
              <a:rPr lang="es-UY" smtClean="0"/>
              <a:t>14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21187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8BDF6-8AD6-4333-A0FF-095D029FE384}" type="slidenum">
              <a:rPr lang="es-UY" smtClean="0"/>
              <a:t>15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21187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 smtClean="0"/>
          </a:p>
          <a:p>
            <a:r>
              <a:rPr lang="es-UY" dirty="0" smtClean="0"/>
              <a:t>Entonces,</a:t>
            </a:r>
            <a:r>
              <a:rPr lang="es-UY" baseline="0" dirty="0" smtClean="0"/>
              <a:t> cuales son las tendencias. Según conversamos recién, el mercado dice que cada vez se invierte mas en testing </a:t>
            </a:r>
            <a:r>
              <a:rPr lang="es-UY" baseline="0" dirty="0" err="1" smtClean="0"/>
              <a:t>vimo</a:t>
            </a:r>
            <a:r>
              <a:rPr lang="es-UY" baseline="0" dirty="0" smtClean="0"/>
              <a:t> un poco los rubros en los cuales se invierte, pero que </a:t>
            </a:r>
            <a:r>
              <a:rPr lang="es-UY" baseline="0" dirty="0" err="1" smtClean="0"/>
              <a:t>metodos</a:t>
            </a:r>
            <a:r>
              <a:rPr lang="es-UY" baseline="0" dirty="0" smtClean="0"/>
              <a:t> o en que tecnologías se esta invirtiendo mas? Como son las tendencias en las diferentes </a:t>
            </a:r>
            <a:r>
              <a:rPr lang="es-UY" baseline="0" dirty="0" err="1" smtClean="0"/>
              <a:t>tecnicas</a:t>
            </a:r>
            <a:r>
              <a:rPr lang="es-UY" baseline="0" dirty="0" smtClean="0"/>
              <a:t>.</a:t>
            </a:r>
          </a:p>
          <a:p>
            <a:endParaRPr lang="es-UY" baseline="0" dirty="0" smtClean="0"/>
          </a:p>
          <a:p>
            <a:r>
              <a:rPr lang="es-UY" baseline="0" dirty="0" smtClean="0"/>
              <a:t>Esta grafica nos pareció muy buena ya que muestra como ha variado la inversión en diferentes temas.</a:t>
            </a:r>
          </a:p>
          <a:p>
            <a:r>
              <a:rPr lang="es-UY" baseline="0" dirty="0" smtClean="0"/>
              <a:t>Me llama la atención por ejemplo que </a:t>
            </a:r>
            <a:r>
              <a:rPr lang="es-UY" baseline="0" dirty="0" err="1" smtClean="0"/>
              <a:t>Model</a:t>
            </a:r>
            <a:r>
              <a:rPr lang="es-UY" baseline="0" dirty="0" smtClean="0"/>
              <a:t> </a:t>
            </a:r>
            <a:r>
              <a:rPr lang="es-UY" baseline="0" dirty="0" err="1" smtClean="0"/>
              <a:t>based</a:t>
            </a:r>
            <a:r>
              <a:rPr lang="es-UY" baseline="0" dirty="0" smtClean="0"/>
              <a:t> testing este en </a:t>
            </a:r>
            <a:r>
              <a:rPr lang="es-UY" baseline="0" dirty="0" err="1" smtClean="0"/>
              <a:t>introduccion</a:t>
            </a:r>
            <a:r>
              <a:rPr lang="es-UY" baseline="0" dirty="0" smtClean="0"/>
              <a:t>. Nosotros cuando comenzamos a desarrollar productos arrancamos muy inspirados por este paradigma, me acuerdo que con </a:t>
            </a:r>
            <a:r>
              <a:rPr lang="es-UY" baseline="0" dirty="0" err="1" smtClean="0"/>
              <a:t>Fede</a:t>
            </a:r>
            <a:r>
              <a:rPr lang="es-UY" baseline="0" dirty="0" smtClean="0"/>
              <a:t> encontramos una pagina que era modelbasedteseting.org, escrita por Harry Robinson que nos fascino. Esa pagina ahora ya </a:t>
            </a:r>
            <a:r>
              <a:rPr lang="es-UY" baseline="0" dirty="0" err="1" smtClean="0"/>
              <a:t>desaparecio</a:t>
            </a:r>
            <a:r>
              <a:rPr lang="es-UY" baseline="0" dirty="0" smtClean="0"/>
              <a:t>, pero si una google sobre el tema es realmente impresionante la cantidad de herramientas y material que hay. </a:t>
            </a:r>
          </a:p>
          <a:p>
            <a:r>
              <a:rPr lang="es-UY" baseline="0" dirty="0" smtClean="0"/>
              <a:t>Nosotros creemos que en </a:t>
            </a:r>
            <a:r>
              <a:rPr lang="es-UY" baseline="0" dirty="0" err="1" smtClean="0"/>
              <a:t>algùn</a:t>
            </a:r>
            <a:r>
              <a:rPr lang="es-UY" baseline="0" dirty="0" smtClean="0"/>
              <a:t> momento todos nos vamos a dedicar solo a modelar y que las pruebas se van a derivar de ese modelo y se van a ejecutar en todos los lugares que se correspondan.</a:t>
            </a:r>
          </a:p>
          <a:p>
            <a:endParaRPr lang="es-UY" baseline="0" dirty="0" smtClean="0"/>
          </a:p>
          <a:p>
            <a:r>
              <a:rPr lang="es-UY" baseline="0" dirty="0" smtClean="0"/>
              <a:t>Hay otras temas que están creciendo o están maduros. El testing de performance por ejemplo. </a:t>
            </a:r>
            <a:r>
              <a:rPr lang="es-UY" baseline="0" dirty="0" err="1" smtClean="0"/>
              <a:t>Aca</a:t>
            </a:r>
            <a:r>
              <a:rPr lang="es-UY" baseline="0" dirty="0" smtClean="0"/>
              <a:t> nos planteamos si vale la pena o no, en muchos lugares es parte del proceso, lo mismo pasa con las </a:t>
            </a:r>
            <a:r>
              <a:rPr lang="es-UY" baseline="0" dirty="0" err="1" smtClean="0"/>
              <a:t>metodologias</a:t>
            </a:r>
            <a:r>
              <a:rPr lang="es-UY" baseline="0" dirty="0" smtClean="0"/>
              <a:t> agiles o la </a:t>
            </a:r>
            <a:r>
              <a:rPr lang="es-UY" baseline="0" dirty="0" err="1" smtClean="0"/>
              <a:t>automatizaciòn</a:t>
            </a:r>
            <a:r>
              <a:rPr lang="es-UY" baseline="0" dirty="0" smtClean="0"/>
              <a:t> dirigidas por palabras claves. </a:t>
            </a:r>
          </a:p>
          <a:p>
            <a:r>
              <a:rPr lang="es-UY" baseline="0" dirty="0" smtClean="0"/>
              <a:t>Por otro lado el testing exploratorio </a:t>
            </a:r>
            <a:r>
              <a:rPr lang="es-UY" baseline="0" dirty="0" err="1" smtClean="0"/>
              <a:t>asi</a:t>
            </a:r>
            <a:r>
              <a:rPr lang="es-UY" baseline="0" dirty="0" smtClean="0"/>
              <a:t> al estilo libre como </a:t>
            </a:r>
            <a:r>
              <a:rPr lang="es-UY" baseline="0" dirty="0" err="1" smtClean="0"/>
              <a:t>tambien</a:t>
            </a:r>
            <a:r>
              <a:rPr lang="es-UY" baseline="0" dirty="0" smtClean="0"/>
              <a:t> el </a:t>
            </a:r>
            <a:r>
              <a:rPr lang="es-UY" baseline="0" dirty="0" err="1" smtClean="0"/>
              <a:t>outsourcing</a:t>
            </a:r>
            <a:r>
              <a:rPr lang="es-UY" baseline="0" dirty="0" smtClean="0"/>
              <a:t> y algunas certificaciones </a:t>
            </a:r>
            <a:r>
              <a:rPr lang="es-UY" baseline="0" dirty="0" err="1" smtClean="0"/>
              <a:t>estan</a:t>
            </a:r>
            <a:r>
              <a:rPr lang="es-UY" baseline="0" dirty="0" smtClean="0"/>
              <a:t> decayendo.</a:t>
            </a:r>
            <a:endParaRPr lang="es-UY" dirty="0" smtClean="0"/>
          </a:p>
          <a:p>
            <a:endParaRPr lang="es-UY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8BDF6-8AD6-4333-A0FF-095D029FE384}" type="slidenum">
              <a:rPr lang="es-UY" smtClean="0"/>
              <a:t>16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19472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 smtClean="0"/>
              <a:t>Los grandes jugadores</a:t>
            </a:r>
            <a:r>
              <a:rPr lang="es-UY" baseline="0" dirty="0" smtClean="0"/>
              <a:t> y también otros mas pequeños están apostando fuertemente a las herramientas de manejo del ciclo de vida.</a:t>
            </a:r>
          </a:p>
          <a:p>
            <a:r>
              <a:rPr lang="es-UY" baseline="0" dirty="0" smtClean="0"/>
              <a:t>Estas herramientas permite manejar todo el ciclo desde el comienzo hasta la puesta en producción. A la hora de gestionar equipos grandes y a veces distribuidos en diferentes lugares, este tipo de herramientas hace la diferencia. </a:t>
            </a:r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8BDF6-8AD6-4333-A0FF-095D029FE384}" type="slidenum">
              <a:rPr lang="es-UY" smtClean="0"/>
              <a:t>17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73130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 smtClean="0"/>
              <a:t>Hace poquito Apple </a:t>
            </a:r>
            <a:r>
              <a:rPr lang="es-UY" dirty="0" err="1" smtClean="0"/>
              <a:t>adquirio</a:t>
            </a:r>
            <a:r>
              <a:rPr lang="es-UY" dirty="0" smtClean="0"/>
              <a:t> </a:t>
            </a:r>
            <a:r>
              <a:rPr lang="es-UY" dirty="0" err="1" smtClean="0"/>
              <a:t>TestFlight</a:t>
            </a:r>
            <a:r>
              <a:rPr lang="es-UY" dirty="0" smtClean="0"/>
              <a:t>.</a:t>
            </a:r>
            <a:r>
              <a:rPr lang="es-UY" baseline="0" dirty="0" smtClean="0"/>
              <a:t> Realmente fue una noticia importante pago algunos millones por la </a:t>
            </a:r>
            <a:r>
              <a:rPr lang="es-UY" baseline="0" dirty="0" err="1" smtClean="0"/>
              <a:t>tecnologia</a:t>
            </a:r>
            <a:r>
              <a:rPr lang="es-UY" baseline="0" dirty="0" smtClean="0"/>
              <a:t> esta que permite hacer beta </a:t>
            </a:r>
            <a:r>
              <a:rPr lang="es-UY" baseline="0" dirty="0" err="1" smtClean="0"/>
              <a:t>testing</a:t>
            </a:r>
            <a:r>
              <a:rPr lang="es-UY" baseline="0" dirty="0" smtClean="0"/>
              <a:t> de manera mas sencilla.</a:t>
            </a:r>
          </a:p>
          <a:p>
            <a:endParaRPr lang="es-UY" baseline="0" dirty="0" smtClean="0"/>
          </a:p>
          <a:p>
            <a:r>
              <a:rPr lang="es-UY" baseline="0" dirty="0" smtClean="0"/>
              <a:t>Esto es una muestra mas del </a:t>
            </a:r>
            <a:r>
              <a:rPr lang="es-UY" baseline="0" dirty="0" err="1" smtClean="0"/>
              <a:t>interes</a:t>
            </a:r>
            <a:r>
              <a:rPr lang="es-UY" baseline="0" dirty="0" smtClean="0"/>
              <a:t> de parte de las empresas que proveen una plataforma por que sus desarrolladores liberen aplicaciones de calidad. En definitiva cuando no lo hacen todos pierden.</a:t>
            </a:r>
          </a:p>
          <a:p>
            <a:endParaRPr lang="es-UY" baseline="0" dirty="0" smtClean="0"/>
          </a:p>
          <a:p>
            <a:r>
              <a:rPr lang="es-UY" baseline="0" dirty="0" smtClean="0"/>
              <a:t>Es por eso </a:t>
            </a:r>
            <a:r>
              <a:rPr lang="es-UY" baseline="0" dirty="0" err="1" smtClean="0"/>
              <a:t>tambien</a:t>
            </a:r>
            <a:r>
              <a:rPr lang="es-UY" baseline="0" dirty="0" smtClean="0"/>
              <a:t> que cuando vemos que es lo nuevo de </a:t>
            </a:r>
            <a:r>
              <a:rPr lang="es-UY" baseline="0" dirty="0" err="1" smtClean="0"/>
              <a:t>XCode</a:t>
            </a:r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8BDF6-8AD6-4333-A0FF-095D029FE384}" type="slidenum">
              <a:rPr lang="es-UY" smtClean="0"/>
              <a:t>18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14819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 smtClean="0"/>
              <a:t>De las primeras</a:t>
            </a:r>
            <a:r>
              <a:rPr lang="es-UY" baseline="0" dirty="0" smtClean="0"/>
              <a:t> 3, dos son temas bien relacionados al </a:t>
            </a:r>
            <a:r>
              <a:rPr lang="es-UY" baseline="0" dirty="0" err="1" smtClean="0"/>
              <a:t>testing</a:t>
            </a:r>
            <a:r>
              <a:rPr lang="es-UY" baseline="0" dirty="0" smtClean="0"/>
              <a:t>, haciendo </a:t>
            </a:r>
            <a:r>
              <a:rPr lang="es-UY" baseline="0" dirty="0" err="1" smtClean="0"/>
              <a:t>enfasis</a:t>
            </a:r>
            <a:r>
              <a:rPr lang="es-UY" baseline="0" dirty="0" smtClean="0"/>
              <a:t> en test </a:t>
            </a:r>
            <a:r>
              <a:rPr lang="es-UY" baseline="0" dirty="0" err="1" smtClean="0"/>
              <a:t>dirven</a:t>
            </a:r>
            <a:r>
              <a:rPr lang="es-UY" baseline="0" dirty="0" smtClean="0"/>
              <a:t> y en </a:t>
            </a:r>
            <a:r>
              <a:rPr lang="es-UY" baseline="0" dirty="0" err="1" smtClean="0"/>
              <a:t>integraciòn</a:t>
            </a:r>
            <a:r>
              <a:rPr lang="es-UY" baseline="0" dirty="0" smtClean="0"/>
              <a:t> continua.</a:t>
            </a:r>
          </a:p>
          <a:p>
            <a:endParaRPr lang="es-UY" baseline="0" dirty="0" smtClean="0"/>
          </a:p>
          <a:p>
            <a:r>
              <a:rPr lang="es-UY" baseline="0" dirty="0" smtClean="0"/>
              <a:t>Las plataformas cada vez mas se preocupan por integrar herramientas de </a:t>
            </a:r>
            <a:r>
              <a:rPr lang="es-UY" baseline="0" dirty="0" err="1" smtClean="0"/>
              <a:t>testing</a:t>
            </a:r>
            <a:r>
              <a:rPr lang="es-UY" baseline="0" dirty="0" smtClean="0"/>
              <a:t> a su ambiente</a:t>
            </a:r>
          </a:p>
          <a:p>
            <a:r>
              <a:rPr lang="es-UY" baseline="0" dirty="0" smtClean="0"/>
              <a:t>En SAP, las herramientas de </a:t>
            </a:r>
            <a:r>
              <a:rPr lang="es-UY" baseline="0" dirty="0" err="1" smtClean="0"/>
              <a:t>testing</a:t>
            </a:r>
            <a:r>
              <a:rPr lang="es-UY" baseline="0" dirty="0" smtClean="0"/>
              <a:t> tanto para </a:t>
            </a:r>
            <a:r>
              <a:rPr lang="es-UY" baseline="0" dirty="0" err="1" smtClean="0"/>
              <a:t>managment</a:t>
            </a:r>
            <a:r>
              <a:rPr lang="es-UY" baseline="0" dirty="0" smtClean="0"/>
              <a:t> como para </a:t>
            </a:r>
            <a:r>
              <a:rPr lang="es-UY" baseline="0" dirty="0" err="1" smtClean="0"/>
              <a:t>autoamtizacion</a:t>
            </a:r>
            <a:r>
              <a:rPr lang="es-UY" baseline="0" dirty="0" smtClean="0"/>
              <a:t> se pueden utilizar sin tener que instalar nada extra, ya vienen preinstaladas en todos los sistemas, es simplemente utilizarla.</a:t>
            </a:r>
          </a:p>
          <a:p>
            <a:endParaRPr lang="es-UY" baseline="0" dirty="0" smtClean="0"/>
          </a:p>
          <a:p>
            <a:r>
              <a:rPr lang="es-UY" baseline="0" dirty="0" smtClean="0"/>
              <a:t>En </a:t>
            </a:r>
            <a:r>
              <a:rPr lang="es-UY" baseline="0" dirty="0" err="1" smtClean="0"/>
              <a:t>Genexus</a:t>
            </a:r>
            <a:r>
              <a:rPr lang="es-UY" baseline="0" dirty="0" smtClean="0"/>
              <a:t> nosotros estamos manteniendo </a:t>
            </a:r>
            <a:r>
              <a:rPr lang="es-UY" baseline="0" dirty="0" err="1" smtClean="0"/>
              <a:t>Gxunit</a:t>
            </a:r>
            <a:r>
              <a:rPr lang="es-UY" baseline="0" dirty="0" smtClean="0"/>
              <a:t> para que los desarrolladores tengan una herramienta de </a:t>
            </a:r>
            <a:r>
              <a:rPr lang="es-UY" baseline="0" dirty="0" err="1" smtClean="0"/>
              <a:t>testing</a:t>
            </a:r>
            <a:r>
              <a:rPr lang="es-UY" baseline="0" dirty="0" smtClean="0"/>
              <a:t>. Es una herramienta que esta a disposición de todo el mundo.</a:t>
            </a:r>
          </a:p>
          <a:p>
            <a:endParaRPr lang="es-UY" baseline="0" dirty="0" smtClean="0"/>
          </a:p>
          <a:p>
            <a:r>
              <a:rPr lang="es-UY" baseline="0" dirty="0" smtClean="0"/>
              <a:t>Yo creo que el cambio de paradigma en el mercado es para darte te doy todo el </a:t>
            </a:r>
            <a:r>
              <a:rPr lang="es-UY" baseline="0" dirty="0" err="1" smtClean="0"/>
              <a:t>toolset</a:t>
            </a:r>
            <a:r>
              <a:rPr lang="es-UY" baseline="0" dirty="0" smtClean="0"/>
              <a:t>, no te cobro por pedacitos, de ultima cuanto mejor hagas las cosas mas ganamos todos.</a:t>
            </a:r>
          </a:p>
          <a:p>
            <a:endParaRPr lang="es-UY" baseline="0" dirty="0" smtClean="0"/>
          </a:p>
          <a:p>
            <a:r>
              <a:rPr lang="es-UY" baseline="0" dirty="0" smtClean="0"/>
              <a:t>Cada vez mas el </a:t>
            </a:r>
            <a:r>
              <a:rPr lang="es-UY" baseline="0" dirty="0" err="1" smtClean="0"/>
              <a:t>testing</a:t>
            </a:r>
            <a:r>
              <a:rPr lang="es-UY" baseline="0" dirty="0" smtClean="0"/>
              <a:t> se acerca a los desarrolladores. El otro </a:t>
            </a:r>
            <a:r>
              <a:rPr lang="es-UY" baseline="0" dirty="0" err="1" smtClean="0"/>
              <a:t>dia</a:t>
            </a:r>
            <a:r>
              <a:rPr lang="es-UY" baseline="0" dirty="0" smtClean="0"/>
              <a:t> un amigo que trabaja desarrollando en </a:t>
            </a:r>
            <a:r>
              <a:rPr lang="es-UY" baseline="0" dirty="0" err="1" smtClean="0"/>
              <a:t>ruby</a:t>
            </a:r>
            <a:r>
              <a:rPr lang="es-UY" baseline="0" dirty="0" smtClean="0"/>
              <a:t> </a:t>
            </a:r>
            <a:r>
              <a:rPr lang="es-UY" baseline="0" dirty="0" err="1" smtClean="0"/>
              <a:t>on</a:t>
            </a:r>
            <a:r>
              <a:rPr lang="es-UY" baseline="0" dirty="0" smtClean="0"/>
              <a:t> </a:t>
            </a:r>
            <a:r>
              <a:rPr lang="es-UY" baseline="0" dirty="0" err="1" smtClean="0"/>
              <a:t>rails</a:t>
            </a:r>
            <a:r>
              <a:rPr lang="es-UY" baseline="0" dirty="0" smtClean="0"/>
              <a:t> me </a:t>
            </a:r>
            <a:r>
              <a:rPr lang="es-UY" baseline="0" dirty="0" err="1" smtClean="0"/>
              <a:t>decia</a:t>
            </a:r>
            <a:r>
              <a:rPr lang="es-UY" baseline="0" dirty="0" smtClean="0"/>
              <a:t> que si entregaba un proyecto sin la carpeta de test con varios casos se la rebotaban de una.</a:t>
            </a:r>
          </a:p>
          <a:p>
            <a:endParaRPr lang="es-UY" baseline="0" dirty="0" smtClean="0"/>
          </a:p>
          <a:p>
            <a:r>
              <a:rPr lang="es-UY" baseline="0" dirty="0" smtClean="0"/>
              <a:t>Es por eso que cada vez mas los desarrolladores se dedican a </a:t>
            </a:r>
            <a:r>
              <a:rPr lang="es-UY" baseline="0" dirty="0" err="1" smtClean="0"/>
              <a:t>testing</a:t>
            </a:r>
            <a:r>
              <a:rPr lang="es-UY" baseline="0" dirty="0" smtClean="0"/>
              <a:t>, </a:t>
            </a:r>
            <a:r>
              <a:rPr lang="es-UY" baseline="0" dirty="0" err="1" smtClean="0"/>
              <a:t>dejeme</a:t>
            </a:r>
            <a:r>
              <a:rPr lang="es-UY" baseline="0" dirty="0" smtClean="0"/>
              <a:t> compartirles esta </a:t>
            </a:r>
            <a:r>
              <a:rPr lang="es-UY" baseline="0" dirty="0" err="1" smtClean="0"/>
              <a:t>informacion</a:t>
            </a:r>
            <a:r>
              <a:rPr lang="es-UY" baseline="0" dirty="0" smtClean="0"/>
              <a:t>:</a:t>
            </a:r>
          </a:p>
          <a:p>
            <a:endParaRPr lang="es-UY" baseline="0" dirty="0" smtClean="0"/>
          </a:p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8BDF6-8AD6-4333-A0FF-095D029FE384}" type="slidenum">
              <a:rPr lang="es-UY" smtClean="0"/>
              <a:t>19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27378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baseline="0" dirty="0" smtClean="0"/>
              <a:t>Juntos comenzamos a meternos fuerte en los temas de testing en el 2007 y la verdad que si bien han pasado poquitos años, en la industria global y en particular en Uruguay han pasado muchísimas cosas.</a:t>
            </a:r>
          </a:p>
          <a:p>
            <a:pPr marL="0" indent="0">
              <a:buFontTx/>
              <a:buNone/>
            </a:pPr>
            <a:r>
              <a:rPr lang="es-UY" dirty="0" smtClean="0"/>
              <a:t>Mirando</a:t>
            </a:r>
            <a:r>
              <a:rPr lang="es-UY" baseline="0" dirty="0" smtClean="0"/>
              <a:t> para atrás y sobre todo mirando para adelante creemos </a:t>
            </a:r>
            <a:r>
              <a:rPr lang="es-UY" dirty="0" smtClean="0"/>
              <a:t>importante dejarles un humilde mensaje a todos los que se interesan por el testing: </a:t>
            </a:r>
          </a:p>
          <a:p>
            <a:pPr marL="0" indent="0">
              <a:buFontTx/>
              <a:buNone/>
            </a:pPr>
            <a:endParaRPr lang="es-AR" baseline="0" dirty="0" smtClean="0"/>
          </a:p>
          <a:p>
            <a:pPr marL="0" indent="0">
              <a:buFontTx/>
              <a:buNone/>
            </a:pPr>
            <a:r>
              <a:rPr lang="es-AR" baseline="0" dirty="0" smtClean="0"/>
              <a:t>“el mundo va muy rápido, para poder aporta valor en nuestras organizaciones tenemos que  ampliar nuestros conocimientos»</a:t>
            </a:r>
          </a:p>
          <a:p>
            <a:pPr marL="0" indent="0">
              <a:buFontTx/>
              <a:buNone/>
            </a:pPr>
            <a:r>
              <a:rPr lang="es-AR" baseline="0" dirty="0" smtClean="0"/>
              <a:t>Sino nos pasa como ese vejo refrán que dice, cuando nuestra única herramienta es un martillo todos los problemas parecen un clavo.</a:t>
            </a:r>
          </a:p>
          <a:p>
            <a:pPr marL="171450" indent="-171450">
              <a:buFontTx/>
              <a:buChar char="-"/>
            </a:pPr>
            <a:endParaRPr lang="es-A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8BDF6-8AD6-4333-A0FF-095D029FE384}" type="slidenum">
              <a:rPr lang="es-UY" smtClean="0"/>
              <a:t>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824161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 smtClean="0"/>
              <a:t>Cada vez mas los </a:t>
            </a:r>
            <a:r>
              <a:rPr lang="es-UY" dirty="0" err="1" smtClean="0"/>
              <a:t>developers</a:t>
            </a:r>
            <a:r>
              <a:rPr lang="es-UY" dirty="0" smtClean="0"/>
              <a:t> se dedican</a:t>
            </a:r>
            <a:r>
              <a:rPr lang="es-UY" baseline="0" dirty="0" smtClean="0"/>
              <a:t> a tareas de QA. Como </a:t>
            </a:r>
            <a:r>
              <a:rPr lang="es-UY" baseline="0" dirty="0" err="1" smtClean="0"/>
              <a:t>decia</a:t>
            </a:r>
            <a:r>
              <a:rPr lang="es-UY" baseline="0" dirty="0" smtClean="0"/>
              <a:t> Juliana y </a:t>
            </a:r>
            <a:r>
              <a:rPr lang="es-UY" baseline="0" dirty="0" err="1" smtClean="0"/>
              <a:t>silvia</a:t>
            </a:r>
            <a:r>
              <a:rPr lang="es-UY" baseline="0" dirty="0" smtClean="0"/>
              <a:t> al comienzo es todo el equipo </a:t>
            </a:r>
            <a:r>
              <a:rPr lang="es-UY" baseline="0" dirty="0" err="1" smtClean="0"/>
              <a:t>encargandose</a:t>
            </a:r>
            <a:r>
              <a:rPr lang="es-UY" baseline="0" dirty="0" smtClean="0"/>
              <a:t> de la calidad.</a:t>
            </a:r>
          </a:p>
          <a:p>
            <a:endParaRPr lang="es-UY" baseline="0" dirty="0" smtClean="0"/>
          </a:p>
          <a:p>
            <a:r>
              <a:rPr lang="es-UY" baseline="0" dirty="0" smtClean="0"/>
              <a:t>Ahora bien, las empresas cuando buscan QA en que </a:t>
            </a:r>
            <a:r>
              <a:rPr lang="es-UY" baseline="0" dirty="0" err="1" smtClean="0"/>
              <a:t>estan</a:t>
            </a:r>
            <a:r>
              <a:rPr lang="es-UY" baseline="0" dirty="0" smtClean="0"/>
              <a:t> pensando? Que piden?</a:t>
            </a:r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8BDF6-8AD6-4333-A0FF-095D029FE384}" type="slidenum">
              <a:rPr lang="es-UY" smtClean="0"/>
              <a:t>20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650163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 smtClean="0"/>
              <a:t>Como vemos la gran </a:t>
            </a:r>
            <a:r>
              <a:rPr lang="es-UY" dirty="0" err="1" smtClean="0"/>
              <a:t>mayoria</a:t>
            </a:r>
            <a:r>
              <a:rPr lang="es-UY" baseline="0" dirty="0" smtClean="0"/>
              <a:t> se lo lleva el rol de ingeniero de performance, luego se busca tanto por igual ingenieros en calidad en general como en automatización. </a:t>
            </a:r>
          </a:p>
          <a:p>
            <a:r>
              <a:rPr lang="es-UY" baseline="0" dirty="0" err="1" smtClean="0"/>
              <a:t>Aca</a:t>
            </a:r>
            <a:r>
              <a:rPr lang="es-UY" baseline="0" dirty="0" smtClean="0"/>
              <a:t> en </a:t>
            </a:r>
            <a:r>
              <a:rPr lang="es-UY" baseline="0" dirty="0" err="1" smtClean="0"/>
              <a:t>uruguay</a:t>
            </a:r>
            <a:r>
              <a:rPr lang="es-UY" baseline="0" dirty="0" smtClean="0"/>
              <a:t> </a:t>
            </a:r>
            <a:r>
              <a:rPr lang="es-UY" baseline="0" dirty="0" err="1" smtClean="0"/>
              <a:t>todavia</a:t>
            </a:r>
            <a:r>
              <a:rPr lang="es-UY" baseline="0" dirty="0" smtClean="0"/>
              <a:t> nos preguntas si es verdad lo de la </a:t>
            </a:r>
            <a:r>
              <a:rPr lang="es-UY" baseline="0" dirty="0" err="1" smtClean="0"/>
              <a:t>automatizacion</a:t>
            </a:r>
            <a:r>
              <a:rPr lang="es-UY" baseline="0" dirty="0" smtClean="0"/>
              <a:t> o no funciona, pero cuando uno entra a los sitios de oferta de trabajos en USA y Europa ve que es uno de los roles que tiene mas demanda.</a:t>
            </a:r>
          </a:p>
          <a:p>
            <a:endParaRPr lang="es-UY" baseline="0" dirty="0" smtClean="0"/>
          </a:p>
          <a:p>
            <a:r>
              <a:rPr lang="es-UY" baseline="0" dirty="0" smtClean="0"/>
              <a:t>Por ultimo el rol de </a:t>
            </a:r>
            <a:r>
              <a:rPr lang="es-UY" baseline="0" dirty="0" err="1" smtClean="0"/>
              <a:t>devops</a:t>
            </a:r>
            <a:r>
              <a:rPr lang="es-UY" baseline="0" dirty="0" smtClean="0"/>
              <a:t> aparece en azul chiquito. Si bien es muy menor </a:t>
            </a:r>
            <a:r>
              <a:rPr lang="es-UY" baseline="0" dirty="0" err="1" smtClean="0"/>
              <a:t>todavìa</a:t>
            </a:r>
            <a:r>
              <a:rPr lang="es-UY" baseline="0" dirty="0" smtClean="0"/>
              <a:t> miren su comportamiento detallado</a:t>
            </a:r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8BDF6-8AD6-4333-A0FF-095D029FE384}" type="slidenum">
              <a:rPr lang="es-UY" smtClean="0"/>
              <a:t>21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99014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 smtClean="0"/>
              <a:t>Viene creciendo a una</a:t>
            </a:r>
            <a:r>
              <a:rPr lang="es-UY" baseline="0" dirty="0" smtClean="0"/>
              <a:t> escala importante</a:t>
            </a:r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8BDF6-8AD6-4333-A0FF-095D029FE384}" type="slidenum">
              <a:rPr lang="es-UY" smtClean="0"/>
              <a:t>22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899520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 smtClean="0"/>
              <a:t>El</a:t>
            </a:r>
            <a:r>
              <a:rPr lang="es-UY" baseline="0" dirty="0" smtClean="0"/>
              <a:t> rol de </a:t>
            </a:r>
            <a:r>
              <a:rPr lang="es-UY" baseline="0" dirty="0" err="1" smtClean="0"/>
              <a:t>devops</a:t>
            </a:r>
            <a:r>
              <a:rPr lang="es-UY" baseline="0" dirty="0" smtClean="0"/>
              <a:t> es un rol que se esta </a:t>
            </a:r>
            <a:r>
              <a:rPr lang="es-UY" baseline="0" dirty="0" err="1" smtClean="0"/>
              <a:t>adpotando</a:t>
            </a:r>
            <a:r>
              <a:rPr lang="es-UY" baseline="0" dirty="0" smtClean="0"/>
              <a:t> mucho y teniendo muy buenos resultados.</a:t>
            </a:r>
          </a:p>
          <a:p>
            <a:r>
              <a:rPr lang="es-UY" baseline="0" dirty="0" smtClean="0"/>
              <a:t>Como ven algunos de los </a:t>
            </a:r>
            <a:r>
              <a:rPr lang="es-UY" baseline="0" dirty="0" err="1" smtClean="0"/>
              <a:t>skills</a:t>
            </a:r>
            <a:r>
              <a:rPr lang="es-UY" baseline="0" dirty="0" smtClean="0"/>
              <a:t> que se necesitan pueden </a:t>
            </a:r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8BDF6-8AD6-4333-A0FF-095D029FE384}" type="slidenum">
              <a:rPr lang="es-UY" smtClean="0"/>
              <a:t>23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72364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dirty="0" smtClean="0"/>
              <a:t>1 – El testing no es una moda, seguimos confirmando la fuerte</a:t>
            </a:r>
            <a:r>
              <a:rPr lang="es-UY" baseline="0" dirty="0" smtClean="0"/>
              <a:t> importancia en la industria como parte fundamental de la ingeniería de software, avalado por las distintas inversiones presupuestarias y necesidades de los negocios.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8BDF6-8AD6-4333-A0FF-095D029FE384}" type="slidenum">
              <a:rPr lang="es-UY" smtClean="0"/>
              <a:t>24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868407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dirty="0" smtClean="0"/>
              <a:t>2- Existe una </a:t>
            </a:r>
            <a:r>
              <a:rPr lang="es-UY" dirty="0" err="1" smtClean="0"/>
              <a:t>grán</a:t>
            </a:r>
            <a:r>
              <a:rPr lang="es-UY" dirty="0" smtClean="0"/>
              <a:t> oportunidad</a:t>
            </a:r>
            <a:r>
              <a:rPr lang="es-UY" baseline="0" dirty="0" smtClean="0"/>
              <a:t> para hacernos fuertes y aportar un diferencial grande en el negocio….</a:t>
            </a:r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8BDF6-8AD6-4333-A0FF-095D029FE384}" type="slidenum">
              <a:rPr lang="es-UY" smtClean="0"/>
              <a:t>25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86840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 smtClean="0"/>
              <a:t>El </a:t>
            </a:r>
            <a:r>
              <a:rPr lang="es-UY" dirty="0" err="1" smtClean="0"/>
              <a:t>uruguay</a:t>
            </a:r>
            <a:r>
              <a:rPr lang="es-UY" dirty="0" smtClean="0"/>
              <a:t> es un </a:t>
            </a:r>
            <a:r>
              <a:rPr lang="es-UY" dirty="0" err="1" smtClean="0"/>
              <a:t>pais</a:t>
            </a:r>
            <a:r>
              <a:rPr lang="es-UY" dirty="0" smtClean="0"/>
              <a:t> chiquitito que tiene que destacar por la calidad.</a:t>
            </a:r>
          </a:p>
          <a:p>
            <a:r>
              <a:rPr lang="es-UY" dirty="0" smtClean="0"/>
              <a:t>Tenemos que ser una</a:t>
            </a:r>
            <a:r>
              <a:rPr lang="es-UY" baseline="0" dirty="0" smtClean="0"/>
              <a:t> industria uruguaya de TI boutique, chiquito pero excelentes</a:t>
            </a:r>
          </a:p>
          <a:p>
            <a:r>
              <a:rPr lang="es-UY" baseline="0" dirty="0" smtClean="0"/>
              <a:t>Agilidad: somos chicos eso tiene contras pero </a:t>
            </a:r>
            <a:r>
              <a:rPr lang="es-UY" baseline="0" dirty="0" err="1" smtClean="0"/>
              <a:t>tambien</a:t>
            </a:r>
            <a:r>
              <a:rPr lang="es-UY" baseline="0" dirty="0" smtClean="0"/>
              <a:t> beneficios. Nos podemos adaptar </a:t>
            </a:r>
            <a:r>
              <a:rPr lang="es-UY" baseline="0" dirty="0" err="1" smtClean="0"/>
              <a:t>rapido</a:t>
            </a:r>
            <a:r>
              <a:rPr lang="es-UY" baseline="0" dirty="0" smtClean="0"/>
              <a:t>, podemos adoptar nuevas </a:t>
            </a:r>
            <a:r>
              <a:rPr lang="es-UY" baseline="0" dirty="0" err="1" smtClean="0"/>
              <a:t>tecnologias</a:t>
            </a:r>
            <a:endParaRPr lang="es-UY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UY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dirty="0" smtClean="0"/>
              <a:t>¿Por qué hicimos esta presentación, </a:t>
            </a:r>
            <a:r>
              <a:rPr lang="es-UY" b="1" dirty="0" smtClean="0"/>
              <a:t>irónicamente</a:t>
            </a:r>
            <a:r>
              <a:rPr lang="es-UY" dirty="0" smtClean="0"/>
              <a:t>, en ingles?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dirty="0" smtClean="0"/>
              <a:t>Desde nuestra humilde opinión,</a:t>
            </a:r>
            <a:r>
              <a:rPr lang="es-UY" baseline="0" dirty="0" smtClean="0"/>
              <a:t> nuestro país se tiene que preparar para atender las necesidades de la industria internacional, y pensar desde el principio en destacar nuestro trabajo hacia el mundo.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UY" dirty="0" smtClean="0"/>
          </a:p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8BDF6-8AD6-4333-A0FF-095D029FE384}" type="slidenum">
              <a:rPr lang="es-UY" smtClean="0"/>
              <a:t>26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868407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dirty="0" smtClean="0"/>
              <a:t>Introducción al testing – Excelente libro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UY" dirty="0" smtClean="0"/>
              <a:t>Tiene</a:t>
            </a:r>
            <a:r>
              <a:rPr lang="es-UY" baseline="0" dirty="0" smtClean="0"/>
              <a:t> mucho de los puntos que contamos en esta charla por lo que creemos que les va a aportar mucho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UY" baseline="0" dirty="0" smtClean="0"/>
              <a:t>Lo escribió un PhD en testing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8BDF6-8AD6-4333-A0FF-095D029FE384}" type="slidenum">
              <a:rPr lang="es-UY" smtClean="0"/>
              <a:t>27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868407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dirty="0" smtClean="0"/>
              <a:t>Aprovechemos la comunidad, aprovechemos la cantidad de empresas y universidades con foco</a:t>
            </a:r>
            <a:r>
              <a:rPr lang="es-UY" baseline="0" dirty="0" smtClean="0"/>
              <a:t> en mejorar la industria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baseline="0" dirty="0" smtClean="0"/>
              <a:t>Testing Uy – más de 270 inscriptos el día anterior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baseline="0" dirty="0" err="1" smtClean="0"/>
              <a:t>Meetup</a:t>
            </a:r>
            <a:r>
              <a:rPr lang="es-UY" baseline="0" dirty="0" smtClean="0"/>
              <a:t> – Súmense para debatir y proponer temas y discusiones en meetup.com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baseline="0" dirty="0" smtClean="0"/>
              <a:t>Apoyen los Open </a:t>
            </a:r>
            <a:r>
              <a:rPr lang="es-UY" baseline="0" dirty="0" err="1" smtClean="0"/>
              <a:t>Device</a:t>
            </a:r>
            <a:r>
              <a:rPr lang="es-UY" baseline="0" dirty="0" smtClean="0"/>
              <a:t> </a:t>
            </a:r>
            <a:r>
              <a:rPr lang="es-UY" baseline="0" dirty="0" err="1" smtClean="0"/>
              <a:t>Lab</a:t>
            </a:r>
            <a:r>
              <a:rPr lang="es-UY" baseline="0" dirty="0" smtClean="0"/>
              <a:t> !</a:t>
            </a:r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8BDF6-8AD6-4333-A0FF-095D029FE384}" type="slidenum">
              <a:rPr lang="es-UY" smtClean="0"/>
              <a:t>28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8684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Esta charla también se fundamenta con el resto de las charlas</a:t>
            </a:r>
            <a:r>
              <a:rPr lang="es-AR" baseline="0" dirty="0" smtClean="0"/>
              <a:t> que hay hoy en el </a:t>
            </a:r>
            <a:r>
              <a:rPr lang="es-AR" baseline="0" dirty="0" err="1" smtClean="0"/>
              <a:t>testingUy</a:t>
            </a:r>
            <a:r>
              <a:rPr lang="es-AR" baseline="0" dirty="0" smtClean="0"/>
              <a:t>.</a:t>
            </a:r>
          </a:p>
          <a:p>
            <a:r>
              <a:rPr lang="es-AR" baseline="0" dirty="0" smtClean="0"/>
              <a:t>Los negocios y oportunidades vinculados a las tendencias, técnicas y las herramientas que hay.</a:t>
            </a:r>
          </a:p>
          <a:p>
            <a:r>
              <a:rPr lang="es-AR" baseline="0" dirty="0" smtClean="0"/>
              <a:t>Líneas: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1 – Mercado &amp; Tendencias</a:t>
            </a:r>
          </a:p>
          <a:p>
            <a:pPr marL="171450" indent="-171450">
              <a:buFontTx/>
              <a:buChar char="-"/>
            </a:pPr>
            <a:r>
              <a:rPr lang="es-AR" dirty="0" smtClean="0"/>
              <a:t>¿cómo y cuánto</a:t>
            </a:r>
            <a:r>
              <a:rPr lang="es-AR" baseline="0" dirty="0" smtClean="0"/>
              <a:t> </a:t>
            </a:r>
            <a:r>
              <a:rPr lang="es-AR" dirty="0" smtClean="0"/>
              <a:t>invierten en testing las empresas?</a:t>
            </a:r>
          </a:p>
          <a:p>
            <a:pPr marL="171450" indent="-171450">
              <a:buFontTx/>
              <a:buChar char="-"/>
            </a:pPr>
            <a:r>
              <a:rPr lang="es-AR" dirty="0" smtClean="0"/>
              <a:t>¿quiénes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tercerizan</a:t>
            </a:r>
            <a:r>
              <a:rPr lang="es-AR" baseline="0" dirty="0" smtClean="0"/>
              <a:t>? ¿a dónde? ¿qué han cambiado?</a:t>
            </a:r>
          </a:p>
          <a:p>
            <a:pPr marL="171450" indent="-171450">
              <a:buFontTx/>
              <a:buChar char="-"/>
            </a:pPr>
            <a:r>
              <a:rPr lang="es-AR" dirty="0" smtClean="0"/>
              <a:t>Proyección</a:t>
            </a:r>
          </a:p>
          <a:p>
            <a:pPr marL="171450" indent="-171450">
              <a:buFontTx/>
              <a:buChar char="-"/>
            </a:pPr>
            <a:r>
              <a:rPr lang="es-AR" dirty="0" smtClean="0"/>
              <a:t>Tendencias</a:t>
            </a:r>
          </a:p>
          <a:p>
            <a:pPr marL="171450" indent="-171450">
              <a:buFontTx/>
              <a:buChar char="-"/>
            </a:pPr>
            <a:endParaRPr lang="es-AR" dirty="0" smtClean="0"/>
          </a:p>
          <a:p>
            <a:endParaRPr lang="es-AR" dirty="0" smtClean="0"/>
          </a:p>
          <a:p>
            <a:endParaRPr lang="es-AR" baseline="0" dirty="0" smtClean="0"/>
          </a:p>
          <a:p>
            <a:pPr marL="0" indent="0">
              <a:buFontTx/>
              <a:buNone/>
            </a:pPr>
            <a:r>
              <a:rPr lang="es-AR" dirty="0" smtClean="0"/>
              <a:t>Tendencias</a:t>
            </a:r>
          </a:p>
          <a:p>
            <a:pPr marL="0" indent="0">
              <a:buFontTx/>
              <a:buNone/>
            </a:pPr>
            <a:r>
              <a:rPr lang="es-AR" dirty="0" smtClean="0"/>
              <a:t>Certificaciones</a:t>
            </a:r>
            <a:r>
              <a:rPr lang="es-AR" baseline="0" dirty="0" smtClean="0"/>
              <a:t> (fracasaron las de empresas, las de personas decaen)</a:t>
            </a:r>
            <a:endParaRPr lang="es-AR" dirty="0" smtClean="0"/>
          </a:p>
          <a:p>
            <a:r>
              <a:rPr lang="es-AR" dirty="0" smtClean="0"/>
              <a:t>Predicciones: Certificaciones</a:t>
            </a:r>
            <a:r>
              <a:rPr lang="es-AR" baseline="0" dirty="0" smtClean="0"/>
              <a:t> </a:t>
            </a:r>
            <a:r>
              <a:rPr lang="es-AR" baseline="0" dirty="0" smtClean="0"/>
              <a:t>de productos (</a:t>
            </a:r>
            <a:r>
              <a:rPr lang="es-AR" baseline="0" dirty="0" err="1" smtClean="0"/>
              <a:t>mantenible</a:t>
            </a:r>
            <a:r>
              <a:rPr lang="es-AR" baseline="0" dirty="0" smtClean="0"/>
              <a:t> x métricas, seguro, </a:t>
            </a:r>
            <a:r>
              <a:rPr lang="es-AR" baseline="0" dirty="0" err="1" smtClean="0"/>
              <a:t>performante</a:t>
            </a:r>
            <a:r>
              <a:rPr lang="es-AR" baseline="0" dirty="0" smtClean="0"/>
              <a:t>, etc. Etc., ISO 25xxx</a:t>
            </a:r>
            <a:r>
              <a:rPr lang="es-AR" baseline="0" dirty="0" smtClean="0"/>
              <a:t>)</a:t>
            </a:r>
          </a:p>
          <a:p>
            <a:r>
              <a:rPr lang="es-AR" baseline="0" dirty="0" smtClean="0"/>
              <a:t>Crecimiento de test de seguridad</a:t>
            </a:r>
          </a:p>
          <a:p>
            <a:r>
              <a:rPr lang="es-AR" baseline="0" dirty="0" smtClean="0"/>
              <a:t>Falta de dispositivos y </a:t>
            </a:r>
            <a:r>
              <a:rPr lang="es-AR" baseline="0" dirty="0" err="1" smtClean="0"/>
              <a:t>know</a:t>
            </a:r>
            <a:r>
              <a:rPr lang="es-AR" baseline="0" dirty="0" smtClean="0"/>
              <a:t> </a:t>
            </a:r>
            <a:r>
              <a:rPr lang="es-AR" baseline="0" dirty="0" err="1" smtClean="0"/>
              <a:t>how</a:t>
            </a:r>
            <a:r>
              <a:rPr lang="es-AR" baseline="0" dirty="0" smtClean="0"/>
              <a:t>-</a:t>
            </a:r>
          </a:p>
          <a:p>
            <a:r>
              <a:rPr lang="es-AR" baseline="0" dirty="0" smtClean="0"/>
              <a:t>Más soluciones de test </a:t>
            </a:r>
            <a:r>
              <a:rPr lang="es-AR" baseline="0" dirty="0" err="1" smtClean="0"/>
              <a:t>mobile</a:t>
            </a:r>
            <a:endParaRPr lang="es-AR" baseline="0" dirty="0" smtClean="0"/>
          </a:p>
          <a:p>
            <a:r>
              <a:rPr lang="es-AR" baseline="0" dirty="0" smtClean="0"/>
              <a:t>Más laboratorios</a:t>
            </a:r>
          </a:p>
          <a:p>
            <a:r>
              <a:rPr lang="es-AR" baseline="0" smtClean="0"/>
              <a:t>Fuerte competencia </a:t>
            </a:r>
            <a:r>
              <a:rPr lang="es-AR" baseline="0" dirty="0" smtClean="0"/>
              <a:t>de herramientas de test para SD</a:t>
            </a:r>
            <a:endParaRPr lang="es-A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8BDF6-8AD6-4333-A0FF-095D029FE384}" type="slidenum">
              <a:rPr lang="es-UY" smtClean="0"/>
              <a:t>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68117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Para hablar del mercado y las tendencias,</a:t>
            </a:r>
            <a:r>
              <a:rPr lang="es-AR" baseline="0" dirty="0" smtClean="0"/>
              <a:t> sacamos algunos datos interesantes de lo que ha venido aconteciendo, y tratando de resaltar las cosas que en cierta manera creemos importantes.</a:t>
            </a:r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8BDF6-8AD6-4333-A0FF-095D029FE384}" type="slidenum">
              <a:rPr lang="es-UY" smtClean="0"/>
              <a:t>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811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&lt;</a:t>
            </a:r>
            <a:r>
              <a:rPr lang="es-AR" dirty="0" err="1" smtClean="0"/>
              <a:t>Proof</a:t>
            </a:r>
            <a:r>
              <a:rPr lang="es-AR" dirty="0" smtClean="0"/>
              <a:t> of concept&gt;</a:t>
            </a:r>
          </a:p>
          <a:p>
            <a:r>
              <a:rPr lang="es-AR" dirty="0" smtClean="0"/>
              <a:t>En particular en esta presentación queremos compartir algunos datos de este</a:t>
            </a:r>
            <a:r>
              <a:rPr lang="es-AR" baseline="0" dirty="0" smtClean="0"/>
              <a:t> reporte. Realmente para el que no lo conoce les recomiendo leerlo ya que hay mucha información útil.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Si</a:t>
            </a:r>
            <a:r>
              <a:rPr lang="es-AR" baseline="0" dirty="0" smtClean="0"/>
              <a:t> bien, los números exactos no son tan importantes o significativos, (ya que este tipo de reportes se basan en empresas robustas con más de 1000 empleados) sino que lo importante es poder analizar las tendencias, y hacia dónde van los indicadores en base a estudios de las mismas empresas en años anteriores.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8BDF6-8AD6-4333-A0FF-095D029FE384}" type="slidenum">
              <a:rPr lang="es-UY" smtClean="0"/>
              <a:t>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51871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dirty="0" smtClean="0"/>
              <a:t>En particular este estudio abarca </a:t>
            </a:r>
            <a:r>
              <a:rPr lang="es-UY" dirty="0" err="1" smtClean="0"/>
              <a:t>practicamente</a:t>
            </a:r>
            <a:r>
              <a:rPr lang="es-UY" dirty="0" smtClean="0"/>
              <a:t> todo el mundo, para el último año se hicieron unas 1500 entrevistas telefónicas de unos 40-50minutos de duración cada una.</a:t>
            </a:r>
            <a:r>
              <a:rPr lang="es-UY" baseline="0" dirty="0" smtClean="0"/>
              <a:t> </a:t>
            </a:r>
            <a:endParaRPr lang="es-UY" dirty="0" smtClean="0"/>
          </a:p>
          <a:p>
            <a:endParaRPr lang="es-A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8BDF6-8AD6-4333-A0FF-095D029FE384}" type="slidenum">
              <a:rPr lang="es-UY" smtClean="0"/>
              <a:t>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21187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En</a:t>
            </a:r>
            <a:r>
              <a:rPr lang="es-AR" baseline="0" dirty="0" smtClean="0"/>
              <a:t> empresas de todos estos sectores.</a:t>
            </a:r>
          </a:p>
          <a:p>
            <a:r>
              <a:rPr lang="es-AR" baseline="0" dirty="0" smtClean="0"/>
              <a:t>Como resumen principal de este tipo de empresas, podemos destacar que se han ido moviendo hacia crear un centro único de QA, transversal a todo </a:t>
            </a:r>
            <a:r>
              <a:rPr lang="es-AR" baseline="0" smtClean="0"/>
              <a:t>su negocio…</a:t>
            </a:r>
            <a:endParaRPr lang="es-A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8BDF6-8AD6-4333-A0FF-095D029FE384}" type="slidenum">
              <a:rPr lang="es-UY" smtClean="0"/>
              <a:t>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21187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Como se viene predicando desde hace unos años, la inversión en QA sigue en aumento….</a:t>
            </a:r>
          </a:p>
          <a:p>
            <a:endParaRPr lang="es-AR" dirty="0" smtClean="0"/>
          </a:p>
          <a:p>
            <a:r>
              <a:rPr lang="es-AR" dirty="0" smtClean="0"/>
              <a:t>Para</a:t>
            </a:r>
            <a:r>
              <a:rPr lang="es-AR" baseline="0" dirty="0" smtClean="0"/>
              <a:t> hablar del mercado internacional, hay que </a:t>
            </a:r>
            <a:r>
              <a:rPr lang="es-AR" baseline="0" dirty="0" err="1" smtClean="0"/>
              <a:t>cons</a:t>
            </a:r>
            <a:r>
              <a:rPr lang="es-UY" baseline="0" dirty="0" err="1" smtClean="0"/>
              <a:t>iderar</a:t>
            </a:r>
            <a:r>
              <a:rPr lang="es-UY" baseline="0" dirty="0" smtClean="0"/>
              <a:t> que el propio presupuesto de IT tiene una tasa de crecimiento anual de </a:t>
            </a:r>
            <a:r>
              <a:rPr lang="es-UY" b="1" baseline="0" dirty="0" smtClean="0"/>
              <a:t>2-3%</a:t>
            </a:r>
            <a:endParaRPr lang="es-AR" b="1" baseline="0" dirty="0" smtClean="0"/>
          </a:p>
          <a:p>
            <a:r>
              <a:rPr lang="es-AR" baseline="0" dirty="0" smtClean="0"/>
              <a:t>Entonces, QA no sólo tiene ese crecimiento “inercial”, sino que tiene una tasa muchísimo más acelerada.</a:t>
            </a:r>
          </a:p>
          <a:p>
            <a:endParaRPr lang="es-AR" b="1" baseline="0" dirty="0" smtClean="0"/>
          </a:p>
          <a:p>
            <a:r>
              <a:rPr lang="es-AR" b="1" baseline="0" dirty="0" smtClean="0"/>
              <a:t>Dato importante 1</a:t>
            </a:r>
            <a:r>
              <a:rPr lang="es-AR" baseline="0" dirty="0" smtClean="0"/>
              <a:t>: crecimiento del 18 al 23%, se predice llegar al 28% en el 2015.</a:t>
            </a:r>
          </a:p>
          <a:p>
            <a:endParaRPr lang="es-AR" baseline="0" dirty="0" smtClean="0"/>
          </a:p>
          <a:p>
            <a:r>
              <a:rPr lang="es-AR" b="1" baseline="0" dirty="0" smtClean="0"/>
              <a:t>Dato 2</a:t>
            </a:r>
            <a:r>
              <a:rPr lang="es-AR" baseline="0" dirty="0" smtClean="0"/>
              <a:t>: </a:t>
            </a:r>
            <a:r>
              <a:rPr lang="es-UY" dirty="0" smtClean="0"/>
              <a:t>40% del presupuesto de testing va a infraestructura y hardware, con un extra de 28% en licencias de herramientas.</a:t>
            </a:r>
          </a:p>
          <a:p>
            <a:endParaRPr lang="es-UY" b="1" dirty="0" smtClean="0"/>
          </a:p>
          <a:p>
            <a:r>
              <a:rPr lang="es-UY" b="1" dirty="0" smtClean="0"/>
              <a:t>Dato 3: la mayoría (65%) tiene dificultades en data-</a:t>
            </a:r>
            <a:r>
              <a:rPr lang="es-UY" b="1" dirty="0" err="1" smtClean="0"/>
              <a:t>managment</a:t>
            </a:r>
            <a:r>
              <a:rPr lang="es-UY" b="1" dirty="0" smtClean="0"/>
              <a:t> (sincronizar los datos de prueba en las nuevas versiones)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dirty="0" smtClean="0"/>
              <a:t>54% prefieren armar los ambientes con datos nuevos en vez de copiar los de producción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Bueno la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mayoria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infraestructura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Luego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gasta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herramientas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licencias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ùltimo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recursos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verdad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dificil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entender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En un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vez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infraestructura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ajuste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demanda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 mas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metodologia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habilidades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personas.</a:t>
            </a: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Nosotros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fabricantes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herramientas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apostamos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vender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licencias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tenemos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herramientas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 un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profesionales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excelentes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aportan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valor para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cual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fueron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creadas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UY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8BDF6-8AD6-4333-A0FF-095D029FE384}" type="slidenum">
              <a:rPr lang="es-UY" smtClean="0"/>
              <a:t>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21187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Bueno la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mayoria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infraestructura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Luego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gasta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herramientas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licencias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ùltimo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recursos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verdad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poco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dificil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entender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 un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vez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 </a:t>
            </a:r>
            <a:r>
              <a:rPr 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barato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tener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infraestructura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ajuste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</a:t>
            </a:r>
            <a:r>
              <a:rPr 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demanda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 </a:t>
            </a:r>
            <a:r>
              <a:rPr 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diferencia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metodologia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habilidades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Nosotros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fabricantes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herramientas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apostamos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vender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licencias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tenemos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herramientas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 un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profesionales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excelentes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aportan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valor para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cual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fueron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creadas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dirty="0" smtClean="0"/>
          </a:p>
          <a:p>
            <a:r>
              <a:rPr lang="es-UY" b="1" dirty="0" smtClean="0"/>
              <a:t>Dato: la mayoría (65%) tiene dificultades en data-</a:t>
            </a:r>
            <a:r>
              <a:rPr lang="es-UY" b="1" dirty="0" err="1" smtClean="0"/>
              <a:t>managment</a:t>
            </a:r>
            <a:r>
              <a:rPr lang="es-UY" b="1" dirty="0" smtClean="0"/>
              <a:t> (sincronizar los datos de prueba en las nuevas versiones)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dirty="0" smtClean="0"/>
              <a:t>54% prefieren armar los ambientes con datos nuevos en vez de copiar los de producción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UY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8BDF6-8AD6-4333-A0FF-095D029FE384}" type="slidenum">
              <a:rPr lang="es-UY" smtClean="0"/>
              <a:t>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21187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F78D-1607-4F0D-9DDC-1E4D113D9025}" type="datetimeFigureOut">
              <a:rPr lang="es-AR" smtClean="0"/>
              <a:t>08/04/2014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610E-3B9C-4A62-8ED1-476B3BE20BC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592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F78D-1607-4F0D-9DDC-1E4D113D9025}" type="datetimeFigureOut">
              <a:rPr lang="es-AR" smtClean="0"/>
              <a:t>08/04/2014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610E-3B9C-4A62-8ED1-476B3BE20BC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538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F78D-1607-4F0D-9DDC-1E4D113D9025}" type="datetimeFigureOut">
              <a:rPr lang="es-AR" smtClean="0"/>
              <a:t>08/04/2014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610E-3B9C-4A62-8ED1-476B3BE20BC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995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u="none">
                <a:latin typeface="NeoSans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F78D-1607-4F0D-9DDC-1E4D113D9025}" type="datetimeFigureOut">
              <a:rPr lang="es-AR" smtClean="0"/>
              <a:t>08/04/2014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610E-3B9C-4A62-8ED1-476B3BE20BC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7427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F78D-1607-4F0D-9DDC-1E4D113D9025}" type="datetimeFigureOut">
              <a:rPr lang="es-AR" smtClean="0"/>
              <a:t>08/04/2014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610E-3B9C-4A62-8ED1-476B3BE20BC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261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F78D-1607-4F0D-9DDC-1E4D113D9025}" type="datetimeFigureOut">
              <a:rPr lang="es-AR" smtClean="0"/>
              <a:t>08/04/2014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610E-3B9C-4A62-8ED1-476B3BE20BC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839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F78D-1607-4F0D-9DDC-1E4D113D9025}" type="datetimeFigureOut">
              <a:rPr lang="es-AR" smtClean="0"/>
              <a:t>08/04/2014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610E-3B9C-4A62-8ED1-476B3BE20BC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522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F78D-1607-4F0D-9DDC-1E4D113D9025}" type="datetimeFigureOut">
              <a:rPr lang="es-AR" smtClean="0"/>
              <a:t>08/04/2014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610E-3B9C-4A62-8ED1-476B3BE20BC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283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F78D-1607-4F0D-9DDC-1E4D113D9025}" type="datetimeFigureOut">
              <a:rPr lang="es-AR" smtClean="0"/>
              <a:t>08/04/2014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610E-3B9C-4A62-8ED1-476B3BE20BC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25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F78D-1607-4F0D-9DDC-1E4D113D9025}" type="datetimeFigureOut">
              <a:rPr lang="es-AR" smtClean="0"/>
              <a:t>08/04/2014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610E-3B9C-4A62-8ED1-476B3BE20BC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473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F78D-1607-4F0D-9DDC-1E4D113D9025}" type="datetimeFigureOut">
              <a:rPr lang="es-AR" smtClean="0"/>
              <a:t>08/04/2014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610E-3B9C-4A62-8ED1-476B3BE20BC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623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3F78D-1607-4F0D-9DDC-1E4D113D9025}" type="datetimeFigureOut">
              <a:rPr lang="es-AR" smtClean="0"/>
              <a:t>08/04/2014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610E-3B9C-4A62-8ED1-476B3BE20BC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128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Marcador de título"/>
          <p:cNvSpPr txBox="1">
            <a:spLocks/>
          </p:cNvSpPr>
          <p:nvPr/>
        </p:nvSpPr>
        <p:spPr>
          <a:xfrm>
            <a:off x="1854056" y="4113076"/>
            <a:ext cx="2933967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36A9E1"/>
                </a:solidFill>
                <a:latin typeface="Marintas Medium" pitchFamily="50" charset="0"/>
                <a:ea typeface="+mj-ea"/>
                <a:cs typeface="+mj-cs"/>
              </a:defRPr>
            </a:lvl1pPr>
          </a:lstStyle>
          <a:p>
            <a:pPr algn="l"/>
            <a:r>
              <a:rPr lang="es-ES" sz="2000" baseline="0" dirty="0" smtClean="0">
                <a:solidFill>
                  <a:schemeClr val="bg1">
                    <a:lumMod val="50000"/>
                  </a:schemeClr>
                </a:solidFill>
              </a:rPr>
              <a:t>Ing. Fabián Baptista </a:t>
            </a:r>
          </a:p>
          <a:p>
            <a:pPr algn="l"/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      @</a:t>
            </a:r>
            <a:r>
              <a:rPr lang="es-AR" sz="2000" dirty="0" err="1" smtClean="0">
                <a:solidFill>
                  <a:schemeClr val="bg1">
                    <a:lumMod val="50000"/>
                  </a:schemeClr>
                </a:solidFill>
              </a:rPr>
              <a:t>fbaptista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1 Marcador de título"/>
          <p:cNvSpPr txBox="1">
            <a:spLocks/>
          </p:cNvSpPr>
          <p:nvPr/>
        </p:nvSpPr>
        <p:spPr>
          <a:xfrm>
            <a:off x="1854056" y="5469753"/>
            <a:ext cx="2933967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36A9E1"/>
                </a:solidFill>
                <a:latin typeface="Marintas Medium" pitchFamily="50" charset="0"/>
                <a:ea typeface="+mj-ea"/>
                <a:cs typeface="+mj-cs"/>
              </a:defRPr>
            </a:lvl1pPr>
          </a:lstStyle>
          <a:p>
            <a:pPr algn="l"/>
            <a:r>
              <a:rPr lang="es-ES" sz="2000" baseline="0" dirty="0" smtClean="0">
                <a:solidFill>
                  <a:schemeClr val="bg1">
                    <a:lumMod val="50000"/>
                  </a:schemeClr>
                </a:solidFill>
              </a:rPr>
              <a:t>Ing. Matías Reina</a:t>
            </a:r>
          </a:p>
          <a:p>
            <a:pPr algn="l"/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      @</a:t>
            </a:r>
            <a:r>
              <a:rPr lang="es-AR" sz="2000" dirty="0" err="1" smtClean="0">
                <a:solidFill>
                  <a:schemeClr val="bg1">
                    <a:lumMod val="50000"/>
                  </a:schemeClr>
                </a:solidFill>
              </a:rPr>
              <a:t>mellimatias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921" y="-11996"/>
            <a:ext cx="4104455" cy="6969388"/>
          </a:xfrm>
          <a:prstGeom prst="rect">
            <a:avLst/>
          </a:prstGeom>
        </p:spPr>
      </p:pic>
      <p:sp>
        <p:nvSpPr>
          <p:cNvPr id="14" name="1 Marcador de título"/>
          <p:cNvSpPr txBox="1">
            <a:spLocks/>
          </p:cNvSpPr>
          <p:nvPr/>
        </p:nvSpPr>
        <p:spPr>
          <a:xfrm>
            <a:off x="2411760" y="2420888"/>
            <a:ext cx="4199329" cy="955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36A9E1"/>
                </a:solidFill>
                <a:latin typeface="Marintas Medium" pitchFamily="50" charset="0"/>
                <a:ea typeface="+mj-ea"/>
                <a:cs typeface="+mj-cs"/>
              </a:defRPr>
            </a:lvl1pPr>
          </a:lstStyle>
          <a:p>
            <a:pPr algn="l"/>
            <a:r>
              <a:rPr lang="es-ES" sz="4400" dirty="0" smtClean="0"/>
              <a:t>Testing </a:t>
            </a:r>
            <a:r>
              <a:rPr lang="en-US" sz="4400" dirty="0" smtClean="0"/>
              <a:t>Trends</a:t>
            </a:r>
            <a:endParaRPr lang="en-US" sz="4400" dirty="0"/>
          </a:p>
        </p:txBody>
      </p:sp>
      <p:sp>
        <p:nvSpPr>
          <p:cNvPr id="15" name="Rectangle 12"/>
          <p:cNvSpPr/>
          <p:nvPr/>
        </p:nvSpPr>
        <p:spPr>
          <a:xfrm>
            <a:off x="4985793" y="3140968"/>
            <a:ext cx="1242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AR" dirty="0" smtClean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es-AR" dirty="0" err="1" smtClean="0">
                <a:solidFill>
                  <a:schemeClr val="bg1">
                    <a:lumMod val="50000"/>
                  </a:schemeClr>
                </a:solidFill>
              </a:rPr>
              <a:t>testingUy</a:t>
            </a:r>
            <a:endParaRPr lang="es-UY" dirty="0"/>
          </a:p>
        </p:txBody>
      </p:sp>
      <p:pic>
        <p:nvPicPr>
          <p:cNvPr id="3" name="Picture 2" descr="D:\Sintropía\Keybit Testing\HTML\images\twitte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14" y="4653136"/>
            <a:ext cx="2921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Sintropía\Keybit Testing\HTML\images\twitte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724" y="5996012"/>
            <a:ext cx="2921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Administrador\Desktop\fbaptist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88" y="3933056"/>
            <a:ext cx="1317592" cy="131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Administrador\Desktop\mrein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96" y="5353497"/>
            <a:ext cx="1315863" cy="131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2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57" y="1844824"/>
            <a:ext cx="743763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>
                <a:latin typeface="Marintas Medium" pitchFamily="50" charset="0"/>
              </a:rPr>
              <a:t>SUT </a:t>
            </a:r>
            <a:r>
              <a:rPr lang="es-AR" dirty="0" err="1" smtClean="0">
                <a:latin typeface="Marintas Medium" pitchFamily="50" charset="0"/>
              </a:rPr>
              <a:t>Enviroment</a:t>
            </a:r>
            <a:endParaRPr lang="es-AR" dirty="0" smtClean="0">
              <a:latin typeface="Marintas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0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80528" y="5431825"/>
            <a:ext cx="9865096" cy="1597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>
                <a:latin typeface="Marintas Medium" pitchFamily="50" charset="0"/>
              </a:rPr>
              <a:t>Data </a:t>
            </a:r>
            <a:r>
              <a:rPr lang="es-AR" dirty="0" err="1" smtClean="0">
                <a:latin typeface="Marintas Medium" pitchFamily="50" charset="0"/>
              </a:rPr>
              <a:t>Challenges</a:t>
            </a:r>
            <a:endParaRPr lang="es-AR" dirty="0" smtClean="0">
              <a:latin typeface="Marintas Medium" pitchFamily="50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7"/>
          <a:stretch/>
        </p:blipFill>
        <p:spPr bwMode="auto">
          <a:xfrm>
            <a:off x="53974" y="5431824"/>
            <a:ext cx="9126538" cy="152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38300"/>
            <a:ext cx="9180512" cy="319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78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>
                <a:latin typeface="Marintas Medium" pitchFamily="50" charset="0"/>
              </a:rPr>
              <a:t>Mobile Testing</a:t>
            </a:r>
            <a:endParaRPr lang="es-UY" dirty="0">
              <a:latin typeface="Marintas Medium" pitchFamily="50" charset="0"/>
            </a:endParaRPr>
          </a:p>
        </p:txBody>
      </p:sp>
      <p:sp>
        <p:nvSpPr>
          <p:cNvPr id="2" name="AutoShape 6" descr="data:image/jpeg;base64,/9j/4AAQSkZJRgABAQAAAQABAAD/2wCEAAkGBwgHBgkIBwgKCgkLDRYPDQwMDRsUFRAWIB0iIiAdHx8kKDQsJCYxJx8fLT0tMTU3Ojo6Iys/RD84QzQ5OjcBCgoKDQwNGg8PGjclHyU3Nzc3Nzc3Nzc3Nzc3Nzc3Nzc3Nzc3Nzc3Nzc3Nzc3Nzc3Nzc3Nzc3Nzc3Nzc3Nzc3N//AABEIAHkAeAMBEQACEQEDEQH/xAAbAAEAAgMBAQAAAAAAAAAAAAAABQYBAgQHA//EAEEQAAEDAgIFCAcGAwkAAAAAAAEAAgMEBQYREhMhMUEiMlFhcYGS0TNCU3KRocEUI1ax4fA0UrIVFjZDRFRjc4T/xAAaAQEAAwEBAQAAAAAAAAAAAAAAAwQFAQIG/8QALxEAAgIBAwMBBwMFAQAAAAAAAAECAwQRElEhMUEyBRMUFWGh0SJxsTNSgZHhwf/aAAwDAQACEQMRAD8A9luVwioINZJtcdjWDe4qSqqVktEQ3XRqjqypVl5rapx++dGzgyM5D9Vowx4Q8GRZlW2edDj10vGWTxFS7VwQbpcmNdL7R/iKbVwN0uRrpfaP8RTauBulyNdL7R/iKbVwN0uRrpfaP8RTauBulyNdL7R/iKbVwN0uRrpfaP8AEU2rgbpcjXS+0f4im1cDdLka6X2j/EU2rgbpcjXS+0f4im1cDdLka6X2r/EU2rgbpcnXSXatpXgsnc9vFjzpBRzohPwS15Ntb7lqtF1p7lE4xOAlZlrI88y39FnW0yqfU18fIhcundeCrXyqdVXGU58iM6DewfqtCiGytfUycqxztf0OBTFcIAgCAIAgCAIDV0jG857W9pQGQ4OGbSCOooA5zWN0nOAHSV1LUNpdzjmuLG7IRpHpOwKRVvyQSuXg4ZamWXnvOXQNgUqil2IJTlLuztw5XOt93p5QcmOcI5B0tJy+W/uUOTWrKmixh3Om6L8dv9kjN6aT3ioo9kTy9TNF04dFBRy19TqIS1rhG5+k7cMt3zI+aittVa1ZPRS7paI5yHse+OVhjlYcnsdvaV7jJSWqIpwcHtYXo8hAEBgkAEncEOlitOHRIxs1yB27WwA5Ze95KhblNvSBqY+Ekt1nfgsMFJTQN0YaeKMdDWAKo5N92X1CMVokc9ZaKCsB1tNGHcJGDRcO8L1GycezPE6a5+pFLuWEbr9v1dK5tTTuGbZZHhmh1OH1A+C0qs6Cj+pdTGv9l2uf6Hqvr4NLhh+Cx259ZdKgT1DuRBTx5hrnndmd5A3ndsCRy53TUK1oJYFeNW7LXq/CK20ZNAJzI3npWiY5sznt7QjOruWKb00nvFU49kaEvUzRdOE/g4A1NaTvDI8vi7yCo5ng0/Z3aRK3mzQ3JoeHaqpYMmSgbx0HpCr1XSrfQuX48bl17lPqqeoophDWRat55pzza/sPFaVdsbF0Ma2mdT0kj5qQhCAksO0oq7owvGccI1hHSfV+e3uVbKnthpyXcGvfZq/BdQs02TKAIDBQFRxHbrdA511v9ZUVJHIgp2EMb7jQNu3iSe3YNlrHss9FaKGXTT/UueqXgo7nmV7pDGyLSOYjjHJYOAHnx3rahHbHRvU+ctmpzcktAznt7V6PHksU3ppPeKpx7I0Jepmi6cJHD1WKO6M0zlFONWSeDs+SfzHeq2VDdDVeC7g2bLNH5Lqs02T5zwRVETop4mSMdva4ZgrqbXVHGk1oyBq8Lxkl1DOYv+OTlN+O8fNWYZUo9JdSjZgQl1h0Iuax3SE/wolHTDID8jkVZjlVv6FSWDau3UkMJw1ENbWNqKWeEFjNF8jNEO2u2BQZUoy0cXqWsGucHJSWhZ1TNAwgCAFAeUYgnmqr7WuqJXSaqZ8UYO5jQdwC3MOEY1JryfL+0LJTvlFvojgVoomWc9vah3yWKb00nvFU49kaEvUzRdOEhZ7dBdDUwTSPjexrXMLeg5g5g9yq5Fsq2tOxdxKIWp690Wq2wVVNTiGrqW1JZsbJoaLiOh205nrVCTTeqWhrQTitG9TszXk9jNAYzQBAM0BnNAM0AzQHjc0mvqqmfhLPJIOxzyQvoqVtrij5DIluuk/qzVSEBlnPb2od8lim9NJ7xVOPZGhL1M0XTh0W+sdb66OpDS5ozbI0byw7/wAge5RX1+8hoWMa33U9fBeYJY54WSwvD43jNrhuIWS010ZupprVG6HQgCAIAgCAICNxJXf2dZKyoaeWIyyP33bG/MqSmG+xRIciz3VUp8HlcbQyNrG7mjJfRHx5sgMs57e1DvksU3ppPeKpx7I0Jepmi6cCAk7JFdNB8lpnptAOykgqHO0c9+ewHLtCpZDr3aSRpYat26xa04ZbIDKYm69jGyesI3Fze4kD8lRNRfU3QBAEAQBAEBRMfXIVFbDbYnZsp/vZiD65HJHcCT3hafs+rvYzE9rZHapfuysLTMQIDLOe3tQ75LFN6aT3iqceyNCXqZounDnq6psDchkXncPNe4Q3Edlij+5z2e8T2m4GqbnIyQBs8eeWmBuI6xw7xx2MjHVsNPK7DEy5UWbn1T7no1tuVJc4NdRTCRvrDc5p6CN4WJOuUHpJH01dsLY7oPVHWvBIEAQBAEBF4hvEdmoDMQHzv5MEX87vIbz5kKWmp2z2ogyciNFbkzzJxfI98szzJLI4vked7nHeVvwioRUUfJzm7JOUu7C9HgIDLOe3tQ75LFN6aT3iqceyNCXqZyVdS2BuQyMh3D6qSENxFZYooiHuL3FzzmTxKsaaFRvXqzUuaCASMzuHEo+ncLq9ES1rw7c62VssTJKJv+4eSxwHUBk4/Idap35VKWj/AFGjjYOTKW5fpPQLdSGipWwvqZ6lw2mSd+k4n6DqWPKW566aH0MIuMdG9TqzXk9jNAM0BHXq80tnp9ZUOLpXeihaeVIeroHWpKqpWy0iQ35EKI7ps84uFbU3OsdWVrgZCMmMbzY2/wAo8+K3KKY1R0R8xk5M8ie6R8FMVggCAyznt7UO+SYqK1giEw2mUaTW9qqUreky/e/dyaZDyOdI8uecyd5VtLpoUG9XqzvttxpachtwtVNVx+0bG0SDt4O+Xeql1Fj61yaL+PlUx6XVp/XTqXC0XKxSHK3/AGWCU/5erET/AIbM1l213R9epu0W48v6TRM6zr3qAsjWIBpoDkrbvQ0Dc6yriiPBpdm49jRtK9wrnP0ojsthWtZvQrVzxpI8GO0wFuf+onb/AEs8/gVeqwG+tnQy7/asV0qWv1KvK+SaZ09RK+ad/OlecyfIdS04QjBaRRi2Wztlum9WYXojCAIAgMOeImukIzDAXZdi8zkoxbZ7rg5zUV5ZtiKJ9gxTPbawltLWvdUW+Z52EOOb4s+lricuohZ2FkJL3cjZ9pYbk/ew/wAmFpmGEBhzWvGT2hw6CM0BvDLNB/D1NRCOiOZzR8AclHKmuXeKJ45N0e0n/s6P7TuQ2C41eX/aVH8JT/aS/H5P9x8Zamqm9NW1cg6HTvy+GeS9xx6o9oojnlXz7yZ8WxsZmWMa0naSBvUqSRA229WbIcCAIAgCAIBYITiHFFPbKM6VPRyNqbhK07Gta7NsWfS5wyPUD3ZmbkJrZE2/ZuG0/ez/AMHqOKcN23FFqfbrrCXxnayRux8TuDmngfkdxzCzDbPJrjgnHOHXFtsdDfKFvM08hK0dYJB+Dj2BW68uyC01KN2BTY9Wuv06Edp4044PrM/cf5Kf4+XCKvymvl/b8DTxn+DqzwP8k+Plwh8pr5f2/A08Z/g+s8D/ACT4+XCHymvl/Y+1uuc8lW+33ailt1yYNP7PMCC9h3Obn+/pZx8pW9H3KOZguhbo9USatmeEAQEZcblNHVMt9popLjc5BpCmhBJawb3HL9/WpkZSqei7mhiYMr1ul0R8dPGf4OrPA/yVb4+XCL3ymvl/b8DTxn+DqzwP8k+Plwh8pr5f2/A08acMHVngf5J8fLhD5TXy/t+CRtuCsc4ieG3N0NioieXoZGRw6gCT8XDvUFmXZNaalqnApqeqXX6nrGFcNW3C1qZbrVDoRjlPkdtfK7i5x6fkNw2KoXiZQBAEAQBAVjHGDqPFdC0Peaa40/KpK1g5UTuvpaeI+q6pNPVHGlJaM8so6qrp6+WzX2EU12p+c31Z28HsPEEfsbhs4uSrFtl3PnM7BdL3w9P8f8JFXDNI+sqqueuhs9jhFRd6nmN9WFvGR54AfvoNPKylWtse/wDBpYOC7nvn6f5/4epYHwdSYVongONTcajlVda/nSu6B0NHAfVYzbb1Z9GkktEWdcOhAEAQBAEAQBAEAQBAVjHGDqPFdA1sjvs9wp+VSVjOdE7o62niPhtXU2nqjjSa0Z5Jr8QC4f3aNsccR6Whnl9zoe2z3aPdln4Vo/HP3f1Mj5VH32uv6eP/AD9j1vA+D6PCtC5rXGpuNRyqyteOVK7o27mjgPqs5tt6s10kloizrh0IAgCAIAgCAIAgCAIAgCAiz/iL/wAR/rQEogCAIAgCAIA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615714"/>
            <a:ext cx="8964488" cy="427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74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>
                <a:latin typeface="NeoSans" pitchFamily="50" charset="0"/>
              </a:rPr>
              <a:t>Mobile Testing</a:t>
            </a:r>
            <a:endParaRPr lang="es-UY" dirty="0">
              <a:latin typeface="NeoSans" pitchFamily="50" charset="0"/>
            </a:endParaRPr>
          </a:p>
        </p:txBody>
      </p:sp>
      <p:sp>
        <p:nvSpPr>
          <p:cNvPr id="2" name="AutoShape 6" descr="data:image/jpeg;base64,/9j/4AAQSkZJRgABAQAAAQABAAD/2wCEAAkGBwgHBgkIBwgKCgkLDRYPDQwMDRsUFRAWIB0iIiAdHx8kKDQsJCYxJx8fLT0tMTU3Ojo6Iys/RD84QzQ5OjcBCgoKDQwNGg8PGjclHyU3Nzc3Nzc3Nzc3Nzc3Nzc3Nzc3Nzc3Nzc3Nzc3Nzc3Nzc3Nzc3Nzc3Nzc3Nzc3Nzc3N//AABEIAHkAeAMBEQACEQEDEQH/xAAbAAEAAgMBAQAAAAAAAAAAAAAABQYBAgQHA//EAEEQAAEDAgIFCAcGAwkAAAAAAAEAAgMEBQYREhMhMUEiMlFhcYGS0TNCU3KRocEUI1ax4fA0UrIVFjZDRFRjc4T/xAAaAQEAAwEBAQAAAAAAAAAAAAAAAwQFAQIG/8QALxEAAgIBAwMBBwMFAQAAAAAAAAECAwQRElEhMUEyBRMUFWGh0SJxsTNSgZHhwf/aAAwDAQACEQMRAD8A9luVwioINZJtcdjWDe4qSqqVktEQ3XRqjqypVl5rapx++dGzgyM5D9Vowx4Q8GRZlW2edDj10vGWTxFS7VwQbpcmNdL7R/iKbVwN0uRrpfaP8RTauBulyNdL7R/iKbVwN0uRrpfaP8RTauBulyNdL7R/iKbVwN0uRrpfaP8AEU2rgbpcjXS+0f4im1cDdLka6X2j/EU2rgbpcjXS+0f4im1cDdLka6X2r/EU2rgbpcnXSXatpXgsnc9vFjzpBRzohPwS15Ntb7lqtF1p7lE4xOAlZlrI88y39FnW0yqfU18fIhcundeCrXyqdVXGU58iM6DewfqtCiGytfUycqxztf0OBTFcIAgCAIAgCAIDV0jG857W9pQGQ4OGbSCOooA5zWN0nOAHSV1LUNpdzjmuLG7IRpHpOwKRVvyQSuXg4ZamWXnvOXQNgUqil2IJTlLuztw5XOt93p5QcmOcI5B0tJy+W/uUOTWrKmixh3Om6L8dv9kjN6aT3ioo9kTy9TNF04dFBRy19TqIS1rhG5+k7cMt3zI+aittVa1ZPRS7paI5yHse+OVhjlYcnsdvaV7jJSWqIpwcHtYXo8hAEBgkAEncEOlitOHRIxs1yB27WwA5Ze95KhblNvSBqY+Ekt1nfgsMFJTQN0YaeKMdDWAKo5N92X1CMVokc9ZaKCsB1tNGHcJGDRcO8L1GycezPE6a5+pFLuWEbr9v1dK5tTTuGbZZHhmh1OH1A+C0qs6Cj+pdTGv9l2uf6Hqvr4NLhh+Cx259ZdKgT1DuRBTx5hrnndmd5A3ndsCRy53TUK1oJYFeNW7LXq/CK20ZNAJzI3npWiY5sznt7QjOruWKb00nvFU49kaEvUzRdOE/g4A1NaTvDI8vi7yCo5ng0/Z3aRK3mzQ3JoeHaqpYMmSgbx0HpCr1XSrfQuX48bl17lPqqeoophDWRat55pzza/sPFaVdsbF0Ma2mdT0kj5qQhCAksO0oq7owvGccI1hHSfV+e3uVbKnthpyXcGvfZq/BdQs02TKAIDBQFRxHbrdA511v9ZUVJHIgp2EMb7jQNu3iSe3YNlrHss9FaKGXTT/UueqXgo7nmV7pDGyLSOYjjHJYOAHnx3rahHbHRvU+ctmpzcktAznt7V6PHksU3ppPeKpx7I0Jepmi6cJHD1WKO6M0zlFONWSeDs+SfzHeq2VDdDVeC7g2bLNH5Lqs02T5zwRVETop4mSMdva4ZgrqbXVHGk1oyBq8Lxkl1DOYv+OTlN+O8fNWYZUo9JdSjZgQl1h0Iuax3SE/wolHTDID8jkVZjlVv6FSWDau3UkMJw1ENbWNqKWeEFjNF8jNEO2u2BQZUoy0cXqWsGucHJSWhZ1TNAwgCAFAeUYgnmqr7WuqJXSaqZ8UYO5jQdwC3MOEY1JryfL+0LJTvlFvojgVoomWc9vah3yWKb00nvFU49kaEvUzRdOEhZ7dBdDUwTSPjexrXMLeg5g5g9yq5Fsq2tOxdxKIWp690Wq2wVVNTiGrqW1JZsbJoaLiOh205nrVCTTeqWhrQTitG9TszXk9jNAYzQBAM0BnNAM0AzQHjc0mvqqmfhLPJIOxzyQvoqVtrij5DIluuk/qzVSEBlnPb2od8lim9NJ7xVOPZGhL1M0XTh0W+sdb66OpDS5ozbI0byw7/wAge5RX1+8hoWMa33U9fBeYJY54WSwvD43jNrhuIWS010ZupprVG6HQgCAIAgCAICNxJXf2dZKyoaeWIyyP33bG/MqSmG+xRIciz3VUp8HlcbQyNrG7mjJfRHx5sgMs57e1DvksU3ppPeKpx7I0Jepmi6cCAk7JFdNB8lpnptAOykgqHO0c9+ewHLtCpZDr3aSRpYat26xa04ZbIDKYm69jGyesI3Fze4kD8lRNRfU3QBAEAQBAEBRMfXIVFbDbYnZsp/vZiD65HJHcCT3hafs+rvYzE9rZHapfuysLTMQIDLOe3tQ75LFN6aT3iqceyNCXqZounDnq6psDchkXncPNe4Q3Edlij+5z2e8T2m4GqbnIyQBs8eeWmBuI6xw7xx2MjHVsNPK7DEy5UWbn1T7no1tuVJc4NdRTCRvrDc5p6CN4WJOuUHpJH01dsLY7oPVHWvBIEAQBAEBF4hvEdmoDMQHzv5MEX87vIbz5kKWmp2z2ogyciNFbkzzJxfI98szzJLI4vked7nHeVvwioRUUfJzm7JOUu7C9HgIDLOe3tQ75LFN6aT3iqceyNCXqZyVdS2BuQyMh3D6qSENxFZYooiHuL3FzzmTxKsaaFRvXqzUuaCASMzuHEo+ncLq9ES1rw7c62VssTJKJv+4eSxwHUBk4/Idap35VKWj/AFGjjYOTKW5fpPQLdSGipWwvqZ6lw2mSd+k4n6DqWPKW566aH0MIuMdG9TqzXk9jNAM0BHXq80tnp9ZUOLpXeihaeVIeroHWpKqpWy0iQ35EKI7ps84uFbU3OsdWVrgZCMmMbzY2/wAo8+K3KKY1R0R8xk5M8ie6R8FMVggCAyznt7UO+SYqK1giEw2mUaTW9qqUreky/e/dyaZDyOdI8uecyd5VtLpoUG9XqzvttxpachtwtVNVx+0bG0SDt4O+Xeql1Fj61yaL+PlUx6XVp/XTqXC0XKxSHK3/AGWCU/5erET/AIbM1l213R9epu0W48v6TRM6zr3qAsjWIBpoDkrbvQ0Dc6yriiPBpdm49jRtK9wrnP0ojsthWtZvQrVzxpI8GO0wFuf+onb/AEs8/gVeqwG+tnQy7/asV0qWv1KvK+SaZ09RK+ad/OlecyfIdS04QjBaRRi2Wztlum9WYXojCAIAgMOeImukIzDAXZdi8zkoxbZ7rg5zUV5ZtiKJ9gxTPbawltLWvdUW+Z52EOOb4s+lricuohZ2FkJL3cjZ9pYbk/ew/wAmFpmGEBhzWvGT2hw6CM0BvDLNB/D1NRCOiOZzR8AclHKmuXeKJ45N0e0n/s6P7TuQ2C41eX/aVH8JT/aS/H5P9x8Zamqm9NW1cg6HTvy+GeS9xx6o9oojnlXz7yZ8WxsZmWMa0naSBvUqSRA229WbIcCAIAgCAIBYITiHFFPbKM6VPRyNqbhK07Gta7NsWfS5wyPUD3ZmbkJrZE2/ZuG0/ez/AMHqOKcN23FFqfbrrCXxnayRux8TuDmngfkdxzCzDbPJrjgnHOHXFtsdDfKFvM08hK0dYJB+Dj2BW68uyC01KN2BTY9Wuv06Edp4044PrM/cf5Kf4+XCKvymvl/b8DTxn+DqzwP8k+Plwh8pr5f2/A08Z/g+s8D/ACT4+XCHymvl/Y+1uuc8lW+33ailt1yYNP7PMCC9h3Obn+/pZx8pW9H3KOZguhbo9USatmeEAQEZcblNHVMt9popLjc5BpCmhBJawb3HL9/WpkZSqei7mhiYMr1ul0R8dPGf4OrPA/yVb4+XCL3ymvl/b8DTxn+DqzwP8k+Plwh8pr5f2/A08acMHVngf5J8fLhD5TXy/t+CRtuCsc4ieG3N0NioieXoZGRw6gCT8XDvUFmXZNaalqnApqeqXX6nrGFcNW3C1qZbrVDoRjlPkdtfK7i5x6fkNw2KoXiZQBAEAQBAVjHGDqPFdC0Peaa40/KpK1g5UTuvpaeI+q6pNPVHGlJaM8so6qrp6+WzX2EU12p+c31Z28HsPEEfsbhs4uSrFtl3PnM7BdL3w9P8f8JFXDNI+sqqueuhs9jhFRd6nmN9WFvGR54AfvoNPKylWtse/wDBpYOC7nvn6f5/4epYHwdSYVongONTcajlVda/nSu6B0NHAfVYzbb1Z9GkktEWdcOhAEAQBAEAQBAEAQBAVjHGDqPFdA1sjvs9wp+VSVjOdE7o62niPhtXU2nqjjSa0Z5Jr8QC4f3aNsccR6Whnl9zoe2z3aPdln4Vo/HP3f1Mj5VH32uv6eP/AD9j1vA+D6PCtC5rXGpuNRyqyteOVK7o27mjgPqs5tt6s10kloizrh0IAgCAIAgCAIAgCAIAgCAiz/iL/wAR/rQEogCAIAgCAIA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689" y="1700808"/>
            <a:ext cx="49815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76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>
                <a:latin typeface="Marintas Medium" pitchFamily="50" charset="0"/>
              </a:rPr>
              <a:t>Mobile </a:t>
            </a:r>
            <a:r>
              <a:rPr lang="es-AR" dirty="0" smtClean="0">
                <a:latin typeface="Marintas Medium" pitchFamily="50" charset="0"/>
              </a:rPr>
              <a:t>Testing – Top 3</a:t>
            </a:r>
            <a:endParaRPr lang="es-UY" dirty="0">
              <a:latin typeface="Marintas Medium" pitchFamily="50" charset="0"/>
            </a:endParaRPr>
          </a:p>
        </p:txBody>
      </p:sp>
      <p:sp>
        <p:nvSpPr>
          <p:cNvPr id="2" name="AutoShape 6" descr="data:image/jpeg;base64,/9j/4AAQSkZJRgABAQAAAQABAAD/2wCEAAkGBwgHBgkIBwgKCgkLDRYPDQwMDRsUFRAWIB0iIiAdHx8kKDQsJCYxJx8fLT0tMTU3Ojo6Iys/RD84QzQ5OjcBCgoKDQwNGg8PGjclHyU3Nzc3Nzc3Nzc3Nzc3Nzc3Nzc3Nzc3Nzc3Nzc3Nzc3Nzc3Nzc3Nzc3Nzc3Nzc3Nzc3N//AABEIAHkAeAMBEQACEQEDEQH/xAAbAAEAAgMBAQAAAAAAAAAAAAAABQYBAgQHA//EAEEQAAEDAgIFCAcGAwkAAAAAAAEAAgMEBQYREhMhMUEiMlFhcYGS0TNCU3KRocEUI1ax4fA0UrIVFjZDRFRjc4T/xAAaAQEAAwEBAQAAAAAAAAAAAAAAAwQFAQIG/8QALxEAAgIBAwMBBwMFAQAAAAAAAAECAwQRElEhMUEyBRMUFWGh0SJxsTNSgZHhwf/aAAwDAQACEQMRAD8A9luVwioINZJtcdjWDe4qSqqVktEQ3XRqjqypVl5rapx++dGzgyM5D9Vowx4Q8GRZlW2edDj10vGWTxFS7VwQbpcmNdL7R/iKbVwN0uRrpfaP8RTauBulyNdL7R/iKbVwN0uRrpfaP8RTauBulyNdL7R/iKbVwN0uRrpfaP8AEU2rgbpcjXS+0f4im1cDdLka6X2j/EU2rgbpcjXS+0f4im1cDdLka6X2r/EU2rgbpcnXSXatpXgsnc9vFjzpBRzohPwS15Ntb7lqtF1p7lE4xOAlZlrI88y39FnW0yqfU18fIhcundeCrXyqdVXGU58iM6DewfqtCiGytfUycqxztf0OBTFcIAgCAIAgCAIDV0jG857W9pQGQ4OGbSCOooA5zWN0nOAHSV1LUNpdzjmuLG7IRpHpOwKRVvyQSuXg4ZamWXnvOXQNgUqil2IJTlLuztw5XOt93p5QcmOcI5B0tJy+W/uUOTWrKmixh3Om6L8dv9kjN6aT3ioo9kTy9TNF04dFBRy19TqIS1rhG5+k7cMt3zI+aittVa1ZPRS7paI5yHse+OVhjlYcnsdvaV7jJSWqIpwcHtYXo8hAEBgkAEncEOlitOHRIxs1yB27WwA5Ze95KhblNvSBqY+Ekt1nfgsMFJTQN0YaeKMdDWAKo5N92X1CMVokc9ZaKCsB1tNGHcJGDRcO8L1GycezPE6a5+pFLuWEbr9v1dK5tTTuGbZZHhmh1OH1A+C0qs6Cj+pdTGv9l2uf6Hqvr4NLhh+Cx259ZdKgT1DuRBTx5hrnndmd5A3ndsCRy53TUK1oJYFeNW7LXq/CK20ZNAJzI3npWiY5sznt7QjOruWKb00nvFU49kaEvUzRdOE/g4A1NaTvDI8vi7yCo5ng0/Z3aRK3mzQ3JoeHaqpYMmSgbx0HpCr1XSrfQuX48bl17lPqqeoophDWRat55pzza/sPFaVdsbF0Ma2mdT0kj5qQhCAksO0oq7owvGccI1hHSfV+e3uVbKnthpyXcGvfZq/BdQs02TKAIDBQFRxHbrdA511v9ZUVJHIgp2EMb7jQNu3iSe3YNlrHss9FaKGXTT/UueqXgo7nmV7pDGyLSOYjjHJYOAHnx3rahHbHRvU+ctmpzcktAznt7V6PHksU3ppPeKpx7I0Jepmi6cJHD1WKO6M0zlFONWSeDs+SfzHeq2VDdDVeC7g2bLNH5Lqs02T5zwRVETop4mSMdva4ZgrqbXVHGk1oyBq8Lxkl1DOYv+OTlN+O8fNWYZUo9JdSjZgQl1h0Iuax3SE/wolHTDID8jkVZjlVv6FSWDau3UkMJw1ENbWNqKWeEFjNF8jNEO2u2BQZUoy0cXqWsGucHJSWhZ1TNAwgCAFAeUYgnmqr7WuqJXSaqZ8UYO5jQdwC3MOEY1JryfL+0LJTvlFvojgVoomWc9vah3yWKb00nvFU49kaEvUzRdOEhZ7dBdDUwTSPjexrXMLeg5g5g9yq5Fsq2tOxdxKIWp690Wq2wVVNTiGrqW1JZsbJoaLiOh205nrVCTTeqWhrQTitG9TszXk9jNAYzQBAM0BnNAM0AzQHjc0mvqqmfhLPJIOxzyQvoqVtrij5DIluuk/qzVSEBlnPb2od8lim9NJ7xVOPZGhL1M0XTh0W+sdb66OpDS5ozbI0byw7/wAge5RX1+8hoWMa33U9fBeYJY54WSwvD43jNrhuIWS010ZupprVG6HQgCAIAgCAICNxJXf2dZKyoaeWIyyP33bG/MqSmG+xRIciz3VUp8HlcbQyNrG7mjJfRHx5sgMs57e1DvksU3ppPeKpx7I0Jepmi6cCAk7JFdNB8lpnptAOykgqHO0c9+ewHLtCpZDr3aSRpYat26xa04ZbIDKYm69jGyesI3Fze4kD8lRNRfU3QBAEAQBAEBRMfXIVFbDbYnZsp/vZiD65HJHcCT3hafs+rvYzE9rZHapfuysLTMQIDLOe3tQ75LFN6aT3iqceyNCXqZounDnq6psDchkXncPNe4Q3Edlij+5z2e8T2m4GqbnIyQBs8eeWmBuI6xw7xx2MjHVsNPK7DEy5UWbn1T7no1tuVJc4NdRTCRvrDc5p6CN4WJOuUHpJH01dsLY7oPVHWvBIEAQBAEBF4hvEdmoDMQHzv5MEX87vIbz5kKWmp2z2ogyciNFbkzzJxfI98szzJLI4vked7nHeVvwioRUUfJzm7JOUu7C9HgIDLOe3tQ75LFN6aT3iqceyNCXqZyVdS2BuQyMh3D6qSENxFZYooiHuL3FzzmTxKsaaFRvXqzUuaCASMzuHEo+ncLq9ES1rw7c62VssTJKJv+4eSxwHUBk4/Idap35VKWj/AFGjjYOTKW5fpPQLdSGipWwvqZ6lw2mSd+k4n6DqWPKW566aH0MIuMdG9TqzXk9jNAM0BHXq80tnp9ZUOLpXeihaeVIeroHWpKqpWy0iQ35EKI7ps84uFbU3OsdWVrgZCMmMbzY2/wAo8+K3KKY1R0R8xk5M8ie6R8FMVggCAyznt7UO+SYqK1giEw2mUaTW9qqUreky/e/dyaZDyOdI8uecyd5VtLpoUG9XqzvttxpachtwtVNVx+0bG0SDt4O+Xeql1Fj61yaL+PlUx6XVp/XTqXC0XKxSHK3/AGWCU/5erET/AIbM1l213R9epu0W48v6TRM6zr3qAsjWIBpoDkrbvQ0Dc6yriiPBpdm49jRtK9wrnP0ojsthWtZvQrVzxpI8GO0wFuf+onb/AEs8/gVeqwG+tnQy7/asV0qWv1KvK+SaZ09RK+ad/OlecyfIdS04QjBaRRi2Wztlum9WYXojCAIAgMOeImukIzDAXZdi8zkoxbZ7rg5zUV5ZtiKJ9gxTPbawltLWvdUW+Z52EOOb4s+lricuohZ2FkJL3cjZ9pYbk/ew/wAmFpmGEBhzWvGT2hw6CM0BvDLNB/D1NRCOiOZzR8AclHKmuXeKJ45N0e0n/s6P7TuQ2C41eX/aVH8JT/aS/H5P9x8Zamqm9NW1cg6HTvy+GeS9xx6o9oojnlXz7yZ8WxsZmWMa0naSBvUqSRA229WbIcCAIAgCAIBYITiHFFPbKM6VPRyNqbhK07Gta7NsWfS5wyPUD3ZmbkJrZE2/ZuG0/ez/AMHqOKcN23FFqfbrrCXxnayRux8TuDmngfkdxzCzDbPJrjgnHOHXFtsdDfKFvM08hK0dYJB+Dj2BW68uyC01KN2BTY9Wuv06Edp4044PrM/cf5Kf4+XCKvymvl/b8DTxn+DqzwP8k+Plwh8pr5f2/A08Z/g+s8D/ACT4+XCHymvl/Y+1uuc8lW+33ailt1yYNP7PMCC9h3Obn+/pZx8pW9H3KOZguhbo9USatmeEAQEZcblNHVMt9popLjc5BpCmhBJawb3HL9/WpkZSqei7mhiYMr1ul0R8dPGf4OrPA/yVb4+XCL3ymvl/b8DTxn+DqzwP8k+Plwh8pr5f2/A08acMHVngf5J8fLhD5TXy/t+CRtuCsc4ieG3N0NioieXoZGRw6gCT8XDvUFmXZNaalqnApqeqXX6nrGFcNW3C1qZbrVDoRjlPkdtfK7i5x6fkNw2KoXiZQBAEAQBAVjHGDqPFdC0Peaa40/KpK1g5UTuvpaeI+q6pNPVHGlJaM8so6qrp6+WzX2EU12p+c31Z28HsPEEfsbhs4uSrFtl3PnM7BdL3w9P8f8JFXDNI+sqqueuhs9jhFRd6nmN9WFvGR54AfvoNPKylWtse/wDBpYOC7nvn6f5/4epYHwdSYVongONTcajlVda/nSu6B0NHAfVYzbb1Z9GkktEWdcOhAEAQBAEAQBAEAQBAVjHGDqPFdA1sjvs9wp+VSVjOdE7o62niPhtXU2nqjjSa0Z5Jr8QC4f3aNsccR6Whnl9zoe2z3aPdln4Vo/HP3f1Mj5VH32uv6eP/AD9j1vA+D6PCtC5rXGpuNRyqyteOVK7o27mjgPqs5tt6s10kloizrh0IAgCAIAgCAIAgCAIAgCAiz/iL/wAR/rQEogCAIAgCAIA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24050"/>
            <a:ext cx="9144000" cy="2702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3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>
                <a:latin typeface="Marintas Medium" pitchFamily="50" charset="0"/>
              </a:rPr>
              <a:t>Smart </a:t>
            </a:r>
            <a:r>
              <a:rPr lang="es-AR" dirty="0" err="1" smtClean="0">
                <a:latin typeface="Marintas Medium" pitchFamily="50" charset="0"/>
              </a:rPr>
              <a:t>Devices</a:t>
            </a:r>
            <a:r>
              <a:rPr lang="es-AR" dirty="0" smtClean="0">
                <a:latin typeface="Marintas Medium" pitchFamily="50" charset="0"/>
              </a:rPr>
              <a:t> </a:t>
            </a:r>
            <a:r>
              <a:rPr lang="es-AR" dirty="0" err="1" smtClean="0">
                <a:latin typeface="Marintas Medium" pitchFamily="50" charset="0"/>
              </a:rPr>
              <a:t>Aproach</a:t>
            </a:r>
            <a:endParaRPr lang="es-UY" dirty="0">
              <a:latin typeface="Marintas Medium" pitchFamily="50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17638"/>
            <a:ext cx="74676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Marcador de título"/>
          <p:cNvSpPr txBox="1">
            <a:spLocks/>
          </p:cNvSpPr>
          <p:nvPr/>
        </p:nvSpPr>
        <p:spPr>
          <a:xfrm>
            <a:off x="5285362" y="5301208"/>
            <a:ext cx="339109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36A9E1"/>
                </a:solidFill>
                <a:latin typeface="Marintas Medium" pitchFamily="50" charset="0"/>
                <a:ea typeface="+mj-ea"/>
                <a:cs typeface="+mj-cs"/>
              </a:defRPr>
            </a:lvl1pPr>
          </a:lstStyle>
          <a:p>
            <a:pPr algn="l"/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es-AR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UY" sz="2400" dirty="0"/>
              <a:t>@</a:t>
            </a:r>
            <a:r>
              <a:rPr lang="es-UY" sz="2400" dirty="0" err="1" smtClean="0"/>
              <a:t>OpenDeviceLabUy</a:t>
            </a:r>
            <a:endParaRPr lang="es-UY" sz="2400" dirty="0"/>
          </a:p>
        </p:txBody>
      </p:sp>
      <p:sp>
        <p:nvSpPr>
          <p:cNvPr id="2" name="AutoShape 6" descr="data:image/jpeg;base64,/9j/4AAQSkZJRgABAQAAAQABAAD/2wCEAAkGBwgHBgkIBwgKCgkLDRYPDQwMDRsUFRAWIB0iIiAdHx8kKDQsJCYxJx8fLT0tMTU3Ojo6Iys/RD84QzQ5OjcBCgoKDQwNGg8PGjclHyU3Nzc3Nzc3Nzc3Nzc3Nzc3Nzc3Nzc3Nzc3Nzc3Nzc3Nzc3Nzc3Nzc3Nzc3Nzc3Nzc3N//AABEIAHkAeAMBEQACEQEDEQH/xAAbAAEAAgMBAQAAAAAAAAAAAAAABQYBAgQHA//EAEEQAAEDAgIFCAcGAwkAAAAAAAEAAgMEBQYREhMhMUEiMlFhcYGS0TNCU3KRocEUI1ax4fA0UrIVFjZDRFRjc4T/xAAaAQEAAwEBAQAAAAAAAAAAAAAAAwQFAQIG/8QALxEAAgIBAwMBBwMFAQAAAAAAAAECAwQRElEhMUEyBRMUFWGh0SJxsTNSgZHhwf/aAAwDAQACEQMRAD8A9luVwioINZJtcdjWDe4qSqqVktEQ3XRqjqypVl5rapx++dGzgyM5D9Vowx4Q8GRZlW2edDj10vGWTxFS7VwQbpcmNdL7R/iKbVwN0uRrpfaP8RTauBulyNdL7R/iKbVwN0uRrpfaP8RTauBulyNdL7R/iKbVwN0uRrpfaP8AEU2rgbpcjXS+0f4im1cDdLka6X2j/EU2rgbpcjXS+0f4im1cDdLka6X2r/EU2rgbpcnXSXatpXgsnc9vFjzpBRzohPwS15Ntb7lqtF1p7lE4xOAlZlrI88y39FnW0yqfU18fIhcundeCrXyqdVXGU58iM6DewfqtCiGytfUycqxztf0OBTFcIAgCAIAgCAIDV0jG857W9pQGQ4OGbSCOooA5zWN0nOAHSV1LUNpdzjmuLG7IRpHpOwKRVvyQSuXg4ZamWXnvOXQNgUqil2IJTlLuztw5XOt93p5QcmOcI5B0tJy+W/uUOTWrKmixh3Om6L8dv9kjN6aT3ioo9kTy9TNF04dFBRy19TqIS1rhG5+k7cMt3zI+aittVa1ZPRS7paI5yHse+OVhjlYcnsdvaV7jJSWqIpwcHtYXo8hAEBgkAEncEOlitOHRIxs1yB27WwA5Ze95KhblNvSBqY+Ekt1nfgsMFJTQN0YaeKMdDWAKo5N92X1CMVokc9ZaKCsB1tNGHcJGDRcO8L1GycezPE6a5+pFLuWEbr9v1dK5tTTuGbZZHhmh1OH1A+C0qs6Cj+pdTGv9l2uf6Hqvr4NLhh+Cx259ZdKgT1DuRBTx5hrnndmd5A3ndsCRy53TUK1oJYFeNW7LXq/CK20ZNAJzI3npWiY5sznt7QjOruWKb00nvFU49kaEvUzRdOE/g4A1NaTvDI8vi7yCo5ng0/Z3aRK3mzQ3JoeHaqpYMmSgbx0HpCr1XSrfQuX48bl17lPqqeoophDWRat55pzza/sPFaVdsbF0Ma2mdT0kj5qQhCAksO0oq7owvGccI1hHSfV+e3uVbKnthpyXcGvfZq/BdQs02TKAIDBQFRxHbrdA511v9ZUVJHIgp2EMb7jQNu3iSe3YNlrHss9FaKGXTT/UueqXgo7nmV7pDGyLSOYjjHJYOAHnx3rahHbHRvU+ctmpzcktAznt7V6PHksU3ppPeKpx7I0Jepmi6cJHD1WKO6M0zlFONWSeDs+SfzHeq2VDdDVeC7g2bLNH5Lqs02T5zwRVETop4mSMdva4ZgrqbXVHGk1oyBq8Lxkl1DOYv+OTlN+O8fNWYZUo9JdSjZgQl1h0Iuax3SE/wolHTDID8jkVZjlVv6FSWDau3UkMJw1ENbWNqKWeEFjNF8jNEO2u2BQZUoy0cXqWsGucHJSWhZ1TNAwgCAFAeUYgnmqr7WuqJXSaqZ8UYO5jQdwC3MOEY1JryfL+0LJTvlFvojgVoomWc9vah3yWKb00nvFU49kaEvUzRdOEhZ7dBdDUwTSPjexrXMLeg5g5g9yq5Fsq2tOxdxKIWp690Wq2wVVNTiGrqW1JZsbJoaLiOh205nrVCTTeqWhrQTitG9TszXk9jNAYzQBAM0BnNAM0AzQHjc0mvqqmfhLPJIOxzyQvoqVtrij5DIluuk/qzVSEBlnPb2od8lim9NJ7xVOPZGhL1M0XTh0W+sdb66OpDS5ozbI0byw7/wAge5RX1+8hoWMa33U9fBeYJY54WSwvD43jNrhuIWS010ZupprVG6HQgCAIAgCAICNxJXf2dZKyoaeWIyyP33bG/MqSmG+xRIciz3VUp8HlcbQyNrG7mjJfRHx5sgMs57e1DvksU3ppPeKpx7I0Jepmi6cCAk7JFdNB8lpnptAOykgqHO0c9+ewHLtCpZDr3aSRpYat26xa04ZbIDKYm69jGyesI3Fze4kD8lRNRfU3QBAEAQBAEBRMfXIVFbDbYnZsp/vZiD65HJHcCT3hafs+rvYzE9rZHapfuysLTMQIDLOe3tQ75LFN6aT3iqceyNCXqZounDnq6psDchkXncPNe4Q3Edlij+5z2e8T2m4GqbnIyQBs8eeWmBuI6xw7xx2MjHVsNPK7DEy5UWbn1T7no1tuVJc4NdRTCRvrDc5p6CN4WJOuUHpJH01dsLY7oPVHWvBIEAQBAEBF4hvEdmoDMQHzv5MEX87vIbz5kKWmp2z2ogyciNFbkzzJxfI98szzJLI4vked7nHeVvwioRUUfJzm7JOUu7C9HgIDLOe3tQ75LFN6aT3iqceyNCXqZyVdS2BuQyMh3D6qSENxFZYooiHuL3FzzmTxKsaaFRvXqzUuaCASMzuHEo+ncLq9ES1rw7c62VssTJKJv+4eSxwHUBk4/Idap35VKWj/AFGjjYOTKW5fpPQLdSGipWwvqZ6lw2mSd+k4n6DqWPKW566aH0MIuMdG9TqzXk9jNAM0BHXq80tnp9ZUOLpXeihaeVIeroHWpKqpWy0iQ35EKI7ps84uFbU3OsdWVrgZCMmMbzY2/wAo8+K3KKY1R0R8xk5M8ie6R8FMVggCAyznt7UO+SYqK1giEw2mUaTW9qqUreky/e/dyaZDyOdI8uecyd5VtLpoUG9XqzvttxpachtwtVNVx+0bG0SDt4O+Xeql1Fj61yaL+PlUx6XVp/XTqXC0XKxSHK3/AGWCU/5erET/AIbM1l213R9epu0W48v6TRM6zr3qAsjWIBpoDkrbvQ0Dc6yriiPBpdm49jRtK9wrnP0ojsthWtZvQrVzxpI8GO0wFuf+onb/AEs8/gVeqwG+tnQy7/asV0qWv1KvK+SaZ09RK+ad/OlecyfIdS04QjBaRRi2Wztlum9WYXojCAIAgMOeImukIzDAXZdi8zkoxbZ7rg5zUV5ZtiKJ9gxTPbawltLWvdUW+Z52EOOb4s+lricuohZ2FkJL3cjZ9pYbk/ew/wAmFpmGEBhzWvGT2hw6CM0BvDLNB/D1NRCOiOZzR8AclHKmuXeKJ45N0e0n/s6P7TuQ2C41eX/aVH8JT/aS/H5P9x8Zamqm9NW1cg6HTvy+GeS9xx6o9oojnlXz7yZ8WxsZmWMa0naSBvUqSRA229WbIcCAIAgCAIBYITiHFFPbKM6VPRyNqbhK07Gta7NsWfS5wyPUD3ZmbkJrZE2/ZuG0/ez/AMHqOKcN23FFqfbrrCXxnayRux8TuDmngfkdxzCzDbPJrjgnHOHXFtsdDfKFvM08hK0dYJB+Dj2BW68uyC01KN2BTY9Wuv06Edp4044PrM/cf5Kf4+XCKvymvl/b8DTxn+DqzwP8k+Plwh8pr5f2/A08Z/g+s8D/ACT4+XCHymvl/Y+1uuc8lW+33ailt1yYNP7PMCC9h3Obn+/pZx8pW9H3KOZguhbo9USatmeEAQEZcblNHVMt9popLjc5BpCmhBJawb3HL9/WpkZSqei7mhiYMr1ul0R8dPGf4OrPA/yVb4+XCL3ymvl/b8DTxn+DqzwP8k+Plwh8pr5f2/A08acMHVngf5J8fLhD5TXy/t+CRtuCsc4ieG3N0NioieXoZGRw6gCT8XDvUFmXZNaalqnApqeqXX6nrGFcNW3C1qZbrVDoRjlPkdtfK7i5x6fkNw2KoXiZQBAEAQBAVjHGDqPFdC0Peaa40/KpK1g5UTuvpaeI+q6pNPVHGlJaM8so6qrp6+WzX2EU12p+c31Z28HsPEEfsbhs4uSrFtl3PnM7BdL3w9P8f8JFXDNI+sqqueuhs9jhFRd6nmN9WFvGR54AfvoNPKylWtse/wDBpYOC7nvn6f5/4epYHwdSYVongONTcajlVda/nSu6B0NHAfVYzbb1Z9GkktEWdcOhAEAQBAEAQBAEAQBAVjHGDqPFdA1sjvs9wp+VSVjOdE7o62niPhtXU2nqjjSa0Z5Jr8QC4f3aNsccR6Whnl9zoe2z3aPdln4Vo/HP3f1Mj5VH32uv6eP/AD9j1vA+D6PCtC5rXGpuNRyqyteOVK7o27mjgPqs5tt6s10kloizrh0IAgCAIAgCAIAgCAIAgCAiz/iL/wAR/rQEogCAIAgCAIA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pic>
        <p:nvPicPr>
          <p:cNvPr id="2061" name="Picture 13" descr="C:\Users\Usuario\Desktop\testingUY\twitt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872" y="5004941"/>
            <a:ext cx="586671" cy="59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50" y="1417638"/>
            <a:ext cx="872870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93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" y="739958"/>
            <a:ext cx="9139872" cy="5140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75673" y="692696"/>
            <a:ext cx="792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swissq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>
                <a:latin typeface="Marintas Medium" pitchFamily="50" charset="0"/>
              </a:rPr>
              <a:t>ALM</a:t>
            </a:r>
            <a:endParaRPr lang="es-UY" dirty="0">
              <a:latin typeface="Marintas Medium" pitchFamily="50" charset="0"/>
            </a:endParaRPr>
          </a:p>
        </p:txBody>
      </p:sp>
      <p:pic>
        <p:nvPicPr>
          <p:cNvPr id="1026" name="Picture 2" descr="gartner magic quadrant alm 2012 Gartner’s Magic Quadrant for Application Lifecycle Managemen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72816"/>
            <a:ext cx="3810532" cy="390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0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7416824" cy="316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810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/>
          <p:cNvPicPr>
            <a:picLocks noGrp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0" y="2359025"/>
            <a:ext cx="7016750" cy="4525963"/>
          </a:xfrm>
          <a:prstGeom prst="rect">
            <a:avLst/>
          </a:prstGeom>
        </p:spPr>
      </p:pic>
      <p:pic>
        <p:nvPicPr>
          <p:cNvPr id="4" name="3 Imagen"/>
          <p:cNvPicPr/>
          <p:nvPr/>
        </p:nvPicPr>
        <p:blipFill>
          <a:blip r:embed="rId4"/>
          <a:stretch>
            <a:fillRect/>
          </a:stretch>
        </p:blipFill>
        <p:spPr>
          <a:xfrm>
            <a:off x="1691680" y="116632"/>
            <a:ext cx="5400040" cy="227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7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921" y="-1"/>
            <a:ext cx="4104456" cy="6969388"/>
          </a:xfrm>
          <a:prstGeom prst="rect">
            <a:avLst/>
          </a:prstGeom>
        </p:spPr>
      </p:pic>
      <p:sp>
        <p:nvSpPr>
          <p:cNvPr id="7" name="1 Marcador de título"/>
          <p:cNvSpPr txBox="1">
            <a:spLocks/>
          </p:cNvSpPr>
          <p:nvPr/>
        </p:nvSpPr>
        <p:spPr>
          <a:xfrm>
            <a:off x="1854056" y="4113076"/>
            <a:ext cx="2933967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36A9E1"/>
                </a:solidFill>
                <a:latin typeface="Marintas Medium" pitchFamily="50" charset="0"/>
                <a:ea typeface="+mj-ea"/>
                <a:cs typeface="+mj-cs"/>
              </a:defRPr>
            </a:lvl1pPr>
          </a:lstStyle>
          <a:p>
            <a:pPr algn="l"/>
            <a:r>
              <a:rPr lang="es-ES" sz="2000" baseline="0" dirty="0" smtClean="0">
                <a:solidFill>
                  <a:schemeClr val="bg1">
                    <a:lumMod val="50000"/>
                  </a:schemeClr>
                </a:solidFill>
              </a:rPr>
              <a:t>Ing. Fabián Baptista </a:t>
            </a:r>
          </a:p>
          <a:p>
            <a:pPr algn="l"/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      @</a:t>
            </a:r>
            <a:r>
              <a:rPr lang="es-AR" sz="2000" dirty="0" err="1" smtClean="0">
                <a:solidFill>
                  <a:schemeClr val="bg1">
                    <a:lumMod val="50000"/>
                  </a:schemeClr>
                </a:solidFill>
              </a:rPr>
              <a:t>fbaptista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1 Marcador de título"/>
          <p:cNvSpPr txBox="1">
            <a:spLocks/>
          </p:cNvSpPr>
          <p:nvPr/>
        </p:nvSpPr>
        <p:spPr>
          <a:xfrm>
            <a:off x="2411760" y="2420888"/>
            <a:ext cx="4199329" cy="955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36A9E1"/>
                </a:solidFill>
                <a:latin typeface="Marintas Medium" pitchFamily="50" charset="0"/>
                <a:ea typeface="+mj-ea"/>
                <a:cs typeface="+mj-cs"/>
              </a:defRPr>
            </a:lvl1pPr>
          </a:lstStyle>
          <a:p>
            <a:pPr algn="l"/>
            <a:r>
              <a:rPr lang="es-ES" sz="4400" dirty="0" smtClean="0"/>
              <a:t>Testing </a:t>
            </a:r>
            <a:r>
              <a:rPr lang="en-US" sz="4400" dirty="0" smtClean="0"/>
              <a:t>Trends</a:t>
            </a:r>
            <a:endParaRPr lang="en-US" sz="4400" dirty="0"/>
          </a:p>
        </p:txBody>
      </p:sp>
      <p:sp>
        <p:nvSpPr>
          <p:cNvPr id="10" name="1 Marcador de título"/>
          <p:cNvSpPr txBox="1">
            <a:spLocks/>
          </p:cNvSpPr>
          <p:nvPr/>
        </p:nvSpPr>
        <p:spPr>
          <a:xfrm>
            <a:off x="1854056" y="5469753"/>
            <a:ext cx="2933967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36A9E1"/>
                </a:solidFill>
                <a:latin typeface="Marintas Medium" pitchFamily="50" charset="0"/>
                <a:ea typeface="+mj-ea"/>
                <a:cs typeface="+mj-cs"/>
              </a:defRPr>
            </a:lvl1pPr>
          </a:lstStyle>
          <a:p>
            <a:pPr algn="l"/>
            <a:r>
              <a:rPr lang="es-ES" sz="2000" baseline="0" dirty="0" smtClean="0">
                <a:solidFill>
                  <a:schemeClr val="bg1">
                    <a:lumMod val="50000"/>
                  </a:schemeClr>
                </a:solidFill>
              </a:rPr>
              <a:t>Ing. Matías Reina</a:t>
            </a:r>
          </a:p>
          <a:p>
            <a:pPr algn="l"/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      @</a:t>
            </a:r>
            <a:r>
              <a:rPr lang="es-AR" sz="2000" dirty="0" err="1" smtClean="0">
                <a:solidFill>
                  <a:schemeClr val="bg1">
                    <a:lumMod val="50000"/>
                  </a:schemeClr>
                </a:solidFill>
              </a:rPr>
              <a:t>mellimatias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85793" y="3140968"/>
            <a:ext cx="1242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AR" dirty="0" smtClean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es-AR" dirty="0" err="1" smtClean="0">
                <a:solidFill>
                  <a:schemeClr val="bg1">
                    <a:lumMod val="50000"/>
                  </a:schemeClr>
                </a:solidFill>
              </a:rPr>
              <a:t>testingUy</a:t>
            </a:r>
            <a:endParaRPr lang="es-UY" dirty="0"/>
          </a:p>
        </p:txBody>
      </p:sp>
      <p:pic>
        <p:nvPicPr>
          <p:cNvPr id="14" name="Picture 2" descr="D:\Sintropía\Keybit Testing\HTML\images\twitte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14" y="4653136"/>
            <a:ext cx="2921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Sintropía\Keybit Testing\HTML\images\twitte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724" y="5996012"/>
            <a:ext cx="2921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dministrador\Desktop\fbaptist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88" y="3933056"/>
            <a:ext cx="1317592" cy="131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dor\Desktop\mrein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96" y="5353497"/>
            <a:ext cx="1315863" cy="131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51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1844824"/>
            <a:ext cx="770485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>
                <a:latin typeface="Marintas Medium" pitchFamily="50" charset="0"/>
              </a:rPr>
              <a:t>Job </a:t>
            </a:r>
            <a:r>
              <a:rPr lang="es-UY" dirty="0" err="1" smtClean="0">
                <a:latin typeface="Marintas Medium" pitchFamily="50" charset="0"/>
              </a:rPr>
              <a:t>Trends</a:t>
            </a:r>
            <a:endParaRPr lang="es-UY" dirty="0">
              <a:latin typeface="Marintas Medium" pitchFamily="50" charset="0"/>
            </a:endParaRPr>
          </a:p>
        </p:txBody>
      </p:sp>
      <p:pic>
        <p:nvPicPr>
          <p:cNvPr id="3074" name="Picture 2" descr="performance engineer, devops, QA engineer, Automation engineer Job Trends grap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6"/>
          <a:stretch/>
        </p:blipFill>
        <p:spPr bwMode="auto">
          <a:xfrm>
            <a:off x="899592" y="2060848"/>
            <a:ext cx="7128792" cy="370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3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evops Job Trends grap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1"/>
          <a:stretch/>
        </p:blipFill>
        <p:spPr bwMode="auto">
          <a:xfrm>
            <a:off x="755576" y="1910833"/>
            <a:ext cx="7346945" cy="382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rintas Medium" pitchFamily="50" charset="0"/>
              </a:rPr>
              <a:t>Job Trends</a:t>
            </a:r>
            <a:endParaRPr lang="en-US" dirty="0">
              <a:latin typeface="Marintas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0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 smtClean="0">
                <a:latin typeface="Marintas Medium" pitchFamily="50" charset="0"/>
              </a:rPr>
              <a:t>DevOps</a:t>
            </a:r>
            <a:endParaRPr lang="es-UY" dirty="0">
              <a:latin typeface="Marintas Medium" pitchFamily="50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33550"/>
            <a:ext cx="47815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17032"/>
            <a:ext cx="33528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567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70199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179512" y="404664"/>
            <a:ext cx="2304256" cy="216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u="none" kern="1200">
                <a:solidFill>
                  <a:schemeClr val="tx1"/>
                </a:solidFill>
                <a:latin typeface="NeoSans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AR" sz="11500" dirty="0" smtClean="0">
                <a:solidFill>
                  <a:srgbClr val="E73137"/>
                </a:solidFill>
                <a:latin typeface="Marintas Medium" pitchFamily="50" charset="0"/>
              </a:rPr>
              <a:t>#1</a:t>
            </a:r>
            <a:endParaRPr lang="es-UY" sz="11500" dirty="0">
              <a:solidFill>
                <a:srgbClr val="E73137"/>
              </a:solidFill>
              <a:latin typeface="Marintas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9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Marintas Medium" pitchFamily="50" charset="0"/>
              </a:rPr>
              <a:t>Smart </a:t>
            </a:r>
            <a:r>
              <a:rPr lang="en-US" dirty="0" smtClean="0">
                <a:latin typeface="Marintas Medium" pitchFamily="50" charset="0"/>
              </a:rPr>
              <a:t>Devices</a:t>
            </a:r>
            <a:endParaRPr lang="es-UY" dirty="0">
              <a:latin typeface="Marintas Medium" pitchFamily="50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79512" y="404664"/>
            <a:ext cx="2304256" cy="216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u="none" kern="1200">
                <a:solidFill>
                  <a:schemeClr val="tx1"/>
                </a:solidFill>
                <a:latin typeface="NeoSans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AR" sz="11500" dirty="0" smtClean="0">
                <a:solidFill>
                  <a:srgbClr val="E73137"/>
                </a:solidFill>
                <a:latin typeface="Marintas Medium" pitchFamily="50" charset="0"/>
              </a:rPr>
              <a:t>#2</a:t>
            </a:r>
            <a:endParaRPr lang="es-UY" sz="11500" dirty="0">
              <a:solidFill>
                <a:srgbClr val="E73137"/>
              </a:solidFill>
              <a:latin typeface="Marintas Medium" pitchFamily="50" charset="0"/>
            </a:endParaRPr>
          </a:p>
        </p:txBody>
      </p:sp>
      <p:pic>
        <p:nvPicPr>
          <p:cNvPr id="7" name="Picture 17" descr="C:\Users\Usuario\Desktop\testingUY\od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631" y="2044884"/>
            <a:ext cx="3373537" cy="337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6379245" cy="378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rintas Medium" pitchFamily="50" charset="0"/>
              </a:rPr>
              <a:t>“Boutique</a:t>
            </a:r>
            <a:r>
              <a:rPr lang="es-UY" dirty="0" smtClean="0">
                <a:latin typeface="Marintas Medium" pitchFamily="50" charset="0"/>
              </a:rPr>
              <a:t>”</a:t>
            </a:r>
            <a:endParaRPr lang="es-UY" dirty="0">
              <a:latin typeface="Marintas Medium" pitchFamily="50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79512" y="404664"/>
            <a:ext cx="2304256" cy="216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u="none" kern="1200">
                <a:solidFill>
                  <a:schemeClr val="tx1"/>
                </a:solidFill>
                <a:latin typeface="NeoSans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AR" sz="11500" dirty="0" smtClean="0">
                <a:solidFill>
                  <a:srgbClr val="E73137"/>
                </a:solidFill>
                <a:latin typeface="Marintas Medium" pitchFamily="50" charset="0"/>
              </a:rPr>
              <a:t>#3</a:t>
            </a:r>
            <a:endParaRPr lang="es-UY" sz="11500" dirty="0">
              <a:solidFill>
                <a:srgbClr val="E73137"/>
              </a:solidFill>
              <a:latin typeface="Marintas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54" y="334277"/>
            <a:ext cx="274320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179512" y="404664"/>
            <a:ext cx="2304256" cy="216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u="none" kern="1200">
                <a:solidFill>
                  <a:schemeClr val="tx1"/>
                </a:solidFill>
                <a:latin typeface="NeoSans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AR" sz="11500" dirty="0" smtClean="0">
                <a:solidFill>
                  <a:srgbClr val="E73137"/>
                </a:solidFill>
                <a:latin typeface="Marintas Medium" pitchFamily="50" charset="0"/>
              </a:rPr>
              <a:t>#4</a:t>
            </a:r>
            <a:endParaRPr lang="es-UY" sz="11500" dirty="0">
              <a:solidFill>
                <a:srgbClr val="E73137"/>
              </a:solidFill>
              <a:latin typeface="Marintas Medium" pitchFamily="50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54" y="345275"/>
            <a:ext cx="48482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7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rintas Medium" pitchFamily="50" charset="0"/>
              </a:rPr>
              <a:t>Community</a:t>
            </a:r>
            <a:endParaRPr lang="es-UY" dirty="0">
              <a:latin typeface="Marintas Medium" pitchFamily="50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79512" y="404664"/>
            <a:ext cx="2304256" cy="216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u="none" kern="1200">
                <a:solidFill>
                  <a:schemeClr val="tx1"/>
                </a:solidFill>
                <a:latin typeface="NeoSans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AR" sz="11500" dirty="0" smtClean="0">
                <a:solidFill>
                  <a:srgbClr val="E73137"/>
                </a:solidFill>
                <a:latin typeface="Marintas Medium" pitchFamily="50" charset="0"/>
              </a:rPr>
              <a:t>#5</a:t>
            </a:r>
            <a:endParaRPr lang="es-UY" sz="11500" dirty="0">
              <a:solidFill>
                <a:srgbClr val="E73137"/>
              </a:solidFill>
              <a:latin typeface="Marintas Medium" pitchFamily="50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16832"/>
            <a:ext cx="2287634" cy="119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899592" y="2348880"/>
            <a:ext cx="2736304" cy="691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u="none" kern="1200">
                <a:solidFill>
                  <a:schemeClr val="tx1"/>
                </a:solidFill>
                <a:latin typeface="NeoSans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AR" sz="11500" dirty="0" smtClean="0">
                <a:solidFill>
                  <a:srgbClr val="E73137"/>
                </a:solidFill>
                <a:latin typeface="Marintas Medium" pitchFamily="50" charset="0"/>
              </a:rPr>
              <a:t>270+</a:t>
            </a:r>
            <a:endParaRPr lang="es-UY" sz="11500" dirty="0">
              <a:solidFill>
                <a:srgbClr val="E73137"/>
              </a:solidFill>
              <a:latin typeface="Marintas Medium" pitchFamily="50" charset="0"/>
            </a:endParaRPr>
          </a:p>
        </p:txBody>
      </p:sp>
      <p:pic>
        <p:nvPicPr>
          <p:cNvPr id="3077" name="Picture 5" descr="Meetu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29000"/>
            <a:ext cx="129540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899592" y="3643380"/>
            <a:ext cx="2736304" cy="691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u="none" kern="1200">
                <a:solidFill>
                  <a:schemeClr val="tx1"/>
                </a:solidFill>
                <a:latin typeface="NeoSans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AR" sz="11500" dirty="0" smtClean="0">
                <a:solidFill>
                  <a:srgbClr val="E73137"/>
                </a:solidFill>
                <a:latin typeface="Marintas Medium" pitchFamily="50" charset="0"/>
              </a:rPr>
              <a:t>50+</a:t>
            </a:r>
            <a:endParaRPr lang="es-UY" sz="11500" dirty="0">
              <a:solidFill>
                <a:srgbClr val="E73137"/>
              </a:solidFill>
              <a:latin typeface="Marintas Medium" pitchFamily="50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64089" y="3707740"/>
            <a:ext cx="3600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arintas Medium" pitchFamily="50" charset="0"/>
              </a:rPr>
              <a:t>http://www.meetup.com/Testing-Uy/</a:t>
            </a:r>
          </a:p>
        </p:txBody>
      </p:sp>
      <p:pic>
        <p:nvPicPr>
          <p:cNvPr id="11" name="Picture 17" descr="C:\Users\Usuario\Desktop\testingUY\od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512340"/>
            <a:ext cx="1508948" cy="150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768542" y="5082148"/>
            <a:ext cx="2877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arintas Medium" pitchFamily="50" charset="0"/>
              </a:rPr>
              <a:t>http</a:t>
            </a:r>
            <a:r>
              <a:rPr lang="en-US" dirty="0" smtClean="0">
                <a:latin typeface="Marintas Medium" pitchFamily="50" charset="0"/>
              </a:rPr>
              <a:t>://opendevicelab.com</a:t>
            </a:r>
            <a:endParaRPr lang="en-US" dirty="0">
              <a:latin typeface="Marintas Medium" pitchFamily="50" charset="0"/>
            </a:endParaRPr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539552" y="4653136"/>
            <a:ext cx="3394908" cy="1116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u="none" kern="1200">
                <a:solidFill>
                  <a:schemeClr val="tx1"/>
                </a:solidFill>
                <a:latin typeface="NeoSans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000" b="1" dirty="0">
                <a:solidFill>
                  <a:srgbClr val="E73137"/>
                </a:solidFill>
                <a:latin typeface="Marintas Medium" pitchFamily="50" charset="0"/>
              </a:rPr>
              <a:t>107 </a:t>
            </a:r>
            <a:r>
              <a:rPr lang="en-US" sz="2000" dirty="0">
                <a:solidFill>
                  <a:srgbClr val="E73137"/>
                </a:solidFill>
                <a:latin typeface="Marintas Medium" pitchFamily="50" charset="0"/>
              </a:rPr>
              <a:t>Open Device Labs</a:t>
            </a:r>
            <a:br>
              <a:rPr lang="en-US" sz="2000" dirty="0">
                <a:solidFill>
                  <a:srgbClr val="E73137"/>
                </a:solidFill>
                <a:latin typeface="Marintas Medium" pitchFamily="50" charset="0"/>
              </a:rPr>
            </a:br>
            <a:r>
              <a:rPr lang="en-US" sz="2000" dirty="0">
                <a:solidFill>
                  <a:srgbClr val="E73137"/>
                </a:solidFill>
                <a:latin typeface="Marintas Medium" pitchFamily="50" charset="0"/>
              </a:rPr>
              <a:t>across </a:t>
            </a:r>
            <a:r>
              <a:rPr lang="en-US" sz="2000" b="1" dirty="0">
                <a:solidFill>
                  <a:srgbClr val="E73137"/>
                </a:solidFill>
                <a:latin typeface="Marintas Medium" pitchFamily="50" charset="0"/>
              </a:rPr>
              <a:t>26 countries</a:t>
            </a:r>
            <a:br>
              <a:rPr lang="en-US" sz="2000" b="1" dirty="0">
                <a:solidFill>
                  <a:srgbClr val="E73137"/>
                </a:solidFill>
                <a:latin typeface="Marintas Medium" pitchFamily="50" charset="0"/>
              </a:rPr>
            </a:br>
            <a:r>
              <a:rPr lang="en-US" sz="2000" b="1" dirty="0">
                <a:solidFill>
                  <a:srgbClr val="E73137"/>
                </a:solidFill>
                <a:latin typeface="Marintas Medium" pitchFamily="50" charset="0"/>
              </a:rPr>
              <a:t>2593 devices </a:t>
            </a:r>
            <a:r>
              <a:rPr lang="en-US" sz="2000" dirty="0">
                <a:solidFill>
                  <a:srgbClr val="E73137"/>
                </a:solidFill>
                <a:latin typeface="Marintas Medium" pitchFamily="50" charset="0"/>
              </a:rPr>
              <a:t>accessible</a:t>
            </a:r>
            <a:endParaRPr lang="es-UY" sz="2000" dirty="0">
              <a:solidFill>
                <a:srgbClr val="E73137"/>
              </a:solidFill>
              <a:latin typeface="Marintas Medium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66977" y="2411596"/>
            <a:ext cx="1909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arintas Medium" pitchFamily="50" charset="0"/>
              </a:rPr>
              <a:t>http</a:t>
            </a:r>
            <a:r>
              <a:rPr lang="en-US" dirty="0" smtClean="0">
                <a:latin typeface="Marintas Medium" pitchFamily="50" charset="0"/>
              </a:rPr>
              <a:t>://testing.uy</a:t>
            </a:r>
            <a:endParaRPr lang="en-US" dirty="0">
              <a:latin typeface="Marintas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01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54251" y="0"/>
            <a:ext cx="9252499" cy="6858000"/>
          </a:xfrm>
          <a:prstGeom prst="rect">
            <a:avLst/>
          </a:prstGeom>
          <a:solidFill>
            <a:srgbClr val="004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51" y="6013844"/>
            <a:ext cx="9252500" cy="900006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899227"/>
            <a:ext cx="864096" cy="1059546"/>
          </a:xfrm>
          <a:prstGeom prst="rect">
            <a:avLst/>
          </a:prstGeom>
        </p:spPr>
      </p:pic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Marintas Medium" pitchFamily="50" charset="0"/>
              </a:rPr>
              <a:t>Thank you</a:t>
            </a:r>
            <a:endParaRPr lang="es-UY" dirty="0">
              <a:solidFill>
                <a:schemeClr val="bg1"/>
              </a:solidFill>
              <a:latin typeface="Marintas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33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AR" dirty="0" smtClean="0">
                <a:latin typeface="Marintas Medium" pitchFamily="50" charset="0"/>
              </a:rPr>
              <a:t>Schedule</a:t>
            </a:r>
            <a:endParaRPr lang="es-UY" dirty="0">
              <a:latin typeface="Marintas Medium" pitchFamily="50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389483"/>
              </p:ext>
            </p:extLst>
          </p:nvPr>
        </p:nvGraphicFramePr>
        <p:xfrm>
          <a:off x="457200" y="1600200"/>
          <a:ext cx="454684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027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-36512" y="0"/>
            <a:ext cx="9217024" cy="5589240"/>
          </a:xfrm>
          <a:prstGeom prst="rect">
            <a:avLst/>
          </a:prstGeom>
          <a:solidFill>
            <a:srgbClr val="E7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56"/>
          <a:stretch/>
        </p:blipFill>
        <p:spPr>
          <a:xfrm>
            <a:off x="539552" y="692697"/>
            <a:ext cx="2304256" cy="628104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6" y="1445200"/>
            <a:ext cx="8240385" cy="183600"/>
          </a:xfrm>
          <a:prstGeom prst="rect">
            <a:avLst/>
          </a:prstGeom>
        </p:spPr>
      </p:pic>
      <p:sp>
        <p:nvSpPr>
          <p:cNvPr id="12" name="9 Marcador de texto"/>
          <p:cNvSpPr txBox="1">
            <a:spLocks/>
          </p:cNvSpPr>
          <p:nvPr/>
        </p:nvSpPr>
        <p:spPr>
          <a:xfrm>
            <a:off x="2987824" y="2104256"/>
            <a:ext cx="5554960" cy="676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sz="4400" dirty="0" err="1" smtClean="0">
                <a:solidFill>
                  <a:schemeClr val="bg1"/>
                </a:solidFill>
                <a:latin typeface="Marintas Medium" pitchFamily="50" charset="0"/>
              </a:rPr>
              <a:t>Market</a:t>
            </a:r>
            <a:r>
              <a:rPr lang="es-ES_tradnl" sz="4400" dirty="0" smtClean="0">
                <a:solidFill>
                  <a:schemeClr val="bg1"/>
                </a:solidFill>
                <a:latin typeface="Marintas Medium" pitchFamily="50" charset="0"/>
              </a:rPr>
              <a:t> &amp; </a:t>
            </a:r>
            <a:r>
              <a:rPr lang="es-ES_tradnl" sz="4400" dirty="0" err="1" smtClean="0">
                <a:solidFill>
                  <a:schemeClr val="bg1"/>
                </a:solidFill>
                <a:latin typeface="Marintas Medium" pitchFamily="50" charset="0"/>
              </a:rPr>
              <a:t>Trends</a:t>
            </a:r>
            <a:endParaRPr lang="es-AR" sz="4400" dirty="0">
              <a:solidFill>
                <a:schemeClr val="bg1"/>
              </a:solidFill>
              <a:latin typeface="Marintas Medium" pitchFamily="50" charset="0"/>
            </a:endParaRPr>
          </a:p>
        </p:txBody>
      </p:sp>
      <p:sp>
        <p:nvSpPr>
          <p:cNvPr id="13" name="9 Marcador de texto"/>
          <p:cNvSpPr txBox="1">
            <a:spLocks/>
          </p:cNvSpPr>
          <p:nvPr/>
        </p:nvSpPr>
        <p:spPr>
          <a:xfrm>
            <a:off x="5508104" y="2933328"/>
            <a:ext cx="3034680" cy="1791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600" kern="1200" baseline="0">
                <a:solidFill>
                  <a:schemeClr val="bg1"/>
                </a:solidFill>
                <a:latin typeface="Marintas Med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_tradnl" sz="18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World</a:t>
            </a:r>
            <a:r>
              <a:rPr lang="es-ES_tradnl" sz="18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ES_tradnl" sz="18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Quality</a:t>
            </a:r>
            <a:r>
              <a:rPr lang="es-ES_tradnl" sz="18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ES_tradnl" sz="18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Report</a:t>
            </a:r>
            <a:endParaRPr lang="es-ES_tradnl" sz="18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r"/>
            <a:r>
              <a:rPr lang="es-ES_tradnl" sz="1800" baseline="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Outsourcing</a:t>
            </a:r>
            <a:endParaRPr lang="es-ES_tradnl" sz="1800" baseline="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r"/>
            <a:r>
              <a:rPr lang="es-ES_tradnl" sz="18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Device</a:t>
            </a:r>
            <a:r>
              <a:rPr lang="es-ES_tradnl" sz="18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ES_tradnl" sz="18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Labs</a:t>
            </a:r>
            <a:endParaRPr lang="es-ES_tradnl" sz="18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r"/>
            <a:r>
              <a:rPr lang="es-ES_tradnl" sz="1800" dirty="0" err="1">
                <a:latin typeface="Open Sans" pitchFamily="34" charset="0"/>
                <a:ea typeface="Open Sans" pitchFamily="34" charset="0"/>
                <a:cs typeface="Open Sans" pitchFamily="34" charset="0"/>
              </a:rPr>
              <a:t>Silicon</a:t>
            </a:r>
            <a:r>
              <a:rPr lang="es-ES_tradnl" sz="18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Valley</a:t>
            </a:r>
          </a:p>
          <a:p>
            <a:pPr algn="r"/>
            <a:endParaRPr lang="es-ES_tradnl" sz="18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48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766" y="1700808"/>
            <a:ext cx="6601594" cy="384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43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4" r="10625" b="1854"/>
          <a:stretch/>
        </p:blipFill>
        <p:spPr bwMode="auto">
          <a:xfrm>
            <a:off x="323528" y="286423"/>
            <a:ext cx="8640960" cy="6454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50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86" y="1400126"/>
            <a:ext cx="72009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>
                <a:latin typeface="Marintas Medium" pitchFamily="50" charset="0"/>
              </a:rPr>
              <a:t>TCOE - </a:t>
            </a:r>
            <a:r>
              <a:rPr lang="es-AR" dirty="0" err="1" smtClean="0">
                <a:latin typeface="Marintas Medium" pitchFamily="50" charset="0"/>
              </a:rPr>
              <a:t>Managed</a:t>
            </a:r>
            <a:endParaRPr lang="es-UY" dirty="0">
              <a:latin typeface="Marintas Medium" pitchFamily="50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040"/>
            <a:ext cx="516255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87" y="3584252"/>
            <a:ext cx="33242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60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32" y="1196752"/>
            <a:ext cx="6994936" cy="5106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>
                <a:latin typeface="Marintas Medium" pitchFamily="50" charset="0"/>
              </a:rPr>
              <a:t>Budget</a:t>
            </a:r>
            <a:endParaRPr lang="es-UY" dirty="0">
              <a:latin typeface="Marintas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07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>
                <a:latin typeface="Marintas Medium" pitchFamily="50" charset="0"/>
              </a:rPr>
              <a:t>Budget</a:t>
            </a:r>
            <a:endParaRPr lang="es-UY" dirty="0">
              <a:latin typeface="Marintas Medium" pitchFamily="50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12" y="2636912"/>
            <a:ext cx="7337320" cy="182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651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</TotalTime>
  <Words>2243</Words>
  <Application>Microsoft Office PowerPoint</Application>
  <PresentationFormat>On-screen Show (4:3)</PresentationFormat>
  <Paragraphs>220</Paragraphs>
  <Slides>29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Tema de Office</vt:lpstr>
      <vt:lpstr>PowerPoint Presentation</vt:lpstr>
      <vt:lpstr>PowerPoint Presentation</vt:lpstr>
      <vt:lpstr>Schedule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ALM</vt:lpstr>
      <vt:lpstr>PowerPoint Presentation</vt:lpstr>
      <vt:lpstr>PowerPoint Presentation</vt:lpstr>
      <vt:lpstr>PowerPoint Presentation</vt:lpstr>
      <vt:lpstr>Job Trends</vt:lpstr>
      <vt:lpstr>Job Trends</vt:lpstr>
      <vt:lpstr>DevOps</vt:lpstr>
      <vt:lpstr>PowerPoint Presentation</vt:lpstr>
      <vt:lpstr>Smart Devices</vt:lpstr>
      <vt:lpstr>“Boutique”</vt:lpstr>
      <vt:lpstr>PowerPoint Presentation</vt:lpstr>
      <vt:lpstr>Community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Fabian Baptista</cp:lastModifiedBy>
  <cp:revision>65</cp:revision>
  <dcterms:created xsi:type="dcterms:W3CDTF">2014-01-10T20:41:28Z</dcterms:created>
  <dcterms:modified xsi:type="dcterms:W3CDTF">2014-04-08T15:16:42Z</dcterms:modified>
</cp:coreProperties>
</file>