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4"/>
  </p:sldMasterIdLst>
  <p:notesMasterIdLst>
    <p:notesMasterId r:id="rId8"/>
  </p:notesMasterIdLst>
  <p:handoutMasterIdLst>
    <p:handoutMasterId r:id="rId9"/>
  </p:handoutMasterIdLst>
  <p:sldIdLst>
    <p:sldId id="302" r:id="rId5"/>
    <p:sldId id="303" r:id="rId6"/>
    <p:sldId id="304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850"/>
    <a:srgbClr val="001169"/>
    <a:srgbClr val="3B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91632" autoAdjust="0"/>
  </p:normalViewPr>
  <p:slideViewPr>
    <p:cSldViewPr showGuides="1">
      <p:cViewPr>
        <p:scale>
          <a:sx n="80" d="100"/>
          <a:sy n="80" d="100"/>
        </p:scale>
        <p:origin x="-1914" y="-174"/>
      </p:cViewPr>
      <p:guideLst>
        <p:guide orient="horz" pos="1389"/>
        <p:guide orient="horz" pos="3793"/>
        <p:guide orient="horz" pos="36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363DD-13C6-488C-8880-F10273D8B4A2}" type="datetimeFigureOut">
              <a:rPr lang="en-AU" smtClean="0"/>
              <a:pPr/>
              <a:t>8/05/2015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C4095-C0C6-4FC6-B1C7-D27A4D93026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986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27A7-10D2-4FC2-AC85-FD81DC0E8A46}" type="datetimeFigureOut">
              <a:rPr lang="en-AU" smtClean="0"/>
              <a:pPr/>
              <a:t>8/05/2015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C8C0-212E-4FC8-8D30-529C471F72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82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43459" y="6143079"/>
            <a:ext cx="2133600" cy="28800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130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August 2012</a:t>
            </a:r>
            <a:endParaRPr lang="en-AU" dirty="0"/>
          </a:p>
        </p:txBody>
      </p:sp>
      <p:pic>
        <p:nvPicPr>
          <p:cNvPr id="18" name="Picture 5" descr="C:\Users\SPF\Documents\Artisan\Elmwood\White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86528" y="2996952"/>
            <a:ext cx="5281616" cy="2448272"/>
          </a:xfrm>
          <a:solidFill>
            <a:schemeClr val="bg1">
              <a:alpha val="60000"/>
            </a:schemeClr>
          </a:solidFill>
        </p:spPr>
        <p:txBody>
          <a:bodyPr lIns="270000" tIns="270000" rIns="270000" bIns="270000" anchor="t" anchorCtr="0">
            <a:normAutofit/>
          </a:bodyPr>
          <a:lstStyle>
            <a:lvl1pPr algn="l">
              <a:lnSpc>
                <a:spcPts val="4320"/>
              </a:lnSpc>
              <a:defRPr sz="3600" baseline="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9976" y="4772744"/>
            <a:ext cx="5279882" cy="672480"/>
          </a:xfrm>
        </p:spPr>
        <p:txBody>
          <a:bodyPr lIns="270000"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10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2"/>
          <a:stretch/>
        </p:blipFill>
        <p:spPr bwMode="auto">
          <a:xfrm>
            <a:off x="179512" y="188640"/>
            <a:ext cx="3309333" cy="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5" descr="C:\Users\SPF\Documents\Artisan\Elmwood\WhiteArro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1" y="1437285"/>
            <a:ext cx="7979097" cy="4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1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2692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228184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9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75" y="2205038"/>
            <a:ext cx="4969073" cy="3960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6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3"/>
          </p:nvPr>
        </p:nvSpPr>
        <p:spPr>
          <a:xfrm>
            <a:off x="3636000" y="2205037"/>
            <a:ext cx="4968000" cy="3960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7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635375" y="2205038"/>
            <a:ext cx="4968875" cy="3960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05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82613" y="1700212"/>
            <a:ext cx="7920000" cy="43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9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4650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85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98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8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a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>
                <a:solidFill>
                  <a:prstClr val="white"/>
                </a:solidFill>
              </a:rPr>
              <a:pPr algn="ctr"/>
              <a:t>‹#›</a:t>
            </a:fld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1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1046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3" name="Picture 12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76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/>
          </p:nvPr>
        </p:nvSpPr>
        <p:spPr>
          <a:xfrm>
            <a:off x="0" y="1340769"/>
            <a:ext cx="9144000" cy="48965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6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baseline="0" smtClean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ctr">
              <a:defRPr sz="140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6473ECC0-65CE-4070-B089-D3A4364C386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313" y="2204864"/>
            <a:ext cx="8136135" cy="936798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1500"/>
              </a:lnSpc>
              <a:spcAft>
                <a:spcPts val="600"/>
              </a:spcAft>
              <a:buFontTx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265113" indent="-265113">
              <a:buFontTx/>
              <a:buBlip>
                <a:blip r:embed="rId2"/>
              </a:buBlip>
              <a:defRPr sz="1100">
                <a:solidFill>
                  <a:schemeClr val="tx1"/>
                </a:solidFill>
              </a:defRPr>
            </a:lvl3pPr>
            <a:lvl4pPr marL="452438" indent="-187325">
              <a:buFont typeface="Arial" pitchFamily="34" charset="0"/>
              <a:buChar char="˗"/>
              <a:tabLst/>
              <a:defRPr sz="1100">
                <a:solidFill>
                  <a:schemeClr val="tx1"/>
                </a:solidFill>
              </a:defRPr>
            </a:lvl4pPr>
            <a:lvl5pPr marL="541338" indent="-187325"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7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82613" y="1485596"/>
            <a:ext cx="7983537" cy="494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3600" dirty="0">
              <a:latin typeface="Georgia" pitchFamily="18" charset="0"/>
            </a:endParaRPr>
          </a:p>
        </p:txBody>
      </p:sp>
      <p:pic>
        <p:nvPicPr>
          <p:cNvPr id="4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97968"/>
            <a:ext cx="8229600" cy="114300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n-AU" dirty="0"/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8" name="Oval 7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3068216" y="6232227"/>
            <a:ext cx="5127848" cy="365125"/>
          </a:xfrm>
          <a:prstGeom prst="rect">
            <a:avLst/>
          </a:prstGeom>
        </p:spPr>
        <p:txBody>
          <a:bodyPr anchor="ctr" anchorCtr="0"/>
          <a:lstStyle/>
          <a:p>
            <a:pPr algn="r"/>
            <a:r>
              <a:rPr lang="en-AU" sz="800" dirty="0" smtClean="0">
                <a:latin typeface="+mj-lt"/>
              </a:rPr>
              <a:t>Release Control Centre Briefing – Floor Walkers and Tier 2 Support</a:t>
            </a:r>
            <a:endParaRPr lang="en-AU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97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200"/>
            <a:ext cx="8229600" cy="4248573"/>
          </a:xfrm>
        </p:spPr>
        <p:txBody>
          <a:bodyPr/>
          <a:lstStyle>
            <a:lvl5pPr marL="809625" indent="-180975"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7" name="Oval 6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619250" y="1772817"/>
            <a:ext cx="5761062" cy="36723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 b="0"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0" indent="0">
              <a:lnSpc>
                <a:spcPts val="3300"/>
              </a:lnSpc>
              <a:spcBef>
                <a:spcPts val="0"/>
              </a:spcBef>
              <a:buFontTx/>
              <a:buNone/>
              <a:defRPr sz="1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0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mall logo and page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5" name="Oval 4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8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AU" sz="800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6473ECC0-65CE-4070-B089-D3A4364C386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7544" y="1628800"/>
            <a:ext cx="8208912" cy="4321151"/>
          </a:xfrm>
        </p:spPr>
        <p:txBody>
          <a:bodyPr/>
          <a:lstStyle>
            <a:lvl1pPr marL="447675" indent="-447675"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</a:defRPr>
            </a:lvl1pPr>
            <a:lvl2pPr marL="628650" indent="-180975">
              <a:buFont typeface="Arial" pitchFamily="34" charset="0"/>
              <a:buChar char="-"/>
              <a:defRPr sz="2000"/>
            </a:lvl2pPr>
            <a:lvl3pPr marL="809625" indent="-171450">
              <a:buFont typeface="Arial" pitchFamily="34" charset="0"/>
              <a:buChar char="-"/>
              <a:defRPr sz="1800" baseline="0"/>
            </a:lvl3pPr>
            <a:lvl4pPr marL="1076325" indent="-180975">
              <a:defRPr sz="1800"/>
            </a:lvl4pPr>
            <a:lvl5pPr marL="1257300" indent="-180975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6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6345" y="1844129"/>
            <a:ext cx="3743647" cy="3961135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spcBef>
                <a:spcPts val="0"/>
              </a:spcBef>
              <a:spcAft>
                <a:spcPts val="3000"/>
              </a:spcAft>
              <a:buFontTx/>
              <a:buNone/>
              <a:defRPr sz="3600" b="0" baseline="0">
                <a:solidFill>
                  <a:schemeClr val="bg1"/>
                </a:solidFill>
                <a:latin typeface="Georgia" pitchFamily="18" charset="0"/>
                <a:cs typeface="Arial" pitchFamily="34" charset="0"/>
              </a:defRPr>
            </a:lvl1pPr>
            <a:lvl2pPr marL="0" indent="0">
              <a:lnSpc>
                <a:spcPts val="2200"/>
              </a:lnSpc>
              <a:buFontTx/>
              <a:buNone/>
              <a:defRPr sz="1800" b="1" baseline="0">
                <a:solidFill>
                  <a:schemeClr val="bg1"/>
                </a:solidFill>
                <a:latin typeface="Arial" pitchFamily="34" charset="0"/>
              </a:defRPr>
            </a:lvl2pPr>
            <a:lvl3pPr marL="0" indent="0">
              <a:lnSpc>
                <a:spcPts val="2500"/>
              </a:lnSpc>
              <a:buFontTx/>
              <a:buNone/>
              <a:defRPr sz="1800" i="1" baseline="0">
                <a:solidFill>
                  <a:schemeClr val="bg1"/>
                </a:solidFill>
                <a:latin typeface="Georgia" pitchFamily="18" charset="0"/>
              </a:defRPr>
            </a:lvl3pPr>
            <a:lvl4pPr marL="557212" indent="-285750">
              <a:buFont typeface="Arial" pitchFamily="34" charset="0"/>
              <a:buChar char="˗"/>
              <a:tabLst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9150" indent="-285750">
              <a:defRPr lang="en-AU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1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1"/>
            <a:ext cx="8229600" cy="439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Release Control Centre Briefing – Floor Walkers and Tier 2 Support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pic>
        <p:nvPicPr>
          <p:cNvPr id="11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73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AU" sz="3600" kern="1200" dirty="0" smtClean="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en-US" sz="2600" b="1" kern="1200" baseline="0" dirty="0" smtClean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lang="en-US" sz="2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7675" indent="-447675" algn="l" defTabSz="914400" rtl="0" eaLnBrk="1" latinLnBrk="0" hangingPunct="1">
        <a:spcBef>
          <a:spcPct val="20000"/>
        </a:spcBef>
        <a:buFontTx/>
        <a:buBlip>
          <a:blip r:embed="rId23"/>
        </a:buBlip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ct val="20000"/>
        </a:spcBef>
        <a:buFont typeface="Arial" pitchFamily="34" charset="0"/>
        <a:buChar char="-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ferences.modernisation.gouv.fr/rgaa-accessibilite/" TargetMode="External"/><Relationship Id="rId3" Type="http://schemas.openxmlformats.org/officeDocument/2006/relationships/hyperlink" Target="http://www.w3.org/TR/WCAG10/" TargetMode="External"/><Relationship Id="rId7" Type="http://schemas.openxmlformats.org/officeDocument/2006/relationships/hyperlink" Target="http://www.bitvtest.eu/bitv_test/intro/overview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pubbliaccesso.it/normative/law_20040109_n4.htm" TargetMode="External"/><Relationship Id="rId5" Type="http://schemas.openxmlformats.org/officeDocument/2006/relationships/hyperlink" Target="http://www.section508.gov/" TargetMode="External"/><Relationship Id="rId4" Type="http://schemas.openxmlformats.org/officeDocument/2006/relationships/hyperlink" Target="http://www.w3.org/TR/WCAG2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ve.webaim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100" kern="0" dirty="0" smtClean="0">
                <a:solidFill>
                  <a:sysClr val="windowText" lastClr="000000"/>
                </a:solidFill>
              </a:rPr>
              <a:t>Web </a:t>
            </a:r>
            <a:r>
              <a:rPr lang="en-AU" sz="1100" dirty="0" smtClean="0"/>
              <a:t>Accessibility</a:t>
            </a:r>
            <a:r>
              <a:rPr lang="en-AU" sz="1200" dirty="0" smtClean="0"/>
              <a:t> 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WAVE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GA debug</a:t>
            </a: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Gatling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</a:rPr>
              <a:t>Nav Timing API</a:t>
            </a: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</a:rPr>
              <a:t>LR Discussion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AU" kern="0" dirty="0">
                <a:solidFill>
                  <a:srgbClr val="C61217"/>
                </a:solidFill>
              </a:rPr>
              <a:t>Adapting</a:t>
            </a:r>
            <a:r>
              <a:rPr lang="en-AU" dirty="0"/>
              <a:t> </a:t>
            </a:r>
            <a:r>
              <a:rPr lang="en-AU" kern="0" dirty="0">
                <a:solidFill>
                  <a:srgbClr val="C61217"/>
                </a:solidFill>
              </a:rPr>
              <a:t>Web</a:t>
            </a:r>
            <a:r>
              <a:rPr lang="en-AU" dirty="0"/>
              <a:t> </a:t>
            </a:r>
            <a:r>
              <a:rPr lang="en-AU" kern="0" dirty="0">
                <a:solidFill>
                  <a:srgbClr val="C61217"/>
                </a:solidFill>
              </a:rPr>
              <a:t>Accessibility</a:t>
            </a:r>
            <a:r>
              <a:rPr lang="en-AU" dirty="0"/>
              <a:t> </a:t>
            </a:r>
            <a:r>
              <a:rPr lang="en-AU" kern="0" dirty="0">
                <a:solidFill>
                  <a:srgbClr val="C61217"/>
                </a:solidFill>
              </a:rPr>
              <a:t>using</a:t>
            </a:r>
            <a:r>
              <a:rPr lang="en-AU" dirty="0"/>
              <a:t> </a:t>
            </a:r>
            <a:r>
              <a:rPr lang="en-AU" kern="0" dirty="0">
                <a:solidFill>
                  <a:srgbClr val="C61217"/>
                </a:solidFill>
              </a:rPr>
              <a:t>GA</a:t>
            </a:r>
            <a:r>
              <a:rPr lang="en-AU" dirty="0"/>
              <a:t> </a:t>
            </a:r>
            <a:r>
              <a:rPr lang="en-AU" kern="0" dirty="0">
                <a:solidFill>
                  <a:srgbClr val="C61217"/>
                </a:solidFill>
              </a:rPr>
              <a:t>and</a:t>
            </a:r>
            <a:r>
              <a:rPr lang="en-AU" dirty="0"/>
              <a:t> </a:t>
            </a:r>
            <a:r>
              <a:rPr lang="en-AU" kern="0" dirty="0">
                <a:solidFill>
                  <a:srgbClr val="C61217"/>
                </a:solidFill>
              </a:rPr>
              <a:t>WAVE</a:t>
            </a:r>
          </a:p>
        </p:txBody>
      </p:sp>
      <p:sp>
        <p:nvSpPr>
          <p:cNvPr id="7182" name="Rectangle 27"/>
          <p:cNvSpPr>
            <a:spLocks noChangeArrowheads="1"/>
          </p:cNvSpPr>
          <p:nvPr/>
        </p:nvSpPr>
        <p:spPr bwMode="auto">
          <a:xfrm>
            <a:off x="575722" y="1085850"/>
            <a:ext cx="6184647" cy="5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Meets </a:t>
            </a:r>
            <a:r>
              <a:rPr lang="en-AU" dirty="0"/>
              <a:t>established accessibility </a:t>
            </a:r>
            <a:r>
              <a:rPr lang="en-AU" dirty="0" smtClean="0"/>
              <a:t>standards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W3C’s </a:t>
            </a:r>
            <a:r>
              <a:rPr lang="en-AU" dirty="0">
                <a:hlinkClick r:id="rId3" tooltip="W3C Web Content Accessibility Guidelines 1.0"/>
              </a:rPr>
              <a:t>WCAG 1.0</a:t>
            </a:r>
            <a:r>
              <a:rPr lang="en-AU" dirty="0"/>
              <a:t> and </a:t>
            </a:r>
            <a:r>
              <a:rPr lang="en-AU" dirty="0">
                <a:hlinkClick r:id="rId4" tooltip="W3C Web Content Accessibility Guidelines 2.0"/>
              </a:rPr>
              <a:t>2.0</a:t>
            </a:r>
            <a:r>
              <a:rPr lang="en-AU" dirty="0"/>
              <a:t>, </a:t>
            </a:r>
            <a:r>
              <a:rPr lang="en-AU" dirty="0">
                <a:hlinkClick r:id="rId5" tooltip="Section 508 Accessibility Guidelines"/>
              </a:rPr>
              <a:t>Section 508</a:t>
            </a:r>
            <a:r>
              <a:rPr lang="en-AU" dirty="0"/>
              <a:t>, the </a:t>
            </a:r>
            <a:r>
              <a:rPr lang="en-AU" dirty="0">
                <a:hlinkClick r:id="rId6" tooltip="The Stanca Act - Italian Accessibility Law"/>
              </a:rPr>
              <a:t>Stanca Act</a:t>
            </a:r>
            <a:r>
              <a:rPr lang="en-AU" dirty="0"/>
              <a:t> (Italian Accessibility Law), </a:t>
            </a:r>
            <a:r>
              <a:rPr lang="en-AU" dirty="0">
                <a:hlinkClick r:id="rId7" tooltip="BITV - German Web Accessibility Test"/>
              </a:rPr>
              <a:t>BITV</a:t>
            </a:r>
            <a:r>
              <a:rPr lang="en-AU" dirty="0"/>
              <a:t> (web accessibility test of the German BIK project), </a:t>
            </a:r>
            <a:r>
              <a:rPr lang="en-AU" dirty="0">
                <a:hlinkClick r:id="rId8" tooltip="RGAA - French Accessibility Law"/>
              </a:rPr>
              <a:t>RGAA</a:t>
            </a:r>
            <a:r>
              <a:rPr lang="en-AU" dirty="0"/>
              <a:t> (French Accessibility Law)</a:t>
            </a:r>
            <a:endParaRPr lang="en-AU" dirty="0" smtClean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US" dirty="0" smtClean="0"/>
              <a:t>Customized accessibility guidelines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US" dirty="0" smtClean="0"/>
              <a:t>Tools are all web based</a:t>
            </a:r>
            <a:endParaRPr lang="en-US" dirty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Extension </a:t>
            </a:r>
            <a:r>
              <a:rPr lang="en-AU" dirty="0"/>
              <a:t>for </a:t>
            </a:r>
            <a:r>
              <a:rPr lang="en-AU" dirty="0" smtClean="0"/>
              <a:t>browsers provide </a:t>
            </a:r>
            <a:r>
              <a:rPr lang="en-AU" dirty="0"/>
              <a:t>the same functionality without the need to code for it </a:t>
            </a:r>
            <a:endParaRPr lang="en-AU" dirty="0" smtClean="0"/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Preserve </a:t>
            </a:r>
            <a:r>
              <a:rPr lang="en-AU" dirty="0" smtClean="0"/>
              <a:t>logs </a:t>
            </a:r>
            <a:r>
              <a:rPr lang="en-AU" dirty="0"/>
              <a:t>upon navigation</a:t>
            </a: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</a:pPr>
            <a:endParaRPr lang="en-AU" dirty="0" smtClean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64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Web </a:t>
            </a:r>
            <a:r>
              <a:rPr lang="en-AU" sz="1200" dirty="0"/>
              <a:t>Accessibility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kern="0" dirty="0">
                <a:solidFill>
                  <a:sysClr val="windowText" lastClr="000000"/>
                </a:solidFill>
              </a:rPr>
              <a:t>WAVE</a:t>
            </a: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GA debug</a:t>
            </a:r>
          </a:p>
          <a:p>
            <a:pPr algn="ctr"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Gatling</a:t>
            </a: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Nav Timing 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API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LR Discussion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 smtClean="0">
                <a:solidFill>
                  <a:srgbClr val="C61217"/>
                </a:solidFill>
              </a:rPr>
              <a:t>WAVE </a:t>
            </a:r>
            <a:endParaRPr lang="en-US" kern="0" dirty="0">
              <a:solidFill>
                <a:srgbClr val="C61217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575722" y="1085850"/>
            <a:ext cx="6184647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://wave.webaim.org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Accessibility </a:t>
            </a:r>
            <a:r>
              <a:rPr lang="en-AU" dirty="0"/>
              <a:t>violations by annotating a copy of the </a:t>
            </a:r>
            <a:r>
              <a:rPr lang="en-AU" dirty="0" smtClean="0"/>
              <a:t>page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P</a:t>
            </a:r>
            <a:r>
              <a:rPr lang="en-AU" dirty="0" smtClean="0"/>
              <a:t>roviding </a:t>
            </a:r>
            <a:r>
              <a:rPr lang="en-AU" dirty="0"/>
              <a:t>recommendations on how to repair them.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WAVE shows the original Web page with embedded icons and indicators that reveal the accessibility information within your page</a:t>
            </a:r>
            <a:r>
              <a:rPr lang="en-AU" dirty="0" smtClean="0"/>
              <a:t>.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/>
              <a:t>The user can choose to evaluate against multiple guidelines which include WCAG 1.0 and 2.0, Section 508, BITV and the Stanca Act</a:t>
            </a:r>
            <a:r>
              <a:rPr lang="en-AU" dirty="0" smtClean="0"/>
              <a:t>.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</a:pPr>
            <a:r>
              <a:rPr lang="en-AU" dirty="0" smtClean="0"/>
              <a:t>Look at the tool</a:t>
            </a:r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  <a:p>
            <a:pPr marL="171450" indent="-1714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10000"/>
              <a:buFont typeface="Wingdings" pitchFamily="2" charset="2"/>
              <a:buChar char="l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47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43000" y="857250"/>
            <a:ext cx="6858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750" kern="0" dirty="0">
                <a:solidFill>
                  <a:srgbClr val="D1D1CB"/>
                </a:solidFill>
                <a:latin typeface="Century Gothic" pitchFamily="34" charset="0"/>
              </a:rPr>
              <a:t>  </a:t>
            </a:r>
            <a: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  <a:t/>
            </a:r>
            <a:br>
              <a:rPr lang="en-US" sz="2700" kern="0" dirty="0">
                <a:solidFill>
                  <a:srgbClr val="D1D1CB"/>
                </a:solidFill>
                <a:latin typeface="Century Gothic" pitchFamily="34" charset="0"/>
              </a:rPr>
            </a:br>
            <a:endParaRPr lang="en-US" sz="2700" kern="0" dirty="0">
              <a:solidFill>
                <a:srgbClr val="D1D1CB"/>
              </a:solidFill>
              <a:latin typeface="Century Gothic" pitchFamily="34" charset="0"/>
            </a:endParaRPr>
          </a:p>
        </p:txBody>
      </p:sp>
      <p:sp>
        <p:nvSpPr>
          <p:cNvPr id="17" name="AutoShape 14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7108154" y="15430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200" kern="0" dirty="0">
                <a:solidFill>
                  <a:sysClr val="windowText" lastClr="000000"/>
                </a:solidFill>
              </a:rPr>
              <a:t>Web </a:t>
            </a:r>
            <a:r>
              <a:rPr lang="en-AU" sz="1200" dirty="0"/>
              <a:t>Accessibility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5"/>
          <p:cNvSpPr>
            <a:spLocks noChangeAspect="1" noChangeArrowheads="1"/>
          </p:cNvSpPr>
          <p:nvPr/>
        </p:nvSpPr>
        <p:spPr bwMode="auto">
          <a:xfrm>
            <a:off x="7108154" y="20002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WAVE</a:t>
            </a:r>
          </a:p>
        </p:txBody>
      </p:sp>
      <p:sp>
        <p:nvSpPr>
          <p:cNvPr id="19" name="AutoShape 16"/>
          <p:cNvSpPr>
            <a:spLocks noChangeAspect="1" noChangeArrowheads="1"/>
          </p:cNvSpPr>
          <p:nvPr/>
        </p:nvSpPr>
        <p:spPr bwMode="auto">
          <a:xfrm>
            <a:off x="7108154" y="24574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GA debug</a:t>
            </a:r>
          </a:p>
          <a:p>
            <a:pPr algn="ctr"/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7"/>
          <p:cNvSpPr>
            <a:spLocks noChangeAspect="1" noChangeArrowheads="1"/>
          </p:cNvSpPr>
          <p:nvPr/>
        </p:nvSpPr>
        <p:spPr bwMode="auto">
          <a:xfrm>
            <a:off x="7108154" y="33718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Gatling</a:t>
            </a:r>
          </a:p>
        </p:txBody>
      </p:sp>
      <p:sp>
        <p:nvSpPr>
          <p:cNvPr id="21" name="AutoShape 27"/>
          <p:cNvSpPr>
            <a:spLocks noChangeAspect="1" noChangeArrowheads="1"/>
          </p:cNvSpPr>
          <p:nvPr/>
        </p:nvSpPr>
        <p:spPr bwMode="auto">
          <a:xfrm>
            <a:off x="7108154" y="2914651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Nav Timing 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API</a:t>
            </a:r>
            <a:endParaRPr 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8"/>
          <p:cNvSpPr>
            <a:spLocks noChangeAspect="1" noChangeArrowheads="1"/>
          </p:cNvSpPr>
          <p:nvPr/>
        </p:nvSpPr>
        <p:spPr bwMode="auto">
          <a:xfrm>
            <a:off x="7108154" y="3850482"/>
            <a:ext cx="1240631" cy="321469"/>
          </a:xfrm>
          <a:prstGeom prst="roundRect">
            <a:avLst>
              <a:gd name="adj" fmla="val 16667"/>
            </a:avLst>
          </a:prstGeom>
          <a:solidFill>
            <a:srgbClr val="909082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LR Discussion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94134" y="456009"/>
            <a:ext cx="7590249" cy="5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>
                <a:solidFill>
                  <a:srgbClr val="C61217"/>
                </a:solidFill>
              </a:rPr>
              <a:t>GA debug</a:t>
            </a:r>
          </a:p>
        </p:txBody>
      </p:sp>
      <p:sp>
        <p:nvSpPr>
          <p:cNvPr id="7182" name="Rectangle 27"/>
          <p:cNvSpPr>
            <a:spLocks noChangeArrowheads="1"/>
          </p:cNvSpPr>
          <p:nvPr/>
        </p:nvSpPr>
        <p:spPr bwMode="auto">
          <a:xfrm>
            <a:off x="579834" y="860225"/>
            <a:ext cx="6184647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  <a:defRPr/>
            </a:pPr>
            <a:r>
              <a:rPr lang="en-AU" dirty="0" smtClean="0"/>
              <a:t>log </a:t>
            </a:r>
            <a:r>
              <a:rPr lang="en-AU" dirty="0"/>
              <a:t>(record) every hit (</a:t>
            </a:r>
            <a:r>
              <a:rPr lang="en-AU" dirty="0" err="1"/>
              <a:t>pageviews</a:t>
            </a:r>
            <a:r>
              <a:rPr lang="en-AU" dirty="0"/>
              <a:t>, </a:t>
            </a:r>
            <a:r>
              <a:rPr lang="en-AU" dirty="0" err="1"/>
              <a:t>screenview</a:t>
            </a:r>
            <a:r>
              <a:rPr lang="en-AU" dirty="0"/>
              <a:t>, event, transactions </a:t>
            </a:r>
            <a:r>
              <a:rPr lang="en-AU" dirty="0" smtClean="0"/>
              <a:t>etc. You </a:t>
            </a:r>
            <a:r>
              <a:rPr lang="en-AU" dirty="0"/>
              <a:t>will also be able to see error messages and warnings related to your tracking code in the console. </a:t>
            </a:r>
            <a:endParaRPr lang="en-AU" dirty="0" smtClean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  <a:defRPr/>
            </a:pPr>
            <a:r>
              <a:rPr lang="en-AU" dirty="0" smtClean="0"/>
              <a:t>Own </a:t>
            </a:r>
            <a:r>
              <a:rPr lang="en-AU" dirty="0"/>
              <a:t>API which has immense stat tracking </a:t>
            </a:r>
            <a:r>
              <a:rPr lang="en-AU" dirty="0" smtClean="0"/>
              <a:t>power</a:t>
            </a:r>
            <a:endParaRPr lang="en-US" dirty="0"/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  <a:defRPr/>
            </a:pPr>
            <a:r>
              <a:rPr lang="en-AU" dirty="0" smtClean="0"/>
              <a:t>Customized scripts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  <a:defRPr/>
            </a:pPr>
            <a:r>
              <a:rPr lang="en-AU" dirty="0" smtClean="0"/>
              <a:t>Information on events - Name</a:t>
            </a:r>
            <a:r>
              <a:rPr lang="en-AU" dirty="0"/>
              <a:t>, Type, Label and Value.</a:t>
            </a:r>
          </a:p>
          <a:p>
            <a:pPr marL="28575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  <a:defRPr/>
            </a:pPr>
            <a:r>
              <a:rPr lang="en-AU" dirty="0"/>
              <a:t>Your Custom Variables will be listed, complete with Label and Scope.</a:t>
            </a:r>
          </a:p>
          <a:p>
            <a:pPr marL="285750" lvl="0" indent="-285750">
              <a:lnSpc>
                <a:spcPct val="120000"/>
              </a:lnSpc>
              <a:spcBef>
                <a:spcPct val="40000"/>
              </a:spcBef>
              <a:buClr>
                <a:srgbClr val="C61217"/>
              </a:buClr>
              <a:buSzPct val="130000"/>
              <a:buBlip>
                <a:blip r:embed="rId2"/>
              </a:buBlip>
              <a:defRPr/>
            </a:pPr>
            <a:r>
              <a:rPr lang="en-AU" dirty="0"/>
              <a:t>Comprehensive reports on Accessibility, Network Utilization and </a:t>
            </a:r>
            <a:r>
              <a:rPr lang="en-AU" dirty="0" smtClean="0"/>
              <a:t>Performance</a:t>
            </a:r>
            <a:r>
              <a:rPr lang="en-AU" dirty="0"/>
              <a:t> </a:t>
            </a:r>
            <a:r>
              <a:rPr lang="en-AU" dirty="0" smtClean="0"/>
              <a:t>– Look at the tool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9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uper Generic 11Apr">
  <a:themeElements>
    <a:clrScheme name="Custom 6">
      <a:dk1>
        <a:sysClr val="windowText" lastClr="000000"/>
      </a:dk1>
      <a:lt1>
        <a:sysClr val="window" lastClr="FFFFFF"/>
      </a:lt1>
      <a:dk2>
        <a:srgbClr val="013A81"/>
      </a:dk2>
      <a:lt2>
        <a:srgbClr val="8DBAEE"/>
      </a:lt2>
      <a:accent1>
        <a:srgbClr val="0574BB"/>
      </a:accent1>
      <a:accent2>
        <a:srgbClr val="96D56D"/>
      </a:accent2>
      <a:accent3>
        <a:srgbClr val="EEB016"/>
      </a:accent3>
      <a:accent4>
        <a:srgbClr val="FF7350"/>
      </a:accent4>
      <a:accent5>
        <a:srgbClr val="8C82D8"/>
      </a:accent5>
      <a:accent6>
        <a:srgbClr val="00B5B0"/>
      </a:accent6>
      <a:hlink>
        <a:srgbClr val="013A81"/>
      </a:hlink>
      <a:folHlink>
        <a:srgbClr val="96D56D"/>
      </a:folHlink>
    </a:clrScheme>
    <a:fontScheme name="Unisuper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72B60039D63C49A1B60170EFBDC3D5" ma:contentTypeVersion="6" ma:contentTypeDescription="Create a new document." ma:contentTypeScope="" ma:versionID="cfd72ece11a700fef59b01e40717bf1b">
  <xsd:schema xmlns:xsd="http://www.w3.org/2001/XMLSchema" xmlns:p="http://schemas.microsoft.com/office/2006/metadata/properties" xmlns:ns2="ee73dec9-a626-4e82-bd1f-ab36f9ccc59d" targetNamespace="http://schemas.microsoft.com/office/2006/metadata/properties" ma:root="true" ma:fieldsID="00790a5733d3d211c03af6c81c1666b5" ns2:_="">
    <xsd:import namespace="ee73dec9-a626-4e82-bd1f-ab36f9ccc59d"/>
    <xsd:element name="properties">
      <xsd:complexType>
        <xsd:sequence>
          <xsd:element name="documentManagement">
            <xsd:complexType>
              <xsd:all>
                <xsd:element ref="ns2:Process2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e73dec9-a626-4e82-bd1f-ab36f9ccc59d" elementFormDefault="qualified">
    <xsd:import namespace="http://schemas.microsoft.com/office/2006/documentManagement/types"/>
    <xsd:element name="Process2" ma:index="8" nillable="true" ma:displayName="Process" ma:list="{e145cbb4-c796-4e82-8156-4026a90b05e5}" ma:internalName="Process2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rocess2 xmlns="ee73dec9-a626-4e82-bd1f-ab36f9ccc59d">11</Process2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CB1193-5F8D-4EEF-81F5-615F8D289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3dec9-a626-4e82-bd1f-ab36f9ccc59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08F49BF-E7D7-4AED-9F22-5F48F1A7D5AF}">
  <ds:schemaRefs>
    <ds:schemaRef ds:uri="ee73dec9-a626-4e82-bd1f-ab36f9ccc59d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023D16E-E1A4-45CB-9252-719ECABFB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UniSuper Generic 11Apr</Template>
  <TotalTime>1664</TotalTime>
  <Words>206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UniSuper Generic 11Apr</vt:lpstr>
      <vt:lpstr>PowerPoint Presentation</vt:lpstr>
      <vt:lpstr>PowerPoint Presentation</vt:lpstr>
      <vt:lpstr>PowerPoint Presentation</vt:lpstr>
    </vt:vector>
  </TitlesOfParts>
  <Company>Unisuper Management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and Control Centre Briefing 2 for floor walkers and Teir 2</dc:title>
  <dc:creator>PMO Change Manager</dc:creator>
  <cp:lastModifiedBy>Aditya Kalra</cp:lastModifiedBy>
  <cp:revision>151</cp:revision>
  <dcterms:created xsi:type="dcterms:W3CDTF">2013-05-10T00:02:17Z</dcterms:created>
  <dcterms:modified xsi:type="dcterms:W3CDTF">2015-05-08T00:10:32Z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0x010100E972B60039D63C49A1B60170EFBDC3D5</vt:lpwstr>
  </property>
  <property fmtid="{D5CDD505-2E9C-101B-9397-08002B2CF9AE}" pid="3" name="Mandatory/Optional">
    <vt:lpwstr>Mandatory</vt:lpwstr>
  </property>
  <property fmtid="{D5CDD505-2E9C-101B-9397-08002B2CF9AE}" pid="4" name="Order">
    <vt:r8>26700</vt:r8>
  </property>
</Properties>
</file>