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4"/>
  </p:sldMasterIdLst>
  <p:notesMasterIdLst>
    <p:notesMasterId r:id="rId9"/>
  </p:notesMasterIdLst>
  <p:handoutMasterIdLst>
    <p:handoutMasterId r:id="rId10"/>
  </p:handoutMasterIdLst>
  <p:sldIdLst>
    <p:sldId id="305" r:id="rId5"/>
    <p:sldId id="306" r:id="rId6"/>
    <p:sldId id="309" r:id="rId7"/>
    <p:sldId id="307" r:id="rId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D850"/>
    <a:srgbClr val="001169"/>
    <a:srgbClr val="3B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9" autoAdjust="0"/>
    <p:restoredTop sz="91632" autoAdjust="0"/>
  </p:normalViewPr>
  <p:slideViewPr>
    <p:cSldViewPr showGuides="1">
      <p:cViewPr>
        <p:scale>
          <a:sx n="80" d="100"/>
          <a:sy n="80" d="100"/>
        </p:scale>
        <p:origin x="-1914" y="-282"/>
      </p:cViewPr>
      <p:guideLst>
        <p:guide orient="horz" pos="1389"/>
        <p:guide orient="horz" pos="3793"/>
        <p:guide orient="horz" pos="36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363DD-13C6-488C-8880-F10273D8B4A2}" type="datetimeFigureOut">
              <a:rPr lang="en-AU" smtClean="0"/>
              <a:pPr/>
              <a:t>4/05/2015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C4095-C0C6-4FC6-B1C7-D27A4D93026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3986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127A7-10D2-4FC2-AC85-FD81DC0E8A46}" type="datetimeFigureOut">
              <a:rPr lang="en-AU" smtClean="0"/>
              <a:pPr/>
              <a:t>4/05/2015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6C8C0-212E-4FC8-8D30-529C471F720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82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85722" y="6143079"/>
            <a:ext cx="7980427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843459" y="6143079"/>
            <a:ext cx="2133600" cy="288000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130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AU" smtClean="0"/>
              <a:t>August 2012</a:t>
            </a:r>
            <a:endParaRPr lang="en-AU" dirty="0"/>
          </a:p>
        </p:txBody>
      </p:sp>
      <p:pic>
        <p:nvPicPr>
          <p:cNvPr id="18" name="Picture 5" descr="C:\Users\SPF\Documents\Artisan\Elmwood\White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29479"/>
            <a:ext cx="148004" cy="1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586528" y="2996952"/>
            <a:ext cx="5281616" cy="2448272"/>
          </a:xfrm>
          <a:solidFill>
            <a:schemeClr val="bg1">
              <a:alpha val="60000"/>
            </a:schemeClr>
          </a:solidFill>
        </p:spPr>
        <p:txBody>
          <a:bodyPr lIns="270000" tIns="270000" rIns="270000" bIns="270000" anchor="t" anchorCtr="0">
            <a:normAutofit/>
          </a:bodyPr>
          <a:lstStyle>
            <a:lvl1pPr algn="l">
              <a:lnSpc>
                <a:spcPts val="4320"/>
              </a:lnSpc>
              <a:defRPr sz="3600" baseline="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89976" y="4772744"/>
            <a:ext cx="5279882" cy="672480"/>
          </a:xfrm>
        </p:spPr>
        <p:txBody>
          <a:bodyPr lIns="270000"/>
          <a:lstStyle>
            <a:lvl1pPr marL="0" indent="0" algn="l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pic>
        <p:nvPicPr>
          <p:cNvPr id="10" name="Picture 6" descr="C:\Users\SPF\Documents\Artisan\Elmwood\Powerpoint\Powerpoint\UniSuperLogo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52"/>
          <a:stretch/>
        </p:blipFill>
        <p:spPr bwMode="auto">
          <a:xfrm>
            <a:off x="179512" y="188640"/>
            <a:ext cx="3309333" cy="86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585722" y="6143079"/>
            <a:ext cx="7980427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9" name="Picture 5" descr="C:\Users\SPF\Documents\Artisan\Elmwood\WhiteArro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29479"/>
            <a:ext cx="148004" cy="1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1" y="1437285"/>
            <a:ext cx="7979097" cy="4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618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2599200" cy="4355283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2692" y="1628800"/>
            <a:ext cx="2599200" cy="4355283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Oval 7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dirty="0" smtClean="0"/>
              <a:t>Release Control Centre Briefing – Floor Walkers and Tier 2 Support</a:t>
            </a:r>
            <a:endParaRPr lang="en-A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089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6228184" y="1628800"/>
            <a:ext cx="2599200" cy="4355283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1" name="Oval 10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93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2599200" cy="4536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3635375" y="2205038"/>
            <a:ext cx="4969073" cy="39608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AU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dirty="0" smtClean="0"/>
              <a:t>Release Control Centre Briefing – Floor Walkers and Tier 2 Support</a:t>
            </a:r>
            <a:endParaRPr lang="en-A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724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2630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2599200" cy="4536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dirty="0" smtClean="0"/>
              <a:t>Release Control Centre Briefing – Floor Walkers and Tier 2 Support</a:t>
            </a:r>
            <a:endParaRPr lang="en-A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724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13" name="Table Placeholder 12"/>
          <p:cNvSpPr>
            <a:spLocks noGrp="1"/>
          </p:cNvSpPr>
          <p:nvPr>
            <p:ph type="tbl" sz="quarter" idx="13"/>
          </p:nvPr>
        </p:nvSpPr>
        <p:spPr>
          <a:xfrm>
            <a:off x="3636000" y="2205037"/>
            <a:ext cx="4968000" cy="3960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4671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2599200" cy="4536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z="800" smtClean="0"/>
            </a:lvl1pPr>
          </a:lstStyle>
          <a:p>
            <a:r>
              <a:rPr lang="en-AU" dirty="0" smtClean="0"/>
              <a:t>Release Control Centre Briefing – Floor Walkers and Tier 2 Support</a:t>
            </a:r>
            <a:endParaRPr lang="en-A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724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635375" y="2205038"/>
            <a:ext cx="4968875" cy="39608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2054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82613" y="1700212"/>
            <a:ext cx="7920000" cy="43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585722" y="6021288"/>
            <a:ext cx="7920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/>
          </a:p>
        </p:txBody>
      </p:sp>
      <p:sp>
        <p:nvSpPr>
          <p:cNvPr id="5" name="Rectangle 4"/>
          <p:cNvSpPr/>
          <p:nvPr userDrawn="1"/>
        </p:nvSpPr>
        <p:spPr>
          <a:xfrm>
            <a:off x="585722" y="6021288"/>
            <a:ext cx="7920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4158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z="800" smtClean="0"/>
            </a:lvl1pPr>
          </a:lstStyle>
          <a:p>
            <a:r>
              <a:rPr lang="en-AU" dirty="0" smtClean="0"/>
              <a:t>Release Control Centre Briefing – Floor Walkers and Tier 2 Support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724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9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582613" y="1700808"/>
            <a:ext cx="7983537" cy="446504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4850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z="800" smtClean="0"/>
            </a:lvl1pPr>
          </a:lstStyle>
          <a:p>
            <a:r>
              <a:rPr lang="en-AU" dirty="0" smtClean="0"/>
              <a:t>Release Control Centre Briefing – Floor Walkers and Tier 2 Support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724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9982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878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pag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z="800" smtClean="0"/>
            </a:lvl1pPr>
          </a:lstStyle>
          <a:p>
            <a:r>
              <a:rPr lang="en-AU" dirty="0" smtClean="0"/>
              <a:t>Release Control Centre Briefing – Floor Walkers and Tier 2 Support</a:t>
            </a:r>
            <a:endParaRPr lang="en-A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724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>
                <a:solidFill>
                  <a:prstClr val="white"/>
                </a:solidFill>
              </a:rPr>
              <a:pPr algn="ctr"/>
              <a:t>‹#›</a:t>
            </a:fld>
            <a:endParaRPr lang="en-AU" dirty="0">
              <a:solidFill>
                <a:prstClr val="white"/>
              </a:solidFill>
            </a:endParaRPr>
          </a:p>
        </p:txBody>
      </p:sp>
      <p:sp>
        <p:nvSpPr>
          <p:cNvPr id="11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582613" y="1700808"/>
            <a:ext cx="7983537" cy="410468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AU" dirty="0"/>
          </a:p>
        </p:txBody>
      </p:sp>
      <p:sp>
        <p:nvSpPr>
          <p:cNvPr id="12" name="Oval 11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pic>
        <p:nvPicPr>
          <p:cNvPr id="13" name="Picture 12" descr="C:\Users\SPF\Documents\Artisan\Elmwood\Powerpoint\Powerpoint\UniSuper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3309333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376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/>
          </p:nvPr>
        </p:nvSpPr>
        <p:spPr>
          <a:xfrm>
            <a:off x="0" y="1340769"/>
            <a:ext cx="9144000" cy="4896544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62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z="800" baseline="0" smtClean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AU" dirty="0" smtClean="0"/>
              <a:t>Release Control Centre Briefing – Floor Walkers and Tier 2 Support</a:t>
            </a:r>
            <a:endParaRPr lang="en-AU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089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 algn="ctr">
              <a:defRPr sz="140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6473ECC0-65CE-4070-B089-D3A4364C386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8313" y="2204864"/>
            <a:ext cx="8136135" cy="936798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ts val="1500"/>
              </a:lnSpc>
              <a:spcAft>
                <a:spcPts val="600"/>
              </a:spcAft>
              <a:buFontTx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265113" indent="-265113">
              <a:buFontTx/>
              <a:buBlip>
                <a:blip r:embed="rId2"/>
              </a:buBlip>
              <a:defRPr sz="1100">
                <a:solidFill>
                  <a:schemeClr val="tx1"/>
                </a:solidFill>
              </a:defRPr>
            </a:lvl3pPr>
            <a:lvl4pPr marL="452438" indent="-187325">
              <a:buFont typeface="Arial" pitchFamily="34" charset="0"/>
              <a:buChar char="˗"/>
              <a:tabLst/>
              <a:defRPr sz="1100">
                <a:solidFill>
                  <a:schemeClr val="tx1"/>
                </a:solidFill>
              </a:defRPr>
            </a:lvl4pPr>
            <a:lvl5pPr marL="541338" indent="-187325"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6" descr="C:\Users\SPF\Documents\Artisan\Elmwood\Powerpoint\Powerpoint\UniSuper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3309333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957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82613" y="1485596"/>
            <a:ext cx="7983537" cy="49469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3600" dirty="0">
              <a:latin typeface="Georgia" pitchFamily="18" charset="0"/>
            </a:endParaRPr>
          </a:p>
        </p:txBody>
      </p:sp>
      <p:pic>
        <p:nvPicPr>
          <p:cNvPr id="4" name="Picture 6" descr="C:\Users\SPF\Documents\Artisan\Elmwood\Powerpoint\Powerpoint\UniSuper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3309333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58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997968"/>
            <a:ext cx="8229600" cy="1143000"/>
          </a:xfrm>
        </p:spPr>
        <p:txBody>
          <a:bodyPr vert="horz" lIns="91440" tIns="45720" rIns="91440" bIns="45720" rtlCol="0" anchor="t" anchorCtr="0">
            <a:noAutofit/>
          </a:bodyPr>
          <a:lstStyle>
            <a:lvl1pPr algn="l">
              <a:defRPr lang="en-AU" dirty="0"/>
            </a:lvl1pPr>
          </a:lstStyle>
          <a:p>
            <a:pPr lvl="0" algn="l"/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1" name="Oval 10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089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8" name="Oval 7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 descr="C:\Users\SPF\Documents\Artisan\Elmwood\Powerpoint\Powerpoint\UniSuper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3309333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5"/>
          <p:cNvSpPr txBox="1">
            <a:spLocks/>
          </p:cNvSpPr>
          <p:nvPr userDrawn="1"/>
        </p:nvSpPr>
        <p:spPr>
          <a:xfrm>
            <a:off x="3068216" y="6232227"/>
            <a:ext cx="5127848" cy="365125"/>
          </a:xfrm>
          <a:prstGeom prst="rect">
            <a:avLst/>
          </a:prstGeom>
        </p:spPr>
        <p:txBody>
          <a:bodyPr anchor="ctr" anchorCtr="0"/>
          <a:lstStyle/>
          <a:p>
            <a:pPr algn="r"/>
            <a:r>
              <a:rPr lang="en-AU" sz="800" dirty="0" smtClean="0">
                <a:latin typeface="+mj-lt"/>
              </a:rPr>
              <a:t>Release Control Centre Briefing – Floor Walkers and Tier 2 Support</a:t>
            </a:r>
            <a:endParaRPr lang="en-AU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6970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7200"/>
            <a:ext cx="8229600" cy="4248573"/>
          </a:xfrm>
        </p:spPr>
        <p:txBody>
          <a:bodyPr/>
          <a:lstStyle>
            <a:lvl5pPr marL="809625" indent="-180975">
              <a:buFont typeface="Arial" pitchFamily="34" charset="0"/>
              <a:buChar char="-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3" name="Oval 12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z="800" smtClean="0"/>
            </a:lvl1pPr>
          </a:lstStyle>
          <a:p>
            <a:r>
              <a:rPr lang="en-AU" dirty="0" smtClean="0"/>
              <a:t>Release Control Centre Briefing – Floor Walkers and Tier 2 Support</a:t>
            </a:r>
            <a:endParaRPr lang="en-AU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089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7" name="Oval 6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937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619250" y="1772817"/>
            <a:ext cx="5761062" cy="36723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3200" b="0" i="1" baseline="0">
                <a:solidFill>
                  <a:schemeClr val="tx1"/>
                </a:solidFill>
                <a:latin typeface="Georgia" pitchFamily="18" charset="0"/>
              </a:defRPr>
            </a:lvl1pPr>
            <a:lvl2pPr marL="0" indent="0">
              <a:lnSpc>
                <a:spcPts val="3300"/>
              </a:lnSpc>
              <a:spcBef>
                <a:spcPts val="0"/>
              </a:spcBef>
              <a:buFontTx/>
              <a:buNone/>
              <a:defRPr sz="10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z="800" smtClean="0"/>
            </a:lvl1pPr>
          </a:lstStyle>
          <a:p>
            <a:r>
              <a:rPr lang="en-AU" dirty="0" smtClean="0"/>
              <a:t>Release Control Centre Briefing – Floor Walkers and Tier 2 Support</a:t>
            </a:r>
            <a:endParaRPr lang="en-A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089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10" name="Oval 9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309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small logo and page 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z="800" smtClean="0"/>
            </a:lvl1pPr>
          </a:lstStyle>
          <a:p>
            <a:r>
              <a:rPr lang="en-AU" dirty="0" smtClean="0"/>
              <a:t>Release Control Centre Briefing – Floor Walkers and Tier 2 Support</a:t>
            </a:r>
            <a:endParaRPr lang="en-A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089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5" name="Oval 4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86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lang="en-AU" sz="800" smtClean="0"/>
            </a:lvl1pPr>
          </a:lstStyle>
          <a:p>
            <a:r>
              <a:rPr lang="en-AU" dirty="0" smtClean="0"/>
              <a:t>Release Control Centre Briefing – Floor Walkers and Tier 2 Support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6473ECC0-65CE-4070-B089-D3A4364C386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67544" y="1628800"/>
            <a:ext cx="8208912" cy="4321151"/>
          </a:xfrm>
        </p:spPr>
        <p:txBody>
          <a:bodyPr/>
          <a:lstStyle>
            <a:lvl1pPr marL="447675" indent="-447675">
              <a:buFontTx/>
              <a:buBlip>
                <a:blip r:embed="rId2"/>
              </a:buBlip>
              <a:defRPr sz="2400" b="0">
                <a:solidFill>
                  <a:schemeClr val="tx1"/>
                </a:solidFill>
              </a:defRPr>
            </a:lvl1pPr>
            <a:lvl2pPr marL="628650" indent="-180975">
              <a:buFont typeface="Arial" pitchFamily="34" charset="0"/>
              <a:buChar char="-"/>
              <a:defRPr sz="2000"/>
            </a:lvl2pPr>
            <a:lvl3pPr marL="809625" indent="-171450">
              <a:buFont typeface="Arial" pitchFamily="34" charset="0"/>
              <a:buChar char="-"/>
              <a:defRPr sz="1800" baseline="0"/>
            </a:lvl3pPr>
            <a:lvl4pPr marL="1076325" indent="-180975">
              <a:defRPr sz="1800"/>
            </a:lvl4pPr>
            <a:lvl5pPr marL="1257300" indent="-180975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769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88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585722" y="1484785"/>
            <a:ext cx="4058285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/>
          </a:p>
        </p:txBody>
      </p:sp>
      <p:sp>
        <p:nvSpPr>
          <p:cNvPr id="7" name="Oval 6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dirty="0" smtClean="0"/>
              <a:t>Release Control Centre Briefing – Floor Walkers and Tier 2 Support</a:t>
            </a:r>
            <a:endParaRPr lang="en-A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724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6345" y="1844129"/>
            <a:ext cx="3743647" cy="3961135"/>
          </a:xfrm>
        </p:spPr>
        <p:txBody>
          <a:bodyPr>
            <a:noAutofit/>
          </a:bodyPr>
          <a:lstStyle>
            <a:lvl1pPr marL="0" indent="0">
              <a:lnSpc>
                <a:spcPts val="4320"/>
              </a:lnSpc>
              <a:spcBef>
                <a:spcPts val="0"/>
              </a:spcBef>
              <a:spcAft>
                <a:spcPts val="3000"/>
              </a:spcAft>
              <a:buFontTx/>
              <a:buNone/>
              <a:defRPr sz="3600" b="0" baseline="0">
                <a:solidFill>
                  <a:schemeClr val="bg1"/>
                </a:solidFill>
                <a:latin typeface="Georgia" pitchFamily="18" charset="0"/>
                <a:cs typeface="Arial" pitchFamily="34" charset="0"/>
              </a:defRPr>
            </a:lvl1pPr>
            <a:lvl2pPr marL="0" indent="0">
              <a:lnSpc>
                <a:spcPts val="2200"/>
              </a:lnSpc>
              <a:buFontTx/>
              <a:buNone/>
              <a:defRPr sz="1800" b="1" baseline="0">
                <a:solidFill>
                  <a:schemeClr val="bg1"/>
                </a:solidFill>
                <a:latin typeface="Arial" pitchFamily="34" charset="0"/>
              </a:defRPr>
            </a:lvl2pPr>
            <a:lvl3pPr marL="0" indent="0">
              <a:lnSpc>
                <a:spcPts val="2500"/>
              </a:lnSpc>
              <a:buFontTx/>
              <a:buNone/>
              <a:defRPr sz="1800" i="1" baseline="0">
                <a:solidFill>
                  <a:schemeClr val="bg1"/>
                </a:solidFill>
                <a:latin typeface="Georgia" pitchFamily="18" charset="0"/>
              </a:defRPr>
            </a:lvl3pPr>
            <a:lvl4pPr marL="557212" indent="-285750">
              <a:buFont typeface="Arial" pitchFamily="34" charset="0"/>
              <a:buChar char="˗"/>
              <a:tabLst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9150" indent="-285750">
              <a:defRPr lang="en-AU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85722" y="1484785"/>
            <a:ext cx="4058285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/>
          </a:p>
        </p:txBody>
      </p:sp>
      <p:sp>
        <p:nvSpPr>
          <p:cNvPr id="12" name="Oval 11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118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3672000" cy="4355283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3672000" cy="4355283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Oval 7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dirty="0" smtClean="0"/>
              <a:t>Release Control Centre Briefing – Floor Walkers and Tier 2 Support</a:t>
            </a:r>
            <a:endParaRPr lang="en-A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089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11" name="Oval 10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89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98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28801"/>
            <a:ext cx="8229600" cy="4392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80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AU" dirty="0" smtClean="0"/>
              <a:t>Release Control Centre Briefing – Floor Walkers and Tier 2 Support</a:t>
            </a:r>
            <a:endParaRPr lang="en-A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6150" y="622089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pic>
        <p:nvPicPr>
          <p:cNvPr id="11" name="Picture 6" descr="C:\Users\SPF\Documents\Artisan\Elmwood\Powerpoint\Powerpoint\UniSuperLogo.jp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44" y="6230962"/>
            <a:ext cx="1311914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6" descr="C:\Users\SPF\Documents\Artisan\Elmwood\Powerpoint\Powerpoint\UniSuperLogo.jp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44" y="6230962"/>
            <a:ext cx="1311914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72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73" r:id="rId2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en-AU" sz="3600" kern="1200" dirty="0" smtClean="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en-US" sz="2600" b="1" kern="1200" baseline="0" dirty="0" smtClean="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spcBef>
          <a:spcPct val="20000"/>
        </a:spcBef>
        <a:buFontTx/>
        <a:buNone/>
        <a:defRPr lang="en-US" sz="2400" kern="1200" baseline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47675" indent="-447675" algn="l" defTabSz="914400" rtl="0" eaLnBrk="1" latinLnBrk="0" hangingPunct="1">
        <a:spcBef>
          <a:spcPct val="20000"/>
        </a:spcBef>
        <a:buFontTx/>
        <a:buBlip>
          <a:blip r:embed="rId23"/>
        </a:buBlip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4375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95350" indent="-182563" algn="l" defTabSz="914400" rtl="0" eaLnBrk="1" latinLnBrk="0" hangingPunct="1">
        <a:spcBef>
          <a:spcPct val="20000"/>
        </a:spcBef>
        <a:buFont typeface="Arial" pitchFamily="34" charset="0"/>
        <a:buChar char="-"/>
        <a:tabLst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atling.io/docs/2.1.4/general/report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lood.io/blog/11-benchmarking-jmeter-and-gatli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143000" y="857250"/>
            <a:ext cx="68580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3750" kern="0" dirty="0">
                <a:solidFill>
                  <a:srgbClr val="D1D1CB"/>
                </a:solidFill>
                <a:latin typeface="Century Gothic" pitchFamily="34" charset="0"/>
              </a:rPr>
              <a:t>  </a:t>
            </a:r>
            <a:r>
              <a:rPr lang="en-US" sz="2700" kern="0" dirty="0">
                <a:solidFill>
                  <a:srgbClr val="D1D1CB"/>
                </a:solidFill>
                <a:latin typeface="Century Gothic" pitchFamily="34" charset="0"/>
              </a:rPr>
              <a:t/>
            </a:r>
            <a:br>
              <a:rPr lang="en-US" sz="2700" kern="0" dirty="0">
                <a:solidFill>
                  <a:srgbClr val="D1D1CB"/>
                </a:solidFill>
                <a:latin typeface="Century Gothic" pitchFamily="34" charset="0"/>
              </a:rPr>
            </a:br>
            <a:endParaRPr lang="en-US" sz="2700" kern="0" dirty="0">
              <a:solidFill>
                <a:srgbClr val="D1D1CB"/>
              </a:solidFill>
              <a:latin typeface="Century Gothic" pitchFamily="34" charset="0"/>
            </a:endParaRPr>
          </a:p>
        </p:txBody>
      </p:sp>
      <p:sp>
        <p:nvSpPr>
          <p:cNvPr id="17" name="AutoShape 14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108154" y="15430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200" kern="0" dirty="0">
                <a:solidFill>
                  <a:sysClr val="windowText" lastClr="000000"/>
                </a:solidFill>
              </a:rPr>
              <a:t>Web </a:t>
            </a:r>
            <a:r>
              <a:rPr lang="en-AU" sz="1200" dirty="0"/>
              <a:t>Accessibility</a:t>
            </a:r>
            <a:endParaRPr 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18" name="AutoShape 15"/>
          <p:cNvSpPr>
            <a:spLocks noChangeAspect="1" noChangeArrowheads="1"/>
          </p:cNvSpPr>
          <p:nvPr/>
        </p:nvSpPr>
        <p:spPr bwMode="auto">
          <a:xfrm>
            <a:off x="7108154" y="20002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WAVE</a:t>
            </a:r>
          </a:p>
        </p:txBody>
      </p:sp>
      <p:sp>
        <p:nvSpPr>
          <p:cNvPr id="19" name="AutoShape 16"/>
          <p:cNvSpPr>
            <a:spLocks noChangeAspect="1" noChangeArrowheads="1"/>
          </p:cNvSpPr>
          <p:nvPr/>
        </p:nvSpPr>
        <p:spPr bwMode="auto">
          <a:xfrm>
            <a:off x="7108154" y="24574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 kern="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kern="0" dirty="0">
                <a:solidFill>
                  <a:sysClr val="windowText" lastClr="000000"/>
                </a:solidFill>
              </a:rPr>
              <a:t>GA debug</a:t>
            </a:r>
          </a:p>
          <a:p>
            <a:pPr algn="ctr"/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20" name="AutoShape 17"/>
          <p:cNvSpPr>
            <a:spLocks noChangeAspect="1" noChangeArrowheads="1"/>
          </p:cNvSpPr>
          <p:nvPr/>
        </p:nvSpPr>
        <p:spPr bwMode="auto">
          <a:xfrm>
            <a:off x="7108154" y="33718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Gatling</a:t>
            </a:r>
          </a:p>
        </p:txBody>
      </p:sp>
      <p:sp>
        <p:nvSpPr>
          <p:cNvPr id="21" name="AutoShape 27"/>
          <p:cNvSpPr>
            <a:spLocks noChangeAspect="1" noChangeArrowheads="1"/>
          </p:cNvSpPr>
          <p:nvPr/>
        </p:nvSpPr>
        <p:spPr bwMode="auto">
          <a:xfrm>
            <a:off x="7108154" y="29146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200" kern="0" dirty="0">
                <a:solidFill>
                  <a:sysClr val="windowText" lastClr="000000"/>
                </a:solidFill>
              </a:rPr>
              <a:t>Nav Timing </a:t>
            </a:r>
            <a:r>
              <a:rPr lang="en-US" sz="1200" kern="0" dirty="0" smtClean="0">
                <a:solidFill>
                  <a:sysClr val="windowText" lastClr="000000"/>
                </a:solidFill>
              </a:rPr>
              <a:t>API</a:t>
            </a:r>
            <a:endParaRPr 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22" name="AutoShape 28"/>
          <p:cNvSpPr>
            <a:spLocks noChangeAspect="1" noChangeArrowheads="1"/>
          </p:cNvSpPr>
          <p:nvPr/>
        </p:nvSpPr>
        <p:spPr bwMode="auto">
          <a:xfrm>
            <a:off x="7108154" y="3850482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LR </a:t>
            </a:r>
            <a:r>
              <a:rPr lang="en-US" sz="1400" kern="0" dirty="0" smtClean="0">
                <a:solidFill>
                  <a:sysClr val="windowText" lastClr="000000"/>
                </a:solidFill>
              </a:rPr>
              <a:t>Discussion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 bwMode="auto">
          <a:xfrm>
            <a:off x="694134" y="456009"/>
            <a:ext cx="7590249" cy="515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kern="0" dirty="0" smtClean="0">
                <a:solidFill>
                  <a:srgbClr val="C61217"/>
                </a:solidFill>
              </a:rPr>
              <a:t>Performance using </a:t>
            </a:r>
            <a:r>
              <a:rPr lang="en-US" kern="0" dirty="0">
                <a:solidFill>
                  <a:srgbClr val="C61217"/>
                </a:solidFill>
              </a:rPr>
              <a:t>Navigation</a:t>
            </a:r>
            <a:r>
              <a:rPr lang="en-US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kern="0" dirty="0">
                <a:solidFill>
                  <a:srgbClr val="C61217"/>
                </a:solidFill>
              </a:rPr>
              <a:t>Timing</a:t>
            </a:r>
            <a:r>
              <a:rPr lang="en-US" kern="0" dirty="0">
                <a:solidFill>
                  <a:sysClr val="windowText" lastClr="000000"/>
                </a:solidFill>
              </a:rPr>
              <a:t> </a:t>
            </a:r>
            <a:r>
              <a:rPr lang="en-US" kern="0" dirty="0">
                <a:solidFill>
                  <a:srgbClr val="C61217"/>
                </a:solidFill>
              </a:rPr>
              <a:t>API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15" y="1324982"/>
            <a:ext cx="7117670" cy="424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6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143000" y="857250"/>
            <a:ext cx="68580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3750" kern="0" dirty="0">
                <a:solidFill>
                  <a:srgbClr val="D1D1CB"/>
                </a:solidFill>
                <a:latin typeface="Century Gothic" pitchFamily="34" charset="0"/>
              </a:rPr>
              <a:t>  </a:t>
            </a:r>
            <a:r>
              <a:rPr lang="en-US" sz="2700" kern="0" dirty="0">
                <a:solidFill>
                  <a:srgbClr val="D1D1CB"/>
                </a:solidFill>
                <a:latin typeface="Century Gothic" pitchFamily="34" charset="0"/>
              </a:rPr>
              <a:t/>
            </a:r>
            <a:br>
              <a:rPr lang="en-US" sz="2700" kern="0" dirty="0">
                <a:solidFill>
                  <a:srgbClr val="D1D1CB"/>
                </a:solidFill>
                <a:latin typeface="Century Gothic" pitchFamily="34" charset="0"/>
              </a:rPr>
            </a:br>
            <a:endParaRPr lang="en-US" sz="2700" kern="0" dirty="0">
              <a:solidFill>
                <a:srgbClr val="D1D1CB"/>
              </a:solidFill>
              <a:latin typeface="Century Gothic" pitchFamily="34" charset="0"/>
            </a:endParaRPr>
          </a:p>
        </p:txBody>
      </p:sp>
      <p:sp>
        <p:nvSpPr>
          <p:cNvPr id="17" name="AutoShape 14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108154" y="15430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200" kern="0" dirty="0">
                <a:solidFill>
                  <a:sysClr val="windowText" lastClr="000000"/>
                </a:solidFill>
              </a:rPr>
              <a:t>Web </a:t>
            </a:r>
            <a:r>
              <a:rPr lang="en-AU" sz="1200" dirty="0"/>
              <a:t>Accessibility</a:t>
            </a:r>
            <a:endParaRPr 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18" name="AutoShape 15"/>
          <p:cNvSpPr>
            <a:spLocks noChangeAspect="1" noChangeArrowheads="1"/>
          </p:cNvSpPr>
          <p:nvPr/>
        </p:nvSpPr>
        <p:spPr bwMode="auto">
          <a:xfrm>
            <a:off x="7108154" y="20002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WAVE</a:t>
            </a:r>
          </a:p>
        </p:txBody>
      </p:sp>
      <p:sp>
        <p:nvSpPr>
          <p:cNvPr id="19" name="AutoShape 16"/>
          <p:cNvSpPr>
            <a:spLocks noChangeAspect="1" noChangeArrowheads="1"/>
          </p:cNvSpPr>
          <p:nvPr/>
        </p:nvSpPr>
        <p:spPr bwMode="auto">
          <a:xfrm>
            <a:off x="7108154" y="24574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 kern="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kern="0" dirty="0">
                <a:solidFill>
                  <a:sysClr val="windowText" lastClr="000000"/>
                </a:solidFill>
              </a:rPr>
              <a:t>GA </a:t>
            </a:r>
            <a:r>
              <a:rPr lang="en-US" sz="1400" kern="0" dirty="0" smtClean="0">
                <a:solidFill>
                  <a:sysClr val="windowText" lastClr="000000"/>
                </a:solidFill>
              </a:rPr>
              <a:t>debug</a:t>
            </a:r>
            <a:endParaRPr lang="en-US" sz="1400" kern="0" dirty="0">
              <a:solidFill>
                <a:sysClr val="windowText" lastClr="000000"/>
              </a:solidFill>
            </a:endParaRPr>
          </a:p>
          <a:p>
            <a:pPr algn="ctr"/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20" name="AutoShape 17"/>
          <p:cNvSpPr>
            <a:spLocks noChangeAspect="1" noChangeArrowheads="1"/>
          </p:cNvSpPr>
          <p:nvPr/>
        </p:nvSpPr>
        <p:spPr bwMode="auto">
          <a:xfrm>
            <a:off x="7108154" y="33718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kern="0" dirty="0">
                <a:solidFill>
                  <a:sysClr val="windowText" lastClr="000000"/>
                </a:solidFill>
              </a:rPr>
              <a:t>Gatling</a:t>
            </a:r>
          </a:p>
        </p:txBody>
      </p:sp>
      <p:sp>
        <p:nvSpPr>
          <p:cNvPr id="21" name="AutoShape 27"/>
          <p:cNvSpPr>
            <a:spLocks noChangeAspect="1" noChangeArrowheads="1"/>
          </p:cNvSpPr>
          <p:nvPr/>
        </p:nvSpPr>
        <p:spPr bwMode="auto">
          <a:xfrm>
            <a:off x="7108154" y="29146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Nav Timing </a:t>
            </a:r>
            <a:r>
              <a:rPr lang="en-US" sz="1200" kern="0" dirty="0" smtClean="0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22" name="AutoShape 28"/>
          <p:cNvSpPr>
            <a:spLocks noChangeAspect="1" noChangeArrowheads="1"/>
          </p:cNvSpPr>
          <p:nvPr/>
        </p:nvSpPr>
        <p:spPr bwMode="auto">
          <a:xfrm>
            <a:off x="7108154" y="3850482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LR Discussion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 bwMode="auto">
          <a:xfrm>
            <a:off x="694134" y="456009"/>
            <a:ext cx="7590249" cy="515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kern="0" dirty="0" smtClean="0">
                <a:solidFill>
                  <a:srgbClr val="C61217"/>
                </a:solidFill>
              </a:rPr>
              <a:t>Gatling</a:t>
            </a:r>
            <a:endParaRPr lang="en-US" kern="0" dirty="0">
              <a:solidFill>
                <a:srgbClr val="C61217"/>
              </a:solidFill>
            </a:endParaRPr>
          </a:p>
        </p:txBody>
      </p:sp>
      <p:sp>
        <p:nvSpPr>
          <p:cNvPr id="7182" name="Rectangle 27"/>
          <p:cNvSpPr>
            <a:spLocks noChangeArrowheads="1"/>
          </p:cNvSpPr>
          <p:nvPr/>
        </p:nvSpPr>
        <p:spPr bwMode="auto">
          <a:xfrm>
            <a:off x="467544" y="902525"/>
            <a:ext cx="6184647" cy="719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lvl="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r>
              <a:rPr lang="en-AU" dirty="0"/>
              <a:t>L</a:t>
            </a:r>
            <a:r>
              <a:rPr lang="en-AU" dirty="0" smtClean="0"/>
              <a:t>oad </a:t>
            </a:r>
            <a:r>
              <a:rPr lang="en-AU" dirty="0"/>
              <a:t>testing tool </a:t>
            </a:r>
            <a:r>
              <a:rPr lang="en-AU" dirty="0" smtClean="0"/>
              <a:t>- core </a:t>
            </a:r>
            <a:r>
              <a:rPr lang="en-AU" dirty="0"/>
              <a:t>engine is protocol agnostic</a:t>
            </a:r>
          </a:p>
          <a:p>
            <a:pPr marL="28575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r>
              <a:rPr lang="en-US" dirty="0"/>
              <a:t>Record, Edit </a:t>
            </a:r>
            <a:r>
              <a:rPr lang="en-US" dirty="0" smtClean="0"/>
              <a:t>DSL, Launch </a:t>
            </a:r>
            <a:endParaRPr lang="en-US" dirty="0"/>
          </a:p>
          <a:p>
            <a:pPr marL="742950" lvl="1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r>
              <a:rPr lang="en-AU" dirty="0"/>
              <a:t>Decompress the Gatling bundle and drop simulation files into user-files/simulations folder. </a:t>
            </a:r>
          </a:p>
          <a:p>
            <a:pPr marL="742950" lvl="1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r>
              <a:rPr lang="en-AU" dirty="0"/>
              <a:t>bin/gatling.sh will compile and run the simulation files</a:t>
            </a:r>
          </a:p>
          <a:p>
            <a:pPr marL="742950" lvl="1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r>
              <a:rPr lang="en-AU" dirty="0" err="1" smtClean="0"/>
              <a:t>gatling</a:t>
            </a:r>
            <a:r>
              <a:rPr lang="en-AU" dirty="0" smtClean="0"/>
              <a:t>-maven-plugin</a:t>
            </a:r>
            <a:endParaRPr lang="en-US" dirty="0"/>
          </a:p>
          <a:p>
            <a:pPr marL="285750" lvl="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r>
              <a:rPr lang="en-US" dirty="0"/>
              <a:t>Analyze Reports over a period 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gatling.io/docs/2.1.4/general/reports.html</a:t>
            </a:r>
            <a:endParaRPr lang="en-US" dirty="0" smtClean="0"/>
          </a:p>
          <a:p>
            <a:pPr marL="28575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r>
              <a:rPr lang="en-AU" sz="1600" dirty="0" smtClean="0"/>
              <a:t>Scenario - </a:t>
            </a:r>
            <a:r>
              <a:rPr lang="en-AU" sz="1600" dirty="0"/>
              <a:t>written as </a:t>
            </a:r>
            <a:r>
              <a:rPr lang="en-AU" sz="1600" dirty="0" smtClean="0"/>
              <a:t>scripts </a:t>
            </a:r>
            <a:r>
              <a:rPr lang="en-AU" sz="1600" dirty="0"/>
              <a:t> in conjunction with a </a:t>
            </a:r>
            <a:r>
              <a:rPr lang="en-AU" sz="1600" dirty="0" smtClean="0"/>
              <a:t>DSL</a:t>
            </a:r>
          </a:p>
          <a:p>
            <a:pPr marL="28575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r>
              <a:rPr lang="en-AU" sz="1600" dirty="0" smtClean="0"/>
              <a:t>Simulation - </a:t>
            </a:r>
            <a:r>
              <a:rPr lang="en-AU" sz="1600" dirty="0"/>
              <a:t>how new virtual users will be </a:t>
            </a:r>
            <a:r>
              <a:rPr lang="en-AU" sz="1600" dirty="0" smtClean="0"/>
              <a:t>injected</a:t>
            </a:r>
          </a:p>
          <a:p>
            <a:pPr marL="742950" lvl="1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r>
              <a:rPr lang="en-AU" sz="1100" dirty="0" err="1"/>
              <a:t>stdUser.inject</a:t>
            </a:r>
            <a:r>
              <a:rPr lang="en-AU" sz="1100" dirty="0"/>
              <a:t>(</a:t>
            </a:r>
            <a:r>
              <a:rPr lang="en-AU" sz="1100" dirty="0" err="1"/>
              <a:t>atOnceUsers</a:t>
            </a:r>
            <a:r>
              <a:rPr lang="en-AU" sz="1100" dirty="0"/>
              <a:t>(2000)), </a:t>
            </a:r>
            <a:r>
              <a:rPr lang="en-AU" sz="1100" dirty="0" err="1"/>
              <a:t>admUser.inject</a:t>
            </a:r>
            <a:r>
              <a:rPr lang="en-AU" sz="1100" dirty="0"/>
              <a:t>(</a:t>
            </a:r>
            <a:r>
              <a:rPr lang="en-AU" sz="1100" dirty="0" err="1"/>
              <a:t>nothingFor</a:t>
            </a:r>
            <a:r>
              <a:rPr lang="en-AU" sz="1100" dirty="0"/>
              <a:t>(60 seconds), </a:t>
            </a:r>
            <a:r>
              <a:rPr lang="en-AU" sz="1100" dirty="0" err="1"/>
              <a:t>rampUsers</a:t>
            </a:r>
            <a:r>
              <a:rPr lang="en-AU" sz="1100" dirty="0"/>
              <a:t>(5) over (400 seconds)), </a:t>
            </a:r>
            <a:r>
              <a:rPr lang="en-AU" sz="1100" dirty="0" err="1"/>
              <a:t>advUser.inject</a:t>
            </a:r>
            <a:r>
              <a:rPr lang="en-AU" sz="1100" dirty="0"/>
              <a:t>(</a:t>
            </a:r>
            <a:r>
              <a:rPr lang="en-AU" sz="1100" dirty="0" err="1"/>
              <a:t>rampUsers</a:t>
            </a:r>
            <a:r>
              <a:rPr lang="en-AU" sz="1100" dirty="0"/>
              <a:t>(500) over (200 seconds</a:t>
            </a:r>
            <a:r>
              <a:rPr lang="en-AU" sz="1100" dirty="0" smtClean="0"/>
              <a:t>))</a:t>
            </a:r>
          </a:p>
          <a:p>
            <a:pPr marL="28575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r>
              <a:rPr lang="en-AU" sz="1600" dirty="0" smtClean="0"/>
              <a:t>Feeders - </a:t>
            </a:r>
            <a:r>
              <a:rPr lang="en-AU" sz="1600" dirty="0"/>
              <a:t>inject data from an external source</a:t>
            </a:r>
          </a:p>
          <a:p>
            <a:pPr marL="28575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endParaRPr lang="en-AU" sz="1200" dirty="0"/>
          </a:p>
          <a:p>
            <a:pPr marL="28575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endParaRPr lang="en-AU" dirty="0"/>
          </a:p>
          <a:p>
            <a:pPr marL="285750" lvl="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endParaRPr lang="en-US" dirty="0"/>
          </a:p>
          <a:p>
            <a:pPr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10000"/>
            </a:pPr>
            <a:endParaRPr lang="en-US" sz="1050" dirty="0"/>
          </a:p>
          <a:p>
            <a:pPr marL="171450" indent="-1714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10000"/>
              <a:buFont typeface="Wingdings" pitchFamily="2" charset="2"/>
              <a:buChar char="l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305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143000" y="857250"/>
            <a:ext cx="68580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3750" kern="0" dirty="0">
                <a:solidFill>
                  <a:srgbClr val="D1D1CB"/>
                </a:solidFill>
                <a:latin typeface="Century Gothic" pitchFamily="34" charset="0"/>
              </a:rPr>
              <a:t>  </a:t>
            </a:r>
            <a:r>
              <a:rPr lang="en-US" sz="2700" kern="0" dirty="0">
                <a:solidFill>
                  <a:srgbClr val="D1D1CB"/>
                </a:solidFill>
                <a:latin typeface="Century Gothic" pitchFamily="34" charset="0"/>
              </a:rPr>
              <a:t/>
            </a:r>
            <a:br>
              <a:rPr lang="en-US" sz="2700" kern="0" dirty="0">
                <a:solidFill>
                  <a:srgbClr val="D1D1CB"/>
                </a:solidFill>
                <a:latin typeface="Century Gothic" pitchFamily="34" charset="0"/>
              </a:rPr>
            </a:br>
            <a:endParaRPr lang="en-US" sz="2700" kern="0" dirty="0">
              <a:solidFill>
                <a:srgbClr val="D1D1CB"/>
              </a:solidFill>
              <a:latin typeface="Century Gothic" pitchFamily="34" charset="0"/>
            </a:endParaRPr>
          </a:p>
        </p:txBody>
      </p:sp>
      <p:sp>
        <p:nvSpPr>
          <p:cNvPr id="17" name="AutoShape 14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108154" y="15430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200" kern="0" dirty="0">
                <a:solidFill>
                  <a:sysClr val="windowText" lastClr="000000"/>
                </a:solidFill>
              </a:rPr>
              <a:t>Web </a:t>
            </a:r>
            <a:r>
              <a:rPr lang="en-AU" sz="1200" dirty="0"/>
              <a:t>Accessibility</a:t>
            </a:r>
            <a:endParaRPr 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18" name="AutoShape 15"/>
          <p:cNvSpPr>
            <a:spLocks noChangeAspect="1" noChangeArrowheads="1"/>
          </p:cNvSpPr>
          <p:nvPr/>
        </p:nvSpPr>
        <p:spPr bwMode="auto">
          <a:xfrm>
            <a:off x="7108154" y="20002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WAVE</a:t>
            </a:r>
          </a:p>
        </p:txBody>
      </p:sp>
      <p:sp>
        <p:nvSpPr>
          <p:cNvPr id="19" name="AutoShape 16"/>
          <p:cNvSpPr>
            <a:spLocks noChangeAspect="1" noChangeArrowheads="1"/>
          </p:cNvSpPr>
          <p:nvPr/>
        </p:nvSpPr>
        <p:spPr bwMode="auto">
          <a:xfrm>
            <a:off x="7108154" y="24574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 kern="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kern="0" dirty="0">
                <a:solidFill>
                  <a:sysClr val="windowText" lastClr="000000"/>
                </a:solidFill>
              </a:rPr>
              <a:t>GA </a:t>
            </a:r>
            <a:r>
              <a:rPr lang="en-US" sz="1400" kern="0" dirty="0" smtClean="0">
                <a:solidFill>
                  <a:sysClr val="windowText" lastClr="000000"/>
                </a:solidFill>
              </a:rPr>
              <a:t>debug</a:t>
            </a:r>
            <a:endParaRPr lang="en-US" sz="1400" kern="0" dirty="0">
              <a:solidFill>
                <a:sysClr val="windowText" lastClr="000000"/>
              </a:solidFill>
            </a:endParaRPr>
          </a:p>
          <a:p>
            <a:pPr algn="ctr"/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20" name="AutoShape 17"/>
          <p:cNvSpPr>
            <a:spLocks noChangeAspect="1" noChangeArrowheads="1"/>
          </p:cNvSpPr>
          <p:nvPr/>
        </p:nvSpPr>
        <p:spPr bwMode="auto">
          <a:xfrm>
            <a:off x="7108154" y="33718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kern="0" dirty="0">
                <a:solidFill>
                  <a:sysClr val="windowText" lastClr="000000"/>
                </a:solidFill>
              </a:rPr>
              <a:t>Gatling</a:t>
            </a:r>
          </a:p>
        </p:txBody>
      </p:sp>
      <p:sp>
        <p:nvSpPr>
          <p:cNvPr id="21" name="AutoShape 27"/>
          <p:cNvSpPr>
            <a:spLocks noChangeAspect="1" noChangeArrowheads="1"/>
          </p:cNvSpPr>
          <p:nvPr/>
        </p:nvSpPr>
        <p:spPr bwMode="auto">
          <a:xfrm>
            <a:off x="7108154" y="29146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Nav Timing </a:t>
            </a:r>
            <a:r>
              <a:rPr lang="en-US" sz="1200" kern="0" dirty="0" smtClean="0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22" name="AutoShape 28"/>
          <p:cNvSpPr>
            <a:spLocks noChangeAspect="1" noChangeArrowheads="1"/>
          </p:cNvSpPr>
          <p:nvPr/>
        </p:nvSpPr>
        <p:spPr bwMode="auto">
          <a:xfrm>
            <a:off x="7108154" y="3850482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LR Discussion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 bwMode="auto">
          <a:xfrm>
            <a:off x="694134" y="456009"/>
            <a:ext cx="7590249" cy="515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kern="0" dirty="0" smtClean="0">
                <a:solidFill>
                  <a:srgbClr val="C61217"/>
                </a:solidFill>
              </a:rPr>
              <a:t>Why Gatling over </a:t>
            </a:r>
            <a:r>
              <a:rPr lang="en-US" kern="0" dirty="0" err="1" smtClean="0">
                <a:solidFill>
                  <a:srgbClr val="C61217"/>
                </a:solidFill>
              </a:rPr>
              <a:t>Jmeter</a:t>
            </a:r>
            <a:r>
              <a:rPr lang="en-US" kern="0" dirty="0" smtClean="0">
                <a:solidFill>
                  <a:srgbClr val="C61217"/>
                </a:solidFill>
              </a:rPr>
              <a:t>?</a:t>
            </a:r>
            <a:endParaRPr lang="en-US" kern="0" dirty="0">
              <a:solidFill>
                <a:srgbClr val="C61217"/>
              </a:solidFill>
            </a:endParaRPr>
          </a:p>
        </p:txBody>
      </p:sp>
      <p:sp>
        <p:nvSpPr>
          <p:cNvPr id="7182" name="Rectangle 27"/>
          <p:cNvSpPr>
            <a:spLocks noChangeArrowheads="1"/>
          </p:cNvSpPr>
          <p:nvPr/>
        </p:nvSpPr>
        <p:spPr bwMode="auto">
          <a:xfrm>
            <a:off x="467544" y="902525"/>
            <a:ext cx="6184647" cy="570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lvl="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r>
              <a:rPr lang="en-AU" dirty="0"/>
              <a:t>Gatling’s clean DSL API (written in </a:t>
            </a:r>
            <a:r>
              <a:rPr lang="en-AU" dirty="0" err="1"/>
              <a:t>Scala</a:t>
            </a:r>
            <a:r>
              <a:rPr lang="en-AU" dirty="0"/>
              <a:t>) as opposed to the </a:t>
            </a:r>
            <a:r>
              <a:rPr lang="en-AU" dirty="0" err="1" smtClean="0"/>
              <a:t>Jmeter’s</a:t>
            </a:r>
            <a:r>
              <a:rPr lang="en-AU" dirty="0" smtClean="0"/>
              <a:t> XML</a:t>
            </a:r>
          </a:p>
          <a:p>
            <a:pPr marL="285750" lvl="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r>
              <a:rPr lang="en-AU" b="1" dirty="0"/>
              <a:t>High performance</a:t>
            </a:r>
            <a:r>
              <a:rPr lang="en-AU" dirty="0"/>
              <a:t> - </a:t>
            </a:r>
            <a:r>
              <a:rPr lang="en-AU" dirty="0" smtClean="0"/>
              <a:t>Gatling </a:t>
            </a:r>
            <a:r>
              <a:rPr lang="en-AU" dirty="0"/>
              <a:t>uses asynchronous concurrency (</a:t>
            </a:r>
            <a:r>
              <a:rPr lang="en-AU" dirty="0" err="1"/>
              <a:t>Scala</a:t>
            </a:r>
            <a:r>
              <a:rPr lang="en-AU" dirty="0"/>
              <a:t>, </a:t>
            </a:r>
            <a:r>
              <a:rPr lang="en-AU" dirty="0" err="1"/>
              <a:t>Akka</a:t>
            </a:r>
            <a:r>
              <a:rPr lang="en-AU" dirty="0"/>
              <a:t>, </a:t>
            </a:r>
            <a:r>
              <a:rPr lang="en-AU" dirty="0" err="1"/>
              <a:t>Netty</a:t>
            </a:r>
            <a:r>
              <a:rPr lang="en-AU" dirty="0"/>
              <a:t>) and asynchronous IO</a:t>
            </a:r>
            <a:r>
              <a:rPr lang="en-AU" dirty="0" smtClean="0"/>
              <a:t>.</a:t>
            </a:r>
          </a:p>
          <a:p>
            <a:pPr marL="285750" lvl="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r>
              <a:rPr lang="en-AU" dirty="0"/>
              <a:t>Gatling is more modern and viable alternative, it appeared on ThoughtWorks technology radar in </a:t>
            </a:r>
            <a:r>
              <a:rPr lang="en-AU" dirty="0" smtClean="0"/>
              <a:t>2014.</a:t>
            </a:r>
          </a:p>
          <a:p>
            <a:pPr marL="285750" lvl="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r>
              <a:rPr lang="en-AU" dirty="0"/>
              <a:t>[Gatling </a:t>
            </a:r>
            <a:r>
              <a:rPr lang="en-AU" dirty="0" err="1"/>
              <a:t>jenkins</a:t>
            </a:r>
            <a:r>
              <a:rPr lang="en-AU" dirty="0"/>
              <a:t> plugin] (https://wiki.jenkins-ci.org/display/JENKINS/Gatling+Plugin) can help to visualize the mean response times:</a:t>
            </a:r>
            <a:endParaRPr lang="en-AU" dirty="0" smtClean="0"/>
          </a:p>
          <a:p>
            <a:pPr marL="285750" lvl="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flood.io/blog/11-benchmarking-jmeter-and-gatling</a:t>
            </a:r>
            <a:endParaRPr lang="en-AU" dirty="0" smtClean="0"/>
          </a:p>
          <a:p>
            <a:pPr lvl="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</a:pPr>
            <a:endParaRPr lang="en-AU" dirty="0"/>
          </a:p>
          <a:p>
            <a:pPr marL="28575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endParaRPr lang="en-AU" dirty="0"/>
          </a:p>
          <a:p>
            <a:pPr marL="285750" lvl="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endParaRPr lang="en-US" dirty="0"/>
          </a:p>
          <a:p>
            <a:pPr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10000"/>
            </a:pPr>
            <a:endParaRPr lang="en-US" sz="1050" dirty="0"/>
          </a:p>
          <a:p>
            <a:pPr marL="171450" indent="-1714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10000"/>
              <a:buFont typeface="Wingdings" pitchFamily="2" charset="2"/>
              <a:buChar char="l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022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143000" y="857250"/>
            <a:ext cx="68580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3750" kern="0" dirty="0">
                <a:solidFill>
                  <a:srgbClr val="D1D1CB"/>
                </a:solidFill>
                <a:latin typeface="Century Gothic" pitchFamily="34" charset="0"/>
              </a:rPr>
              <a:t>  </a:t>
            </a:r>
            <a:r>
              <a:rPr lang="en-US" sz="2700" kern="0" dirty="0">
                <a:solidFill>
                  <a:srgbClr val="D1D1CB"/>
                </a:solidFill>
                <a:latin typeface="Century Gothic" pitchFamily="34" charset="0"/>
              </a:rPr>
              <a:t/>
            </a:r>
            <a:br>
              <a:rPr lang="en-US" sz="2700" kern="0" dirty="0">
                <a:solidFill>
                  <a:srgbClr val="D1D1CB"/>
                </a:solidFill>
                <a:latin typeface="Century Gothic" pitchFamily="34" charset="0"/>
              </a:rPr>
            </a:br>
            <a:endParaRPr lang="en-US" sz="2700" kern="0" dirty="0">
              <a:solidFill>
                <a:srgbClr val="D1D1CB"/>
              </a:solidFill>
              <a:latin typeface="Century Gothic" pitchFamily="34" charset="0"/>
            </a:endParaRPr>
          </a:p>
        </p:txBody>
      </p:sp>
      <p:sp>
        <p:nvSpPr>
          <p:cNvPr id="17" name="AutoShape 14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108154" y="15430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200" kern="0" dirty="0">
                <a:solidFill>
                  <a:sysClr val="windowText" lastClr="000000"/>
                </a:solidFill>
              </a:rPr>
              <a:t>Web </a:t>
            </a:r>
            <a:r>
              <a:rPr lang="en-AU" sz="1200" dirty="0"/>
              <a:t>Accessibility</a:t>
            </a:r>
            <a:endParaRPr 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18" name="AutoShape 15"/>
          <p:cNvSpPr>
            <a:spLocks noChangeAspect="1" noChangeArrowheads="1"/>
          </p:cNvSpPr>
          <p:nvPr/>
        </p:nvSpPr>
        <p:spPr bwMode="auto">
          <a:xfrm>
            <a:off x="7108154" y="20002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WAVE</a:t>
            </a:r>
          </a:p>
        </p:txBody>
      </p:sp>
      <p:sp>
        <p:nvSpPr>
          <p:cNvPr id="19" name="AutoShape 16"/>
          <p:cNvSpPr>
            <a:spLocks noChangeAspect="1" noChangeArrowheads="1"/>
          </p:cNvSpPr>
          <p:nvPr/>
        </p:nvSpPr>
        <p:spPr bwMode="auto">
          <a:xfrm>
            <a:off x="7108154" y="24574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 kern="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kern="0" dirty="0">
                <a:solidFill>
                  <a:sysClr val="windowText" lastClr="000000"/>
                </a:solidFill>
              </a:rPr>
              <a:t>Flow/Concept</a:t>
            </a:r>
          </a:p>
          <a:p>
            <a:pPr algn="ctr"/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20" name="AutoShape 17"/>
          <p:cNvSpPr>
            <a:spLocks noChangeAspect="1" noChangeArrowheads="1"/>
          </p:cNvSpPr>
          <p:nvPr/>
        </p:nvSpPr>
        <p:spPr bwMode="auto">
          <a:xfrm>
            <a:off x="7108154" y="33718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kern="0" dirty="0">
                <a:solidFill>
                  <a:sysClr val="windowText" lastClr="000000"/>
                </a:solidFill>
              </a:rPr>
              <a:t>Gatling</a:t>
            </a:r>
          </a:p>
        </p:txBody>
      </p:sp>
      <p:sp>
        <p:nvSpPr>
          <p:cNvPr id="21" name="AutoShape 27"/>
          <p:cNvSpPr>
            <a:spLocks noChangeAspect="1" noChangeArrowheads="1"/>
          </p:cNvSpPr>
          <p:nvPr/>
        </p:nvSpPr>
        <p:spPr bwMode="auto">
          <a:xfrm>
            <a:off x="7108154" y="29146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Nav Timing </a:t>
            </a:r>
            <a:r>
              <a:rPr lang="en-US" sz="1200" kern="0" dirty="0" smtClean="0">
                <a:solidFill>
                  <a:sysClr val="windowText" lastClr="000000"/>
                </a:solidFill>
              </a:rPr>
              <a:t>API</a:t>
            </a:r>
            <a:endParaRPr 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22" name="AutoShape 28"/>
          <p:cNvSpPr>
            <a:spLocks noChangeAspect="1" noChangeArrowheads="1"/>
          </p:cNvSpPr>
          <p:nvPr/>
        </p:nvSpPr>
        <p:spPr bwMode="auto">
          <a:xfrm>
            <a:off x="7108154" y="3850482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kern="0" dirty="0">
                <a:solidFill>
                  <a:sysClr val="windowText" lastClr="000000"/>
                </a:solidFill>
              </a:rPr>
              <a:t>LR Discussion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 bwMode="auto">
          <a:xfrm>
            <a:off x="694134" y="456009"/>
            <a:ext cx="7590249" cy="515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kern="0" dirty="0" smtClean="0">
                <a:solidFill>
                  <a:srgbClr val="C61217"/>
                </a:solidFill>
              </a:rPr>
              <a:t>Load Runner Discussion</a:t>
            </a:r>
            <a:endParaRPr lang="en-US" kern="0" dirty="0">
              <a:solidFill>
                <a:srgbClr val="C61217"/>
              </a:solidFill>
            </a:endParaRPr>
          </a:p>
        </p:txBody>
      </p:sp>
      <p:sp>
        <p:nvSpPr>
          <p:cNvPr id="7182" name="Rectangle 27"/>
          <p:cNvSpPr>
            <a:spLocks noChangeArrowheads="1"/>
          </p:cNvSpPr>
          <p:nvPr/>
        </p:nvSpPr>
        <p:spPr bwMode="auto">
          <a:xfrm>
            <a:off x="579834" y="1085850"/>
            <a:ext cx="6184647" cy="219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lvl="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r>
              <a:rPr lang="en-US" dirty="0"/>
              <a:t>Update to </a:t>
            </a:r>
            <a:r>
              <a:rPr lang="en-US" dirty="0" smtClean="0"/>
              <a:t>V12.2 </a:t>
            </a:r>
            <a:r>
              <a:rPr lang="en-AU" dirty="0"/>
              <a:t>on the new Server</a:t>
            </a:r>
            <a:r>
              <a:rPr lang="en-US" dirty="0"/>
              <a:t>	</a:t>
            </a:r>
          </a:p>
          <a:p>
            <a:pPr marL="285750" lvl="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r>
              <a:rPr lang="en-AU" dirty="0" smtClean="0"/>
              <a:t>1900x </a:t>
            </a:r>
            <a:r>
              <a:rPr lang="en-AU" dirty="0"/>
              <a:t>web users and </a:t>
            </a:r>
            <a:r>
              <a:rPr lang="en-AU" dirty="0" smtClean="0"/>
              <a:t>1900x </a:t>
            </a:r>
            <a:r>
              <a:rPr lang="en-AU" dirty="0"/>
              <a:t>virtual </a:t>
            </a:r>
            <a:r>
              <a:rPr lang="en-AU" dirty="0" smtClean="0"/>
              <a:t>users</a:t>
            </a:r>
          </a:p>
          <a:p>
            <a:pPr marL="285750" lvl="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r>
              <a:rPr lang="en-AU" dirty="0" smtClean="0"/>
              <a:t>Do we have a framework?</a:t>
            </a:r>
          </a:p>
          <a:p>
            <a:pPr marL="285750" lvl="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r>
              <a:rPr lang="en-AU" dirty="0" smtClean="0"/>
              <a:t>Projects that need these vusers?</a:t>
            </a:r>
          </a:p>
          <a:p>
            <a:pPr marL="285750" lvl="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r>
              <a:rPr lang="en-AU" dirty="0" smtClean="0"/>
              <a:t>Live analysis?</a:t>
            </a:r>
          </a:p>
        </p:txBody>
      </p:sp>
    </p:spTree>
    <p:extLst>
      <p:ext uri="{BB962C8B-B14F-4D97-AF65-F5344CB8AC3E}">
        <p14:creationId xmlns:p14="http://schemas.microsoft.com/office/powerpoint/2010/main" val="299855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Super Generic 11Apr">
  <a:themeElements>
    <a:clrScheme name="Custom 6">
      <a:dk1>
        <a:sysClr val="windowText" lastClr="000000"/>
      </a:dk1>
      <a:lt1>
        <a:sysClr val="window" lastClr="FFFFFF"/>
      </a:lt1>
      <a:dk2>
        <a:srgbClr val="013A81"/>
      </a:dk2>
      <a:lt2>
        <a:srgbClr val="8DBAEE"/>
      </a:lt2>
      <a:accent1>
        <a:srgbClr val="0574BB"/>
      </a:accent1>
      <a:accent2>
        <a:srgbClr val="96D56D"/>
      </a:accent2>
      <a:accent3>
        <a:srgbClr val="EEB016"/>
      </a:accent3>
      <a:accent4>
        <a:srgbClr val="FF7350"/>
      </a:accent4>
      <a:accent5>
        <a:srgbClr val="8C82D8"/>
      </a:accent5>
      <a:accent6>
        <a:srgbClr val="00B5B0"/>
      </a:accent6>
      <a:hlink>
        <a:srgbClr val="013A81"/>
      </a:hlink>
      <a:folHlink>
        <a:srgbClr val="96D56D"/>
      </a:folHlink>
    </a:clrScheme>
    <a:fontScheme name="Unisuper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72B60039D63C49A1B60170EFBDC3D5" ma:contentTypeVersion="6" ma:contentTypeDescription="Create a new document." ma:contentTypeScope="" ma:versionID="cfd72ece11a700fef59b01e40717bf1b">
  <xsd:schema xmlns:xsd="http://www.w3.org/2001/XMLSchema" xmlns:p="http://schemas.microsoft.com/office/2006/metadata/properties" xmlns:ns2="ee73dec9-a626-4e82-bd1f-ab36f9ccc59d" targetNamespace="http://schemas.microsoft.com/office/2006/metadata/properties" ma:root="true" ma:fieldsID="00790a5733d3d211c03af6c81c1666b5" ns2:_="">
    <xsd:import namespace="ee73dec9-a626-4e82-bd1f-ab36f9ccc59d"/>
    <xsd:element name="properties">
      <xsd:complexType>
        <xsd:sequence>
          <xsd:element name="documentManagement">
            <xsd:complexType>
              <xsd:all>
                <xsd:element ref="ns2:Process2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ee73dec9-a626-4e82-bd1f-ab36f9ccc59d" elementFormDefault="qualified">
    <xsd:import namespace="http://schemas.microsoft.com/office/2006/documentManagement/types"/>
    <xsd:element name="Process2" ma:index="8" nillable="true" ma:displayName="Process" ma:list="{e145cbb4-c796-4e82-8156-4026a90b05e5}" ma:internalName="Process2" ma:readOnly="false" ma:showField="Title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rocess2 xmlns="ee73dec9-a626-4e82-bd1f-ab36f9ccc59d">11</Process2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CB1193-5F8D-4EEF-81F5-615F8D2893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73dec9-a626-4e82-bd1f-ab36f9ccc59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08F49BF-E7D7-4AED-9F22-5F48F1A7D5AF}">
  <ds:schemaRefs>
    <ds:schemaRef ds:uri="http://purl.org/dc/elements/1.1/"/>
    <ds:schemaRef ds:uri="ee73dec9-a626-4e82-bd1f-ab36f9ccc59d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023D16E-E1A4-45CB-9252-719ECABFB1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UniSuper Generic 11Apr</Template>
  <TotalTime>1661</TotalTime>
  <Words>135</Words>
  <Application>Microsoft Office PowerPoint</Application>
  <PresentationFormat>On-screen Show (4:3)</PresentationFormat>
  <Paragraphs>62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UniSuper Generic 11Apr</vt:lpstr>
      <vt:lpstr>PowerPoint Presentation</vt:lpstr>
      <vt:lpstr>PowerPoint Presentation</vt:lpstr>
      <vt:lpstr>PowerPoint Presentation</vt:lpstr>
      <vt:lpstr>PowerPoint Presentation</vt:lpstr>
    </vt:vector>
  </TitlesOfParts>
  <Company>Unisuper Management Pvt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Release and Control Centre Briefing 2 for floor walkers and Teir 2</dc:title>
  <dc:creator>PMO Change Manager</dc:creator>
  <cp:lastModifiedBy>Aditya Kalra</cp:lastModifiedBy>
  <cp:revision>151</cp:revision>
  <dcterms:created xsi:type="dcterms:W3CDTF">2013-05-10T00:02:17Z</dcterms:created>
  <dcterms:modified xsi:type="dcterms:W3CDTF">2015-05-04T06:46:30Z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0x010100E972B60039D63C49A1B60170EFBDC3D5</vt:lpwstr>
  </property>
  <property fmtid="{D5CDD505-2E9C-101B-9397-08002B2CF9AE}" pid="3" name="Mandatory/Optional">
    <vt:lpwstr>Mandatory</vt:lpwstr>
  </property>
  <property fmtid="{D5CDD505-2E9C-101B-9397-08002B2CF9AE}" pid="4" name="Order">
    <vt:r8>26700</vt:r8>
  </property>
</Properties>
</file>