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2"/>
  </p:notesMasterIdLst>
  <p:handoutMasterIdLst>
    <p:handoutMasterId r:id="rId33"/>
  </p:handoutMasterIdLst>
  <p:sldIdLst>
    <p:sldId id="361" r:id="rId2"/>
    <p:sldId id="350" r:id="rId3"/>
    <p:sldId id="356" r:id="rId4"/>
    <p:sldId id="352" r:id="rId5"/>
    <p:sldId id="339" r:id="rId6"/>
    <p:sldId id="257" r:id="rId7"/>
    <p:sldId id="263" r:id="rId8"/>
    <p:sldId id="284" r:id="rId9"/>
    <p:sldId id="287" r:id="rId10"/>
    <p:sldId id="345" r:id="rId11"/>
    <p:sldId id="347" r:id="rId12"/>
    <p:sldId id="348" r:id="rId13"/>
    <p:sldId id="274" r:id="rId14"/>
    <p:sldId id="344" r:id="rId15"/>
    <p:sldId id="271" r:id="rId16"/>
    <p:sldId id="362" r:id="rId17"/>
    <p:sldId id="267" r:id="rId18"/>
    <p:sldId id="310" r:id="rId19"/>
    <p:sldId id="270" r:id="rId20"/>
    <p:sldId id="314" r:id="rId21"/>
    <p:sldId id="315" r:id="rId22"/>
    <p:sldId id="268" r:id="rId23"/>
    <p:sldId id="312" r:id="rId24"/>
    <p:sldId id="313" r:id="rId25"/>
    <p:sldId id="269" r:id="rId26"/>
    <p:sldId id="305" r:id="rId27"/>
    <p:sldId id="354" r:id="rId28"/>
    <p:sldId id="349" r:id="rId29"/>
    <p:sldId id="340" r:id="rId30"/>
    <p:sldId id="262" r:id="rId31"/>
  </p:sldIdLst>
  <p:sldSz cx="9144000" cy="6858000" type="screen4x3"/>
  <p:notesSz cx="7077075" cy="9051925"/>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Arial" charset="0"/>
      </a:defRPr>
    </a:lvl1pPr>
    <a:lvl2pPr marL="457200" algn="l" rtl="0" eaLnBrk="0" fontAlgn="base" hangingPunct="0">
      <a:spcBef>
        <a:spcPct val="0"/>
      </a:spcBef>
      <a:spcAft>
        <a:spcPct val="0"/>
      </a:spcAft>
      <a:defRPr kern="1200">
        <a:solidFill>
          <a:schemeClr val="tx1"/>
        </a:solidFill>
        <a:latin typeface="Garamond" pitchFamily="18" charset="0"/>
        <a:ea typeface="+mn-ea"/>
        <a:cs typeface="Arial" charset="0"/>
      </a:defRPr>
    </a:lvl2pPr>
    <a:lvl3pPr marL="914400" algn="l" rtl="0" eaLnBrk="0" fontAlgn="base" hangingPunct="0">
      <a:spcBef>
        <a:spcPct val="0"/>
      </a:spcBef>
      <a:spcAft>
        <a:spcPct val="0"/>
      </a:spcAft>
      <a:defRPr kern="1200">
        <a:solidFill>
          <a:schemeClr val="tx1"/>
        </a:solidFill>
        <a:latin typeface="Garamond" pitchFamily="18" charset="0"/>
        <a:ea typeface="+mn-ea"/>
        <a:cs typeface="Arial" charset="0"/>
      </a:defRPr>
    </a:lvl3pPr>
    <a:lvl4pPr marL="1371600" algn="l" rtl="0" eaLnBrk="0" fontAlgn="base" hangingPunct="0">
      <a:spcBef>
        <a:spcPct val="0"/>
      </a:spcBef>
      <a:spcAft>
        <a:spcPct val="0"/>
      </a:spcAft>
      <a:defRPr kern="1200">
        <a:solidFill>
          <a:schemeClr val="tx1"/>
        </a:solidFill>
        <a:latin typeface="Garamond" pitchFamily="18" charset="0"/>
        <a:ea typeface="+mn-ea"/>
        <a:cs typeface="Arial" charset="0"/>
      </a:defRPr>
    </a:lvl4pPr>
    <a:lvl5pPr marL="1828800" algn="l" rtl="0" eaLnBrk="0" fontAlgn="base" hangingPunct="0">
      <a:spcBef>
        <a:spcPct val="0"/>
      </a:spcBef>
      <a:spcAft>
        <a:spcPct val="0"/>
      </a:spcAft>
      <a:defRPr kern="1200">
        <a:solidFill>
          <a:schemeClr val="tx1"/>
        </a:solidFill>
        <a:latin typeface="Garamond" pitchFamily="18" charset="0"/>
        <a:ea typeface="+mn-ea"/>
        <a:cs typeface="Arial" charset="0"/>
      </a:defRPr>
    </a:lvl5pPr>
    <a:lvl6pPr marL="2286000" algn="l" defTabSz="914400" rtl="0" eaLnBrk="1" latinLnBrk="0" hangingPunct="1">
      <a:defRPr kern="1200">
        <a:solidFill>
          <a:schemeClr val="tx1"/>
        </a:solidFill>
        <a:latin typeface="Garamond" pitchFamily="18" charset="0"/>
        <a:ea typeface="+mn-ea"/>
        <a:cs typeface="Arial" charset="0"/>
      </a:defRPr>
    </a:lvl6pPr>
    <a:lvl7pPr marL="2743200" algn="l" defTabSz="914400" rtl="0" eaLnBrk="1" latinLnBrk="0" hangingPunct="1">
      <a:defRPr kern="1200">
        <a:solidFill>
          <a:schemeClr val="tx1"/>
        </a:solidFill>
        <a:latin typeface="Garamond" pitchFamily="18" charset="0"/>
        <a:ea typeface="+mn-ea"/>
        <a:cs typeface="Arial" charset="0"/>
      </a:defRPr>
    </a:lvl7pPr>
    <a:lvl8pPr marL="3200400" algn="l" defTabSz="914400" rtl="0" eaLnBrk="1" latinLnBrk="0" hangingPunct="1">
      <a:defRPr kern="1200">
        <a:solidFill>
          <a:schemeClr val="tx1"/>
        </a:solidFill>
        <a:latin typeface="Garamond" pitchFamily="18" charset="0"/>
        <a:ea typeface="+mn-ea"/>
        <a:cs typeface="Arial" charset="0"/>
      </a:defRPr>
    </a:lvl8pPr>
    <a:lvl9pPr marL="3657600" algn="l" defTabSz="914400" rtl="0" eaLnBrk="1" latinLnBrk="0" hangingPunct="1">
      <a:defRPr kern="1200">
        <a:solidFill>
          <a:schemeClr val="tx1"/>
        </a:solidFill>
        <a:latin typeface="Garamond" pitchFamily="18"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51">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6355D"/>
    <a:srgbClr val="44587C"/>
    <a:srgbClr val="384866"/>
    <a:srgbClr val="4A6088"/>
    <a:srgbClr val="0A1728"/>
    <a:srgbClr val="647533"/>
    <a:srgbClr val="F9F9F9"/>
    <a:srgbClr val="FFFFFF"/>
    <a:srgbClr val="3E51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2" autoAdjust="0"/>
    <p:restoredTop sz="27648" autoAdjust="0"/>
  </p:normalViewPr>
  <p:slideViewPr>
    <p:cSldViewPr>
      <p:cViewPr varScale="1">
        <p:scale>
          <a:sx n="32" d="100"/>
          <a:sy n="32" d="100"/>
        </p:scale>
        <p:origin x="-3088" y="-11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882" y="-108"/>
      </p:cViewPr>
      <p:guideLst>
        <p:guide orient="horz" pos="2851"/>
        <p:guide pos="2229"/>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C6E39E-29ED-4D54-A0BA-889B5D252372}" type="doc">
      <dgm:prSet loTypeId="urn:microsoft.com/office/officeart/2005/8/layout/StepDownProcess" loCatId="process" qsTypeId="urn:microsoft.com/office/officeart/2005/8/quickstyle/simple1" qsCatId="simple" csTypeId="urn:microsoft.com/office/officeart/2005/8/colors/colorful1" csCatId="colorful" phldr="1"/>
      <dgm:spPr/>
      <dgm:t>
        <a:bodyPr/>
        <a:lstStyle/>
        <a:p>
          <a:endParaRPr lang="en-US"/>
        </a:p>
      </dgm:t>
    </dgm:pt>
    <dgm:pt modelId="{5D1333AD-5DDD-4711-B11F-3D0A9920E595}">
      <dgm:prSet phldrT="[Text]"/>
      <dgm:spPr/>
      <dgm:t>
        <a:bodyPr/>
        <a:lstStyle/>
        <a:p>
          <a:r>
            <a:rPr lang="en-US" dirty="0" smtClean="0"/>
            <a:t>Create User</a:t>
          </a:r>
          <a:endParaRPr lang="en-US" dirty="0"/>
        </a:p>
      </dgm:t>
    </dgm:pt>
    <dgm:pt modelId="{BF925AC3-AD1B-48E4-9FEE-7434B71DA8FD}" type="parTrans" cxnId="{ED84E673-94E3-48DC-BB58-AFD326F9952C}">
      <dgm:prSet/>
      <dgm:spPr/>
      <dgm:t>
        <a:bodyPr/>
        <a:lstStyle/>
        <a:p>
          <a:endParaRPr lang="en-US"/>
        </a:p>
      </dgm:t>
    </dgm:pt>
    <dgm:pt modelId="{2D712FCD-C93A-4747-AB75-11114C84BC65}" type="sibTrans" cxnId="{ED84E673-94E3-48DC-BB58-AFD326F9952C}">
      <dgm:prSet/>
      <dgm:spPr/>
      <dgm:t>
        <a:bodyPr/>
        <a:lstStyle/>
        <a:p>
          <a:endParaRPr lang="en-US"/>
        </a:p>
      </dgm:t>
    </dgm:pt>
    <dgm:pt modelId="{0CEB2AE4-B8CD-4793-A8F9-7F2A9FC53C98}">
      <dgm:prSet phldrT="[Text]"/>
      <dgm:spPr/>
      <dgm:t>
        <a:bodyPr/>
        <a:lstStyle/>
        <a:p>
          <a:r>
            <a:rPr lang="en-US" dirty="0" smtClean="0"/>
            <a:t>Create Group</a:t>
          </a:r>
          <a:endParaRPr lang="en-US" dirty="0"/>
        </a:p>
      </dgm:t>
    </dgm:pt>
    <dgm:pt modelId="{7DDE2272-6DF2-4963-A8B5-E0263981BF45}" type="parTrans" cxnId="{4E94A0D3-F85F-4C10-9AA5-D43389789E8F}">
      <dgm:prSet/>
      <dgm:spPr/>
      <dgm:t>
        <a:bodyPr/>
        <a:lstStyle/>
        <a:p>
          <a:endParaRPr lang="en-US"/>
        </a:p>
      </dgm:t>
    </dgm:pt>
    <dgm:pt modelId="{3C02B259-66D0-4834-9E6D-A8C6F6658114}" type="sibTrans" cxnId="{4E94A0D3-F85F-4C10-9AA5-D43389789E8F}">
      <dgm:prSet/>
      <dgm:spPr/>
      <dgm:t>
        <a:bodyPr/>
        <a:lstStyle/>
        <a:p>
          <a:endParaRPr lang="en-US"/>
        </a:p>
      </dgm:t>
    </dgm:pt>
    <dgm:pt modelId="{EF63C81B-1915-4A9D-9BD5-D78B920B3F6E}">
      <dgm:prSet phldrT="[Text]"/>
      <dgm:spPr/>
      <dgm:t>
        <a:bodyPr/>
        <a:lstStyle/>
        <a:p>
          <a:r>
            <a:rPr lang="en-US" dirty="0" smtClean="0"/>
            <a:t>Search User</a:t>
          </a:r>
          <a:endParaRPr lang="en-US" dirty="0"/>
        </a:p>
      </dgm:t>
    </dgm:pt>
    <dgm:pt modelId="{CD199D51-90E2-4948-B08B-92AFB7929310}" type="parTrans" cxnId="{F4901C36-EF15-4CB6-B836-E18C3A7C167B}">
      <dgm:prSet/>
      <dgm:spPr/>
      <dgm:t>
        <a:bodyPr/>
        <a:lstStyle/>
        <a:p>
          <a:endParaRPr lang="en-US"/>
        </a:p>
      </dgm:t>
    </dgm:pt>
    <dgm:pt modelId="{751B38C4-CD00-4793-B29B-A784C603D1D0}" type="sibTrans" cxnId="{F4901C36-EF15-4CB6-B836-E18C3A7C167B}">
      <dgm:prSet/>
      <dgm:spPr/>
      <dgm:t>
        <a:bodyPr/>
        <a:lstStyle/>
        <a:p>
          <a:endParaRPr lang="en-US"/>
        </a:p>
      </dgm:t>
    </dgm:pt>
    <dgm:pt modelId="{40FB40B7-BB7D-4FA6-ACA5-FA0D433D5320}">
      <dgm:prSet phldrT="[Text]"/>
      <dgm:spPr/>
      <dgm:t>
        <a:bodyPr/>
        <a:lstStyle/>
        <a:p>
          <a:r>
            <a:rPr lang="en-US" dirty="0" smtClean="0"/>
            <a:t>Add User to Group</a:t>
          </a:r>
          <a:endParaRPr lang="en-US" dirty="0"/>
        </a:p>
      </dgm:t>
    </dgm:pt>
    <dgm:pt modelId="{20D0A76A-84ED-4521-A831-5D97ADA473F6}" type="parTrans" cxnId="{76AE8973-26A7-439C-94BE-7C45FC5C472A}">
      <dgm:prSet/>
      <dgm:spPr/>
      <dgm:t>
        <a:bodyPr/>
        <a:lstStyle/>
        <a:p>
          <a:endParaRPr lang="en-US"/>
        </a:p>
      </dgm:t>
    </dgm:pt>
    <dgm:pt modelId="{F9312626-C1E4-4BA3-B4DE-58499EE669F1}" type="sibTrans" cxnId="{76AE8973-26A7-439C-94BE-7C45FC5C472A}">
      <dgm:prSet/>
      <dgm:spPr/>
      <dgm:t>
        <a:bodyPr/>
        <a:lstStyle/>
        <a:p>
          <a:endParaRPr lang="en-US"/>
        </a:p>
      </dgm:t>
    </dgm:pt>
    <dgm:pt modelId="{6AAE1B99-097E-41F6-85CA-F1EFA8632DF5}" type="pres">
      <dgm:prSet presAssocID="{F9C6E39E-29ED-4D54-A0BA-889B5D252372}" presName="rootnode" presStyleCnt="0">
        <dgm:presLayoutVars>
          <dgm:chMax/>
          <dgm:chPref/>
          <dgm:dir/>
          <dgm:animLvl val="lvl"/>
        </dgm:presLayoutVars>
      </dgm:prSet>
      <dgm:spPr/>
      <dgm:t>
        <a:bodyPr/>
        <a:lstStyle/>
        <a:p>
          <a:endParaRPr lang="en-US"/>
        </a:p>
      </dgm:t>
    </dgm:pt>
    <dgm:pt modelId="{D747EA38-761F-4553-9F56-E7E439F9CA6C}" type="pres">
      <dgm:prSet presAssocID="{5D1333AD-5DDD-4711-B11F-3D0A9920E595}" presName="composite" presStyleCnt="0"/>
      <dgm:spPr/>
    </dgm:pt>
    <dgm:pt modelId="{B804C9AE-51E8-4BA8-BA10-0FFBA333C8F5}" type="pres">
      <dgm:prSet presAssocID="{5D1333AD-5DDD-4711-B11F-3D0A9920E595}" presName="bentUpArrow1" presStyleLbl="alignImgPlace1" presStyleIdx="0" presStyleCnt="3"/>
      <dgm:spPr>
        <a:ln>
          <a:solidFill>
            <a:srgbClr val="44587C"/>
          </a:solidFill>
        </a:ln>
      </dgm:spPr>
    </dgm:pt>
    <dgm:pt modelId="{82044CF9-AA44-45C3-A2D3-D9FBA27E4EE8}" type="pres">
      <dgm:prSet presAssocID="{5D1333AD-5DDD-4711-B11F-3D0A9920E595}" presName="ParentText" presStyleLbl="node1" presStyleIdx="0" presStyleCnt="4" custScaleX="135514" custLinFactNeighborX="-1416" custLinFactNeighborY="2117">
        <dgm:presLayoutVars>
          <dgm:chMax val="1"/>
          <dgm:chPref val="1"/>
          <dgm:bulletEnabled val="1"/>
        </dgm:presLayoutVars>
      </dgm:prSet>
      <dgm:spPr/>
      <dgm:t>
        <a:bodyPr/>
        <a:lstStyle/>
        <a:p>
          <a:endParaRPr lang="en-US"/>
        </a:p>
      </dgm:t>
    </dgm:pt>
    <dgm:pt modelId="{E2331C91-58D2-47B6-B907-C05127E5164A}" type="pres">
      <dgm:prSet presAssocID="{5D1333AD-5DDD-4711-B11F-3D0A9920E595}" presName="ChildText" presStyleLbl="revTx" presStyleIdx="0" presStyleCnt="3">
        <dgm:presLayoutVars>
          <dgm:chMax val="0"/>
          <dgm:chPref val="0"/>
          <dgm:bulletEnabled val="1"/>
        </dgm:presLayoutVars>
      </dgm:prSet>
      <dgm:spPr/>
      <dgm:t>
        <a:bodyPr/>
        <a:lstStyle/>
        <a:p>
          <a:endParaRPr lang="en-US"/>
        </a:p>
      </dgm:t>
    </dgm:pt>
    <dgm:pt modelId="{A6C3004B-4EF2-4EF2-A9A0-AD074727FAC6}" type="pres">
      <dgm:prSet presAssocID="{2D712FCD-C93A-4747-AB75-11114C84BC65}" presName="sibTrans" presStyleCnt="0"/>
      <dgm:spPr/>
    </dgm:pt>
    <dgm:pt modelId="{7F12D66A-04BE-4875-A860-6D4720C3E204}" type="pres">
      <dgm:prSet presAssocID="{0CEB2AE4-B8CD-4793-A8F9-7F2A9FC53C98}" presName="composite" presStyleCnt="0"/>
      <dgm:spPr/>
    </dgm:pt>
    <dgm:pt modelId="{4C3714BE-3E89-48C9-BDF7-2FDE2800F026}" type="pres">
      <dgm:prSet presAssocID="{0CEB2AE4-B8CD-4793-A8F9-7F2A9FC53C98}" presName="bentUpArrow1" presStyleLbl="alignImgPlace1" presStyleIdx="1" presStyleCnt="3"/>
      <dgm:spPr>
        <a:ln>
          <a:solidFill>
            <a:srgbClr val="384866"/>
          </a:solidFill>
        </a:ln>
      </dgm:spPr>
    </dgm:pt>
    <dgm:pt modelId="{9A2F30B9-4F39-421B-AC23-0C59F549AF0E}" type="pres">
      <dgm:prSet presAssocID="{0CEB2AE4-B8CD-4793-A8F9-7F2A9FC53C98}" presName="ParentText" presStyleLbl="node1" presStyleIdx="1" presStyleCnt="4" custScaleX="149459">
        <dgm:presLayoutVars>
          <dgm:chMax val="1"/>
          <dgm:chPref val="1"/>
          <dgm:bulletEnabled val="1"/>
        </dgm:presLayoutVars>
      </dgm:prSet>
      <dgm:spPr/>
      <dgm:t>
        <a:bodyPr/>
        <a:lstStyle/>
        <a:p>
          <a:endParaRPr lang="en-US"/>
        </a:p>
      </dgm:t>
    </dgm:pt>
    <dgm:pt modelId="{5E229C2F-3278-4D3F-B7FE-B2516DBEF501}" type="pres">
      <dgm:prSet presAssocID="{0CEB2AE4-B8CD-4793-A8F9-7F2A9FC53C98}" presName="ChildText" presStyleLbl="revTx" presStyleIdx="1" presStyleCnt="3">
        <dgm:presLayoutVars>
          <dgm:chMax val="0"/>
          <dgm:chPref val="0"/>
          <dgm:bulletEnabled val="1"/>
        </dgm:presLayoutVars>
      </dgm:prSet>
      <dgm:spPr/>
      <dgm:t>
        <a:bodyPr/>
        <a:lstStyle/>
        <a:p>
          <a:endParaRPr lang="en-US"/>
        </a:p>
      </dgm:t>
    </dgm:pt>
    <dgm:pt modelId="{6F86862B-747E-4E67-9F84-B920376741A0}" type="pres">
      <dgm:prSet presAssocID="{3C02B259-66D0-4834-9E6D-A8C6F6658114}" presName="sibTrans" presStyleCnt="0"/>
      <dgm:spPr/>
    </dgm:pt>
    <dgm:pt modelId="{B4DD59E2-3912-4076-A71F-705210C6CC36}" type="pres">
      <dgm:prSet presAssocID="{40FB40B7-BB7D-4FA6-ACA5-FA0D433D5320}" presName="composite" presStyleCnt="0"/>
      <dgm:spPr/>
    </dgm:pt>
    <dgm:pt modelId="{F384BE15-8893-4265-B2F8-8FDE14CAA8A9}" type="pres">
      <dgm:prSet presAssocID="{40FB40B7-BB7D-4FA6-ACA5-FA0D433D5320}" presName="bentUpArrow1" presStyleLbl="alignImgPlace1" presStyleIdx="2" presStyleCnt="3"/>
      <dgm:spPr>
        <a:ln>
          <a:solidFill>
            <a:srgbClr val="4A6088"/>
          </a:solidFill>
        </a:ln>
      </dgm:spPr>
    </dgm:pt>
    <dgm:pt modelId="{EEBDA9AE-FD2E-4209-94D4-59599F9B79F1}" type="pres">
      <dgm:prSet presAssocID="{40FB40B7-BB7D-4FA6-ACA5-FA0D433D5320}" presName="ParentText" presStyleLbl="node1" presStyleIdx="2" presStyleCnt="4" custScaleX="140667">
        <dgm:presLayoutVars>
          <dgm:chMax val="1"/>
          <dgm:chPref val="1"/>
          <dgm:bulletEnabled val="1"/>
        </dgm:presLayoutVars>
      </dgm:prSet>
      <dgm:spPr/>
      <dgm:t>
        <a:bodyPr/>
        <a:lstStyle/>
        <a:p>
          <a:endParaRPr lang="en-US"/>
        </a:p>
      </dgm:t>
    </dgm:pt>
    <dgm:pt modelId="{F731D72E-AD24-488E-8228-79463A09B94B}" type="pres">
      <dgm:prSet presAssocID="{40FB40B7-BB7D-4FA6-ACA5-FA0D433D5320}" presName="ChildText" presStyleLbl="revTx" presStyleIdx="2" presStyleCnt="3">
        <dgm:presLayoutVars>
          <dgm:chMax val="0"/>
          <dgm:chPref val="0"/>
          <dgm:bulletEnabled val="1"/>
        </dgm:presLayoutVars>
      </dgm:prSet>
      <dgm:spPr/>
    </dgm:pt>
    <dgm:pt modelId="{18483141-F135-4A15-9840-168D3215C157}" type="pres">
      <dgm:prSet presAssocID="{F9312626-C1E4-4BA3-B4DE-58499EE669F1}" presName="sibTrans" presStyleCnt="0"/>
      <dgm:spPr/>
    </dgm:pt>
    <dgm:pt modelId="{46A259D7-F049-4091-AD2F-D6C8F87E9685}" type="pres">
      <dgm:prSet presAssocID="{EF63C81B-1915-4A9D-9BD5-D78B920B3F6E}" presName="composite" presStyleCnt="0"/>
      <dgm:spPr/>
    </dgm:pt>
    <dgm:pt modelId="{D25464B2-456B-46EE-BCB5-6C5006C5DDA3}" type="pres">
      <dgm:prSet presAssocID="{EF63C81B-1915-4A9D-9BD5-D78B920B3F6E}" presName="ParentText" presStyleLbl="node1" presStyleIdx="3" presStyleCnt="4" custScaleX="145109">
        <dgm:presLayoutVars>
          <dgm:chMax val="1"/>
          <dgm:chPref val="1"/>
          <dgm:bulletEnabled val="1"/>
        </dgm:presLayoutVars>
      </dgm:prSet>
      <dgm:spPr/>
      <dgm:t>
        <a:bodyPr/>
        <a:lstStyle/>
        <a:p>
          <a:endParaRPr lang="en-US"/>
        </a:p>
      </dgm:t>
    </dgm:pt>
  </dgm:ptLst>
  <dgm:cxnLst>
    <dgm:cxn modelId="{AF81EBCD-5844-4205-BCF6-5B0733E744CC}" type="presOf" srcId="{5D1333AD-5DDD-4711-B11F-3D0A9920E595}" destId="{82044CF9-AA44-45C3-A2D3-D9FBA27E4EE8}" srcOrd="0" destOrd="0" presId="urn:microsoft.com/office/officeart/2005/8/layout/StepDownProcess"/>
    <dgm:cxn modelId="{4E94A0D3-F85F-4C10-9AA5-D43389789E8F}" srcId="{F9C6E39E-29ED-4D54-A0BA-889B5D252372}" destId="{0CEB2AE4-B8CD-4793-A8F9-7F2A9FC53C98}" srcOrd="1" destOrd="0" parTransId="{7DDE2272-6DF2-4963-A8B5-E0263981BF45}" sibTransId="{3C02B259-66D0-4834-9E6D-A8C6F6658114}"/>
    <dgm:cxn modelId="{F4901C36-EF15-4CB6-B836-E18C3A7C167B}" srcId="{F9C6E39E-29ED-4D54-A0BA-889B5D252372}" destId="{EF63C81B-1915-4A9D-9BD5-D78B920B3F6E}" srcOrd="3" destOrd="0" parTransId="{CD199D51-90E2-4948-B08B-92AFB7929310}" sibTransId="{751B38C4-CD00-4793-B29B-A784C603D1D0}"/>
    <dgm:cxn modelId="{717261D3-82B3-433E-A7A9-9EB8728369E4}" type="presOf" srcId="{40FB40B7-BB7D-4FA6-ACA5-FA0D433D5320}" destId="{EEBDA9AE-FD2E-4209-94D4-59599F9B79F1}" srcOrd="0" destOrd="0" presId="urn:microsoft.com/office/officeart/2005/8/layout/StepDownProcess"/>
    <dgm:cxn modelId="{76AE8973-26A7-439C-94BE-7C45FC5C472A}" srcId="{F9C6E39E-29ED-4D54-A0BA-889B5D252372}" destId="{40FB40B7-BB7D-4FA6-ACA5-FA0D433D5320}" srcOrd="2" destOrd="0" parTransId="{20D0A76A-84ED-4521-A831-5D97ADA473F6}" sibTransId="{F9312626-C1E4-4BA3-B4DE-58499EE669F1}"/>
    <dgm:cxn modelId="{77E664D9-8FCE-45A8-85E4-E66EEFE1D062}" type="presOf" srcId="{F9C6E39E-29ED-4D54-A0BA-889B5D252372}" destId="{6AAE1B99-097E-41F6-85CA-F1EFA8632DF5}" srcOrd="0" destOrd="0" presId="urn:microsoft.com/office/officeart/2005/8/layout/StepDownProcess"/>
    <dgm:cxn modelId="{338152DA-6921-4789-AED9-942051161EC3}" type="presOf" srcId="{0CEB2AE4-B8CD-4793-A8F9-7F2A9FC53C98}" destId="{9A2F30B9-4F39-421B-AC23-0C59F549AF0E}" srcOrd="0" destOrd="0" presId="urn:microsoft.com/office/officeart/2005/8/layout/StepDownProcess"/>
    <dgm:cxn modelId="{89077024-148B-4B50-85FE-6737624D5B9E}" type="presOf" srcId="{EF63C81B-1915-4A9D-9BD5-D78B920B3F6E}" destId="{D25464B2-456B-46EE-BCB5-6C5006C5DDA3}" srcOrd="0" destOrd="0" presId="urn:microsoft.com/office/officeart/2005/8/layout/StepDownProcess"/>
    <dgm:cxn modelId="{ED84E673-94E3-48DC-BB58-AFD326F9952C}" srcId="{F9C6E39E-29ED-4D54-A0BA-889B5D252372}" destId="{5D1333AD-5DDD-4711-B11F-3D0A9920E595}" srcOrd="0" destOrd="0" parTransId="{BF925AC3-AD1B-48E4-9FEE-7434B71DA8FD}" sibTransId="{2D712FCD-C93A-4747-AB75-11114C84BC65}"/>
    <dgm:cxn modelId="{3E3FFD56-F99B-499B-89A2-23621F464BFB}" type="presParOf" srcId="{6AAE1B99-097E-41F6-85CA-F1EFA8632DF5}" destId="{D747EA38-761F-4553-9F56-E7E439F9CA6C}" srcOrd="0" destOrd="0" presId="urn:microsoft.com/office/officeart/2005/8/layout/StepDownProcess"/>
    <dgm:cxn modelId="{75DF4351-D9B4-4C06-A28D-7D7667277F90}" type="presParOf" srcId="{D747EA38-761F-4553-9F56-E7E439F9CA6C}" destId="{B804C9AE-51E8-4BA8-BA10-0FFBA333C8F5}" srcOrd="0" destOrd="0" presId="urn:microsoft.com/office/officeart/2005/8/layout/StepDownProcess"/>
    <dgm:cxn modelId="{66966124-1A2E-4C46-9F65-8370DE5B6F86}" type="presParOf" srcId="{D747EA38-761F-4553-9F56-E7E439F9CA6C}" destId="{82044CF9-AA44-45C3-A2D3-D9FBA27E4EE8}" srcOrd="1" destOrd="0" presId="urn:microsoft.com/office/officeart/2005/8/layout/StepDownProcess"/>
    <dgm:cxn modelId="{2A92F67E-1C52-468F-99E8-265553F91E6D}" type="presParOf" srcId="{D747EA38-761F-4553-9F56-E7E439F9CA6C}" destId="{E2331C91-58D2-47B6-B907-C05127E5164A}" srcOrd="2" destOrd="0" presId="urn:microsoft.com/office/officeart/2005/8/layout/StepDownProcess"/>
    <dgm:cxn modelId="{C31D63AC-8409-4C21-8035-D0EFDD71E51F}" type="presParOf" srcId="{6AAE1B99-097E-41F6-85CA-F1EFA8632DF5}" destId="{A6C3004B-4EF2-4EF2-A9A0-AD074727FAC6}" srcOrd="1" destOrd="0" presId="urn:microsoft.com/office/officeart/2005/8/layout/StepDownProcess"/>
    <dgm:cxn modelId="{1BF12FBC-33FD-4C61-AC5D-0C44F2FFDBAE}" type="presParOf" srcId="{6AAE1B99-097E-41F6-85CA-F1EFA8632DF5}" destId="{7F12D66A-04BE-4875-A860-6D4720C3E204}" srcOrd="2" destOrd="0" presId="urn:microsoft.com/office/officeart/2005/8/layout/StepDownProcess"/>
    <dgm:cxn modelId="{960FC570-14FB-4E04-8954-5D28C5FFB7D1}" type="presParOf" srcId="{7F12D66A-04BE-4875-A860-6D4720C3E204}" destId="{4C3714BE-3E89-48C9-BDF7-2FDE2800F026}" srcOrd="0" destOrd="0" presId="urn:microsoft.com/office/officeart/2005/8/layout/StepDownProcess"/>
    <dgm:cxn modelId="{85C4B946-1C3B-4329-BF88-B362BF423076}" type="presParOf" srcId="{7F12D66A-04BE-4875-A860-6D4720C3E204}" destId="{9A2F30B9-4F39-421B-AC23-0C59F549AF0E}" srcOrd="1" destOrd="0" presId="urn:microsoft.com/office/officeart/2005/8/layout/StepDownProcess"/>
    <dgm:cxn modelId="{F66D25F4-49F4-49A6-8DE7-8F74216E6008}" type="presParOf" srcId="{7F12D66A-04BE-4875-A860-6D4720C3E204}" destId="{5E229C2F-3278-4D3F-B7FE-B2516DBEF501}" srcOrd="2" destOrd="0" presId="urn:microsoft.com/office/officeart/2005/8/layout/StepDownProcess"/>
    <dgm:cxn modelId="{EF3AF398-617C-4671-BA75-EC520C210C10}" type="presParOf" srcId="{6AAE1B99-097E-41F6-85CA-F1EFA8632DF5}" destId="{6F86862B-747E-4E67-9F84-B920376741A0}" srcOrd="3" destOrd="0" presId="urn:microsoft.com/office/officeart/2005/8/layout/StepDownProcess"/>
    <dgm:cxn modelId="{967214D4-0DA8-4805-8A28-AF08058E9F0F}" type="presParOf" srcId="{6AAE1B99-097E-41F6-85CA-F1EFA8632DF5}" destId="{B4DD59E2-3912-4076-A71F-705210C6CC36}" srcOrd="4" destOrd="0" presId="urn:microsoft.com/office/officeart/2005/8/layout/StepDownProcess"/>
    <dgm:cxn modelId="{A907D775-98A7-427E-8052-29575AF20303}" type="presParOf" srcId="{B4DD59E2-3912-4076-A71F-705210C6CC36}" destId="{F384BE15-8893-4265-B2F8-8FDE14CAA8A9}" srcOrd="0" destOrd="0" presId="urn:microsoft.com/office/officeart/2005/8/layout/StepDownProcess"/>
    <dgm:cxn modelId="{19831295-BFB6-4195-9A02-FDAFF3AA1C5D}" type="presParOf" srcId="{B4DD59E2-3912-4076-A71F-705210C6CC36}" destId="{EEBDA9AE-FD2E-4209-94D4-59599F9B79F1}" srcOrd="1" destOrd="0" presId="urn:microsoft.com/office/officeart/2005/8/layout/StepDownProcess"/>
    <dgm:cxn modelId="{F1582847-0ABF-4420-AE72-595B168B8E33}" type="presParOf" srcId="{B4DD59E2-3912-4076-A71F-705210C6CC36}" destId="{F731D72E-AD24-488E-8228-79463A09B94B}" srcOrd="2" destOrd="0" presId="urn:microsoft.com/office/officeart/2005/8/layout/StepDownProcess"/>
    <dgm:cxn modelId="{9C8309D6-0941-4869-9E12-4761F3FA8132}" type="presParOf" srcId="{6AAE1B99-097E-41F6-85CA-F1EFA8632DF5}" destId="{18483141-F135-4A15-9840-168D3215C157}" srcOrd="5" destOrd="0" presId="urn:microsoft.com/office/officeart/2005/8/layout/StepDownProcess"/>
    <dgm:cxn modelId="{129C9D02-4A60-434A-8514-0049B1E23241}" type="presParOf" srcId="{6AAE1B99-097E-41F6-85CA-F1EFA8632DF5}" destId="{46A259D7-F049-4091-AD2F-D6C8F87E9685}" srcOrd="6" destOrd="0" presId="urn:microsoft.com/office/officeart/2005/8/layout/StepDownProcess"/>
    <dgm:cxn modelId="{1541BEB9-7936-42BF-9EE1-0E8CF5821C8F}" type="presParOf" srcId="{46A259D7-F049-4091-AD2F-D6C8F87E9685}" destId="{D25464B2-456B-46EE-BCB5-6C5006C5DDA3}"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4C9AE-51E8-4BA8-BA10-0FFBA333C8F5}">
      <dsp:nvSpPr>
        <dsp:cNvPr id="0" name=""/>
        <dsp:cNvSpPr/>
      </dsp:nvSpPr>
      <dsp:spPr>
        <a:xfrm rot="5400000">
          <a:off x="733963" y="888273"/>
          <a:ext cx="780097" cy="888113"/>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rgbClr val="44587C"/>
          </a:solidFill>
          <a:prstDash val="solid"/>
        </a:ln>
        <a:effectLst/>
      </dsp:spPr>
      <dsp:style>
        <a:lnRef idx="2">
          <a:scrgbClr r="0" g="0" b="0"/>
        </a:lnRef>
        <a:fillRef idx="1">
          <a:scrgbClr r="0" g="0" b="0"/>
        </a:fillRef>
        <a:effectRef idx="0">
          <a:scrgbClr r="0" g="0" b="0"/>
        </a:effectRef>
        <a:fontRef idx="minor"/>
      </dsp:style>
    </dsp:sp>
    <dsp:sp modelId="{82044CF9-AA44-45C3-A2D3-D9FBA27E4EE8}">
      <dsp:nvSpPr>
        <dsp:cNvPr id="0" name=""/>
        <dsp:cNvSpPr/>
      </dsp:nvSpPr>
      <dsp:spPr>
        <a:xfrm>
          <a:off x="275500" y="42979"/>
          <a:ext cx="1779603" cy="919214"/>
        </a:xfrm>
        <a:prstGeom prst="roundRect">
          <a:avLst>
            <a:gd name="adj" fmla="val 1667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Create User</a:t>
          </a:r>
          <a:endParaRPr lang="en-US" sz="2300" kern="1200" dirty="0"/>
        </a:p>
      </dsp:txBody>
      <dsp:txXfrm>
        <a:off x="320380" y="87859"/>
        <a:ext cx="1689843" cy="829454"/>
      </dsp:txXfrm>
    </dsp:sp>
    <dsp:sp modelId="{E2331C91-58D2-47B6-B907-C05127E5164A}">
      <dsp:nvSpPr>
        <dsp:cNvPr id="0" name=""/>
        <dsp:cNvSpPr/>
      </dsp:nvSpPr>
      <dsp:spPr>
        <a:xfrm>
          <a:off x="1840509" y="111188"/>
          <a:ext cx="955114" cy="742950"/>
        </a:xfrm>
        <a:prstGeom prst="rect">
          <a:avLst/>
        </a:prstGeom>
        <a:noFill/>
        <a:ln>
          <a:noFill/>
        </a:ln>
        <a:effectLst/>
      </dsp:spPr>
      <dsp:style>
        <a:lnRef idx="0">
          <a:scrgbClr r="0" g="0" b="0"/>
        </a:lnRef>
        <a:fillRef idx="0">
          <a:scrgbClr r="0" g="0" b="0"/>
        </a:fillRef>
        <a:effectRef idx="0">
          <a:scrgbClr r="0" g="0" b="0"/>
        </a:effectRef>
        <a:fontRef idx="minor"/>
      </dsp:style>
    </dsp:sp>
    <dsp:sp modelId="{4C3714BE-3E89-48C9-BDF7-2FDE2800F026}">
      <dsp:nvSpPr>
        <dsp:cNvPr id="0" name=""/>
        <dsp:cNvSpPr/>
      </dsp:nvSpPr>
      <dsp:spPr>
        <a:xfrm rot="5400000">
          <a:off x="2026261" y="1920855"/>
          <a:ext cx="780097" cy="888113"/>
        </a:xfrm>
        <a:prstGeom prst="bentUpArrow">
          <a:avLst>
            <a:gd name="adj1" fmla="val 32840"/>
            <a:gd name="adj2" fmla="val 25000"/>
            <a:gd name="adj3" fmla="val 35780"/>
          </a:avLst>
        </a:prstGeom>
        <a:solidFill>
          <a:schemeClr val="accent1">
            <a:tint val="50000"/>
            <a:hueOff val="7668917"/>
            <a:satOff val="-1262"/>
            <a:lumOff val="9797"/>
            <a:alphaOff val="0"/>
          </a:schemeClr>
        </a:solidFill>
        <a:ln w="15875" cap="flat" cmpd="sng" algn="ctr">
          <a:solidFill>
            <a:srgbClr val="384866"/>
          </a:solidFill>
          <a:prstDash val="solid"/>
        </a:ln>
        <a:effectLst/>
      </dsp:spPr>
      <dsp:style>
        <a:lnRef idx="2">
          <a:scrgbClr r="0" g="0" b="0"/>
        </a:lnRef>
        <a:fillRef idx="1">
          <a:scrgbClr r="0" g="0" b="0"/>
        </a:fillRef>
        <a:effectRef idx="0">
          <a:scrgbClr r="0" g="0" b="0"/>
        </a:effectRef>
        <a:fontRef idx="minor"/>
      </dsp:style>
    </dsp:sp>
    <dsp:sp modelId="{9A2F30B9-4F39-421B-AC23-0C59F549AF0E}">
      <dsp:nvSpPr>
        <dsp:cNvPr id="0" name=""/>
        <dsp:cNvSpPr/>
      </dsp:nvSpPr>
      <dsp:spPr>
        <a:xfrm>
          <a:off x="1494829" y="1056101"/>
          <a:ext cx="1962732" cy="919214"/>
        </a:xfrm>
        <a:prstGeom prst="roundRect">
          <a:avLst>
            <a:gd name="adj" fmla="val 1667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Create Group</a:t>
          </a:r>
          <a:endParaRPr lang="en-US" sz="2300" kern="1200" dirty="0"/>
        </a:p>
      </dsp:txBody>
      <dsp:txXfrm>
        <a:off x="1539709" y="1100981"/>
        <a:ext cx="1872972" cy="829454"/>
      </dsp:txXfrm>
    </dsp:sp>
    <dsp:sp modelId="{5E229C2F-3278-4D3F-B7FE-B2516DBEF501}">
      <dsp:nvSpPr>
        <dsp:cNvPr id="0" name=""/>
        <dsp:cNvSpPr/>
      </dsp:nvSpPr>
      <dsp:spPr>
        <a:xfrm>
          <a:off x="3132808" y="1143769"/>
          <a:ext cx="955114" cy="742950"/>
        </a:xfrm>
        <a:prstGeom prst="rect">
          <a:avLst/>
        </a:prstGeom>
        <a:noFill/>
        <a:ln>
          <a:noFill/>
        </a:ln>
        <a:effectLst/>
      </dsp:spPr>
      <dsp:style>
        <a:lnRef idx="0">
          <a:scrgbClr r="0" g="0" b="0"/>
        </a:lnRef>
        <a:fillRef idx="0">
          <a:scrgbClr r="0" g="0" b="0"/>
        </a:fillRef>
        <a:effectRef idx="0">
          <a:scrgbClr r="0" g="0" b="0"/>
        </a:effectRef>
        <a:fontRef idx="minor"/>
      </dsp:style>
    </dsp:sp>
    <dsp:sp modelId="{F384BE15-8893-4265-B2F8-8FDE14CAA8A9}">
      <dsp:nvSpPr>
        <dsp:cNvPr id="0" name=""/>
        <dsp:cNvSpPr/>
      </dsp:nvSpPr>
      <dsp:spPr>
        <a:xfrm rot="5400000">
          <a:off x="3169266" y="2953437"/>
          <a:ext cx="780097" cy="888113"/>
        </a:xfrm>
        <a:prstGeom prst="bentUpArrow">
          <a:avLst>
            <a:gd name="adj1" fmla="val 32840"/>
            <a:gd name="adj2" fmla="val 25000"/>
            <a:gd name="adj3" fmla="val 35780"/>
          </a:avLst>
        </a:prstGeom>
        <a:solidFill>
          <a:schemeClr val="accent1">
            <a:tint val="50000"/>
            <a:hueOff val="15337833"/>
            <a:satOff val="-2524"/>
            <a:lumOff val="19594"/>
            <a:alphaOff val="0"/>
          </a:schemeClr>
        </a:solidFill>
        <a:ln w="15875" cap="flat" cmpd="sng" algn="ctr">
          <a:solidFill>
            <a:srgbClr val="4A6088"/>
          </a:solidFill>
          <a:prstDash val="solid"/>
        </a:ln>
        <a:effectLst/>
      </dsp:spPr>
      <dsp:style>
        <a:lnRef idx="2">
          <a:scrgbClr r="0" g="0" b="0"/>
        </a:lnRef>
        <a:fillRef idx="1">
          <a:scrgbClr r="0" g="0" b="0"/>
        </a:fillRef>
        <a:effectRef idx="0">
          <a:scrgbClr r="0" g="0" b="0"/>
        </a:effectRef>
        <a:fontRef idx="minor"/>
      </dsp:style>
    </dsp:sp>
    <dsp:sp modelId="{EEBDA9AE-FD2E-4209-94D4-59599F9B79F1}">
      <dsp:nvSpPr>
        <dsp:cNvPr id="0" name=""/>
        <dsp:cNvSpPr/>
      </dsp:nvSpPr>
      <dsp:spPr>
        <a:xfrm>
          <a:off x="2695563" y="2088683"/>
          <a:ext cx="1847274" cy="919214"/>
        </a:xfrm>
        <a:prstGeom prst="roundRect">
          <a:avLst>
            <a:gd name="adj" fmla="val 1667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Add User to Group</a:t>
          </a:r>
          <a:endParaRPr lang="en-US" sz="2300" kern="1200" dirty="0"/>
        </a:p>
      </dsp:txBody>
      <dsp:txXfrm>
        <a:off x="2740443" y="2133563"/>
        <a:ext cx="1757514" cy="829454"/>
      </dsp:txXfrm>
    </dsp:sp>
    <dsp:sp modelId="{F731D72E-AD24-488E-8228-79463A09B94B}">
      <dsp:nvSpPr>
        <dsp:cNvPr id="0" name=""/>
        <dsp:cNvSpPr/>
      </dsp:nvSpPr>
      <dsp:spPr>
        <a:xfrm>
          <a:off x="4275812" y="2176351"/>
          <a:ext cx="955114" cy="742950"/>
        </a:xfrm>
        <a:prstGeom prst="rect">
          <a:avLst/>
        </a:prstGeom>
        <a:noFill/>
        <a:ln>
          <a:noFill/>
        </a:ln>
        <a:effectLst/>
      </dsp:spPr>
      <dsp:style>
        <a:lnRef idx="0">
          <a:scrgbClr r="0" g="0" b="0"/>
        </a:lnRef>
        <a:fillRef idx="0">
          <a:scrgbClr r="0" g="0" b="0"/>
        </a:fillRef>
        <a:effectRef idx="0">
          <a:scrgbClr r="0" g="0" b="0"/>
        </a:effectRef>
        <a:fontRef idx="minor"/>
      </dsp:style>
    </dsp:sp>
    <dsp:sp modelId="{D25464B2-456B-46EE-BCB5-6C5006C5DDA3}">
      <dsp:nvSpPr>
        <dsp:cNvPr id="0" name=""/>
        <dsp:cNvSpPr/>
      </dsp:nvSpPr>
      <dsp:spPr>
        <a:xfrm>
          <a:off x="3896297" y="3121264"/>
          <a:ext cx="1905607" cy="919214"/>
        </a:xfrm>
        <a:prstGeom prst="roundRect">
          <a:avLst>
            <a:gd name="adj" fmla="val 1667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Search User</a:t>
          </a:r>
          <a:endParaRPr lang="en-US" sz="2300" kern="1200" dirty="0"/>
        </a:p>
      </dsp:txBody>
      <dsp:txXfrm>
        <a:off x="3941177" y="3166144"/>
        <a:ext cx="1815847" cy="82945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5243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4008438" y="0"/>
            <a:ext cx="3067050" cy="45243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49DBF81D-5048-429D-B53D-DA55DC73CC8D}" type="datetimeFigureOut">
              <a:rPr lang="en-US"/>
              <a:pPr>
                <a:defRPr/>
              </a:pPr>
              <a:t>3/24/15</a:t>
            </a:fld>
            <a:endParaRPr lang="en-US"/>
          </a:p>
        </p:txBody>
      </p:sp>
      <p:sp>
        <p:nvSpPr>
          <p:cNvPr id="4" name="Footer Placeholder 3"/>
          <p:cNvSpPr>
            <a:spLocks noGrp="1"/>
          </p:cNvSpPr>
          <p:nvPr>
            <p:ph type="ftr" sz="quarter" idx="2"/>
          </p:nvPr>
        </p:nvSpPr>
        <p:spPr>
          <a:xfrm>
            <a:off x="0" y="8597900"/>
            <a:ext cx="3067050" cy="45243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4008438" y="8597900"/>
            <a:ext cx="3067050" cy="4524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52659674-9EA2-47D7-A032-D0F2F249840F}" type="slidenum">
              <a:rPr lang="en-US" altLang="en-US"/>
              <a:pPr>
                <a:defRPr/>
              </a:pPr>
              <a:t>‹#›</a:t>
            </a:fld>
            <a:endParaRPr lang="en-US" altLang="en-US"/>
          </a:p>
        </p:txBody>
      </p:sp>
    </p:spTree>
    <p:extLst>
      <p:ext uri="{BB962C8B-B14F-4D97-AF65-F5344CB8AC3E}">
        <p14:creationId xmlns:p14="http://schemas.microsoft.com/office/powerpoint/2010/main" val="217967592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5243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4008438" y="0"/>
            <a:ext cx="3067050" cy="45243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2216C22C-DD5B-444A-A58A-8B1C919F4B72}" type="datetimeFigureOut">
              <a:rPr lang="en-US"/>
              <a:pPr>
                <a:defRPr/>
              </a:pPr>
              <a:t>3/24/15</a:t>
            </a:fld>
            <a:endParaRPr lang="en-US"/>
          </a:p>
        </p:txBody>
      </p:sp>
      <p:sp>
        <p:nvSpPr>
          <p:cNvPr id="4" name="Slide Image Placeholder 3"/>
          <p:cNvSpPr>
            <a:spLocks noGrp="1" noRot="1" noChangeAspect="1"/>
          </p:cNvSpPr>
          <p:nvPr>
            <p:ph type="sldImg" idx="2"/>
          </p:nvPr>
        </p:nvSpPr>
        <p:spPr>
          <a:xfrm>
            <a:off x="1276350" y="679450"/>
            <a:ext cx="4524375" cy="339407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8025" y="4298950"/>
            <a:ext cx="5661025" cy="4073525"/>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597900"/>
            <a:ext cx="3067050" cy="45243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08438" y="8597900"/>
            <a:ext cx="3067050" cy="4524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AF91E3BB-A839-41E9-B046-2FA77FBD456B}" type="slidenum">
              <a:rPr lang="en-US" altLang="en-US"/>
              <a:pPr>
                <a:defRPr/>
              </a:pPr>
              <a:t>‹#›</a:t>
            </a:fld>
            <a:endParaRPr lang="en-US" altLang="en-US"/>
          </a:p>
        </p:txBody>
      </p:sp>
    </p:spTree>
    <p:extLst>
      <p:ext uri="{BB962C8B-B14F-4D97-AF65-F5344CB8AC3E}">
        <p14:creationId xmlns:p14="http://schemas.microsoft.com/office/powerpoint/2010/main" val="242706121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38"/>
              </a:spcBef>
              <a:spcAft>
                <a:spcPts val="1425"/>
              </a:spcAft>
              <a:buSzPct val="45000"/>
              <a:buFont typeface="Wingdings" pitchFamily="2" charset="2"/>
              <a:buChar char=""/>
            </a:pPr>
            <a:r>
              <a:rPr lang="en-US" altLang="en-US" sz="1200" dirty="0" smtClean="0"/>
              <a:t>Evaluated and has knowledge of over 100+ tools/technologies.</a:t>
            </a:r>
            <a:endParaRPr lang="en-US" altLang="en-US" sz="1200" b="1" dirty="0" smtClean="0">
              <a:solidFill>
                <a:srgbClr val="FF6600"/>
              </a:solidFill>
            </a:endParaRPr>
          </a:p>
          <a:p>
            <a:pPr eaLnBrk="1" hangingPunct="1">
              <a:spcBef>
                <a:spcPts val="638"/>
              </a:spcBef>
              <a:spcAft>
                <a:spcPts val="1425"/>
              </a:spcAft>
              <a:buSzPct val="45000"/>
              <a:buFont typeface="Wingdings" pitchFamily="2" charset="2"/>
              <a:buChar char=""/>
            </a:pPr>
            <a:r>
              <a:rPr lang="en-US" altLang="en-US" sz="1200" dirty="0" smtClean="0"/>
              <a:t>Expertise in Web, Mobile (Native &amp; Web), Client Server, API, </a:t>
            </a:r>
            <a:r>
              <a:rPr lang="en-US" altLang="en-US" sz="1200" dirty="0" err="1" smtClean="0"/>
              <a:t>Webservice</a:t>
            </a:r>
            <a:r>
              <a:rPr lang="en-US" altLang="en-US" sz="1200" dirty="0" smtClean="0"/>
              <a:t> automation testing and also in Performance, Load, Security testing.</a:t>
            </a:r>
          </a:p>
          <a:p>
            <a:pPr eaLnBrk="1" hangingPunct="1">
              <a:spcBef>
                <a:spcPts val="638"/>
              </a:spcBef>
              <a:spcAft>
                <a:spcPts val="1425"/>
              </a:spcAft>
              <a:buSzPct val="45000"/>
              <a:buFont typeface="Wingdings" pitchFamily="2" charset="2"/>
              <a:buChar char=""/>
            </a:pPr>
            <a:r>
              <a:rPr lang="en-US" altLang="en-US" sz="1200" dirty="0" smtClean="0"/>
              <a:t>Developed 15+ different types of automation frameworks from scratch on various languages (Java, Ruby, Python, Perl, </a:t>
            </a:r>
            <a:r>
              <a:rPr lang="en-US" altLang="en-US" sz="1200" dirty="0" err="1" smtClean="0"/>
              <a:t>.Net</a:t>
            </a:r>
            <a:r>
              <a:rPr lang="en-US" altLang="en-US" sz="1200" dirty="0" smtClean="0"/>
              <a:t>, PHP, JavaScript, Jscript)</a:t>
            </a:r>
          </a:p>
          <a:p>
            <a:pPr eaLnBrk="1" hangingPunct="1">
              <a:spcBef>
                <a:spcPts val="638"/>
              </a:spcBef>
              <a:spcAft>
                <a:spcPts val="1425"/>
              </a:spcAft>
              <a:buSzPct val="45000"/>
              <a:buFont typeface="Wingdings" pitchFamily="2" charset="2"/>
              <a:buChar char=""/>
            </a:pPr>
            <a:r>
              <a:rPr lang="en-US" altLang="en-US" sz="1200" dirty="0" smtClean="0"/>
              <a:t>Framework</a:t>
            </a:r>
            <a:r>
              <a:rPr lang="en-US" altLang="en-US" sz="1200" baseline="0" dirty="0" smtClean="0"/>
              <a:t> types: Keyword driver, data driver, BDD, page object pattern and hybrid</a:t>
            </a:r>
            <a:endParaRPr lang="en-US" altLang="en-US" sz="1200" dirty="0" smtClean="0"/>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AF91E3BB-A839-41E9-B046-2FA77FBD456B}" type="slidenum">
              <a:rPr lang="en-US" altLang="en-US" smtClean="0"/>
              <a:pPr>
                <a:defRPr/>
              </a:pPr>
              <a:t>2</a:t>
            </a:fld>
            <a:endParaRPr lang="en-US" altLang="en-US"/>
          </a:p>
        </p:txBody>
      </p:sp>
    </p:spTree>
    <p:extLst>
      <p:ext uri="{BB962C8B-B14F-4D97-AF65-F5344CB8AC3E}">
        <p14:creationId xmlns:p14="http://schemas.microsoft.com/office/powerpoint/2010/main" val="644305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6E8AF6C6-8607-4F19-9312-A7D41DE29710}" type="slidenum">
              <a:rPr lang="en-US" altLang="en-US" smtClean="0">
                <a:latin typeface="Calibri" pitchFamily="32" charset="0"/>
              </a:rPr>
              <a:pPr eaLnBrk="1" hangingPunct="1">
                <a:spcBef>
                  <a:spcPct val="0"/>
                </a:spcBef>
              </a:pPr>
              <a:t>11</a:t>
            </a:fld>
            <a:endParaRPr lang="en-US" altLang="en-US" smtClean="0">
              <a:latin typeface="Calibri" pitchFamily="32" charset="0"/>
            </a:endParaRPr>
          </a:p>
        </p:txBody>
      </p:sp>
      <p:sp>
        <p:nvSpPr>
          <p:cNvPr id="22531" name="Rectangle 1"/>
          <p:cNvSpPr>
            <a:spLocks noGrp="1" noRot="1" noChangeAspect="1" noChangeArrowheads="1" noTextEdit="1"/>
          </p:cNvSpPr>
          <p:nvPr>
            <p:ph type="sldImg"/>
          </p:nvPr>
        </p:nvSpPr>
        <p:spPr>
          <a:xfrm>
            <a:off x="1276350" y="679450"/>
            <a:ext cx="4516438" cy="338613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p:cNvSpPr>
            <a:spLocks noGrp="1" noChangeArrowheads="1"/>
          </p:cNvSpPr>
          <p:nvPr>
            <p:ph type="body" idx="1"/>
          </p:nvPr>
        </p:nvSpPr>
        <p:spPr>
          <a:xfrm>
            <a:off x="708025" y="4299704"/>
            <a:ext cx="5653088" cy="4066301"/>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85750" indent="-285750" defTabSz="449263">
              <a:buClr>
                <a:schemeClr val="bg1"/>
              </a:buClr>
              <a:buSzPct val="100000"/>
              <a:buFont typeface="Wingdings" panose="05000000000000000000" pitchFamily="2" charset="2"/>
              <a:buChar char="§"/>
              <a:defRPr/>
            </a:pPr>
            <a:r>
              <a:rPr lang="en-US" altLang="en-US" sz="1200" dirty="0" smtClean="0">
                <a:solidFill>
                  <a:schemeClr val="bg1"/>
                </a:solidFill>
                <a:cs typeface="+mn-cs"/>
              </a:rPr>
              <a:t>Automated test Cases of workflow application involving </a:t>
            </a:r>
            <a:r>
              <a:rPr lang="en-US" sz="1200" dirty="0" smtClean="0">
                <a:solidFill>
                  <a:schemeClr val="bg1"/>
                </a:solidFill>
                <a:cs typeface="+mn-cs"/>
              </a:rPr>
              <a:t>to data model, business logic and reporting </a:t>
            </a:r>
            <a:r>
              <a:rPr lang="en-US" sz="1200" dirty="0" err="1" smtClean="0">
                <a:solidFill>
                  <a:schemeClr val="bg1"/>
                </a:solidFill>
                <a:cs typeface="+mn-cs"/>
              </a:rPr>
              <a:t>etc</a:t>
            </a:r>
            <a:r>
              <a:rPr lang="en-US" altLang="en-US" sz="1200" dirty="0" smtClean="0">
                <a:solidFill>
                  <a:schemeClr val="bg1"/>
                </a:solidFill>
                <a:cs typeface="+mn-cs"/>
              </a:rPr>
              <a:t> using Selenium Web driver</a:t>
            </a:r>
            <a:endParaRPr lang="en-US" sz="1200" dirty="0" smtClean="0">
              <a:solidFill>
                <a:schemeClr val="bg1"/>
              </a:solidFill>
              <a:cs typeface="+mn-cs"/>
            </a:endParaRPr>
          </a:p>
          <a:p>
            <a:pPr marL="285750" indent="-285750" defTabSz="449263">
              <a:buClr>
                <a:schemeClr val="bg1"/>
              </a:buClr>
              <a:buSzPct val="100000"/>
              <a:buFont typeface="Wingdings" panose="05000000000000000000" pitchFamily="2" charset="2"/>
              <a:buChar char="§"/>
              <a:defRPr/>
            </a:pPr>
            <a:r>
              <a:rPr lang="en-US" sz="1200" dirty="0" smtClean="0">
                <a:solidFill>
                  <a:schemeClr val="bg1"/>
                </a:solidFill>
                <a:cs typeface="+mn-cs"/>
              </a:rPr>
              <a:t>Automated over 2500. </a:t>
            </a:r>
          </a:p>
          <a:p>
            <a:pPr marL="285750" indent="-285750" defTabSz="449263">
              <a:buClr>
                <a:schemeClr val="bg1"/>
              </a:buClr>
              <a:buSzPct val="100000"/>
              <a:buFont typeface="Wingdings" panose="05000000000000000000" pitchFamily="2" charset="2"/>
              <a:buChar char="§"/>
              <a:defRPr/>
            </a:pPr>
            <a:r>
              <a:rPr lang="en-US" sz="1200" dirty="0" smtClean="0">
                <a:solidFill>
                  <a:schemeClr val="bg1"/>
                </a:solidFill>
                <a:cs typeface="+mn-cs"/>
              </a:rPr>
              <a:t>Followed Page object pattern approach for automation</a:t>
            </a:r>
          </a:p>
          <a:p>
            <a:pPr marL="285750" indent="-285750" defTabSz="449263">
              <a:buClr>
                <a:schemeClr val="bg1"/>
              </a:buClr>
              <a:buSzPct val="100000"/>
              <a:buFont typeface="Wingdings" panose="05000000000000000000" pitchFamily="2" charset="2"/>
              <a:buChar char="§"/>
              <a:defRPr/>
            </a:pPr>
            <a:r>
              <a:rPr lang="en-US" sz="1200" dirty="0" smtClean="0">
                <a:solidFill>
                  <a:schemeClr val="bg1"/>
                </a:solidFill>
                <a:cs typeface="+mn-cs"/>
              </a:rPr>
              <a:t>Executing regression suites on multiple platforms and languages</a:t>
            </a:r>
          </a:p>
          <a:p>
            <a:pPr marL="285750" indent="-285750" defTabSz="449263">
              <a:buClr>
                <a:schemeClr val="bg1"/>
              </a:buClr>
              <a:buSzPct val="100000"/>
              <a:buFont typeface="Wingdings" panose="05000000000000000000" pitchFamily="2" charset="2"/>
              <a:buChar char="§"/>
              <a:defRPr/>
            </a:pPr>
            <a:r>
              <a:rPr lang="en-US" sz="1200" dirty="0" smtClean="0">
                <a:solidFill>
                  <a:schemeClr val="bg1"/>
                </a:solidFill>
              </a:rPr>
              <a:t>Scenarios related to data model, business logic and reporting etc. </a:t>
            </a:r>
            <a:endParaRPr lang="en-US" sz="1200" dirty="0" smtClean="0">
              <a:solidFill>
                <a:schemeClr val="bg1"/>
              </a:solidFill>
              <a:cs typeface="+mn-cs"/>
            </a:endParaRPr>
          </a:p>
          <a:p>
            <a:endParaRPr lang="en-US" altLang="en-US" dirty="0" smtClean="0"/>
          </a:p>
        </p:txBody>
      </p:sp>
    </p:spTree>
    <p:extLst>
      <p:ext uri="{BB962C8B-B14F-4D97-AF65-F5344CB8AC3E}">
        <p14:creationId xmlns:p14="http://schemas.microsoft.com/office/powerpoint/2010/main" val="1820886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6E8AF6C6-8607-4F19-9312-A7D41DE29710}" type="slidenum">
              <a:rPr lang="en-US" altLang="en-US" smtClean="0">
                <a:latin typeface="Calibri" pitchFamily="32" charset="0"/>
              </a:rPr>
              <a:pPr eaLnBrk="1" hangingPunct="1">
                <a:spcBef>
                  <a:spcPct val="0"/>
                </a:spcBef>
              </a:pPr>
              <a:t>12</a:t>
            </a:fld>
            <a:endParaRPr lang="en-US" altLang="en-US" smtClean="0">
              <a:latin typeface="Calibri" pitchFamily="32" charset="0"/>
            </a:endParaRPr>
          </a:p>
        </p:txBody>
      </p:sp>
      <p:sp>
        <p:nvSpPr>
          <p:cNvPr id="22531" name="Rectangle 1"/>
          <p:cNvSpPr>
            <a:spLocks noGrp="1" noRot="1" noChangeAspect="1" noChangeArrowheads="1" noTextEdit="1"/>
          </p:cNvSpPr>
          <p:nvPr>
            <p:ph type="sldImg"/>
          </p:nvPr>
        </p:nvSpPr>
        <p:spPr>
          <a:xfrm>
            <a:off x="1276350" y="679450"/>
            <a:ext cx="4516438" cy="338613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p:cNvSpPr>
            <a:spLocks noGrp="1" noChangeArrowheads="1"/>
          </p:cNvSpPr>
          <p:nvPr>
            <p:ph type="body" idx="1"/>
          </p:nvPr>
        </p:nvSpPr>
        <p:spPr>
          <a:xfrm>
            <a:off x="708025" y="4299704"/>
            <a:ext cx="5653088" cy="4066301"/>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85750" indent="-285750" defTabSz="457200">
              <a:lnSpc>
                <a:spcPts val="1500"/>
              </a:lnSpc>
              <a:spcBef>
                <a:spcPts val="1500"/>
              </a:spcBef>
              <a:buFont typeface="Wingdings" panose="05000000000000000000" pitchFamily="2" charset="2"/>
              <a:buChar char="§"/>
            </a:pPr>
            <a:r>
              <a:rPr lang="en-US" sz="1200" dirty="0" smtClean="0">
                <a:solidFill>
                  <a:schemeClr val="bg1"/>
                </a:solidFill>
                <a:latin typeface="Futura BdCn BT" panose="020B0706020204020204" pitchFamily="34" charset="0"/>
              </a:rPr>
              <a:t>Frequent UI changes</a:t>
            </a:r>
          </a:p>
          <a:p>
            <a:pPr marL="285750" indent="-285750" defTabSz="457200">
              <a:lnSpc>
                <a:spcPts val="1500"/>
              </a:lnSpc>
              <a:spcBef>
                <a:spcPts val="1500"/>
              </a:spcBef>
              <a:buFont typeface="Wingdings" panose="05000000000000000000" pitchFamily="2" charset="2"/>
              <a:buChar char="§"/>
            </a:pPr>
            <a:r>
              <a:rPr lang="en-US" sz="1200" dirty="0" smtClean="0">
                <a:solidFill>
                  <a:schemeClr val="bg1"/>
                </a:solidFill>
                <a:latin typeface="Futura BdCn BT" panose="020B0706020204020204" pitchFamily="34" charset="0"/>
              </a:rPr>
              <a:t>Synchronization issues with application</a:t>
            </a:r>
          </a:p>
          <a:p>
            <a:pPr marL="285750" indent="-285750" defTabSz="457200">
              <a:lnSpc>
                <a:spcPts val="1500"/>
              </a:lnSpc>
              <a:spcBef>
                <a:spcPts val="1500"/>
              </a:spcBef>
              <a:buFont typeface="Wingdings" panose="05000000000000000000" pitchFamily="2" charset="2"/>
              <a:buChar char="§"/>
            </a:pPr>
            <a:r>
              <a:rPr lang="en-US" sz="1200" dirty="0" smtClean="0">
                <a:solidFill>
                  <a:schemeClr val="bg1"/>
                </a:solidFill>
                <a:latin typeface="Futura BdCn BT" panose="020B0706020204020204" pitchFamily="34" charset="0"/>
              </a:rPr>
              <a:t>Memory leak issue</a:t>
            </a:r>
          </a:p>
          <a:p>
            <a:endParaRPr lang="en-US" altLang="en-US" dirty="0" smtClean="0"/>
          </a:p>
        </p:txBody>
      </p:sp>
    </p:spTree>
    <p:extLst>
      <p:ext uri="{BB962C8B-B14F-4D97-AF65-F5344CB8AC3E}">
        <p14:creationId xmlns:p14="http://schemas.microsoft.com/office/powerpoint/2010/main" val="1271364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first of the 8 key measures is that we need to deploy the application on optimal configurations.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It is a simple step but a very important one.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This decreases the risk of slow performance, which can cause false positives and it can also ensure good performance while accessing the application.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Sauce can</a:t>
            </a:r>
            <a:r>
              <a:rPr lang="en-US" sz="1200" kern="1200" baseline="0" dirty="0" smtClean="0">
                <a:solidFill>
                  <a:schemeClr val="tx1"/>
                </a:solidFill>
                <a:effectLst/>
                <a:latin typeface="+mn-lt"/>
                <a:ea typeface="+mn-ea"/>
                <a:cs typeface="+mn-cs"/>
              </a:rPr>
              <a:t> setup such optimal configurations </a:t>
            </a:r>
            <a:endParaRPr lang="en-US" dirty="0"/>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AF91E3BB-A839-41E9-B046-2FA77FBD456B}" type="slidenum">
              <a:rPr lang="en-US" altLang="en-US" smtClean="0"/>
              <a:pPr>
                <a:defRPr/>
              </a:pPr>
              <a:t>13</a:t>
            </a:fld>
            <a:endParaRPr lang="en-US" altLang="en-US"/>
          </a:p>
        </p:txBody>
      </p:sp>
    </p:spTree>
    <p:extLst>
      <p:ext uri="{BB962C8B-B14F-4D97-AF65-F5344CB8AC3E}">
        <p14:creationId xmlns:p14="http://schemas.microsoft.com/office/powerpoint/2010/main" val="2967625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of 8 keys is to have a controlled environment for automation is essential in order to reduce false positives.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Think about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both the manual and automation team shared the application instance, then there is a chance of unwanted script failure during suite execution.  This is because a functional testing member may have changed some settings of the application or machine during their testing effort.  And the entire effort of test</a:t>
            </a:r>
            <a:r>
              <a:rPr lang="en-US" sz="1200" kern="1200" baseline="0" dirty="0" smtClean="0">
                <a:solidFill>
                  <a:schemeClr val="tx1"/>
                </a:solidFill>
                <a:effectLst/>
                <a:latin typeface="+mn-lt"/>
                <a:ea typeface="+mn-ea"/>
                <a:cs typeface="+mn-cs"/>
              </a:rPr>
              <a:t> execution goes to waste.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Controlled environments could be your separate local environments or if you have a Sauce account you could easily spin</a:t>
            </a:r>
            <a:r>
              <a:rPr lang="en-US" sz="1200" kern="1200" baseline="0" dirty="0" smtClean="0">
                <a:solidFill>
                  <a:schemeClr val="tx1"/>
                </a:solidFill>
                <a:effectLst/>
                <a:latin typeface="+mn-lt"/>
                <a:ea typeface="+mn-ea"/>
                <a:cs typeface="+mn-cs"/>
              </a:rPr>
              <a:t> up a controlled environment for test execution which would also relieve you from hardware and setup overheads.</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As a standard practice only the automation team should have access to these environments where the application instance is deployed.  So, they can execute their comprehensive regression suites corresponding to any new builds.  </a:t>
            </a:r>
          </a:p>
          <a:p>
            <a:endParaRPr lang="en-US" sz="120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pPr>
              <a:defRPr/>
            </a:pPr>
            <a:endParaRPr lang="en-US">
              <a:solidFill>
                <a:prstClr val="black"/>
              </a:solidFill>
            </a:endParaRPr>
          </a:p>
        </p:txBody>
      </p:sp>
      <p:sp>
        <p:nvSpPr>
          <p:cNvPr id="5" name="Slide Number Placeholder 4"/>
          <p:cNvSpPr>
            <a:spLocks noGrp="1"/>
          </p:cNvSpPr>
          <p:nvPr>
            <p:ph type="sldNum" sz="quarter" idx="11"/>
          </p:nvPr>
        </p:nvSpPr>
        <p:spPr/>
        <p:txBody>
          <a:bodyPr/>
          <a:lstStyle/>
          <a:p>
            <a:pPr>
              <a:defRPr/>
            </a:pPr>
            <a:fld id="{AF91E3BB-A839-41E9-B046-2FA77FBD456B}" type="slidenum">
              <a:rPr lang="en-US" altLang="en-US" smtClean="0">
                <a:solidFill>
                  <a:prstClr val="black"/>
                </a:solidFill>
              </a:rPr>
              <a:pPr>
                <a:defRPr/>
              </a:pPr>
              <a:t>14</a:t>
            </a:fld>
            <a:endParaRPr lang="en-US" altLang="en-US">
              <a:solidFill>
                <a:prstClr val="black"/>
              </a:solidFill>
            </a:endParaRPr>
          </a:p>
        </p:txBody>
      </p:sp>
    </p:spTree>
    <p:extLst>
      <p:ext uri="{BB962C8B-B14F-4D97-AF65-F5344CB8AC3E}">
        <p14:creationId xmlns:p14="http://schemas.microsoft.com/office/powerpoint/2010/main" val="1401922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next key is to keep in mind that it is important to keep tests short.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should remember, the longer the test, the more brittle it becomes.  The main reason why people tend to write long tests is because they want to cover an entire use case.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Moreover they think while we are at this step, we can validate a few other things you normally would with manual testing. Don’t fall for these temptations and break your scripts into multiple tests with as few steps as possible in each of them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Thus, it is extremely important to not only keep tests short, but to make sure that each test contains the important assertions as per the requirement. </a:t>
            </a:r>
          </a:p>
          <a:p>
            <a:endParaRPr lang="en-US" dirty="0"/>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AF91E3BB-A839-41E9-B046-2FA77FBD456B}" type="slidenum">
              <a:rPr lang="en-US" altLang="en-US" smtClean="0"/>
              <a:pPr>
                <a:defRPr/>
              </a:pPr>
              <a:t>15</a:t>
            </a:fld>
            <a:endParaRPr lang="en-US" altLang="en-US"/>
          </a:p>
        </p:txBody>
      </p:sp>
    </p:spTree>
    <p:extLst>
      <p:ext uri="{BB962C8B-B14F-4D97-AF65-F5344CB8AC3E}">
        <p14:creationId xmlns:p14="http://schemas.microsoft.com/office/powerpoint/2010/main" val="116842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4th Key is to make sure that every test script has the ability to run in isolation and there are no script sequence dependencies between multiple scripts.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For example if you look at the diagram, suppose you have 4 test cases for creating a user, creating a group,</a:t>
            </a:r>
            <a:r>
              <a:rPr lang="en-US" sz="1200" kern="1200" baseline="0" dirty="0" smtClean="0">
                <a:solidFill>
                  <a:schemeClr val="tx1"/>
                </a:solidFill>
                <a:effectLst/>
                <a:latin typeface="+mn-lt"/>
                <a:ea typeface="+mn-ea"/>
                <a:cs typeface="+mn-cs"/>
              </a:rPr>
              <a:t> adding user to the group and searching the user from the group</a:t>
            </a:r>
            <a:r>
              <a:rPr lang="en-US" sz="1200" kern="1200" dirty="0" smtClean="0">
                <a:solidFill>
                  <a:schemeClr val="tx1"/>
                </a:solidFill>
                <a:effectLst/>
                <a:latin typeface="+mn-lt"/>
                <a:ea typeface="+mn-ea"/>
                <a:cs typeface="+mn-cs"/>
              </a:rPr>
              <a:t>. It is a, bad practice would be to maintain the scripts execution sequence like create user script will be first and then you have create group script call in the test suites.</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If the test batches are not designed in this order then your tests would fail.</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It is always advisable to create the script which can be run in isolation, we can use before method\before class annotations to call methods which would ensure</a:t>
            </a:r>
            <a:r>
              <a:rPr lang="en-US" sz="1200" kern="1200" baseline="0" dirty="0" smtClean="0">
                <a:solidFill>
                  <a:schemeClr val="tx1"/>
                </a:solidFill>
                <a:effectLst/>
                <a:latin typeface="+mn-lt"/>
                <a:ea typeface="+mn-ea"/>
                <a:cs typeface="+mn-cs"/>
              </a:rPr>
              <a:t> pre-requisite data before the test is run</a:t>
            </a:r>
            <a:r>
              <a:rPr lang="en-US" sz="1200" kern="1200" dirty="0" smtClean="0">
                <a:solidFill>
                  <a:schemeClr val="tx1"/>
                </a:solidFill>
                <a:effectLst/>
                <a:latin typeface="+mn-lt"/>
                <a:ea typeface="+mn-ea"/>
                <a:cs typeface="+mn-cs"/>
              </a:rPr>
              <a:t>. In this example you can create user, create group as reusable methods and invoke them before the test class to run the tests independently. This way we can keep our tests independent and they can even be run in isolation when needed.</a:t>
            </a:r>
          </a:p>
          <a:p>
            <a:endParaRPr lang="en-US" dirty="0" smtClean="0"/>
          </a:p>
          <a:p>
            <a:endParaRPr lang="en-US" dirty="0"/>
          </a:p>
        </p:txBody>
      </p:sp>
      <p:sp>
        <p:nvSpPr>
          <p:cNvPr id="4" name="Footer Placeholder 3"/>
          <p:cNvSpPr>
            <a:spLocks noGrp="1"/>
          </p:cNvSpPr>
          <p:nvPr>
            <p:ph type="ftr" sz="quarter" idx="10"/>
          </p:nvPr>
        </p:nvSpPr>
        <p:spPr/>
        <p:txBody>
          <a:bodyPr/>
          <a:lstStyle/>
          <a:p>
            <a:pPr>
              <a:defRPr/>
            </a:pPr>
            <a:endParaRPr lang="en-US">
              <a:solidFill>
                <a:prstClr val="black"/>
              </a:solidFill>
            </a:endParaRPr>
          </a:p>
        </p:txBody>
      </p:sp>
      <p:sp>
        <p:nvSpPr>
          <p:cNvPr id="5" name="Slide Number Placeholder 4"/>
          <p:cNvSpPr>
            <a:spLocks noGrp="1"/>
          </p:cNvSpPr>
          <p:nvPr>
            <p:ph type="sldNum" sz="quarter" idx="11"/>
          </p:nvPr>
        </p:nvSpPr>
        <p:spPr/>
        <p:txBody>
          <a:bodyPr/>
          <a:lstStyle/>
          <a:p>
            <a:pPr>
              <a:defRPr/>
            </a:pPr>
            <a:fld id="{AF91E3BB-A839-41E9-B046-2FA77FBD456B}" type="slidenum">
              <a:rPr lang="en-US" altLang="en-US" smtClean="0">
                <a:solidFill>
                  <a:prstClr val="black"/>
                </a:solidFill>
              </a:rPr>
              <a:pPr>
                <a:defRPr/>
              </a:pPr>
              <a:t>16</a:t>
            </a:fld>
            <a:endParaRPr lang="en-US" altLang="en-US">
              <a:solidFill>
                <a:prstClr val="black"/>
              </a:solidFill>
            </a:endParaRPr>
          </a:p>
        </p:txBody>
      </p:sp>
    </p:spTree>
    <p:extLst>
      <p:ext uri="{BB962C8B-B14F-4D97-AF65-F5344CB8AC3E}">
        <p14:creationId xmlns:p14="http://schemas.microsoft.com/office/powerpoint/2010/main" val="1603044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next most important</a:t>
            </a:r>
            <a:r>
              <a:rPr lang="en-US" sz="1200" kern="1200" baseline="0" dirty="0" smtClean="0">
                <a:solidFill>
                  <a:schemeClr val="tx1"/>
                </a:solidFill>
                <a:effectLst/>
                <a:latin typeface="+mn-lt"/>
                <a:ea typeface="+mn-ea"/>
                <a:cs typeface="+mn-cs"/>
              </a:rPr>
              <a:t> key which we build into frameworks is to use the right locators for identifying objects.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involves identifying objects with their IDs, naming properties, as well as CSS locators rather than using indexes, coordinates or </a:t>
            </a:r>
            <a:r>
              <a:rPr lang="en-US" sz="1200" kern="1200" dirty="0" err="1" smtClean="0">
                <a:solidFill>
                  <a:schemeClr val="tx1"/>
                </a:solidFill>
                <a:effectLst/>
                <a:latin typeface="+mn-lt"/>
                <a:ea typeface="+mn-ea"/>
                <a:cs typeface="+mn-cs"/>
              </a:rPr>
              <a:t>xpaths</a:t>
            </a:r>
            <a:r>
              <a:rPr lang="en-US" sz="1200" kern="1200" dirty="0" smtClean="0">
                <a:solidFill>
                  <a:schemeClr val="tx1"/>
                </a:solidFill>
                <a:effectLst/>
                <a:latin typeface="+mn-lt"/>
                <a:ea typeface="+mn-ea"/>
                <a:cs typeface="+mn-cs"/>
              </a:rPr>
              <a:t>.  This is because </a:t>
            </a:r>
            <a:r>
              <a:rPr lang="en-US" sz="1200" kern="1200" dirty="0" err="1" smtClean="0">
                <a:solidFill>
                  <a:schemeClr val="tx1"/>
                </a:solidFill>
                <a:effectLst/>
                <a:latin typeface="+mn-lt"/>
                <a:ea typeface="+mn-ea"/>
                <a:cs typeface="+mn-cs"/>
              </a:rPr>
              <a:t>xpaths</a:t>
            </a:r>
            <a:r>
              <a:rPr lang="en-US" sz="1200" kern="1200" dirty="0" smtClean="0">
                <a:solidFill>
                  <a:schemeClr val="tx1"/>
                </a:solidFill>
                <a:effectLst/>
                <a:latin typeface="+mn-lt"/>
                <a:ea typeface="+mn-ea"/>
                <a:cs typeface="+mn-cs"/>
              </a:rPr>
              <a:t>, coordinates and indexes change every time the developers make changes to their UI and these make our tests brittle.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Hey, if these IDs don’t exist then your</a:t>
            </a:r>
            <a:r>
              <a:rPr lang="en-US" sz="1200" kern="1200" baseline="0" dirty="0" smtClean="0">
                <a:solidFill>
                  <a:schemeClr val="tx1"/>
                </a:solidFill>
                <a:effectLst/>
                <a:latin typeface="+mn-lt"/>
                <a:ea typeface="+mn-ea"/>
                <a:cs typeface="+mn-cs"/>
              </a:rPr>
              <a:t> automation team will closely work with the e</a:t>
            </a:r>
            <a:r>
              <a:rPr lang="en-US" sz="1200" kern="1200" dirty="0" smtClean="0">
                <a:solidFill>
                  <a:schemeClr val="tx1"/>
                </a:solidFill>
                <a:effectLst/>
                <a:latin typeface="+mn-lt"/>
                <a:ea typeface="+mn-ea"/>
                <a:cs typeface="+mn-cs"/>
              </a:rPr>
              <a:t>ngineering team to get 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hooks or developer IDs implemented to create stable tests.</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This was one of the major root cause of false positives in our workflow application case study and we went in and changed the all object identifiers to resolve the issue.</a:t>
            </a:r>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AF91E3BB-A839-41E9-B046-2FA77FBD456B}" type="slidenum">
              <a:rPr lang="en-US" altLang="en-US" smtClean="0"/>
              <a:pPr>
                <a:defRPr/>
              </a:pPr>
              <a:t>17</a:t>
            </a:fld>
            <a:endParaRPr lang="en-US" altLang="en-US"/>
          </a:p>
        </p:txBody>
      </p:sp>
    </p:spTree>
    <p:extLst>
      <p:ext uri="{BB962C8B-B14F-4D97-AF65-F5344CB8AC3E}">
        <p14:creationId xmlns:p14="http://schemas.microsoft.com/office/powerpoint/2010/main" val="2235885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843D0430-487B-45BF-8759-BF21F73E5882}" type="slidenum">
              <a:rPr lang="en-US" altLang="en-US" smtClean="0">
                <a:latin typeface="Calibri" pitchFamily="32" charset="0"/>
              </a:rPr>
              <a:pPr eaLnBrk="1" hangingPunct="1">
                <a:spcBef>
                  <a:spcPct val="0"/>
                </a:spcBef>
              </a:pPr>
              <a:t>18</a:t>
            </a:fld>
            <a:endParaRPr lang="en-US" altLang="en-US" smtClean="0">
              <a:latin typeface="Calibri" pitchFamily="32" charset="0"/>
            </a:endParaRPr>
          </a:p>
        </p:txBody>
      </p:sp>
      <p:sp>
        <p:nvSpPr>
          <p:cNvPr id="14339" name="Rectangle 1"/>
          <p:cNvSpPr>
            <a:spLocks noGrp="1" noRot="1" noChangeAspect="1" noChangeArrowheads="1" noTextEdit="1"/>
          </p:cNvSpPr>
          <p:nvPr>
            <p:ph type="sldImg"/>
          </p:nvPr>
        </p:nvSpPr>
        <p:spPr>
          <a:xfrm>
            <a:off x="1276350" y="679450"/>
            <a:ext cx="4524375" cy="3394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08026" y="4299704"/>
            <a:ext cx="5661025" cy="4074239"/>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200" kern="1200" dirty="0" smtClean="0">
                <a:solidFill>
                  <a:schemeClr val="tx1"/>
                </a:solidFill>
                <a:effectLst/>
                <a:latin typeface="+mn-lt"/>
                <a:ea typeface="+mn-ea"/>
                <a:cs typeface="+mn-cs"/>
              </a:rPr>
              <a:t>The code</a:t>
            </a:r>
            <a:r>
              <a:rPr lang="en-US" sz="1200" kern="1200" baseline="0" dirty="0" smtClean="0">
                <a:solidFill>
                  <a:schemeClr val="tx1"/>
                </a:solidFill>
                <a:effectLst/>
                <a:latin typeface="+mn-lt"/>
                <a:ea typeface="+mn-ea"/>
                <a:cs typeface="+mn-cs"/>
              </a:rPr>
              <a:t> we have shown here is for clicking on appointments link.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you </a:t>
            </a:r>
            <a:r>
              <a:rPr lang="en-US" sz="1200" kern="1200" dirty="0" smtClean="0">
                <a:solidFill>
                  <a:schemeClr val="tx1"/>
                </a:solidFill>
                <a:effectLst/>
                <a:latin typeface="+mn-lt"/>
                <a:ea typeface="+mn-ea"/>
                <a:cs typeface="+mn-cs"/>
              </a:rPr>
              <a:t>observe the code and you will find that elements have been identified using </a:t>
            </a:r>
            <a:r>
              <a:rPr lang="en-US" sz="1200" kern="1200" dirty="0" err="1" smtClean="0">
                <a:solidFill>
                  <a:schemeClr val="tx1"/>
                </a:solidFill>
                <a:effectLst/>
                <a:latin typeface="+mn-lt"/>
                <a:ea typeface="+mn-ea"/>
                <a:cs typeface="+mn-cs"/>
              </a:rPr>
              <a:t>Xpath</a:t>
            </a:r>
            <a:r>
              <a:rPr lang="en-US" sz="1200" kern="1200" dirty="0" smtClean="0">
                <a:solidFill>
                  <a:schemeClr val="tx1"/>
                </a:solidFill>
                <a:effectLst/>
                <a:latin typeface="+mn-lt"/>
                <a:ea typeface="+mn-ea"/>
                <a:cs typeface="+mn-cs"/>
              </a:rPr>
              <a:t> which is not recommended practice because your script is bound to fail whenever there is change in the object location/sequence or </a:t>
            </a:r>
            <a:r>
              <a:rPr lang="en-US" sz="1200" kern="1200" dirty="0" err="1" smtClean="0">
                <a:solidFill>
                  <a:schemeClr val="tx1"/>
                </a:solidFill>
                <a:effectLst/>
                <a:latin typeface="+mn-lt"/>
                <a:ea typeface="+mn-ea"/>
                <a:cs typeface="+mn-cs"/>
              </a:rPr>
              <a:t>Xpath</a:t>
            </a:r>
            <a:r>
              <a:rPr lang="en-US" sz="1200" kern="1200" dirty="0" smtClean="0">
                <a:solidFill>
                  <a:schemeClr val="tx1"/>
                </a:solidFill>
                <a:effectLst/>
                <a:latin typeface="+mn-lt"/>
                <a:ea typeface="+mn-ea"/>
                <a:cs typeface="+mn-cs"/>
              </a:rPr>
              <a:t>. </a:t>
            </a:r>
          </a:p>
          <a:p>
            <a:endParaRPr lang="en-US" alt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So, what could be the best approach, let’s look at the good practice</a:t>
            </a:r>
            <a:endParaRPr lang="en-US" altLang="en-US" i="0" dirty="0" smtClean="0"/>
          </a:p>
          <a:p>
            <a:endParaRPr lang="en-US" altLang="en-US" sz="120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should always make sure to identify the object uniquely using ID-&gt;Link Text-&gt;CSS</a:t>
            </a:r>
            <a:endParaRPr lang="en-US" altLang="en-US" dirty="0" smtClean="0"/>
          </a:p>
          <a:p>
            <a:endParaRPr lang="en-US" altLang="en-US" i="0" dirty="0" smtClean="0"/>
          </a:p>
        </p:txBody>
      </p:sp>
    </p:spTree>
    <p:extLst>
      <p:ext uri="{BB962C8B-B14F-4D97-AF65-F5344CB8AC3E}">
        <p14:creationId xmlns:p14="http://schemas.microsoft.com/office/powerpoint/2010/main" val="4201632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essentially means that at the end of each script, we dispose of all active objects and remove test data.</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is really important because using this approach ensures that each and every script starts from a controlled, fresh state of the application. If we do not perform tear down they we might end up facing memory leaks or issues with residual objects/records in the system causing false positives.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also fixed this particular problem</a:t>
            </a:r>
            <a:r>
              <a:rPr lang="en-US" sz="1200" kern="1200" baseline="0" dirty="0" smtClean="0">
                <a:solidFill>
                  <a:schemeClr val="tx1"/>
                </a:solidFill>
                <a:effectLst/>
                <a:latin typeface="+mn-lt"/>
                <a:ea typeface="+mn-ea"/>
                <a:cs typeface="+mn-cs"/>
              </a:rPr>
              <a:t> in the workflow application by implementing teardown approach throughout the framework.</a:t>
            </a:r>
            <a:endParaRPr lang="en-US" sz="120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AF91E3BB-A839-41E9-B046-2FA77FBD456B}" type="slidenum">
              <a:rPr lang="en-US" altLang="en-US" smtClean="0"/>
              <a:pPr>
                <a:defRPr/>
              </a:pPr>
              <a:t>19</a:t>
            </a:fld>
            <a:endParaRPr lang="en-US" altLang="en-US"/>
          </a:p>
        </p:txBody>
      </p:sp>
    </p:spTree>
    <p:extLst>
      <p:ext uri="{BB962C8B-B14F-4D97-AF65-F5344CB8AC3E}">
        <p14:creationId xmlns:p14="http://schemas.microsoft.com/office/powerpoint/2010/main" val="2344193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843D0430-487B-45BF-8759-BF21F73E5882}" type="slidenum">
              <a:rPr lang="en-US" altLang="en-US" smtClean="0">
                <a:latin typeface="Calibri" pitchFamily="32" charset="0"/>
              </a:rPr>
              <a:pPr eaLnBrk="1" hangingPunct="1">
                <a:spcBef>
                  <a:spcPct val="0"/>
                </a:spcBef>
              </a:pPr>
              <a:t>20</a:t>
            </a:fld>
            <a:endParaRPr lang="en-US" altLang="en-US" smtClean="0">
              <a:latin typeface="Calibri" pitchFamily="32" charset="0"/>
            </a:endParaRPr>
          </a:p>
        </p:txBody>
      </p:sp>
      <p:sp>
        <p:nvSpPr>
          <p:cNvPr id="14339" name="Rectangle 1"/>
          <p:cNvSpPr>
            <a:spLocks noGrp="1" noRot="1" noChangeAspect="1" noChangeArrowheads="1" noTextEdit="1"/>
          </p:cNvSpPr>
          <p:nvPr>
            <p:ph type="sldImg"/>
          </p:nvPr>
        </p:nvSpPr>
        <p:spPr>
          <a:xfrm>
            <a:off x="1276350" y="679450"/>
            <a:ext cx="4524375" cy="3394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08026" y="4299704"/>
            <a:ext cx="5661025" cy="4074239"/>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200" kern="1200" dirty="0" smtClean="0">
                <a:solidFill>
                  <a:schemeClr val="tx1"/>
                </a:solidFill>
                <a:effectLst/>
                <a:latin typeface="+mn-lt"/>
                <a:ea typeface="+mn-ea"/>
                <a:cs typeface="+mn-cs"/>
              </a:rPr>
              <a:t>In this code example you can see </a:t>
            </a:r>
            <a:r>
              <a:rPr lang="en-US" altLang="en-US" dirty="0" smtClean="0"/>
              <a:t>the code is creating a contact but not disposing</a:t>
            </a:r>
            <a:r>
              <a:rPr lang="en-US" altLang="en-US" baseline="0" dirty="0" smtClean="0"/>
              <a:t> off the created test data at the end of the test, </a:t>
            </a:r>
          </a:p>
          <a:p>
            <a:r>
              <a:rPr lang="en-US" altLang="en-US" baseline="0" dirty="0" smtClean="0"/>
              <a:t>where as </a:t>
            </a:r>
            <a:r>
              <a:rPr lang="en-US" sz="1200" kern="1200" dirty="0" smtClean="0">
                <a:solidFill>
                  <a:schemeClr val="tx1"/>
                </a:solidFill>
                <a:effectLst/>
                <a:latin typeface="+mn-lt"/>
                <a:ea typeface="+mn-ea"/>
                <a:cs typeface="+mn-cs"/>
              </a:rPr>
              <a:t>we should disposed off the footprints or in this case deleted the created contact.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if we will keep this contact in the application then, the test would fail on re-execution due to the already existing data in the system.</a:t>
            </a:r>
            <a:endParaRPr lang="en-US" altLang="en-US" dirty="0" smtClean="0"/>
          </a:p>
        </p:txBody>
      </p:sp>
    </p:spTree>
    <p:extLst>
      <p:ext uri="{BB962C8B-B14F-4D97-AF65-F5344CB8AC3E}">
        <p14:creationId xmlns:p14="http://schemas.microsoft.com/office/powerpoint/2010/main" val="3592900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AF91E3BB-A839-41E9-B046-2FA77FBD456B}" type="slidenum">
              <a:rPr lang="en-US" altLang="en-US" smtClean="0"/>
              <a:pPr>
                <a:defRPr/>
              </a:pPr>
              <a:t>3</a:t>
            </a:fld>
            <a:endParaRPr lang="en-US" altLang="en-US"/>
          </a:p>
        </p:txBody>
      </p:sp>
    </p:spTree>
    <p:extLst>
      <p:ext uri="{BB962C8B-B14F-4D97-AF65-F5344CB8AC3E}">
        <p14:creationId xmlns:p14="http://schemas.microsoft.com/office/powerpoint/2010/main" val="602038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843D0430-487B-45BF-8759-BF21F73E5882}" type="slidenum">
              <a:rPr lang="en-US" altLang="en-US" smtClean="0">
                <a:latin typeface="Calibri" pitchFamily="32" charset="0"/>
              </a:rPr>
              <a:pPr eaLnBrk="1" hangingPunct="1">
                <a:spcBef>
                  <a:spcPct val="0"/>
                </a:spcBef>
              </a:pPr>
              <a:t>21</a:t>
            </a:fld>
            <a:endParaRPr lang="en-US" altLang="en-US" smtClean="0">
              <a:latin typeface="Calibri" pitchFamily="32" charset="0"/>
            </a:endParaRPr>
          </a:p>
        </p:txBody>
      </p:sp>
      <p:sp>
        <p:nvSpPr>
          <p:cNvPr id="14339" name="Rectangle 1"/>
          <p:cNvSpPr>
            <a:spLocks noGrp="1" noRot="1" noChangeAspect="1" noChangeArrowheads="1" noTextEdit="1"/>
          </p:cNvSpPr>
          <p:nvPr>
            <p:ph type="sldImg"/>
          </p:nvPr>
        </p:nvSpPr>
        <p:spPr>
          <a:xfrm>
            <a:off x="1276350" y="679450"/>
            <a:ext cx="4524375" cy="3394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08026" y="4299704"/>
            <a:ext cx="5661025" cy="4074239"/>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can see that in the @</a:t>
            </a:r>
            <a:r>
              <a:rPr lang="en-US" sz="1200" kern="1200" dirty="0" err="1" smtClean="0">
                <a:solidFill>
                  <a:schemeClr val="tx1"/>
                </a:solidFill>
                <a:effectLst/>
                <a:latin typeface="+mn-lt"/>
                <a:ea typeface="+mn-ea"/>
                <a:cs typeface="+mn-cs"/>
              </a:rPr>
              <a:t>AfterClass</a:t>
            </a:r>
            <a:r>
              <a:rPr lang="en-US" sz="1200" kern="1200" dirty="0" smtClean="0">
                <a:solidFill>
                  <a:schemeClr val="tx1"/>
                </a:solidFill>
                <a:effectLst/>
                <a:latin typeface="+mn-lt"/>
                <a:ea typeface="+mn-ea"/>
                <a:cs typeface="+mn-cs"/>
              </a:rPr>
              <a:t> annotation we have deleted</a:t>
            </a:r>
            <a:r>
              <a:rPr lang="en-US" sz="1200" kern="1200" baseline="0" dirty="0" smtClean="0">
                <a:solidFill>
                  <a:schemeClr val="tx1"/>
                </a:solidFill>
                <a:effectLst/>
                <a:latin typeface="+mn-lt"/>
                <a:ea typeface="+mn-ea"/>
                <a:cs typeface="+mn-cs"/>
              </a:rPr>
              <a:t> the test data created by our previous test method to start the next execution from a controlled state</a:t>
            </a:r>
            <a:r>
              <a:rPr lang="en-US" sz="1200" kern="1200" dirty="0" smtClean="0">
                <a:solidFill>
                  <a:schemeClr val="tx1"/>
                </a:solidFill>
                <a:effectLst/>
                <a:latin typeface="+mn-lt"/>
                <a:ea typeface="+mn-ea"/>
                <a:cs typeface="+mn-cs"/>
              </a:rPr>
              <a:t>.</a:t>
            </a:r>
          </a:p>
          <a:p>
            <a:endParaRPr lang="en-US" altLang="en-US" dirty="0" smtClean="0"/>
          </a:p>
        </p:txBody>
      </p:sp>
    </p:spTree>
    <p:extLst>
      <p:ext uri="{BB962C8B-B14F-4D97-AF65-F5344CB8AC3E}">
        <p14:creationId xmlns:p14="http://schemas.microsoft.com/office/powerpoint/2010/main" val="851986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The next key measure that we built</a:t>
            </a:r>
            <a:r>
              <a:rPr lang="en-US" sz="1200" kern="1200" baseline="0" dirty="0" smtClean="0">
                <a:solidFill>
                  <a:schemeClr val="tx1"/>
                </a:solidFill>
                <a:effectLst/>
                <a:latin typeface="+mn-lt"/>
                <a:ea typeface="+mn-ea"/>
                <a:cs typeface="+mn-cs"/>
              </a:rPr>
              <a:t> into our frameworks </a:t>
            </a:r>
            <a:r>
              <a:rPr lang="en-US" sz="1200" kern="1200" dirty="0" smtClean="0">
                <a:solidFill>
                  <a:schemeClr val="tx1"/>
                </a:solidFill>
                <a:effectLst/>
                <a:latin typeface="+mn-lt"/>
                <a:ea typeface="+mn-ea"/>
                <a:cs typeface="+mn-cs"/>
              </a:rPr>
              <a:t>is dynamic object synchronization </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 this works is simple and straightforward.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Where the control of execution waits for a defined amount of time for the application to reach to a particular state and then performs the next step instead of arbitrary waits.  </a:t>
            </a:r>
          </a:p>
          <a:p>
            <a:r>
              <a:rPr lang="en-US" sz="1200" kern="1200" dirty="0" smtClean="0">
                <a:solidFill>
                  <a:schemeClr val="tx1"/>
                </a:solidFill>
                <a:effectLst/>
                <a:latin typeface="+mn-lt"/>
                <a:ea typeface="+mn-ea"/>
                <a:cs typeface="+mn-cs"/>
              </a:rPr>
              <a:t>If the state is reached within time, then the driver mechanism automatically executes the next line of code, else it logs the error and fails the test with proper reasons.  </a:t>
            </a:r>
          </a:p>
          <a:p>
            <a:r>
              <a:rPr lang="en-US" sz="1200" kern="1200" dirty="0" smtClean="0">
                <a:solidFill>
                  <a:schemeClr val="tx1"/>
                </a:solidFill>
                <a:effectLst/>
                <a:latin typeface="+mn-lt"/>
                <a:ea typeface="+mn-ea"/>
                <a:cs typeface="+mn-cs"/>
              </a:rPr>
              <a:t>This not only reduces false positives, but also decreases page reloads, provides an edge in controlling Ajax elements and produces better batch results.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was another fix we implemented in the framework to resolve false positives in our workflow</a:t>
            </a:r>
            <a:r>
              <a:rPr lang="en-US" sz="1200" kern="1200" baseline="0" dirty="0" smtClean="0">
                <a:solidFill>
                  <a:schemeClr val="tx1"/>
                </a:solidFill>
                <a:effectLst/>
                <a:latin typeface="+mn-lt"/>
                <a:ea typeface="+mn-ea"/>
                <a:cs typeface="+mn-cs"/>
              </a:rPr>
              <a:t> application </a:t>
            </a:r>
            <a:r>
              <a:rPr lang="en-US" sz="1200" kern="1200" dirty="0" smtClean="0">
                <a:solidFill>
                  <a:schemeClr val="tx1"/>
                </a:solidFill>
                <a:effectLst/>
                <a:latin typeface="+mn-lt"/>
                <a:ea typeface="+mn-ea"/>
                <a:cs typeface="+mn-cs"/>
              </a:rPr>
              <a:t>case study. </a:t>
            </a:r>
            <a:r>
              <a:rPr lang="en-US" sz="1200" kern="1200" baseline="0" dirty="0" smtClean="0">
                <a:solidFill>
                  <a:schemeClr val="tx1"/>
                </a:solidFill>
                <a:effectLst/>
                <a:latin typeface="+mn-lt"/>
                <a:ea typeface="+mn-ea"/>
                <a:cs typeface="+mn-cs"/>
              </a:rPr>
              <a:t>With these resolutions we were able to reduce the false positives to less than 3%</a:t>
            </a:r>
            <a:endParaRPr lang="en-US" dirty="0"/>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AF91E3BB-A839-41E9-B046-2FA77FBD456B}" type="slidenum">
              <a:rPr lang="en-US" altLang="en-US" smtClean="0"/>
              <a:pPr>
                <a:defRPr/>
              </a:pPr>
              <a:t>22</a:t>
            </a:fld>
            <a:endParaRPr lang="en-US" altLang="en-US"/>
          </a:p>
        </p:txBody>
      </p:sp>
    </p:spTree>
    <p:extLst>
      <p:ext uri="{BB962C8B-B14F-4D97-AF65-F5344CB8AC3E}">
        <p14:creationId xmlns:p14="http://schemas.microsoft.com/office/powerpoint/2010/main" val="357014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843D0430-487B-45BF-8759-BF21F73E5882}" type="slidenum">
              <a:rPr lang="en-US" altLang="en-US" smtClean="0">
                <a:latin typeface="Calibri" pitchFamily="32" charset="0"/>
              </a:rPr>
              <a:pPr eaLnBrk="1" hangingPunct="1">
                <a:spcBef>
                  <a:spcPct val="0"/>
                </a:spcBef>
              </a:pPr>
              <a:t>23</a:t>
            </a:fld>
            <a:endParaRPr lang="en-US" altLang="en-US" smtClean="0">
              <a:latin typeface="Calibri" pitchFamily="32" charset="0"/>
            </a:endParaRPr>
          </a:p>
        </p:txBody>
      </p:sp>
      <p:sp>
        <p:nvSpPr>
          <p:cNvPr id="14339" name="Rectangle 1"/>
          <p:cNvSpPr>
            <a:spLocks noGrp="1" noRot="1" noChangeAspect="1" noChangeArrowheads="1" noTextEdit="1"/>
          </p:cNvSpPr>
          <p:nvPr>
            <p:ph type="sldImg"/>
          </p:nvPr>
        </p:nvSpPr>
        <p:spPr>
          <a:xfrm>
            <a:off x="1276350" y="679450"/>
            <a:ext cx="4524375" cy="3394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08026" y="4299704"/>
            <a:ext cx="5661025" cy="4074239"/>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200" kern="1200" dirty="0" smtClean="0">
                <a:solidFill>
                  <a:schemeClr val="tx1"/>
                </a:solidFill>
                <a:effectLst/>
                <a:latin typeface="+mn-lt"/>
                <a:ea typeface="+mn-ea"/>
                <a:cs typeface="+mn-cs"/>
              </a:rPr>
              <a:t>This snippet is trying to login and logout of the application.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 always considered as bad practice if you are using any hard code wait in the script because we cannot estimate the exact wait time for page load or an object to appear. Moreover, it will also add up the overall execution time of the suites.</a:t>
            </a:r>
            <a:endParaRPr lang="en-US" altLang="en-US" dirty="0" smtClean="0"/>
          </a:p>
        </p:txBody>
      </p:sp>
    </p:spTree>
    <p:extLst>
      <p:ext uri="{BB962C8B-B14F-4D97-AF65-F5344CB8AC3E}">
        <p14:creationId xmlns:p14="http://schemas.microsoft.com/office/powerpoint/2010/main" val="4597861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pPr eaLnBrk="1" hangingPunct="1">
              <a:spcBef>
                <a:spcPct val="0"/>
              </a:spcBef>
            </a:pPr>
            <a:fld id="{843D0430-487B-45BF-8759-BF21F73E5882}" type="slidenum">
              <a:rPr lang="en-US" altLang="en-US" smtClean="0">
                <a:latin typeface="Calibri" pitchFamily="32" charset="0"/>
              </a:rPr>
              <a:pPr eaLnBrk="1" hangingPunct="1">
                <a:spcBef>
                  <a:spcPct val="0"/>
                </a:spcBef>
              </a:pPr>
              <a:t>24</a:t>
            </a:fld>
            <a:endParaRPr lang="en-US" altLang="en-US" smtClean="0">
              <a:latin typeface="Calibri" pitchFamily="32" charset="0"/>
            </a:endParaRPr>
          </a:p>
        </p:txBody>
      </p:sp>
      <p:sp>
        <p:nvSpPr>
          <p:cNvPr id="14339" name="Rectangle 1"/>
          <p:cNvSpPr>
            <a:spLocks noGrp="1" noRot="1" noChangeAspect="1" noChangeArrowheads="1" noTextEdit="1"/>
          </p:cNvSpPr>
          <p:nvPr>
            <p:ph type="sldImg"/>
          </p:nvPr>
        </p:nvSpPr>
        <p:spPr>
          <a:xfrm>
            <a:off x="1276350" y="679450"/>
            <a:ext cx="4524375" cy="3394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08026" y="4299704"/>
            <a:ext cx="5661025" cy="4074239"/>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200" kern="1200" dirty="0" smtClean="0">
                <a:solidFill>
                  <a:schemeClr val="tx1"/>
                </a:solidFill>
                <a:effectLst/>
                <a:latin typeface="+mn-lt"/>
                <a:ea typeface="+mn-ea"/>
                <a:cs typeface="+mn-cs"/>
              </a:rPr>
              <a:t>So, in code you can see how we are instructing driver to wait for an element to appear dynamically.  Here an object will be searched on a page for defined time dynamically.</a:t>
            </a:r>
            <a:endParaRPr lang="en-US" altLang="en-US" dirty="0" smtClean="0"/>
          </a:p>
        </p:txBody>
      </p:sp>
    </p:spTree>
    <p:extLst>
      <p:ext uri="{BB962C8B-B14F-4D97-AF65-F5344CB8AC3E}">
        <p14:creationId xmlns:p14="http://schemas.microsoft.com/office/powerpoint/2010/main" val="2010685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 but not the least, is</a:t>
            </a:r>
            <a:r>
              <a:rPr lang="en-US" sz="1200" kern="1200" baseline="0" dirty="0" smtClean="0">
                <a:solidFill>
                  <a:schemeClr val="tx1"/>
                </a:solidFill>
                <a:effectLst/>
                <a:latin typeface="+mn-lt"/>
                <a:ea typeface="+mn-ea"/>
                <a:cs typeface="+mn-cs"/>
              </a:rPr>
              <a:t> the Re-execution capability.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Generally we run our regression suites unmonitored as they would take more time to execute. However, with more tests getting executed in a batch there are chances of more false positives.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With re-execution built in, the framework collects a list of scripts that failed during execution.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These failed scripts are re-run in order to re-validate their actual results.  </a:t>
            </a:r>
          </a:p>
          <a:p>
            <a:r>
              <a:rPr lang="en-US" sz="1200" kern="1200" dirty="0" smtClean="0">
                <a:solidFill>
                  <a:schemeClr val="tx1"/>
                </a:solidFill>
                <a:effectLst/>
                <a:latin typeface="+mn-lt"/>
                <a:ea typeface="+mn-ea"/>
                <a:cs typeface="+mn-cs"/>
              </a:rPr>
              <a:t>If the tests pass on re-run then they need not be investigated and the final results give a better view of actual build health</a:t>
            </a:r>
            <a:r>
              <a:rPr lang="en-US" sz="1200" kern="1200" baseline="0" dirty="0" smtClean="0">
                <a:solidFill>
                  <a:schemeClr val="tx1"/>
                </a:solidFill>
                <a:effectLst/>
                <a:latin typeface="+mn-lt"/>
                <a:ea typeface="+mn-ea"/>
                <a:cs typeface="+mn-cs"/>
              </a:rPr>
              <a:t>, else if they fail we become double sure that the failures are product issues.</a:t>
            </a:r>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If you look</a:t>
            </a:r>
            <a:r>
              <a:rPr lang="en-US" sz="1200" kern="1200" baseline="0" dirty="0" smtClean="0">
                <a:solidFill>
                  <a:schemeClr val="tx1"/>
                </a:solidFill>
                <a:effectLst/>
                <a:latin typeface="+mn-lt"/>
                <a:ea typeface="+mn-ea"/>
                <a:cs typeface="+mn-cs"/>
              </a:rPr>
              <a:t> the diagram, the way we have implemented this capability, is with an ability to turn it on/off using a configuration switch. Once the switch is turned on the library starts polls of the failing tests and creates a separate batch of the failed tests. Once the entire suite completes, the test engine picks up the failed test batch and re-executes those tests.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dirty="0" smtClean="0"/>
              <a:t>This capability can be implemented in two ways where the framework re-execute tests as soon as they fail for real-time results or we do it at the end of completion the entire</a:t>
            </a:r>
            <a:r>
              <a:rPr lang="en-US" baseline="0" dirty="0" smtClean="0"/>
              <a:t> test suite.</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a:t>
            </a:r>
            <a:r>
              <a:rPr lang="en-US" sz="1200" kern="1200" baseline="0" dirty="0" smtClean="0">
                <a:solidFill>
                  <a:schemeClr val="tx1"/>
                </a:solidFill>
                <a:effectLst/>
                <a:latin typeface="+mn-lt"/>
                <a:ea typeface="+mn-ea"/>
                <a:cs typeface="+mn-cs"/>
              </a:rPr>
              <a:t> implement the approach that suites your setup.</a:t>
            </a:r>
            <a:endParaRPr lang="en-US" sz="120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AF91E3BB-A839-41E9-B046-2FA77FBD456B}" type="slidenum">
              <a:rPr lang="en-US" altLang="en-US" smtClean="0"/>
              <a:pPr>
                <a:defRPr/>
              </a:pPr>
              <a:t>25</a:t>
            </a:fld>
            <a:endParaRPr lang="en-US" altLang="en-US"/>
          </a:p>
        </p:txBody>
      </p:sp>
    </p:spTree>
    <p:extLst>
      <p:ext uri="{BB962C8B-B14F-4D97-AF65-F5344CB8AC3E}">
        <p14:creationId xmlns:p14="http://schemas.microsoft.com/office/powerpoint/2010/main" val="1300882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in today’s webinar we have discussed what false positives and their impacts on automation testing.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have shared 8 key strategies we have built</a:t>
            </a:r>
            <a:r>
              <a:rPr lang="en-US" sz="1200" kern="1200" baseline="0" dirty="0" smtClean="0">
                <a:solidFill>
                  <a:schemeClr val="tx1"/>
                </a:solidFill>
                <a:effectLst/>
                <a:latin typeface="+mn-lt"/>
                <a:ea typeface="+mn-ea"/>
                <a:cs typeface="+mn-cs"/>
              </a:rPr>
              <a:t> into our frameworks to make them robust and more reliable.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Let’s recap those are:</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Decreasing false positives using strategies we discussed above is important to ensure</a:t>
            </a:r>
            <a:r>
              <a:rPr lang="en-US" sz="1200" kern="1200" baseline="0" dirty="0" smtClean="0">
                <a:solidFill>
                  <a:schemeClr val="tx1"/>
                </a:solidFill>
                <a:effectLst/>
                <a:latin typeface="+mn-lt"/>
                <a:ea typeface="+mn-ea"/>
                <a:cs typeface="+mn-cs"/>
              </a:rPr>
              <a:t> that we are able to reap benefits out of our automation.</a:t>
            </a:r>
          </a:p>
          <a:p>
            <a:endParaRPr lang="en-US" dirty="0"/>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AF91E3BB-A839-41E9-B046-2FA77FBD456B}" type="slidenum">
              <a:rPr lang="en-US" altLang="en-US" smtClean="0"/>
              <a:pPr>
                <a:defRPr/>
              </a:pPr>
              <a:t>26</a:t>
            </a:fld>
            <a:endParaRPr lang="en-US" altLang="en-US"/>
          </a:p>
        </p:txBody>
      </p:sp>
    </p:spTree>
    <p:extLst>
      <p:ext uri="{BB962C8B-B14F-4D97-AF65-F5344CB8AC3E}">
        <p14:creationId xmlns:p14="http://schemas.microsoft.com/office/powerpoint/2010/main" val="452609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will not miss potential bugs, which is</a:t>
            </a:r>
            <a:r>
              <a:rPr lang="en-US" baseline="0" dirty="0" smtClean="0"/>
              <a:t> an indicator of</a:t>
            </a:r>
            <a:r>
              <a:rPr lang="en-US" dirty="0" smtClean="0"/>
              <a:t> improved quality and reliability</a:t>
            </a:r>
            <a:r>
              <a:rPr lang="en-US" baseline="0" dirty="0" smtClean="0"/>
              <a:t> of our automated tests.</a:t>
            </a:r>
          </a:p>
          <a:p>
            <a:pPr marL="171450" indent="-171450">
              <a:buFontTx/>
              <a:buChar char="-"/>
            </a:pPr>
            <a:r>
              <a:rPr lang="en-US" dirty="0" smtClean="0"/>
              <a:t>Engineering</a:t>
            </a:r>
            <a:r>
              <a:rPr lang="en-US" baseline="0" dirty="0" smtClean="0"/>
              <a:t> team would always have the right measure of their build health and this will help them to take decisions faster.</a:t>
            </a:r>
          </a:p>
          <a:p>
            <a:pPr marL="171450" indent="-171450">
              <a:buFontTx/>
              <a:buChar char="-"/>
            </a:pPr>
            <a:r>
              <a:rPr lang="en-US" baseline="0" dirty="0" smtClean="0"/>
              <a:t>Increase in productivity as automation engineers can focus on adding more tests instead of spending time on investigating false positives.</a:t>
            </a:r>
          </a:p>
          <a:p>
            <a:pPr marL="171450" indent="-171450">
              <a:buFontTx/>
              <a:buChar char="-"/>
            </a:pPr>
            <a:r>
              <a:rPr lang="en-US" dirty="0" smtClean="0"/>
              <a:t>Time saved can be better utilized</a:t>
            </a:r>
            <a:r>
              <a:rPr lang="en-US" baseline="0" dirty="0" smtClean="0"/>
              <a:t> to further enhance automation framework and test coverage.</a:t>
            </a:r>
          </a:p>
          <a:p>
            <a:pPr marL="171450" indent="-171450">
              <a:buFontTx/>
              <a:buChar char="-"/>
            </a:pPr>
            <a:r>
              <a:rPr lang="en-US" baseline="0" dirty="0" smtClean="0"/>
              <a:t>A definite reduction in cost as less/minimal manpower would be required for analysis of false positives.</a:t>
            </a:r>
          </a:p>
          <a:p>
            <a:pPr marL="171450" indent="-171450">
              <a:buFontTx/>
              <a:buChar char="-"/>
            </a:pPr>
            <a:endParaRPr lang="en-US" baseline="0" dirty="0" smtClean="0"/>
          </a:p>
          <a:p>
            <a:pPr marL="171450" indent="-171450">
              <a:buFontTx/>
              <a:buChar char="-"/>
            </a:pPr>
            <a:endParaRPr lang="en-US" baseline="0" dirty="0" smtClean="0"/>
          </a:p>
          <a:p>
            <a:pPr marL="171450" indent="-171450">
              <a:buFontTx/>
              <a:buChar char="-"/>
            </a:pPr>
            <a:r>
              <a:rPr lang="en-US" dirty="0" smtClean="0"/>
              <a:t>Thanks</a:t>
            </a:r>
            <a:r>
              <a:rPr lang="en-US" baseline="0" dirty="0" smtClean="0"/>
              <a:t> for being a great audience, I really enjoyed sharing the knowledge with you all and hope it adds value to you automation efforts.</a:t>
            </a:r>
          </a:p>
          <a:p>
            <a:pPr marL="171450" indent="-171450">
              <a:buFontTx/>
              <a:buChar char="-"/>
            </a:pPr>
            <a:endParaRPr lang="en-US" baseline="0" dirty="0" smtClean="0"/>
          </a:p>
          <a:p>
            <a:pPr marL="171450" indent="-171450">
              <a:buFontTx/>
              <a:buChar char="-"/>
            </a:pPr>
            <a:r>
              <a:rPr lang="en-US" baseline="0" dirty="0" smtClean="0"/>
              <a:t>Over to you Rick</a:t>
            </a:r>
            <a:endParaRPr lang="en-US" dirty="0"/>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AF91E3BB-A839-41E9-B046-2FA77FBD456B}" type="slidenum">
              <a:rPr lang="en-US" altLang="en-US" smtClean="0"/>
              <a:pPr>
                <a:defRPr/>
              </a:pPr>
              <a:t>27</a:t>
            </a:fld>
            <a:endParaRPr lang="en-US" altLang="en-US" dirty="0"/>
          </a:p>
        </p:txBody>
      </p:sp>
    </p:spTree>
    <p:extLst>
      <p:ext uri="{BB962C8B-B14F-4D97-AF65-F5344CB8AC3E}">
        <p14:creationId xmlns:p14="http://schemas.microsoft.com/office/powerpoint/2010/main" val="628361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Well versed with automating Desktop, Client Server, Web Based or Mobile application platforms.</a:t>
            </a:r>
          </a:p>
          <a:p>
            <a:r>
              <a:rPr lang="en-US" sz="1200" kern="1200" dirty="0" smtClean="0">
                <a:solidFill>
                  <a:schemeClr val="tx1"/>
                </a:solidFill>
                <a:effectLst/>
                <a:latin typeface="+mn-lt"/>
                <a:ea typeface="+mn-ea"/>
                <a:cs typeface="+mn-cs"/>
              </a:rPr>
              <a:t>Expertise in automation tools like Selenium, QTP, </a:t>
            </a:r>
            <a:r>
              <a:rPr lang="en-US" sz="1200" kern="1200" dirty="0" err="1" smtClean="0">
                <a:solidFill>
                  <a:schemeClr val="tx1"/>
                </a:solidFill>
                <a:effectLst/>
                <a:latin typeface="+mn-lt"/>
                <a:ea typeface="+mn-ea"/>
                <a:cs typeface="+mn-cs"/>
              </a:rPr>
              <a:t>TestComplete</a:t>
            </a:r>
            <a:r>
              <a:rPr lang="en-US" sz="1200" kern="1200" dirty="0" smtClean="0">
                <a:solidFill>
                  <a:schemeClr val="tx1"/>
                </a:solidFill>
                <a:effectLst/>
                <a:latin typeface="+mn-lt"/>
                <a:ea typeface="+mn-ea"/>
                <a:cs typeface="+mn-cs"/>
              </a:rPr>
              <a:t>, Squish, </a:t>
            </a:r>
            <a:r>
              <a:rPr lang="en-US" sz="1200" kern="1200" dirty="0" err="1" smtClean="0">
                <a:solidFill>
                  <a:schemeClr val="tx1"/>
                </a:solidFill>
                <a:effectLst/>
                <a:latin typeface="+mn-lt"/>
                <a:ea typeface="+mn-ea"/>
                <a:cs typeface="+mn-cs"/>
              </a:rPr>
              <a:t>Telerik</a:t>
            </a:r>
            <a:r>
              <a:rPr lang="en-US" sz="1200" kern="1200" dirty="0" smtClean="0">
                <a:solidFill>
                  <a:schemeClr val="tx1"/>
                </a:solidFill>
                <a:effectLst/>
                <a:latin typeface="+mn-lt"/>
                <a:ea typeface="+mn-ea"/>
                <a:cs typeface="+mn-cs"/>
              </a:rPr>
              <a:t> Test Studio &amp; </a:t>
            </a:r>
            <a:r>
              <a:rPr lang="en-US" sz="1200" kern="1200" dirty="0" err="1" smtClean="0">
                <a:solidFill>
                  <a:schemeClr val="tx1"/>
                </a:solidFill>
                <a:effectLst/>
                <a:latin typeface="+mn-lt"/>
                <a:ea typeface="+mn-ea"/>
                <a:cs typeface="+mn-cs"/>
              </a:rPr>
              <a:t>Watir</a:t>
            </a:r>
            <a:r>
              <a:rPr lang="en-US" sz="1200" kern="1200" dirty="0" smtClean="0">
                <a:solidFill>
                  <a:schemeClr val="tx1"/>
                </a:solidFill>
                <a:effectLst/>
                <a:latin typeface="+mn-lt"/>
                <a:ea typeface="+mn-ea"/>
                <a:cs typeface="+mn-cs"/>
              </a:rPr>
              <a:t> etc.</a:t>
            </a:r>
          </a:p>
          <a:p>
            <a:r>
              <a:rPr lang="en-US" sz="1200" kern="1200" dirty="0" smtClean="0">
                <a:solidFill>
                  <a:schemeClr val="tx1"/>
                </a:solidFill>
                <a:effectLst/>
                <a:latin typeface="+mn-lt"/>
                <a:ea typeface="+mn-ea"/>
                <a:cs typeface="+mn-cs"/>
              </a:rPr>
              <a:t>Mobile automation tools like </a:t>
            </a:r>
            <a:r>
              <a:rPr lang="en-US" sz="1200" kern="1200" dirty="0" err="1" smtClean="0">
                <a:solidFill>
                  <a:schemeClr val="tx1"/>
                </a:solidFill>
                <a:effectLst/>
                <a:latin typeface="+mn-lt"/>
                <a:ea typeface="+mn-ea"/>
                <a:cs typeface="+mn-cs"/>
              </a:rPr>
              <a:t>Appium</a:t>
            </a:r>
            <a:r>
              <a:rPr lang="en-US" sz="1200" kern="1200" dirty="0" smtClean="0">
                <a:solidFill>
                  <a:schemeClr val="tx1"/>
                </a:solidFill>
                <a:effectLst/>
                <a:latin typeface="+mn-lt"/>
                <a:ea typeface="+mn-ea"/>
                <a:cs typeface="+mn-cs"/>
              </a:rPr>
              <a:t>, Calabash, </a:t>
            </a:r>
            <a:r>
              <a:rPr lang="en-US" sz="1200" kern="1200" dirty="0" err="1" smtClean="0">
                <a:solidFill>
                  <a:schemeClr val="tx1"/>
                </a:solidFill>
                <a:effectLst/>
                <a:latin typeface="+mn-lt"/>
                <a:ea typeface="+mn-ea"/>
                <a:cs typeface="+mn-cs"/>
              </a:rPr>
              <a:t>Robotium</a:t>
            </a:r>
            <a:r>
              <a:rPr lang="en-US" sz="1200" kern="1200" dirty="0" smtClean="0">
                <a:solidFill>
                  <a:schemeClr val="tx1"/>
                </a:solidFill>
                <a:effectLst/>
                <a:latin typeface="+mn-lt"/>
                <a:ea typeface="+mn-ea"/>
                <a:cs typeface="+mn-cs"/>
              </a:rPr>
              <a:t>, Instruments &amp; Monkey talk</a:t>
            </a:r>
          </a:p>
          <a:p>
            <a:r>
              <a:rPr lang="en-US" sz="1200" kern="1200" dirty="0" smtClean="0">
                <a:solidFill>
                  <a:schemeClr val="tx1"/>
                </a:solidFill>
                <a:effectLst/>
                <a:latin typeface="+mn-lt"/>
                <a:ea typeface="+mn-ea"/>
                <a:cs typeface="+mn-cs"/>
              </a:rPr>
              <a:t>Instrumental in development of various data driven, keyword driven, behavior driven and page object model based frameworks from scratch. </a:t>
            </a:r>
          </a:p>
          <a:p>
            <a:r>
              <a:rPr lang="en-US" sz="1200" kern="1200" dirty="0" smtClean="0">
                <a:solidFill>
                  <a:schemeClr val="tx1"/>
                </a:solidFill>
                <a:effectLst/>
                <a:latin typeface="+mn-lt"/>
                <a:ea typeface="+mn-ea"/>
                <a:cs typeface="+mn-cs"/>
              </a:rPr>
              <a:t>Heads our Advanced Technology Group where we continuously evaluate and build new automation tools and frameworks.</a:t>
            </a:r>
            <a:endParaRPr lang="en-US" sz="1200"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AF91E3BB-A839-41E9-B046-2FA77FBD456B}" type="slidenum">
              <a:rPr lang="en-US" altLang="en-US" smtClean="0"/>
              <a:pPr>
                <a:defRPr/>
              </a:pPr>
              <a:t>4</a:t>
            </a:fld>
            <a:endParaRPr lang="en-US" altLang="en-US"/>
          </a:p>
        </p:txBody>
      </p:sp>
    </p:spTree>
    <p:extLst>
      <p:ext uri="{BB962C8B-B14F-4D97-AF65-F5344CB8AC3E}">
        <p14:creationId xmlns:p14="http://schemas.microsoft.com/office/powerpoint/2010/main" val="1857478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Thanks Rick.</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Hi Everyone,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Hope you all are doing good today.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of all, I want to welcome you all on today’s webinar on “</a:t>
            </a:r>
            <a:r>
              <a:rPr lang="en-US" sz="1200" b="1" kern="1200" dirty="0" smtClean="0">
                <a:solidFill>
                  <a:schemeClr val="tx1"/>
                </a:solidFill>
                <a:effectLst/>
                <a:latin typeface="+mn-lt"/>
                <a:ea typeface="+mn-ea"/>
                <a:cs typeface="+mn-cs"/>
              </a:rPr>
              <a:t>Reducing False Positives in Automation Testing</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Please feel free to type in your questions and we will try answer them during the end when we break for Q &amp; A.</a:t>
            </a:r>
          </a:p>
          <a:p>
            <a:endParaRPr lang="en-US" dirty="0" smtClean="0"/>
          </a:p>
          <a:p>
            <a:r>
              <a:rPr lang="en-US" sz="1200" kern="1200" dirty="0" smtClean="0">
                <a:solidFill>
                  <a:schemeClr val="tx1"/>
                </a:solidFill>
                <a:effectLst/>
                <a:latin typeface="+mn-lt"/>
                <a:ea typeface="+mn-ea"/>
                <a:cs typeface="+mn-cs"/>
              </a:rPr>
              <a:t>During the course of the webinar we will be learning</a:t>
            </a:r>
          </a:p>
          <a:p>
            <a:pPr lvl="0"/>
            <a:r>
              <a:rPr lang="en-US" sz="1200" kern="1200" dirty="0" smtClean="0">
                <a:solidFill>
                  <a:schemeClr val="tx1"/>
                </a:solidFill>
                <a:effectLst/>
                <a:latin typeface="+mn-lt"/>
                <a:ea typeface="+mn-ea"/>
                <a:cs typeface="+mn-cs"/>
              </a:rPr>
              <a:t>What are false positives?</a:t>
            </a:r>
          </a:p>
          <a:p>
            <a:pPr lvl="0"/>
            <a:r>
              <a:rPr lang="en-US" sz="1200" kern="1200" dirty="0" smtClean="0">
                <a:solidFill>
                  <a:schemeClr val="tx1"/>
                </a:solidFill>
                <a:effectLst/>
                <a:latin typeface="+mn-lt"/>
                <a:ea typeface="+mn-ea"/>
                <a:cs typeface="+mn-cs"/>
              </a:rPr>
              <a:t>What causes these false positives </a:t>
            </a:r>
          </a:p>
          <a:p>
            <a:pPr lvl="0"/>
            <a:r>
              <a:rPr lang="en-US" sz="1200" kern="1200" dirty="0" smtClean="0">
                <a:solidFill>
                  <a:schemeClr val="tx1"/>
                </a:solidFill>
                <a:effectLst/>
                <a:latin typeface="+mn-lt"/>
                <a:ea typeface="+mn-ea"/>
                <a:cs typeface="+mn-cs"/>
              </a:rPr>
              <a:t>Key strategies of reducing them</a:t>
            </a:r>
          </a:p>
          <a:p>
            <a:pPr lvl="0"/>
            <a:r>
              <a:rPr lang="en-US" sz="1200" kern="1200" dirty="0" smtClean="0">
                <a:solidFill>
                  <a:schemeClr val="tx1"/>
                </a:solidFill>
                <a:effectLst/>
                <a:latin typeface="+mn-lt"/>
                <a:ea typeface="+mn-ea"/>
                <a:cs typeface="+mn-cs"/>
              </a:rPr>
              <a:t>Some case studies and real world examples of good and practices from our past experiences</a:t>
            </a:r>
          </a:p>
          <a:p>
            <a:r>
              <a:rPr lang="en-US" sz="1200" kern="1200" dirty="0" smtClean="0">
                <a:solidFill>
                  <a:schemeClr val="tx1"/>
                </a:solidFill>
                <a:effectLst/>
                <a:latin typeface="+mn-lt"/>
                <a:ea typeface="+mn-ea"/>
                <a:cs typeface="+mn-cs"/>
              </a:rPr>
              <a:t>Most importantly how we would benefit by resolving these false positives!</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IN" altLang="en-US" sz="1200" dirty="0" smtClean="0">
                <a:solidFill>
                  <a:schemeClr val="bg1"/>
                </a:solidFill>
                <a:latin typeface="Futura MdCn BT" panose="020B0506020204030203" pitchFamily="34" charset="0"/>
              </a:rPr>
              <a:t>Why implementing these strategies are essential</a:t>
            </a:r>
            <a:endParaRPr lang="en-US" altLang="en-US" sz="1200" dirty="0" smtClean="0">
              <a:solidFill>
                <a:schemeClr val="bg1"/>
              </a:solidFill>
              <a:latin typeface="Futura MdCn BT" panose="020B0506020204030203" pitchFamily="34" charset="0"/>
            </a:endParaRPr>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AF91E3BB-A839-41E9-B046-2FA77FBD456B}" type="slidenum">
              <a:rPr lang="en-US" altLang="en-US" smtClean="0"/>
              <a:pPr>
                <a:defRPr/>
              </a:pPr>
              <a:t>5</a:t>
            </a:fld>
            <a:endParaRPr lang="en-US" altLang="en-US" dirty="0"/>
          </a:p>
        </p:txBody>
      </p:sp>
    </p:spTree>
    <p:extLst>
      <p:ext uri="{BB962C8B-B14F-4D97-AF65-F5344CB8AC3E}">
        <p14:creationId xmlns:p14="http://schemas.microsoft.com/office/powerpoint/2010/main" val="628361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So let’s get started:  The first question that comes to our mind is -- what are false positives in automation?  </a:t>
            </a: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False positives are tests that fail where in reality they should have passed </a:t>
            </a:r>
          </a:p>
          <a:p>
            <a:r>
              <a:rPr lang="en-US" sz="1200" kern="1200" dirty="0" smtClean="0">
                <a:solidFill>
                  <a:schemeClr val="tx1"/>
                </a:solidFill>
                <a:effectLst/>
                <a:latin typeface="+mn-lt"/>
                <a:ea typeface="+mn-ea"/>
                <a:cs typeface="+mn-cs"/>
              </a:rPr>
              <a:t>as there is no breakage/defect in the product functionality that led to these failures. </a:t>
            </a:r>
          </a:p>
          <a:p>
            <a:r>
              <a:rPr lang="en-US" sz="1200" kern="1200" dirty="0" smtClean="0">
                <a:solidFill>
                  <a:schemeClr val="tx1"/>
                </a:solidFill>
                <a:effectLst/>
                <a:latin typeface="+mn-lt"/>
                <a:ea typeface="+mn-ea"/>
                <a:cs typeface="+mn-cs"/>
              </a:rPr>
              <a:t>For a layman we would call these false alarms!!!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False positives reflect that our automation suites are unstable, and we cannot be confident about the outcome of these tests.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Over the years they have always proved to be the nemesis for automated tests/solutions.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will dig more into why? As we move on.</a:t>
            </a:r>
          </a:p>
          <a:p>
            <a:r>
              <a:rPr lang="en-US" sz="1200" kern="1200" dirty="0" smtClean="0">
                <a:solidFill>
                  <a:schemeClr val="tx1"/>
                </a:solidFill>
                <a:effectLst/>
                <a:latin typeface="+mn-lt"/>
                <a:ea typeface="+mn-ea"/>
                <a:cs typeface="+mn-cs"/>
              </a:rPr>
              <a:t>Pause</a:t>
            </a:r>
            <a:endParaRPr lang="en-US" sz="1200" kern="1200" dirty="0">
              <a:solidFill>
                <a:schemeClr val="tx1"/>
              </a:solidFill>
              <a:effectLst/>
              <a:latin typeface="+mn-lt"/>
              <a:ea typeface="+mn-ea"/>
              <a:cs typeface="+mn-cs"/>
            </a:endParaRPr>
          </a:p>
        </p:txBody>
      </p:sp>
      <p:sp>
        <p:nvSpPr>
          <p:cNvPr id="4" name="Footer Placeholder 3"/>
          <p:cNvSpPr>
            <a:spLocks noGrp="1"/>
          </p:cNvSpPr>
          <p:nvPr>
            <p:ph type="ftr" sz="quarter" idx="4"/>
          </p:nvPr>
        </p:nvSpPr>
        <p:spPr/>
        <p:txBody>
          <a:bodyPr/>
          <a:lstStyle/>
          <a:p>
            <a:pPr>
              <a:defRPr/>
            </a:pPr>
            <a:endParaRPr lang="en-US" dirty="0"/>
          </a:p>
        </p:txBody>
      </p:sp>
      <p:sp>
        <p:nvSpPr>
          <p:cNvPr id="3379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cs typeface="Arial" charset="0"/>
              </a:defRPr>
            </a:lvl1pPr>
            <a:lvl2pPr marL="742950" indent="-285750">
              <a:defRPr>
                <a:solidFill>
                  <a:schemeClr val="tx1"/>
                </a:solidFill>
                <a:latin typeface="Garamond" pitchFamily="18" charset="0"/>
                <a:cs typeface="Arial" charset="0"/>
              </a:defRPr>
            </a:lvl2pPr>
            <a:lvl3pPr marL="1143000" indent="-228600">
              <a:defRPr>
                <a:solidFill>
                  <a:schemeClr val="tx1"/>
                </a:solidFill>
                <a:latin typeface="Garamond" pitchFamily="18" charset="0"/>
                <a:cs typeface="Arial" charset="0"/>
              </a:defRPr>
            </a:lvl3pPr>
            <a:lvl4pPr marL="1600200" indent="-228600">
              <a:defRPr>
                <a:solidFill>
                  <a:schemeClr val="tx1"/>
                </a:solidFill>
                <a:latin typeface="Garamond" pitchFamily="18" charset="0"/>
                <a:cs typeface="Arial" charset="0"/>
              </a:defRPr>
            </a:lvl4pPr>
            <a:lvl5pPr marL="2057400" indent="-228600">
              <a:defRPr>
                <a:solidFill>
                  <a:schemeClr val="tx1"/>
                </a:solidFill>
                <a:latin typeface="Garamond" pitchFamily="18" charset="0"/>
                <a:cs typeface="Arial" charset="0"/>
              </a:defRPr>
            </a:lvl5pPr>
            <a:lvl6pPr marL="2514600" indent="-228600" eaLnBrk="0" fontAlgn="base" hangingPunct="0">
              <a:spcBef>
                <a:spcPct val="0"/>
              </a:spcBef>
              <a:spcAft>
                <a:spcPct val="0"/>
              </a:spcAft>
              <a:defRPr>
                <a:solidFill>
                  <a:schemeClr val="tx1"/>
                </a:solidFill>
                <a:latin typeface="Garamond" pitchFamily="18" charset="0"/>
                <a:cs typeface="Arial" charset="0"/>
              </a:defRPr>
            </a:lvl6pPr>
            <a:lvl7pPr marL="2971800" indent="-228600" eaLnBrk="0" fontAlgn="base" hangingPunct="0">
              <a:spcBef>
                <a:spcPct val="0"/>
              </a:spcBef>
              <a:spcAft>
                <a:spcPct val="0"/>
              </a:spcAft>
              <a:defRPr>
                <a:solidFill>
                  <a:schemeClr val="tx1"/>
                </a:solidFill>
                <a:latin typeface="Garamond" pitchFamily="18" charset="0"/>
                <a:cs typeface="Arial" charset="0"/>
              </a:defRPr>
            </a:lvl7pPr>
            <a:lvl8pPr marL="3429000" indent="-228600" eaLnBrk="0" fontAlgn="base" hangingPunct="0">
              <a:spcBef>
                <a:spcPct val="0"/>
              </a:spcBef>
              <a:spcAft>
                <a:spcPct val="0"/>
              </a:spcAft>
              <a:defRPr>
                <a:solidFill>
                  <a:schemeClr val="tx1"/>
                </a:solidFill>
                <a:latin typeface="Garamond" pitchFamily="18" charset="0"/>
                <a:cs typeface="Arial" charset="0"/>
              </a:defRPr>
            </a:lvl8pPr>
            <a:lvl9pPr marL="3886200" indent="-228600" eaLnBrk="0" fontAlgn="base" hangingPunct="0">
              <a:spcBef>
                <a:spcPct val="0"/>
              </a:spcBef>
              <a:spcAft>
                <a:spcPct val="0"/>
              </a:spcAft>
              <a:defRPr>
                <a:solidFill>
                  <a:schemeClr val="tx1"/>
                </a:solidFill>
                <a:latin typeface="Garamond" pitchFamily="18" charset="0"/>
                <a:cs typeface="Arial" charset="0"/>
              </a:defRPr>
            </a:lvl9pPr>
          </a:lstStyle>
          <a:p>
            <a:fld id="{2FD2E95B-2F53-4CD8-84AC-2F38D0B94BEF}" type="slidenum">
              <a:rPr lang="en-US" altLang="en-US">
                <a:latin typeface="Calibri" pitchFamily="34" charset="0"/>
              </a:rPr>
              <a:pPr/>
              <a:t>6</a:t>
            </a:fld>
            <a:endParaRPr lang="en-US" altLang="en-US" dirty="0">
              <a:latin typeface="Calibri" pitchFamily="34" charset="0"/>
            </a:endParaRPr>
          </a:p>
        </p:txBody>
      </p:sp>
    </p:spTree>
    <p:extLst>
      <p:ext uri="{BB962C8B-B14F-4D97-AF65-F5344CB8AC3E}">
        <p14:creationId xmlns:p14="http://schemas.microsoft.com/office/powerpoint/2010/main" val="3630328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brings us to an interesting question: Why do false positives occur?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It could be because of our automation approach</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first reason could be the problem in our automation approach, like</a:t>
            </a:r>
          </a:p>
          <a:p>
            <a:pPr lvl="0"/>
            <a:r>
              <a:rPr lang="en-US" sz="1200" kern="1200" dirty="0" smtClean="0">
                <a:solidFill>
                  <a:schemeClr val="tx1"/>
                </a:solidFill>
                <a:effectLst/>
                <a:latin typeface="+mn-lt"/>
                <a:ea typeface="+mn-ea"/>
                <a:cs typeface="+mn-cs"/>
              </a:rPr>
              <a:t>If we did not structure our test data properly then it could lead to false positives during recursive/iterative execution of such tests on multiple data sets due to the current residual data created in the system. For example,</a:t>
            </a:r>
            <a:r>
              <a:rPr lang="en-US" sz="1200" kern="1200" baseline="0" dirty="0" smtClean="0">
                <a:solidFill>
                  <a:schemeClr val="tx1"/>
                </a:solidFill>
                <a:effectLst/>
                <a:latin typeface="+mn-lt"/>
                <a:ea typeface="+mn-ea"/>
                <a:cs typeface="+mn-cs"/>
              </a:rPr>
              <a:t> we have seen some automation frameworks use hard coded test data in test scripts, which is a major reason for causing false positives.</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could because of the way we have implemented our framework</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An example of this could be, automation testers tend to use the same instance of browser driver to run multiple tests, which in the end, would leave references of failed tests in the system and will result in false positives.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Or it could be because of the way we have written our tests.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Not writing modular tests could lead to duplicate lines of code in different tests. Where false positives can occur if automation engineer does not make changes uniformly in all the required tests.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Which brings us to a point that we should spending the right amount of time upfront while designing the approach and implementing our automation frameworks.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I suppose everyone would be eager to know what causes these false positives – Let’s take a look..</a:t>
            </a:r>
            <a:endParaRPr lang="en-US" sz="1200"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AF91E3BB-A839-41E9-B046-2FA77FBD456B}" type="slidenum">
              <a:rPr lang="en-US" altLang="en-US" smtClean="0"/>
              <a:pPr>
                <a:defRPr/>
              </a:pPr>
              <a:t>7</a:t>
            </a:fld>
            <a:endParaRPr lang="en-US" altLang="en-US"/>
          </a:p>
        </p:txBody>
      </p:sp>
    </p:spTree>
    <p:extLst>
      <p:ext uri="{BB962C8B-B14F-4D97-AF65-F5344CB8AC3E}">
        <p14:creationId xmlns:p14="http://schemas.microsoft.com/office/powerpoint/2010/main" val="2868086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Relying on UI</a:t>
            </a:r>
            <a:endParaRPr lang="en-US" sz="14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Which means, if we use indexes, coordinates or </a:t>
            </a:r>
            <a:r>
              <a:rPr lang="en-US" sz="1200" kern="1200" dirty="0" err="1" smtClean="0">
                <a:solidFill>
                  <a:schemeClr val="tx1"/>
                </a:solidFill>
                <a:effectLst/>
                <a:latin typeface="+mn-lt"/>
                <a:ea typeface="+mn-ea"/>
                <a:cs typeface="+mn-cs"/>
              </a:rPr>
              <a:t>xpaths</a:t>
            </a:r>
            <a:r>
              <a:rPr lang="en-US" sz="1200" kern="1200" dirty="0" smtClean="0">
                <a:solidFill>
                  <a:schemeClr val="tx1"/>
                </a:solidFill>
                <a:effectLst/>
                <a:latin typeface="+mn-lt"/>
                <a:ea typeface="+mn-ea"/>
                <a:cs typeface="+mn-cs"/>
              </a:rPr>
              <a:t> for object identification that would render our tests brittle and even a small change of position of an object in the UI could break our tests. </a:t>
            </a:r>
            <a:endParaRPr lang="en-US" sz="14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Change in UI element properties</a:t>
            </a:r>
            <a:endParaRPr lang="en-US" sz="14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Where if the underlying class name, ID or CSS is changed by the developer our tests would break and result in false positives. </a:t>
            </a:r>
            <a:endParaRPr lang="en-US" sz="14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Shared environment</a:t>
            </a:r>
            <a:endParaRPr lang="en-US" sz="14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Where the same environment is being used for functional as well as automated testing.</a:t>
            </a:r>
            <a:endParaRPr lang="en-US" sz="14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However if you are a sauce user you are already ahead of the curve as you will spinning up dedicated environments during executions.</a:t>
            </a:r>
            <a:endParaRPr lang="en-US" sz="14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Reference data change</a:t>
            </a:r>
            <a:endParaRPr lang="en-US" sz="14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Where one script changes the configuration data needed by another test. For example an admin user script revokes the rights of a user group to view reports where on the other at the same time in another test a user from that user group is trying to view the reports. Such cases would result is false positives.</a:t>
            </a:r>
            <a:endParaRPr lang="en-US" sz="14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Slow performance</a:t>
            </a:r>
            <a:endParaRPr lang="en-US" sz="14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AUT or the test execution environment as the tests would fail due to slowness in application performance.</a:t>
            </a:r>
            <a:endParaRPr lang="en-US" sz="14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Manual intervention</a:t>
            </a:r>
            <a:endParaRPr lang="en-US" sz="14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 Some testers tend to setup tests data or pre-requisites or clearing residual data in the system manually before or after execution of test suites and if such steps are missed they lead to false positives.</a:t>
            </a:r>
            <a:endParaRPr lang="en-US" sz="14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Relying on sequence of execution</a:t>
            </a:r>
            <a:endParaRPr lang="en-US" sz="14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Another example is where automation engineers rely on sequence of tests while executing test suites. In such a case any failure in the sequence will directly impact the whole suite, as the test under execution has no information about the success/failure of the previous tests.</a:t>
            </a:r>
            <a:endParaRPr lang="en-US" sz="1400"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AF91E3BB-A839-41E9-B046-2FA77FBD456B}" type="slidenum">
              <a:rPr lang="en-US" altLang="en-US" smtClean="0"/>
              <a:pPr>
                <a:defRPr/>
              </a:pPr>
              <a:t>8</a:t>
            </a:fld>
            <a:endParaRPr lang="en-US" altLang="en-US"/>
          </a:p>
        </p:txBody>
      </p:sp>
    </p:spTree>
    <p:extLst>
      <p:ext uri="{BB962C8B-B14F-4D97-AF65-F5344CB8AC3E}">
        <p14:creationId xmlns:p14="http://schemas.microsoft.com/office/powerpoint/2010/main" val="91151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that we have discussed the background and basics of false positives, we must understand its impacts.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Let’s think about this for a moment!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Every time a test fails or produces an unexpected outcome, it requires investigation.</a:t>
            </a:r>
          </a:p>
          <a:p>
            <a:r>
              <a:rPr lang="en-US" sz="1200" kern="1200" dirty="0" smtClean="0">
                <a:solidFill>
                  <a:schemeClr val="tx1"/>
                </a:solidFill>
                <a:effectLst/>
                <a:latin typeface="+mn-lt"/>
                <a:ea typeface="+mn-ea"/>
                <a:cs typeface="+mn-cs"/>
              </a:rPr>
              <a:t>Repetitive failures would frustrate the engineers and eventually they tend to start ignoring these failures.</a:t>
            </a:r>
          </a:p>
          <a:p>
            <a:r>
              <a:rPr lang="en-US" sz="1200" kern="1200" dirty="0" smtClean="0">
                <a:solidFill>
                  <a:schemeClr val="tx1"/>
                </a:solidFill>
                <a:effectLst/>
                <a:latin typeface="+mn-lt"/>
                <a:ea typeface="+mn-ea"/>
                <a:cs typeface="+mn-cs"/>
              </a:rPr>
              <a:t>Ignoring failing tests increases your risk of overlooking a potential bug, which go on to production and prove fatal for your release.  </a:t>
            </a:r>
          </a:p>
          <a:p>
            <a:r>
              <a:rPr lang="en-US" sz="1200" kern="1200" dirty="0" smtClean="0">
                <a:solidFill>
                  <a:schemeClr val="tx1"/>
                </a:solidFill>
                <a:effectLst/>
                <a:latin typeface="+mn-lt"/>
                <a:ea typeface="+mn-ea"/>
                <a:cs typeface="+mn-cs"/>
              </a:rPr>
              <a:t>As this is not an option, automation engineers generally tend to baby-sit these tests that are producing false positives, which in turn decreases productivity and momentum of our automation as we continue to spend more time investigating failures.</a:t>
            </a:r>
          </a:p>
          <a:p>
            <a:r>
              <a:rPr lang="en-US" sz="1200" kern="1200" dirty="0" smtClean="0">
                <a:solidFill>
                  <a:schemeClr val="tx1"/>
                </a:solidFill>
                <a:effectLst/>
                <a:latin typeface="+mn-lt"/>
                <a:ea typeface="+mn-ea"/>
                <a:cs typeface="+mn-cs"/>
              </a:rPr>
              <a:t>With all the uncertainty about application health and the time spent in trying to solve these false positives, the automation maintenance costs tend to increase.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Ultimately, it boils down to a situation which makes you think! where should you be spending more time? Investigating false positives! or in automating new tests!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Before we move on to discuss the solutions to these challenges </a:t>
            </a:r>
          </a:p>
          <a:p>
            <a:endParaRPr lang="en-US" dirty="0"/>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AF91E3BB-A839-41E9-B046-2FA77FBD456B}" type="slidenum">
              <a:rPr lang="en-US" altLang="en-US" smtClean="0"/>
              <a:pPr>
                <a:defRPr/>
              </a:pPr>
              <a:t>9</a:t>
            </a:fld>
            <a:endParaRPr lang="en-US" altLang="en-US" dirty="0"/>
          </a:p>
        </p:txBody>
      </p:sp>
    </p:spTree>
    <p:extLst>
      <p:ext uri="{BB962C8B-B14F-4D97-AF65-F5344CB8AC3E}">
        <p14:creationId xmlns:p14="http://schemas.microsoft.com/office/powerpoint/2010/main" val="628361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would like to know from you what is the rate of false positives in your automation?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Is it 5% or less</a:t>
            </a:r>
          </a:p>
          <a:p>
            <a:r>
              <a:rPr lang="en-US" sz="1200" kern="1200" dirty="0" smtClean="0">
                <a:solidFill>
                  <a:schemeClr val="tx1"/>
                </a:solidFill>
                <a:effectLst/>
                <a:latin typeface="+mn-lt"/>
                <a:ea typeface="+mn-ea"/>
                <a:cs typeface="+mn-cs"/>
              </a:rPr>
              <a:t>5% to 15%</a:t>
            </a:r>
          </a:p>
          <a:p>
            <a:r>
              <a:rPr lang="en-US" sz="1200" kern="1200" dirty="0" smtClean="0">
                <a:solidFill>
                  <a:schemeClr val="tx1"/>
                </a:solidFill>
                <a:effectLst/>
                <a:latin typeface="+mn-lt"/>
                <a:ea typeface="+mn-ea"/>
                <a:cs typeface="+mn-cs"/>
              </a:rPr>
              <a:t>15% to 20%</a:t>
            </a:r>
          </a:p>
          <a:p>
            <a:r>
              <a:rPr lang="en-US" sz="1200" kern="1200" dirty="0" smtClean="0">
                <a:solidFill>
                  <a:schemeClr val="tx1"/>
                </a:solidFill>
                <a:effectLst/>
                <a:latin typeface="+mn-lt"/>
                <a:ea typeface="+mn-ea"/>
                <a:cs typeface="+mn-cs"/>
              </a:rPr>
              <a:t>Or </a:t>
            </a:r>
          </a:p>
          <a:p>
            <a:r>
              <a:rPr lang="en-US" sz="1200" kern="1200" dirty="0" smtClean="0">
                <a:solidFill>
                  <a:schemeClr val="tx1"/>
                </a:solidFill>
                <a:effectLst/>
                <a:latin typeface="+mn-lt"/>
                <a:ea typeface="+mn-ea"/>
                <a:cs typeface="+mn-cs"/>
              </a:rPr>
              <a:t>20% or more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don’t the exact rate of false positives you can still answer based on what you remember from you most recent test runs.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It is primarily to understand, if our attendees have similar challenges to what we discussed before and how much they are impacted!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 will wait for a minute or so for everyone to reply to polling question.</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you all are polling:</a:t>
            </a:r>
          </a:p>
          <a:p>
            <a:r>
              <a:rPr lang="en-US" sz="1200" kern="1200" dirty="0" smtClean="0">
                <a:solidFill>
                  <a:schemeClr val="tx1"/>
                </a:solidFill>
                <a:effectLst/>
                <a:latin typeface="+mn-lt"/>
                <a:ea typeface="+mn-ea"/>
                <a:cs typeface="+mn-cs"/>
              </a:rPr>
              <a:t>I would like talk about the reason, on why I chose to deliver on this topic. Few days back, as I went through selenium communities and forums, I saw many engineers and managers discussing about their paint points due to false positives, and I helped them out with key strategies to resolve their issues. This prompted me to think about reaching out to a wider audience and help the community to implement these key strategies which we had learnt from our past experiences.  </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poll shows that majority of our attendees are impacted with this challenge of false positives.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Let’s start with discussing one such case study.</a:t>
            </a:r>
            <a:endParaRPr lang="en-US" dirty="0"/>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AF91E3BB-A839-41E9-B046-2FA77FBD456B}" type="slidenum">
              <a:rPr lang="en-US" altLang="en-US" smtClean="0"/>
              <a:pPr>
                <a:defRPr/>
              </a:pPr>
              <a:t>10</a:t>
            </a:fld>
            <a:endParaRPr lang="en-US" altLang="en-US"/>
          </a:p>
        </p:txBody>
      </p:sp>
    </p:spTree>
    <p:extLst>
      <p:ext uri="{BB962C8B-B14F-4D97-AF65-F5344CB8AC3E}">
        <p14:creationId xmlns:p14="http://schemas.microsoft.com/office/powerpoint/2010/main" val="2526225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1650" y="2690813"/>
            <a:ext cx="560070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4"/>
          <p:cNvSpPr txBox="1">
            <a:spLocks/>
          </p:cNvSpPr>
          <p:nvPr userDrawn="1"/>
        </p:nvSpPr>
        <p:spPr>
          <a:xfrm>
            <a:off x="3124200" y="6400800"/>
            <a:ext cx="2895600" cy="441325"/>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smtClean="0">
                <a:solidFill>
                  <a:schemeClr val="bg1"/>
                </a:solidFill>
              </a:rPr>
              <a:t>QASource Confidential</a:t>
            </a:r>
            <a:endParaRPr lang="en-US" dirty="0">
              <a:solidFill>
                <a:schemeClr val="bg1"/>
              </a:solidFill>
            </a:endParaRPr>
          </a:p>
        </p:txBody>
      </p:sp>
    </p:spTree>
    <p:extLst>
      <p:ext uri="{BB962C8B-B14F-4D97-AF65-F5344CB8AC3E}">
        <p14:creationId xmlns:p14="http://schemas.microsoft.com/office/powerpoint/2010/main" val="10210951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ooter Placeholder 4"/>
          <p:cNvSpPr txBox="1">
            <a:spLocks/>
          </p:cNvSpPr>
          <p:nvPr userDrawn="1"/>
        </p:nvSpPr>
        <p:spPr>
          <a:xfrm>
            <a:off x="3124200" y="6400800"/>
            <a:ext cx="2895600" cy="441325"/>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smtClean="0">
                <a:solidFill>
                  <a:srgbClr val="FFFFFF"/>
                </a:solidFill>
              </a:rPr>
              <a:t>QASource Confidential</a:t>
            </a:r>
            <a:endParaRPr lang="en-US" dirty="0">
              <a:solidFill>
                <a:srgbClr val="FFFFFF"/>
              </a:solidFill>
            </a:endParaRPr>
          </a:p>
        </p:txBody>
      </p:sp>
      <p:pic>
        <p:nvPicPr>
          <p:cNvPr id="6" name="Picture 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489700"/>
            <a:ext cx="1524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18310215"/>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ooter Placeholder 4"/>
          <p:cNvSpPr txBox="1">
            <a:spLocks/>
          </p:cNvSpPr>
          <p:nvPr userDrawn="1"/>
        </p:nvSpPr>
        <p:spPr>
          <a:xfrm>
            <a:off x="3124200" y="6400800"/>
            <a:ext cx="2895600" cy="441325"/>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smtClean="0">
                <a:solidFill>
                  <a:srgbClr val="FFFFFF"/>
                </a:solidFill>
              </a:rPr>
              <a:t>QASource Confidential</a:t>
            </a:r>
            <a:endParaRPr lang="en-US" dirty="0">
              <a:solidFill>
                <a:srgbClr val="FFFFFF"/>
              </a:solidFill>
            </a:endParaRPr>
          </a:p>
        </p:txBody>
      </p:sp>
      <p:pic>
        <p:nvPicPr>
          <p:cNvPr id="6" name="Picture 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489700"/>
            <a:ext cx="1524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79741541"/>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178175"/>
            <a:ext cx="7772400" cy="1470025"/>
          </a:xfrm>
        </p:spPr>
        <p:txBody>
          <a:bodyPr/>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1371600" y="4724400"/>
            <a:ext cx="6400800" cy="11430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9404170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05238" y="609600"/>
            <a:ext cx="4729162"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58429769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1295400"/>
            <a:ext cx="8229600" cy="0"/>
          </a:xfrm>
          <a:prstGeom prst="line">
            <a:avLst/>
          </a:prstGeom>
          <a:ln>
            <a:prstDash val="sysDot"/>
          </a:ln>
        </p:spPr>
        <p:style>
          <a:lnRef idx="3">
            <a:schemeClr val="accent2"/>
          </a:lnRef>
          <a:fillRef idx="0">
            <a:schemeClr val="accent2"/>
          </a:fillRef>
          <a:effectRef idx="2">
            <a:schemeClr val="accent2"/>
          </a:effectRef>
          <a:fontRef idx="minor">
            <a:schemeClr val="tx1"/>
          </a:fontRef>
        </p:style>
      </p:cxnSp>
      <p:sp>
        <p:nvSpPr>
          <p:cNvPr id="5" name="Footer Placeholder 4"/>
          <p:cNvSpPr txBox="1">
            <a:spLocks/>
          </p:cNvSpPr>
          <p:nvPr userDrawn="1"/>
        </p:nvSpPr>
        <p:spPr>
          <a:xfrm>
            <a:off x="3124200" y="6400800"/>
            <a:ext cx="2895600" cy="441325"/>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smtClean="0">
                <a:solidFill>
                  <a:schemeClr val="bg1"/>
                </a:solidFill>
              </a:rPr>
              <a:t>QASource Confidential</a:t>
            </a:r>
            <a:endParaRPr lang="en-US" dirty="0">
              <a:solidFill>
                <a:schemeClr val="bg1"/>
              </a:solidFill>
            </a:endParaRPr>
          </a:p>
        </p:txBody>
      </p:sp>
      <p:pic>
        <p:nvPicPr>
          <p:cNvPr id="6"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489700"/>
            <a:ext cx="1524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lvl1pPr marL="342900" indent="-342900">
              <a:buFont typeface="Wingdings" pitchFamily="2" charset="2"/>
              <a:buChar char="§"/>
              <a:defRPr>
                <a:solidFill>
                  <a:schemeClr val="tx1"/>
                </a:solidFill>
              </a:defRPr>
            </a:lvl1pPr>
            <a:lvl2pPr>
              <a:defRPr>
                <a:solidFill>
                  <a:schemeClr val="tx1"/>
                </a:solidFill>
              </a:defRPr>
            </a:lvl2pPr>
            <a:lvl3pPr marL="1143000" indent="-228600">
              <a:buFont typeface="Wingdings" pitchFamily="2" charset="2"/>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58785149"/>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2 Content">
    <p:spTree>
      <p:nvGrpSpPr>
        <p:cNvPr id="1" name=""/>
        <p:cNvGrpSpPr/>
        <p:nvPr/>
      </p:nvGrpSpPr>
      <p:grpSpPr>
        <a:xfrm>
          <a:off x="0" y="0"/>
          <a:ext cx="0" cy="0"/>
          <a:chOff x="0" y="0"/>
          <a:chExt cx="0" cy="0"/>
        </a:xfrm>
      </p:grpSpPr>
      <p:cxnSp>
        <p:nvCxnSpPr>
          <p:cNvPr id="5" name="Straight Connector 4"/>
          <p:cNvCxnSpPr/>
          <p:nvPr userDrawn="1"/>
        </p:nvCxnSpPr>
        <p:spPr>
          <a:xfrm>
            <a:off x="457200" y="1295400"/>
            <a:ext cx="8229600" cy="0"/>
          </a:xfrm>
          <a:prstGeom prst="line">
            <a:avLst/>
          </a:prstGeom>
          <a:ln>
            <a:prstDash val="sysDot"/>
          </a:ln>
        </p:spPr>
        <p:style>
          <a:lnRef idx="3">
            <a:schemeClr val="accent2"/>
          </a:lnRef>
          <a:fillRef idx="0">
            <a:schemeClr val="accent2"/>
          </a:fillRef>
          <a:effectRef idx="2">
            <a:schemeClr val="accent2"/>
          </a:effectRef>
          <a:fontRef idx="minor">
            <a:schemeClr val="tx1"/>
          </a:fontRef>
        </p:style>
      </p:cxnSp>
      <p:sp>
        <p:nvSpPr>
          <p:cNvPr id="6" name="Footer Placeholder 4"/>
          <p:cNvSpPr txBox="1">
            <a:spLocks/>
          </p:cNvSpPr>
          <p:nvPr userDrawn="1"/>
        </p:nvSpPr>
        <p:spPr>
          <a:xfrm>
            <a:off x="3124200" y="6400800"/>
            <a:ext cx="2895600" cy="441325"/>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smtClean="0">
                <a:solidFill>
                  <a:schemeClr val="bg1"/>
                </a:solidFill>
              </a:rPr>
              <a:t>QASource Confidential</a:t>
            </a:r>
            <a:endParaRPr lang="en-US" dirty="0">
              <a:solidFill>
                <a:schemeClr val="bg1"/>
              </a:solidFill>
            </a:endParaRPr>
          </a:p>
        </p:txBody>
      </p:sp>
      <p:pic>
        <p:nvPicPr>
          <p:cNvPr id="7"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489700"/>
            <a:ext cx="1524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7377549"/>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userDrawn="1"/>
        </p:nvCxnSpPr>
        <p:spPr>
          <a:xfrm>
            <a:off x="457200" y="1295400"/>
            <a:ext cx="8229600" cy="0"/>
          </a:xfrm>
          <a:prstGeom prst="line">
            <a:avLst/>
          </a:prstGeom>
          <a:ln>
            <a:prstDash val="sysDot"/>
          </a:ln>
        </p:spPr>
        <p:style>
          <a:lnRef idx="3">
            <a:schemeClr val="accent2"/>
          </a:lnRef>
          <a:fillRef idx="0">
            <a:schemeClr val="accent2"/>
          </a:fillRef>
          <a:effectRef idx="2">
            <a:schemeClr val="accent2"/>
          </a:effectRef>
          <a:fontRef idx="minor">
            <a:schemeClr val="tx1"/>
          </a:fontRef>
        </p:style>
      </p:cxnSp>
      <p:sp>
        <p:nvSpPr>
          <p:cNvPr id="8" name="Footer Placeholder 4"/>
          <p:cNvSpPr txBox="1">
            <a:spLocks/>
          </p:cNvSpPr>
          <p:nvPr userDrawn="1"/>
        </p:nvSpPr>
        <p:spPr>
          <a:xfrm>
            <a:off x="3124200" y="6400800"/>
            <a:ext cx="2895600" cy="441325"/>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smtClean="0">
                <a:solidFill>
                  <a:srgbClr val="FFFFFF"/>
                </a:solidFill>
              </a:rPr>
              <a:t>QASource Confidential</a:t>
            </a:r>
            <a:endParaRPr lang="en-US" dirty="0">
              <a:solidFill>
                <a:srgbClr val="FFFFFF"/>
              </a:solidFill>
            </a:endParaRPr>
          </a:p>
        </p:txBody>
      </p:sp>
      <p:pic>
        <p:nvPicPr>
          <p:cNvPr id="9"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489700"/>
            <a:ext cx="1524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183980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cxnSp>
        <p:nvCxnSpPr>
          <p:cNvPr id="7" name="Straight Connector 6"/>
          <p:cNvCxnSpPr/>
          <p:nvPr userDrawn="1"/>
        </p:nvCxnSpPr>
        <p:spPr>
          <a:xfrm>
            <a:off x="457200" y="1295400"/>
            <a:ext cx="8229600" cy="0"/>
          </a:xfrm>
          <a:prstGeom prst="line">
            <a:avLst/>
          </a:prstGeom>
          <a:ln>
            <a:prstDash val="sysDot"/>
          </a:ln>
        </p:spPr>
        <p:style>
          <a:lnRef idx="3">
            <a:schemeClr val="accent2"/>
          </a:lnRef>
          <a:fillRef idx="0">
            <a:schemeClr val="accent2"/>
          </a:fillRef>
          <a:effectRef idx="2">
            <a:schemeClr val="accent2"/>
          </a:effectRef>
          <a:fontRef idx="minor">
            <a:schemeClr val="tx1"/>
          </a:fontRef>
        </p:style>
      </p:cxnSp>
      <p:sp>
        <p:nvSpPr>
          <p:cNvPr id="8" name="Footer Placeholder 4"/>
          <p:cNvSpPr txBox="1">
            <a:spLocks/>
          </p:cNvSpPr>
          <p:nvPr userDrawn="1"/>
        </p:nvSpPr>
        <p:spPr>
          <a:xfrm>
            <a:off x="3124200" y="6400800"/>
            <a:ext cx="2895600" cy="441325"/>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smtClean="0">
                <a:solidFill>
                  <a:srgbClr val="FFFFFF"/>
                </a:solidFill>
              </a:rPr>
              <a:t>QASource Confidential</a:t>
            </a:r>
            <a:endParaRPr lang="en-US" dirty="0">
              <a:solidFill>
                <a:srgbClr val="FFFFFF"/>
              </a:solidFill>
            </a:endParaRPr>
          </a:p>
        </p:txBody>
      </p:sp>
      <p:pic>
        <p:nvPicPr>
          <p:cNvPr id="9"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489700"/>
            <a:ext cx="1524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quarter" idx="1"/>
          </p:nvPr>
        </p:nvSpPr>
        <p:spPr>
          <a:xfrm>
            <a:off x="641350" y="1571625"/>
            <a:ext cx="3810000" cy="2085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quarter" idx="2"/>
          </p:nvPr>
        </p:nvSpPr>
        <p:spPr>
          <a:xfrm>
            <a:off x="4603750" y="1571625"/>
            <a:ext cx="3810000" cy="2085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3"/>
          </p:nvPr>
        </p:nvSpPr>
        <p:spPr>
          <a:xfrm>
            <a:off x="641350" y="3810000"/>
            <a:ext cx="3810000" cy="2085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03750" y="3810000"/>
            <a:ext cx="3810000" cy="208597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457200" y="152400"/>
            <a:ext cx="822960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628132831"/>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userDrawn="1"/>
        </p:nvCxnSpPr>
        <p:spPr>
          <a:xfrm>
            <a:off x="457200" y="1295400"/>
            <a:ext cx="8229600" cy="0"/>
          </a:xfrm>
          <a:prstGeom prst="line">
            <a:avLst/>
          </a:prstGeom>
          <a:ln>
            <a:prstDash val="sysDot"/>
          </a:ln>
        </p:spPr>
        <p:style>
          <a:lnRef idx="3">
            <a:schemeClr val="accent2"/>
          </a:lnRef>
          <a:fillRef idx="0">
            <a:schemeClr val="accent2"/>
          </a:fillRef>
          <a:effectRef idx="2">
            <a:schemeClr val="accent2"/>
          </a:effectRef>
          <a:fontRef idx="minor">
            <a:schemeClr val="tx1"/>
          </a:fontRef>
        </p:style>
      </p:cxnSp>
      <p:sp>
        <p:nvSpPr>
          <p:cNvPr id="4" name="Footer Placeholder 4"/>
          <p:cNvSpPr txBox="1">
            <a:spLocks/>
          </p:cNvSpPr>
          <p:nvPr userDrawn="1"/>
        </p:nvSpPr>
        <p:spPr>
          <a:xfrm>
            <a:off x="3124200" y="6400800"/>
            <a:ext cx="2895600" cy="441325"/>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smtClean="0">
                <a:solidFill>
                  <a:srgbClr val="FFFFFF"/>
                </a:solidFill>
              </a:rPr>
              <a:t>QASource Confidential</a:t>
            </a:r>
            <a:endParaRPr lang="en-US" dirty="0">
              <a:solidFill>
                <a:srgbClr val="FFFFFF"/>
              </a:solidFill>
            </a:endParaRPr>
          </a:p>
        </p:txBody>
      </p:sp>
      <p:pic>
        <p:nvPicPr>
          <p:cNvPr id="5"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489700"/>
            <a:ext cx="1524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5935441"/>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txBox="1">
            <a:spLocks/>
          </p:cNvSpPr>
          <p:nvPr userDrawn="1"/>
        </p:nvSpPr>
        <p:spPr>
          <a:xfrm>
            <a:off x="3124200" y="6400800"/>
            <a:ext cx="2895600" cy="441325"/>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smtClean="0">
                <a:solidFill>
                  <a:srgbClr val="FFFFFF"/>
                </a:solidFill>
              </a:rPr>
              <a:t>QASource Confidential</a:t>
            </a:r>
            <a:endParaRPr lang="en-US" dirty="0">
              <a:solidFill>
                <a:srgbClr val="FFFFFF"/>
              </a:solidFill>
            </a:endParaRPr>
          </a:p>
        </p:txBody>
      </p:sp>
      <p:pic>
        <p:nvPicPr>
          <p:cNvPr id="3" name="Picture 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489700"/>
            <a:ext cx="1524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4022"/>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ounded Rectangle 7"/>
          <p:cNvSpPr/>
          <p:nvPr/>
        </p:nvSpPr>
        <p:spPr>
          <a:xfrm>
            <a:off x="76200" y="76200"/>
            <a:ext cx="8991600" cy="6324600"/>
          </a:xfrm>
          <a:prstGeom prst="roundRect">
            <a:avLst>
              <a:gd name="adj" fmla="val 1631"/>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1028" name="Title Placeholder 1"/>
          <p:cNvSpPr>
            <a:spLocks noGrp="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9"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Rectangle 5"/>
          <p:cNvSpPr/>
          <p:nvPr/>
        </p:nvSpPr>
        <p:spPr>
          <a:xfrm>
            <a:off x="0" y="0"/>
            <a:ext cx="9144000" cy="6858000"/>
          </a:xfrm>
          <a:prstGeom prst="rect">
            <a:avLst/>
          </a:prstGeom>
          <a:solidFill>
            <a:srgbClr val="16355D"/>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ounded Rectangle 8"/>
          <p:cNvSpPr/>
          <p:nvPr/>
        </p:nvSpPr>
        <p:spPr>
          <a:xfrm>
            <a:off x="76200" y="76200"/>
            <a:ext cx="8991600" cy="6324600"/>
          </a:xfrm>
          <a:prstGeom prst="roundRect">
            <a:avLst>
              <a:gd name="adj" fmla="val 1631"/>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transition xmlns:p14="http://schemas.microsoft.com/office/powerpoint/2010/main"/>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Futura Bk BT"/>
        </a:defRPr>
      </a:lvl2pPr>
      <a:lvl3pPr algn="l" rtl="0" eaLnBrk="0" fontAlgn="base" hangingPunct="0">
        <a:spcBef>
          <a:spcPct val="0"/>
        </a:spcBef>
        <a:spcAft>
          <a:spcPct val="0"/>
        </a:spcAft>
        <a:defRPr sz="4400">
          <a:solidFill>
            <a:schemeClr val="tx2"/>
          </a:solidFill>
          <a:latin typeface="Futura Bk BT"/>
        </a:defRPr>
      </a:lvl3pPr>
      <a:lvl4pPr algn="l" rtl="0" eaLnBrk="0" fontAlgn="base" hangingPunct="0">
        <a:spcBef>
          <a:spcPct val="0"/>
        </a:spcBef>
        <a:spcAft>
          <a:spcPct val="0"/>
        </a:spcAft>
        <a:defRPr sz="4400">
          <a:solidFill>
            <a:schemeClr val="tx2"/>
          </a:solidFill>
          <a:latin typeface="Futura Bk BT"/>
        </a:defRPr>
      </a:lvl4pPr>
      <a:lvl5pPr algn="l" rtl="0" eaLnBrk="0" fontAlgn="base" hangingPunct="0">
        <a:spcBef>
          <a:spcPct val="0"/>
        </a:spcBef>
        <a:spcAft>
          <a:spcPct val="0"/>
        </a:spcAft>
        <a:defRPr sz="4400">
          <a:solidFill>
            <a:schemeClr val="tx2"/>
          </a:solidFill>
          <a:latin typeface="Futura Bk BT"/>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0" fontAlgn="base" hangingPunct="0">
        <a:spcBef>
          <a:spcPct val="20000"/>
        </a:spcBef>
        <a:spcAft>
          <a:spcPct val="0"/>
        </a:spcAft>
        <a:buFont typeface="Wingdings"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1.wdp"/><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2.png"/><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5.jpeg"/><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7.png"/><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4092575"/>
            <a:ext cx="7772400" cy="1470025"/>
          </a:xfrm>
        </p:spPr>
        <p:txBody>
          <a:bodyPr/>
          <a:lstStyle/>
          <a:p>
            <a:r>
              <a:rPr lang="en-US" sz="5400" i="1" dirty="0" smtClean="0"/>
              <a:t>Reducing False Positives</a:t>
            </a:r>
            <a:endParaRPr lang="en-US" sz="5400" i="1" dirty="0"/>
          </a:p>
        </p:txBody>
      </p:sp>
      <p:pic>
        <p:nvPicPr>
          <p:cNvPr id="2050" name="Picture 2" descr="D:\Projects\QA Source\LOGO\New logo\Logo_QASourc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5077" y="2133600"/>
            <a:ext cx="4153847" cy="1143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3505200" y="762000"/>
            <a:ext cx="1905000" cy="714375"/>
          </a:xfrm>
          <a:prstGeom prst="rect">
            <a:avLst/>
          </a:prstGeom>
        </p:spPr>
      </p:pic>
      <p:sp>
        <p:nvSpPr>
          <p:cNvPr id="4" name="TextBox 3"/>
          <p:cNvSpPr txBox="1"/>
          <p:nvPr/>
        </p:nvSpPr>
        <p:spPr>
          <a:xfrm>
            <a:off x="4343400" y="1524000"/>
            <a:ext cx="457200" cy="523220"/>
          </a:xfrm>
          <a:prstGeom prst="rect">
            <a:avLst/>
          </a:prstGeom>
          <a:noFill/>
        </p:spPr>
        <p:txBody>
          <a:bodyPr wrap="square" rtlCol="0">
            <a:spAutoFit/>
          </a:bodyPr>
          <a:lstStyle/>
          <a:p>
            <a:r>
              <a:rPr lang="en-US" sz="2800" dirty="0" smtClean="0">
                <a:solidFill>
                  <a:schemeClr val="bg2"/>
                </a:solidFill>
              </a:rPr>
              <a:t>&amp;</a:t>
            </a:r>
            <a:endParaRPr lang="en-US" sz="2800" dirty="0">
              <a:solidFill>
                <a:schemeClr val="bg2"/>
              </a:solidFill>
            </a:endParaRPr>
          </a:p>
        </p:txBody>
      </p:sp>
      <p:sp>
        <p:nvSpPr>
          <p:cNvPr id="6" name="TextBox 5"/>
          <p:cNvSpPr txBox="1"/>
          <p:nvPr/>
        </p:nvSpPr>
        <p:spPr>
          <a:xfrm>
            <a:off x="2057400" y="3581400"/>
            <a:ext cx="5029200" cy="523220"/>
          </a:xfrm>
          <a:prstGeom prst="rect">
            <a:avLst/>
          </a:prstGeom>
          <a:noFill/>
        </p:spPr>
        <p:txBody>
          <a:bodyPr wrap="square" rtlCol="0">
            <a:spAutoFit/>
          </a:bodyPr>
          <a:lstStyle/>
          <a:p>
            <a:pPr algn="ctr"/>
            <a:r>
              <a:rPr lang="en-US" sz="2800" smtClean="0">
                <a:solidFill>
                  <a:schemeClr val="bg2"/>
                </a:solidFill>
                <a:latin typeface="+mn-lt"/>
              </a:rPr>
              <a:t>Presents</a:t>
            </a:r>
            <a:endParaRPr lang="en-US" sz="2800" dirty="0">
              <a:solidFill>
                <a:schemeClr val="bg2"/>
              </a:solidFill>
              <a:latin typeface="+mn-lt"/>
            </a:endParaRPr>
          </a:p>
        </p:txBody>
      </p:sp>
    </p:spTree>
    <p:extLst>
      <p:ext uri="{BB962C8B-B14F-4D97-AF65-F5344CB8AC3E}">
        <p14:creationId xmlns:p14="http://schemas.microsoft.com/office/powerpoint/2010/main" val="33990198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6200" y="1981200"/>
            <a:ext cx="8991600" cy="1676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4"/>
              </a:solidFill>
            </a:endParaRPr>
          </a:p>
        </p:txBody>
      </p:sp>
      <p:sp>
        <p:nvSpPr>
          <p:cNvPr id="28675" name="Title 1"/>
          <p:cNvSpPr>
            <a:spLocks noGrp="1"/>
          </p:cNvSpPr>
          <p:nvPr>
            <p:ph type="title"/>
          </p:nvPr>
        </p:nvSpPr>
        <p:spPr>
          <a:xfrm>
            <a:off x="457200" y="152400"/>
            <a:ext cx="8458200" cy="1143000"/>
          </a:xfrm>
        </p:spPr>
        <p:txBody>
          <a:bodyPr/>
          <a:lstStyle/>
          <a:p>
            <a:r>
              <a:rPr lang="en-US" altLang="en-US" sz="3600" dirty="0" smtClean="0"/>
              <a:t>Attendees poll</a:t>
            </a:r>
          </a:p>
        </p:txBody>
      </p:sp>
      <p:sp>
        <p:nvSpPr>
          <p:cNvPr id="28676" name="TextBox 8"/>
          <p:cNvSpPr txBox="1">
            <a:spLocks noChangeArrowheads="1"/>
          </p:cNvSpPr>
          <p:nvPr/>
        </p:nvSpPr>
        <p:spPr bwMode="auto">
          <a:xfrm>
            <a:off x="413546" y="2209800"/>
            <a:ext cx="83573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3600" b="1" dirty="0" smtClean="0">
                <a:solidFill>
                  <a:prstClr val="white"/>
                </a:solidFill>
                <a:latin typeface="Garamond"/>
              </a:rPr>
              <a:t>What is the rate of false positives </a:t>
            </a:r>
          </a:p>
          <a:p>
            <a:pPr algn="ctr" eaLnBrk="1" hangingPunct="1">
              <a:spcBef>
                <a:spcPct val="0"/>
              </a:spcBef>
              <a:buFontTx/>
              <a:buNone/>
            </a:pPr>
            <a:r>
              <a:rPr lang="en-US" altLang="en-US" sz="3600" b="1" dirty="0" smtClean="0">
                <a:solidFill>
                  <a:prstClr val="white"/>
                </a:solidFill>
                <a:latin typeface="Garamond"/>
              </a:rPr>
              <a:t>in your automation?</a:t>
            </a:r>
            <a:endParaRPr lang="en-US" altLang="en-US" sz="3600" b="1" dirty="0">
              <a:solidFill>
                <a:prstClr val="white"/>
              </a:solidFill>
              <a:latin typeface="Garamond"/>
            </a:endParaRPr>
          </a:p>
        </p:txBody>
      </p:sp>
      <p:sp>
        <p:nvSpPr>
          <p:cNvPr id="7" name="Rectangle 6"/>
          <p:cNvSpPr/>
          <p:nvPr/>
        </p:nvSpPr>
        <p:spPr>
          <a:xfrm>
            <a:off x="304800" y="4648200"/>
            <a:ext cx="1881187" cy="719138"/>
          </a:xfrm>
          <a:prstGeom prst="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prstClr val="white"/>
              </a:solidFill>
            </a:endParaRPr>
          </a:p>
        </p:txBody>
      </p:sp>
      <p:sp>
        <p:nvSpPr>
          <p:cNvPr id="9" name="TextBox 2"/>
          <p:cNvSpPr txBox="1">
            <a:spLocks noChangeArrowheads="1"/>
          </p:cNvSpPr>
          <p:nvPr/>
        </p:nvSpPr>
        <p:spPr bwMode="auto">
          <a:xfrm>
            <a:off x="457995" y="4762500"/>
            <a:ext cx="1635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2200" dirty="0" smtClean="0">
                <a:solidFill>
                  <a:prstClr val="white"/>
                </a:solidFill>
              </a:rPr>
              <a:t>5% or less</a:t>
            </a:r>
            <a:endParaRPr lang="en-US" altLang="en-US" sz="2200" dirty="0">
              <a:solidFill>
                <a:prstClr val="white"/>
              </a:solidFill>
            </a:endParaRPr>
          </a:p>
        </p:txBody>
      </p:sp>
      <p:sp>
        <p:nvSpPr>
          <p:cNvPr id="10" name="Rectangle 9"/>
          <p:cNvSpPr/>
          <p:nvPr/>
        </p:nvSpPr>
        <p:spPr>
          <a:xfrm>
            <a:off x="2514600" y="4648200"/>
            <a:ext cx="1881187" cy="719138"/>
          </a:xfrm>
          <a:prstGeom prst="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prstClr val="white"/>
              </a:solidFill>
            </a:endParaRPr>
          </a:p>
        </p:txBody>
      </p:sp>
      <p:sp>
        <p:nvSpPr>
          <p:cNvPr id="11" name="TextBox 2"/>
          <p:cNvSpPr txBox="1">
            <a:spLocks noChangeArrowheads="1"/>
          </p:cNvSpPr>
          <p:nvPr/>
        </p:nvSpPr>
        <p:spPr bwMode="auto">
          <a:xfrm>
            <a:off x="2617787" y="4762500"/>
            <a:ext cx="1635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2200" dirty="0" smtClean="0">
                <a:solidFill>
                  <a:prstClr val="white"/>
                </a:solidFill>
              </a:rPr>
              <a:t>5% to 15%</a:t>
            </a:r>
            <a:endParaRPr lang="en-US" altLang="en-US" sz="2200" dirty="0">
              <a:solidFill>
                <a:prstClr val="white"/>
              </a:solidFill>
            </a:endParaRPr>
          </a:p>
        </p:txBody>
      </p:sp>
      <p:sp>
        <p:nvSpPr>
          <p:cNvPr id="12" name="Rectangle 11"/>
          <p:cNvSpPr/>
          <p:nvPr/>
        </p:nvSpPr>
        <p:spPr>
          <a:xfrm>
            <a:off x="4724400" y="4648200"/>
            <a:ext cx="1881187" cy="719138"/>
          </a:xfrm>
          <a:prstGeom prst="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prstClr val="white"/>
              </a:solidFill>
            </a:endParaRPr>
          </a:p>
        </p:txBody>
      </p:sp>
      <p:sp>
        <p:nvSpPr>
          <p:cNvPr id="13" name="TextBox 2"/>
          <p:cNvSpPr txBox="1">
            <a:spLocks noChangeArrowheads="1"/>
          </p:cNvSpPr>
          <p:nvPr/>
        </p:nvSpPr>
        <p:spPr bwMode="auto">
          <a:xfrm>
            <a:off x="4827587" y="4762957"/>
            <a:ext cx="16351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2200" dirty="0" smtClean="0">
                <a:solidFill>
                  <a:prstClr val="white"/>
                </a:solidFill>
              </a:rPr>
              <a:t>15% to 20%</a:t>
            </a:r>
            <a:endParaRPr lang="en-US" altLang="en-US" sz="2200" dirty="0">
              <a:solidFill>
                <a:prstClr val="white"/>
              </a:solidFill>
            </a:endParaRPr>
          </a:p>
        </p:txBody>
      </p:sp>
      <p:sp>
        <p:nvSpPr>
          <p:cNvPr id="14" name="Rectangle 13"/>
          <p:cNvSpPr/>
          <p:nvPr/>
        </p:nvSpPr>
        <p:spPr>
          <a:xfrm>
            <a:off x="6934200" y="4648200"/>
            <a:ext cx="1881187" cy="719138"/>
          </a:xfrm>
          <a:prstGeom prst="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prstClr val="white"/>
              </a:solidFill>
            </a:endParaRPr>
          </a:p>
        </p:txBody>
      </p:sp>
      <p:sp>
        <p:nvSpPr>
          <p:cNvPr id="15" name="TextBox 2"/>
          <p:cNvSpPr txBox="1">
            <a:spLocks noChangeArrowheads="1"/>
          </p:cNvSpPr>
          <p:nvPr/>
        </p:nvSpPr>
        <p:spPr bwMode="auto">
          <a:xfrm>
            <a:off x="7037387" y="4762500"/>
            <a:ext cx="1635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2200" dirty="0" smtClean="0">
                <a:solidFill>
                  <a:prstClr val="white"/>
                </a:solidFill>
              </a:rPr>
              <a:t>20% or more</a:t>
            </a:r>
            <a:endParaRPr lang="en-US" altLang="en-US" sz="2200" dirty="0">
              <a:solidFill>
                <a:prstClr val="white"/>
              </a:solidFill>
            </a:endParaRPr>
          </a:p>
        </p:txBody>
      </p:sp>
    </p:spTree>
    <p:extLst>
      <p:ext uri="{BB962C8B-B14F-4D97-AF65-F5344CB8AC3E}">
        <p14:creationId xmlns:p14="http://schemas.microsoft.com/office/powerpoint/2010/main" val="41694506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600200"/>
            <a:ext cx="8991600" cy="4343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4"/>
              </a:solidFill>
            </a:endParaRPr>
          </a:p>
        </p:txBody>
      </p:sp>
      <p:sp>
        <p:nvSpPr>
          <p:cNvPr id="9" name="Rectangle 8"/>
          <p:cNvSpPr/>
          <p:nvPr/>
        </p:nvSpPr>
        <p:spPr>
          <a:xfrm>
            <a:off x="152400" y="1371600"/>
            <a:ext cx="8839200" cy="449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285750" defTabSz="449263">
              <a:lnSpc>
                <a:spcPct val="150000"/>
              </a:lnSpc>
              <a:buClr>
                <a:schemeClr val="bg1"/>
              </a:buClr>
              <a:buSzPct val="80000"/>
              <a:buFont typeface="Wingdings" panose="05000000000000000000" pitchFamily="2" charset="2"/>
              <a:buChar char="§"/>
              <a:defRPr/>
            </a:pPr>
            <a:r>
              <a:rPr lang="en-US" altLang="en-US" sz="3600" dirty="0" smtClean="0">
                <a:solidFill>
                  <a:schemeClr val="bg1"/>
                </a:solidFill>
              </a:rPr>
              <a:t>Complex workflow application </a:t>
            </a:r>
            <a:endParaRPr lang="en-US" altLang="en-US" sz="3600" dirty="0">
              <a:solidFill>
                <a:schemeClr val="bg1"/>
              </a:solidFill>
            </a:endParaRPr>
          </a:p>
          <a:p>
            <a:pPr lvl="1" indent="-285750" defTabSz="449263">
              <a:lnSpc>
                <a:spcPct val="150000"/>
              </a:lnSpc>
              <a:buClr>
                <a:schemeClr val="bg1"/>
              </a:buClr>
              <a:buSzPct val="80000"/>
              <a:buFont typeface="Wingdings" panose="05000000000000000000" pitchFamily="2" charset="2"/>
              <a:buChar char="§"/>
              <a:defRPr/>
            </a:pPr>
            <a:r>
              <a:rPr lang="en-US" altLang="en-US" sz="3600" dirty="0" smtClean="0">
                <a:solidFill>
                  <a:schemeClr val="bg1"/>
                </a:solidFill>
              </a:rPr>
              <a:t>Rich interactive UI </a:t>
            </a:r>
          </a:p>
          <a:p>
            <a:pPr lvl="1" indent="-285750" defTabSz="449263">
              <a:lnSpc>
                <a:spcPct val="150000"/>
              </a:lnSpc>
              <a:buClr>
                <a:schemeClr val="bg1"/>
              </a:buClr>
              <a:buSzPct val="80000"/>
              <a:buFont typeface="Wingdings" panose="05000000000000000000" pitchFamily="2" charset="2"/>
              <a:buChar char="§"/>
              <a:defRPr/>
            </a:pPr>
            <a:r>
              <a:rPr lang="en-US" sz="3600" dirty="0" smtClean="0">
                <a:solidFill>
                  <a:schemeClr val="bg1"/>
                </a:solidFill>
              </a:rPr>
              <a:t>2500+ automated </a:t>
            </a:r>
            <a:r>
              <a:rPr lang="en-US" sz="3600" dirty="0">
                <a:solidFill>
                  <a:schemeClr val="bg1"/>
                </a:solidFill>
              </a:rPr>
              <a:t>test cases </a:t>
            </a:r>
            <a:endParaRPr lang="en-US" sz="3600" dirty="0" smtClean="0">
              <a:solidFill>
                <a:schemeClr val="bg1"/>
              </a:solidFill>
            </a:endParaRPr>
          </a:p>
          <a:p>
            <a:pPr lvl="1" indent="-285750" defTabSz="449263">
              <a:lnSpc>
                <a:spcPct val="150000"/>
              </a:lnSpc>
              <a:buClr>
                <a:schemeClr val="bg1"/>
              </a:buClr>
              <a:buSzPct val="80000"/>
              <a:buFont typeface="Wingdings" panose="05000000000000000000" pitchFamily="2" charset="2"/>
              <a:buChar char="§"/>
              <a:defRPr/>
            </a:pPr>
            <a:r>
              <a:rPr lang="en-US" sz="3600" dirty="0" smtClean="0">
                <a:solidFill>
                  <a:schemeClr val="bg1"/>
                </a:solidFill>
              </a:rPr>
              <a:t>Page </a:t>
            </a:r>
            <a:r>
              <a:rPr lang="en-US" sz="3600" dirty="0">
                <a:solidFill>
                  <a:schemeClr val="bg1"/>
                </a:solidFill>
              </a:rPr>
              <a:t>object pattern approach </a:t>
            </a:r>
            <a:endParaRPr lang="en-US" sz="3600" dirty="0" smtClean="0">
              <a:solidFill>
                <a:schemeClr val="bg1"/>
              </a:solidFill>
            </a:endParaRPr>
          </a:p>
          <a:p>
            <a:pPr lvl="1" indent="-285750" defTabSz="449263">
              <a:lnSpc>
                <a:spcPct val="150000"/>
              </a:lnSpc>
              <a:buClr>
                <a:schemeClr val="bg1"/>
              </a:buClr>
              <a:buSzPct val="80000"/>
              <a:buFont typeface="Wingdings" panose="05000000000000000000" pitchFamily="2" charset="2"/>
              <a:buChar char="§"/>
              <a:defRPr/>
            </a:pPr>
            <a:r>
              <a:rPr lang="en-US" sz="3600" dirty="0" smtClean="0">
                <a:solidFill>
                  <a:schemeClr val="bg1"/>
                </a:solidFill>
              </a:rPr>
              <a:t>Multiple OS, browsers and environments</a:t>
            </a:r>
            <a:endParaRPr lang="en-US" dirty="0"/>
          </a:p>
        </p:txBody>
      </p:sp>
      <p:sp>
        <p:nvSpPr>
          <p:cNvPr id="15362" name="Text Box 1"/>
          <p:cNvSpPr txBox="1">
            <a:spLocks noChangeArrowheads="1"/>
          </p:cNvSpPr>
          <p:nvPr/>
        </p:nvSpPr>
        <p:spPr bwMode="auto">
          <a:xfrm>
            <a:off x="457200" y="152400"/>
            <a:ext cx="8221663"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3F3F3F"/>
                </a:solidFill>
                <a:latin typeface="Garamond" pitchFamily="16" charset="0"/>
                <a:ea typeface="Microsoft YaHei" charset="-122"/>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3F3F3F"/>
                </a:solidFill>
                <a:latin typeface="Garamond" pitchFamily="16" charset="0"/>
                <a:ea typeface="Microsoft YaHei" charset="-122"/>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3F3F3F"/>
                </a:solidFill>
                <a:latin typeface="Garamond" pitchFamily="16" charset="0"/>
                <a:ea typeface="Microsoft YaHei" charset="-122"/>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3F3F3F"/>
                </a:solidFill>
                <a:latin typeface="Garamond" pitchFamily="16" charset="0"/>
                <a:ea typeface="Microsoft YaHei" charset="-122"/>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3F3F3F"/>
                </a:solidFill>
                <a:latin typeface="Garamond" pitchFamily="16" charset="0"/>
                <a:ea typeface="Microsoft YaHei" charset="-122"/>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3F3F3F"/>
                </a:solidFill>
                <a:latin typeface="Garamond" pitchFamily="16" charset="0"/>
                <a:ea typeface="Microsoft YaHei" charset="-122"/>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3F3F3F"/>
                </a:solidFill>
                <a:latin typeface="Garamond" pitchFamily="16" charset="0"/>
                <a:ea typeface="Microsoft YaHei" charset="-122"/>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3F3F3F"/>
                </a:solidFill>
                <a:latin typeface="Garamond" pitchFamily="16" charset="0"/>
                <a:ea typeface="Microsoft YaHei" charset="-122"/>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3F3F3F"/>
                </a:solidFill>
                <a:latin typeface="Garamond" pitchFamily="16" charset="0"/>
                <a:ea typeface="Microsoft YaHei" charset="-122"/>
              </a:defRPr>
            </a:lvl9pPr>
          </a:lstStyle>
          <a:p>
            <a:pPr defTabSz="449263" eaLnBrk="1" hangingPunct="1">
              <a:spcBef>
                <a:spcPts val="638"/>
              </a:spcBef>
              <a:spcAft>
                <a:spcPts val="1425"/>
              </a:spcAft>
              <a:buClr>
                <a:srgbClr val="000000"/>
              </a:buClr>
              <a:buSzPct val="45000"/>
              <a:buFont typeface="Times New Roman" pitchFamily="16" charset="0"/>
              <a:buNone/>
            </a:pPr>
            <a:r>
              <a:rPr lang="en-US" altLang="en-US" sz="3600" dirty="0">
                <a:solidFill>
                  <a:srgbClr val="16355D"/>
                </a:solidFill>
                <a:latin typeface="+mj-lt"/>
              </a:rPr>
              <a:t>Case </a:t>
            </a:r>
            <a:r>
              <a:rPr lang="en-US" altLang="en-US" sz="3600" dirty="0" smtClean="0">
                <a:solidFill>
                  <a:srgbClr val="16355D"/>
                </a:solidFill>
                <a:latin typeface="+mj-lt"/>
              </a:rPr>
              <a:t>study</a:t>
            </a:r>
            <a:endParaRPr lang="en-US" altLang="en-US" sz="3600" dirty="0">
              <a:solidFill>
                <a:srgbClr val="16355D"/>
              </a:solidFill>
              <a:latin typeface="+mj-lt"/>
            </a:endParaRPr>
          </a:p>
        </p:txBody>
      </p:sp>
      <p:pic>
        <p:nvPicPr>
          <p:cNvPr id="8" name="Picture 2" descr="D:\Current project\legal documents\TEASER\PPT &amp; PSD\Case Studies\Automation Case Study Teaser\1.jp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93038" l="0" r="100000"/>
                    </a14:imgEffect>
                  </a14:imgLayer>
                </a14:imgProps>
              </a:ext>
              <a:ext uri="{28A0092B-C50C-407E-A947-70E740481C1C}">
                <a14:useLocalDpi xmlns:a14="http://schemas.microsoft.com/office/drawing/2010/main" val="0"/>
              </a:ext>
            </a:extLst>
          </a:blip>
          <a:srcRect/>
          <a:stretch>
            <a:fillRect/>
          </a:stretch>
        </p:blipFill>
        <p:spPr bwMode="auto">
          <a:xfrm>
            <a:off x="5334000" y="76200"/>
            <a:ext cx="3695383" cy="232617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75650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6"/>
          <p:cNvSpPr/>
          <p:nvPr/>
        </p:nvSpPr>
        <p:spPr>
          <a:xfrm>
            <a:off x="762000" y="1447800"/>
            <a:ext cx="4792662" cy="3288680"/>
          </a:xfrm>
          <a:prstGeom prst="round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defTabSz="457200">
              <a:spcBef>
                <a:spcPts val="1500"/>
              </a:spcBef>
              <a:buSzPct val="80000"/>
              <a:buFont typeface="Wingdings" panose="05000000000000000000" pitchFamily="2" charset="2"/>
              <a:buChar char="§"/>
            </a:pPr>
            <a:r>
              <a:rPr lang="en-US" sz="2800" dirty="0">
                <a:solidFill>
                  <a:schemeClr val="bg1"/>
                </a:solidFill>
                <a:latin typeface="Futura BdCn BT" panose="020B0706020204020204" pitchFamily="34" charset="0"/>
              </a:rPr>
              <a:t>Frequent UI Changes</a:t>
            </a:r>
          </a:p>
          <a:p>
            <a:pPr marL="285750" indent="-285750" defTabSz="457200">
              <a:spcBef>
                <a:spcPts val="1500"/>
              </a:spcBef>
              <a:buSzPct val="80000"/>
              <a:buFont typeface="Wingdings" panose="05000000000000000000" pitchFamily="2" charset="2"/>
              <a:buChar char="§"/>
            </a:pPr>
            <a:r>
              <a:rPr lang="en-US" sz="2800" dirty="0">
                <a:solidFill>
                  <a:schemeClr val="bg1"/>
                </a:solidFill>
                <a:latin typeface="Futura BdCn BT" panose="020B0706020204020204" pitchFamily="34" charset="0"/>
              </a:rPr>
              <a:t>Synchronization issues </a:t>
            </a:r>
          </a:p>
          <a:p>
            <a:pPr marL="285750" indent="-285750" defTabSz="457200">
              <a:spcBef>
                <a:spcPts val="1500"/>
              </a:spcBef>
              <a:buSzPct val="80000"/>
              <a:buFont typeface="Wingdings" panose="05000000000000000000" pitchFamily="2" charset="2"/>
              <a:buChar char="§"/>
            </a:pPr>
            <a:r>
              <a:rPr lang="en-US" sz="2800" dirty="0">
                <a:solidFill>
                  <a:schemeClr val="bg1"/>
                </a:solidFill>
                <a:latin typeface="Futura BdCn BT" panose="020B0706020204020204" pitchFamily="34" charset="0"/>
              </a:rPr>
              <a:t>Memory leak issue</a:t>
            </a:r>
          </a:p>
        </p:txBody>
      </p:sp>
      <p:sp>
        <p:nvSpPr>
          <p:cNvPr id="15362" name="Text Box 1"/>
          <p:cNvSpPr txBox="1">
            <a:spLocks noChangeArrowheads="1"/>
          </p:cNvSpPr>
          <p:nvPr/>
        </p:nvSpPr>
        <p:spPr bwMode="auto">
          <a:xfrm>
            <a:off x="457200" y="152400"/>
            <a:ext cx="8221663"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3F3F3F"/>
                </a:solidFill>
                <a:latin typeface="Garamond" pitchFamily="16" charset="0"/>
                <a:ea typeface="Microsoft YaHei" charset="-122"/>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3F3F3F"/>
                </a:solidFill>
                <a:latin typeface="Garamond" pitchFamily="16" charset="0"/>
                <a:ea typeface="Microsoft YaHei" charset="-122"/>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3F3F3F"/>
                </a:solidFill>
                <a:latin typeface="Garamond" pitchFamily="16" charset="0"/>
                <a:ea typeface="Microsoft YaHei" charset="-122"/>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3F3F3F"/>
                </a:solidFill>
                <a:latin typeface="Garamond" pitchFamily="16" charset="0"/>
                <a:ea typeface="Microsoft YaHei" charset="-122"/>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3F3F3F"/>
                </a:solidFill>
                <a:latin typeface="Garamond" pitchFamily="16" charset="0"/>
                <a:ea typeface="Microsoft YaHei" charset="-122"/>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3F3F3F"/>
                </a:solidFill>
                <a:latin typeface="Garamond" pitchFamily="16" charset="0"/>
                <a:ea typeface="Microsoft YaHei" charset="-122"/>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3F3F3F"/>
                </a:solidFill>
                <a:latin typeface="Garamond" pitchFamily="16" charset="0"/>
                <a:ea typeface="Microsoft YaHei" charset="-122"/>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3F3F3F"/>
                </a:solidFill>
                <a:latin typeface="Garamond" pitchFamily="16" charset="0"/>
                <a:ea typeface="Microsoft YaHei" charset="-122"/>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3F3F3F"/>
                </a:solidFill>
                <a:latin typeface="Garamond" pitchFamily="16" charset="0"/>
                <a:ea typeface="Microsoft YaHei" charset="-122"/>
              </a:defRPr>
            </a:lvl9pPr>
          </a:lstStyle>
          <a:p>
            <a:pPr defTabSz="449263" eaLnBrk="1" hangingPunct="1">
              <a:spcBef>
                <a:spcPct val="0"/>
              </a:spcBef>
              <a:buClr>
                <a:srgbClr val="000000"/>
              </a:buClr>
              <a:buSzPct val="100000"/>
              <a:buFont typeface="Times New Roman" pitchFamily="16" charset="0"/>
              <a:buNone/>
            </a:pPr>
            <a:r>
              <a:rPr lang="en-US" altLang="en-US" sz="3600" dirty="0">
                <a:solidFill>
                  <a:srgbClr val="16355D"/>
                </a:solidFill>
                <a:latin typeface="+mj-lt"/>
              </a:rPr>
              <a:t>Challenges</a:t>
            </a:r>
          </a:p>
        </p:txBody>
      </p:sp>
      <p:sp>
        <p:nvSpPr>
          <p:cNvPr id="12" name="Round Diagonal Corner Rectangle 11"/>
          <p:cNvSpPr/>
          <p:nvPr/>
        </p:nvSpPr>
        <p:spPr>
          <a:xfrm>
            <a:off x="4046538" y="3035920"/>
            <a:ext cx="4792662" cy="3288680"/>
          </a:xfrm>
          <a:prstGeom prst="round2DiagRect">
            <a:avLst/>
          </a:prstGeom>
          <a:solidFill>
            <a:srgbClr val="EB8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800"/>
              </a:spcBef>
              <a:buSzPct val="80000"/>
              <a:buFont typeface="Wingdings" panose="05000000000000000000" pitchFamily="2" charset="2"/>
              <a:buChar char="§"/>
            </a:pPr>
            <a:r>
              <a:rPr lang="en-US" altLang="en-US" sz="2800" dirty="0">
                <a:solidFill>
                  <a:schemeClr val="bg1"/>
                </a:solidFill>
                <a:latin typeface="Futura BdCn BT" panose="020B0706020204020204" pitchFamily="34" charset="0"/>
              </a:rPr>
              <a:t>Elements </a:t>
            </a:r>
            <a:r>
              <a:rPr lang="en-US" altLang="en-US" sz="2800" dirty="0" smtClean="0">
                <a:solidFill>
                  <a:schemeClr val="bg1"/>
                </a:solidFill>
                <a:latin typeface="Futura BdCn BT" panose="020B0706020204020204" pitchFamily="34" charset="0"/>
              </a:rPr>
              <a:t>identified using </a:t>
            </a:r>
            <a:r>
              <a:rPr lang="en-US" altLang="en-US" sz="2800" dirty="0" err="1" smtClean="0">
                <a:solidFill>
                  <a:schemeClr val="bg1"/>
                </a:solidFill>
                <a:latin typeface="Futura BdCn BT" panose="020B0706020204020204" pitchFamily="34" charset="0"/>
              </a:rPr>
              <a:t>Xpath</a:t>
            </a:r>
            <a:endParaRPr lang="en-US" sz="2800" dirty="0">
              <a:solidFill>
                <a:schemeClr val="bg1"/>
              </a:solidFill>
              <a:latin typeface="Futura BdCn BT" panose="020B0706020204020204" pitchFamily="34" charset="0"/>
            </a:endParaRPr>
          </a:p>
          <a:p>
            <a:pPr marL="285750" indent="-285750">
              <a:spcBef>
                <a:spcPts val="1500"/>
              </a:spcBef>
              <a:buSzPct val="80000"/>
              <a:buFont typeface="Wingdings" panose="05000000000000000000" pitchFamily="2" charset="2"/>
              <a:buChar char="§"/>
            </a:pPr>
            <a:r>
              <a:rPr lang="en-US" sz="2800" dirty="0">
                <a:solidFill>
                  <a:schemeClr val="bg1"/>
                </a:solidFill>
                <a:latin typeface="Futura BdCn BT" panose="020B0706020204020204" pitchFamily="34" charset="0"/>
              </a:rPr>
              <a:t>Hardcoded </a:t>
            </a:r>
            <a:r>
              <a:rPr lang="en-US" sz="2800" dirty="0" smtClean="0">
                <a:solidFill>
                  <a:schemeClr val="bg1"/>
                </a:solidFill>
                <a:latin typeface="Futura BdCn BT" panose="020B0706020204020204" pitchFamily="34" charset="0"/>
              </a:rPr>
              <a:t>waits </a:t>
            </a:r>
            <a:endParaRPr lang="en-US" sz="2800" dirty="0">
              <a:solidFill>
                <a:schemeClr val="bg1"/>
              </a:solidFill>
              <a:latin typeface="Futura BdCn BT" panose="020B0706020204020204" pitchFamily="34" charset="0"/>
            </a:endParaRPr>
          </a:p>
          <a:p>
            <a:pPr marL="285750" indent="-285750">
              <a:spcBef>
                <a:spcPts val="1500"/>
              </a:spcBef>
              <a:buSzPct val="80000"/>
              <a:buFont typeface="Wingdings" panose="05000000000000000000" pitchFamily="2" charset="2"/>
              <a:buChar char="§"/>
            </a:pPr>
            <a:r>
              <a:rPr lang="en-IN" sz="2800" dirty="0">
                <a:solidFill>
                  <a:schemeClr val="bg1"/>
                </a:solidFill>
                <a:latin typeface="Futura BdCn BT" panose="020B0706020204020204" pitchFamily="34" charset="0"/>
              </a:rPr>
              <a:t>No tear down </a:t>
            </a:r>
            <a:endParaRPr lang="en-US" sz="2800" dirty="0">
              <a:solidFill>
                <a:schemeClr val="bg1"/>
              </a:solidFill>
              <a:latin typeface="Futura BdCn BT" panose="020B0706020204020204" pitchFamily="34" charset="0"/>
            </a:endParaRPr>
          </a:p>
        </p:txBody>
      </p:sp>
      <p:sp>
        <p:nvSpPr>
          <p:cNvPr id="13" name="Rectangle 12"/>
          <p:cNvSpPr/>
          <p:nvPr/>
        </p:nvSpPr>
        <p:spPr>
          <a:xfrm>
            <a:off x="5767048" y="2513355"/>
            <a:ext cx="2614952" cy="523220"/>
          </a:xfrm>
          <a:prstGeom prst="rect">
            <a:avLst/>
          </a:prstGeom>
        </p:spPr>
        <p:txBody>
          <a:bodyPr wrap="square">
            <a:spAutoFit/>
          </a:bodyPr>
          <a:lstStyle/>
          <a:p>
            <a:pPr algn="ctr"/>
            <a:r>
              <a:rPr lang="en-US" sz="2800" b="1" dirty="0" smtClean="0">
                <a:solidFill>
                  <a:srgbClr val="16355D"/>
                </a:solidFill>
                <a:latin typeface="Futura Md BT" panose="020B0602020204020303" pitchFamily="34" charset="0"/>
              </a:rPr>
              <a:t>ROOT CAUSE</a:t>
            </a:r>
            <a:endParaRPr lang="en-US" sz="2800" b="1" dirty="0">
              <a:solidFill>
                <a:srgbClr val="16355D"/>
              </a:solidFill>
              <a:latin typeface="Futura Md BT" panose="020B0602020204020303" pitchFamily="34" charset="0"/>
            </a:endParaRPr>
          </a:p>
        </p:txBody>
      </p:sp>
      <p:sp>
        <p:nvSpPr>
          <p:cNvPr id="16" name="Rectangle 15"/>
          <p:cNvSpPr/>
          <p:nvPr/>
        </p:nvSpPr>
        <p:spPr>
          <a:xfrm rot="16200000">
            <a:off x="-852062" y="2938234"/>
            <a:ext cx="2744312" cy="523220"/>
          </a:xfrm>
          <a:prstGeom prst="rect">
            <a:avLst/>
          </a:prstGeom>
        </p:spPr>
        <p:txBody>
          <a:bodyPr wrap="square">
            <a:spAutoFit/>
          </a:bodyPr>
          <a:lstStyle/>
          <a:p>
            <a:pPr marL="0" indent="0" algn="ctr">
              <a:buNone/>
              <a:defRPr/>
            </a:pPr>
            <a:r>
              <a:rPr lang="en-IN" sz="2800" b="1" dirty="0" smtClean="0">
                <a:solidFill>
                  <a:srgbClr val="16355D"/>
                </a:solidFill>
                <a:latin typeface="Futura Md BT" panose="020B0602020204020303" pitchFamily="34" charset="0"/>
              </a:rPr>
              <a:t>CHALLENGES</a:t>
            </a:r>
            <a:endParaRPr lang="en-IN" sz="2800" b="1" dirty="0">
              <a:solidFill>
                <a:srgbClr val="16355D"/>
              </a:solidFill>
              <a:latin typeface="Futura Md BT" panose="020B0602020204020303" pitchFamily="34" charset="0"/>
            </a:endParaRPr>
          </a:p>
        </p:txBody>
      </p:sp>
    </p:spTree>
    <p:extLst>
      <p:ext uri="{BB962C8B-B14F-4D97-AF65-F5344CB8AC3E}">
        <p14:creationId xmlns:p14="http://schemas.microsoft.com/office/powerpoint/2010/main" val="347749703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981200"/>
            <a:ext cx="8991600" cy="16002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4"/>
              </a:solidFill>
            </a:endParaRPr>
          </a:p>
        </p:txBody>
      </p:sp>
      <p:sp>
        <p:nvSpPr>
          <p:cNvPr id="28675" name="Title 1"/>
          <p:cNvSpPr>
            <a:spLocks noGrp="1"/>
          </p:cNvSpPr>
          <p:nvPr>
            <p:ph type="title"/>
          </p:nvPr>
        </p:nvSpPr>
        <p:spPr>
          <a:xfrm>
            <a:off x="457200" y="152400"/>
            <a:ext cx="8229600" cy="1143000"/>
          </a:xfrm>
        </p:spPr>
        <p:txBody>
          <a:bodyPr/>
          <a:lstStyle/>
          <a:p>
            <a:r>
              <a:rPr lang="en-US" altLang="en-US" sz="3600" dirty="0" smtClean="0"/>
              <a:t>Keys to reducing </a:t>
            </a:r>
            <a:r>
              <a:rPr lang="en-US" altLang="en-US" sz="3600" dirty="0"/>
              <a:t>f</a:t>
            </a:r>
            <a:r>
              <a:rPr lang="en-US" altLang="en-US" sz="3600" dirty="0" smtClean="0"/>
              <a:t>alse positives</a:t>
            </a:r>
          </a:p>
        </p:txBody>
      </p:sp>
      <p:sp>
        <p:nvSpPr>
          <p:cNvPr id="28676" name="TextBox 8"/>
          <p:cNvSpPr txBox="1">
            <a:spLocks noChangeArrowheads="1"/>
          </p:cNvSpPr>
          <p:nvPr/>
        </p:nvSpPr>
        <p:spPr bwMode="auto">
          <a:xfrm>
            <a:off x="533400" y="2199382"/>
            <a:ext cx="6477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eaLnBrk="1" hangingPunct="1">
              <a:spcBef>
                <a:spcPct val="0"/>
              </a:spcBef>
              <a:buFontTx/>
              <a:buNone/>
            </a:pPr>
            <a:r>
              <a:rPr lang="en-US" altLang="en-US" b="1" dirty="0">
                <a:solidFill>
                  <a:schemeClr val="bg1"/>
                </a:solidFill>
                <a:latin typeface="+mn-lt"/>
              </a:rPr>
              <a:t>Deploy application on optimal </a:t>
            </a:r>
            <a:r>
              <a:rPr lang="en-US" altLang="en-US" b="1" dirty="0" smtClean="0">
                <a:solidFill>
                  <a:schemeClr val="bg1"/>
                </a:solidFill>
                <a:latin typeface="+mn-lt"/>
              </a:rPr>
              <a:t>configurations</a:t>
            </a:r>
            <a:endParaRPr lang="en-US" altLang="en-US" b="1" dirty="0">
              <a:solidFill>
                <a:schemeClr val="bg1"/>
              </a:solidFill>
              <a:latin typeface="+mn-lt"/>
            </a:endParaRPr>
          </a:p>
        </p:txBody>
      </p:sp>
      <p:pic>
        <p:nvPicPr>
          <p:cNvPr id="6" name="Picture 3" descr="D:\Projects\QA Source\Stationery\QAS_template\Raw Files\Puzzle.pn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rot="10554493" flipH="1">
            <a:off x="6015742" y="2526042"/>
            <a:ext cx="2519370" cy="21120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6200" y="1524000"/>
            <a:ext cx="8991600" cy="8382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4"/>
              </a:solidFill>
            </a:endParaRPr>
          </a:p>
        </p:txBody>
      </p:sp>
      <p:sp>
        <p:nvSpPr>
          <p:cNvPr id="27652" name="Title 1"/>
          <p:cNvSpPr>
            <a:spLocks noGrp="1"/>
          </p:cNvSpPr>
          <p:nvPr>
            <p:ph type="title"/>
          </p:nvPr>
        </p:nvSpPr>
        <p:spPr>
          <a:xfrm>
            <a:off x="457200" y="152400"/>
            <a:ext cx="8229600" cy="1143000"/>
          </a:xfrm>
        </p:spPr>
        <p:txBody>
          <a:bodyPr/>
          <a:lstStyle/>
          <a:p>
            <a:r>
              <a:rPr lang="en-US" altLang="en-US" sz="3600" dirty="0" smtClean="0"/>
              <a:t>Keys to reducing false positives</a:t>
            </a:r>
          </a:p>
        </p:txBody>
      </p:sp>
      <p:sp>
        <p:nvSpPr>
          <p:cNvPr id="27653" name="TextBox 8"/>
          <p:cNvSpPr txBox="1">
            <a:spLocks noChangeArrowheads="1"/>
          </p:cNvSpPr>
          <p:nvPr/>
        </p:nvSpPr>
        <p:spPr bwMode="auto">
          <a:xfrm>
            <a:off x="1066800" y="1612612"/>
            <a:ext cx="7239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b="1" dirty="0">
                <a:solidFill>
                  <a:prstClr val="white"/>
                </a:solidFill>
              </a:rPr>
              <a:t>Controlled environment for automation</a:t>
            </a:r>
          </a:p>
        </p:txBody>
      </p:sp>
      <p:sp>
        <p:nvSpPr>
          <p:cNvPr id="6" name="Oval 5"/>
          <p:cNvSpPr/>
          <p:nvPr/>
        </p:nvSpPr>
        <p:spPr>
          <a:xfrm>
            <a:off x="5562600" y="5855493"/>
            <a:ext cx="503238" cy="50323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pic>
        <p:nvPicPr>
          <p:cNvPr id="7" name="Picture 6" descr="D:\Projects\Other Projects\Webinar presentation\Raw File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7930" y="6006363"/>
            <a:ext cx="235508" cy="2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2867277" y="5849125"/>
            <a:ext cx="503238" cy="5032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 name="TextBox 2"/>
          <p:cNvSpPr txBox="1"/>
          <p:nvPr/>
        </p:nvSpPr>
        <p:spPr>
          <a:xfrm rot="2679541">
            <a:off x="2873896" y="5794475"/>
            <a:ext cx="518323" cy="584775"/>
          </a:xfrm>
          <a:prstGeom prst="rect">
            <a:avLst/>
          </a:prstGeom>
          <a:noFill/>
        </p:spPr>
        <p:txBody>
          <a:bodyPr wrap="square" rtlCol="0">
            <a:spAutoFit/>
          </a:bodyPr>
          <a:lstStyle/>
          <a:p>
            <a:r>
              <a:rPr lang="en-US" sz="3200" dirty="0" smtClean="0">
                <a:solidFill>
                  <a:prstClr val="white"/>
                </a:solidFill>
                <a:latin typeface="Futura XBlk BT" panose="020B0903020204020204" pitchFamily="34" charset="0"/>
              </a:rPr>
              <a:t>+</a:t>
            </a:r>
            <a:endParaRPr lang="en-US" sz="3200" dirty="0">
              <a:solidFill>
                <a:prstClr val="white"/>
              </a:solidFill>
              <a:latin typeface="Futura XBlk BT" panose="020B0903020204020204" pitchFamily="34" charset="0"/>
            </a:endParaRPr>
          </a:p>
        </p:txBody>
      </p:sp>
      <p:pic>
        <p:nvPicPr>
          <p:cNvPr id="3074" name="Picture 2" descr="D:\Projects\Other Projects\Webinar presentation\Raw Files\Infographi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800" y="2590800"/>
            <a:ext cx="517525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4592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2057400"/>
            <a:ext cx="8991600" cy="1295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4"/>
              </a:solidFill>
            </a:endParaRPr>
          </a:p>
        </p:txBody>
      </p:sp>
      <p:sp>
        <p:nvSpPr>
          <p:cNvPr id="25603" name="Title 1"/>
          <p:cNvSpPr>
            <a:spLocks noGrp="1"/>
          </p:cNvSpPr>
          <p:nvPr>
            <p:ph type="title"/>
          </p:nvPr>
        </p:nvSpPr>
        <p:spPr>
          <a:xfrm>
            <a:off x="457200" y="152400"/>
            <a:ext cx="8229600" cy="1143000"/>
          </a:xfrm>
        </p:spPr>
        <p:txBody>
          <a:bodyPr/>
          <a:lstStyle/>
          <a:p>
            <a:r>
              <a:rPr lang="en-US" altLang="en-US" sz="3600" dirty="0" smtClean="0"/>
              <a:t>Keys to reducing </a:t>
            </a:r>
            <a:r>
              <a:rPr lang="en-US" altLang="en-US" sz="3600" dirty="0"/>
              <a:t>f</a:t>
            </a:r>
            <a:r>
              <a:rPr lang="en-US" altLang="en-US" sz="3600" dirty="0" smtClean="0"/>
              <a:t>alse positives</a:t>
            </a:r>
          </a:p>
        </p:txBody>
      </p:sp>
      <p:sp>
        <p:nvSpPr>
          <p:cNvPr id="10" name="TextBox 9"/>
          <p:cNvSpPr txBox="1">
            <a:spLocks noChangeArrowheads="1"/>
          </p:cNvSpPr>
          <p:nvPr/>
        </p:nvSpPr>
        <p:spPr bwMode="auto">
          <a:xfrm>
            <a:off x="533400" y="2316777"/>
            <a:ext cx="86106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eaLnBrk="1" hangingPunct="1">
              <a:spcBef>
                <a:spcPct val="0"/>
              </a:spcBef>
              <a:buFontTx/>
              <a:buNone/>
            </a:pPr>
            <a:r>
              <a:rPr lang="en-US" altLang="en-US" b="1" dirty="0">
                <a:solidFill>
                  <a:schemeClr val="bg1"/>
                </a:solidFill>
              </a:rPr>
              <a:t>Keeping </a:t>
            </a:r>
            <a:r>
              <a:rPr lang="en-US" altLang="en-US" b="1" dirty="0" smtClean="0">
                <a:solidFill>
                  <a:schemeClr val="bg1"/>
                </a:solidFill>
              </a:rPr>
              <a:t>tests </a:t>
            </a:r>
            <a:r>
              <a:rPr lang="en-US" altLang="en-US" b="1" dirty="0">
                <a:solidFill>
                  <a:schemeClr val="bg1"/>
                </a:solidFill>
              </a:rPr>
              <a:t>s</a:t>
            </a:r>
            <a:r>
              <a:rPr lang="en-US" altLang="en-US" b="1" dirty="0" smtClean="0">
                <a:solidFill>
                  <a:schemeClr val="bg1"/>
                </a:solidFill>
              </a:rPr>
              <a:t>hort</a:t>
            </a:r>
            <a:endParaRPr lang="en-US" altLang="en-US" b="1" dirty="0">
              <a:solidFill>
                <a:schemeClr val="bg1"/>
              </a:solidFill>
            </a:endParaRPr>
          </a:p>
        </p:txBody>
      </p:sp>
      <p:sp>
        <p:nvSpPr>
          <p:cNvPr id="7" name="Down Arrow 6"/>
          <p:cNvSpPr/>
          <p:nvPr/>
        </p:nvSpPr>
        <p:spPr>
          <a:xfrm>
            <a:off x="5486400" y="2514600"/>
            <a:ext cx="990600" cy="1600200"/>
          </a:xfrm>
          <a:prstGeom prst="downArrow">
            <a:avLst/>
          </a:prstGeom>
          <a:solidFill>
            <a:schemeClr val="tx1">
              <a:lumMod val="60000"/>
              <a:lumOff val="40000"/>
            </a:schemeClr>
          </a:solidFill>
        </p:spPr>
        <p:style>
          <a:lnRef idx="0">
            <a:schemeClr val="lt1">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dk1">
              <a:hueOff val="0"/>
              <a:satOff val="0"/>
              <a:lumOff val="0"/>
              <a:alphaOff val="0"/>
            </a:schemeClr>
          </a:fontRef>
        </p:style>
      </p:sp>
      <p:sp>
        <p:nvSpPr>
          <p:cNvPr id="8" name="Down Arrow 7"/>
          <p:cNvSpPr/>
          <p:nvPr/>
        </p:nvSpPr>
        <p:spPr>
          <a:xfrm>
            <a:off x="6477000" y="3124200"/>
            <a:ext cx="914400" cy="1219200"/>
          </a:xfrm>
          <a:prstGeom prst="downArrow">
            <a:avLst/>
          </a:prstGeom>
          <a:solidFill>
            <a:schemeClr val="tx1">
              <a:lumMod val="60000"/>
              <a:lumOff val="40000"/>
            </a:schemeClr>
          </a:solidFill>
        </p:spPr>
        <p:style>
          <a:lnRef idx="0">
            <a:schemeClr val="lt1">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dk1">
              <a:hueOff val="0"/>
              <a:satOff val="0"/>
              <a:lumOff val="0"/>
              <a:alphaOff val="0"/>
            </a:schemeClr>
          </a:fontRef>
        </p:style>
      </p:sp>
      <p:sp>
        <p:nvSpPr>
          <p:cNvPr id="11" name="Down Arrow 10"/>
          <p:cNvSpPr/>
          <p:nvPr/>
        </p:nvSpPr>
        <p:spPr>
          <a:xfrm>
            <a:off x="7391400" y="3657600"/>
            <a:ext cx="762000" cy="838200"/>
          </a:xfrm>
          <a:prstGeom prst="downArrow">
            <a:avLst/>
          </a:prstGeom>
          <a:solidFill>
            <a:schemeClr val="tx1">
              <a:lumMod val="60000"/>
              <a:lumOff val="40000"/>
            </a:schemeClr>
          </a:solidFill>
        </p:spPr>
        <p:style>
          <a:lnRef idx="0">
            <a:schemeClr val="lt1">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dk1">
              <a:hueOff val="0"/>
              <a:satOff val="0"/>
              <a:lumOff val="0"/>
              <a:alphaOff val="0"/>
            </a:schemeClr>
          </a:fontRef>
        </p:style>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6200" y="1447800"/>
            <a:ext cx="8991600" cy="6858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4"/>
              </a:solidFill>
            </a:endParaRPr>
          </a:p>
        </p:txBody>
      </p:sp>
      <p:sp>
        <p:nvSpPr>
          <p:cNvPr id="26627" name="Title 1"/>
          <p:cNvSpPr>
            <a:spLocks noGrp="1"/>
          </p:cNvSpPr>
          <p:nvPr>
            <p:ph type="title"/>
          </p:nvPr>
        </p:nvSpPr>
        <p:spPr>
          <a:xfrm>
            <a:off x="457200" y="152400"/>
            <a:ext cx="8229600" cy="1143000"/>
          </a:xfrm>
        </p:spPr>
        <p:txBody>
          <a:bodyPr/>
          <a:lstStyle/>
          <a:p>
            <a:r>
              <a:rPr lang="en-US" altLang="en-US" sz="3600" dirty="0" smtClean="0"/>
              <a:t>Keys to reducing </a:t>
            </a:r>
            <a:r>
              <a:rPr lang="en-US" altLang="en-US" sz="3600" dirty="0"/>
              <a:t>f</a:t>
            </a:r>
            <a:r>
              <a:rPr lang="en-US" altLang="en-US" sz="3600" dirty="0" smtClean="0"/>
              <a:t>alse positives</a:t>
            </a:r>
          </a:p>
        </p:txBody>
      </p:sp>
      <p:sp>
        <p:nvSpPr>
          <p:cNvPr id="26628" name="TextBox 8"/>
          <p:cNvSpPr txBox="1">
            <a:spLocks noChangeArrowheads="1"/>
          </p:cNvSpPr>
          <p:nvPr/>
        </p:nvSpPr>
        <p:spPr bwMode="auto">
          <a:xfrm>
            <a:off x="76200" y="1524000"/>
            <a:ext cx="9067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2800" b="1" dirty="0">
                <a:solidFill>
                  <a:prstClr val="white"/>
                </a:solidFill>
                <a:latin typeface="Garamond"/>
              </a:rPr>
              <a:t>Keeping tests independent</a:t>
            </a:r>
          </a:p>
        </p:txBody>
      </p:sp>
      <p:sp>
        <p:nvSpPr>
          <p:cNvPr id="26632" name="TextBox 2"/>
          <p:cNvSpPr txBox="1">
            <a:spLocks noChangeArrowheads="1"/>
          </p:cNvSpPr>
          <p:nvPr/>
        </p:nvSpPr>
        <p:spPr bwMode="auto">
          <a:xfrm>
            <a:off x="2438400" y="2514600"/>
            <a:ext cx="152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eaLnBrk="1" hangingPunct="1">
              <a:spcBef>
                <a:spcPct val="0"/>
              </a:spcBef>
              <a:buFontTx/>
              <a:buNone/>
            </a:pPr>
            <a:r>
              <a:rPr lang="en-US" altLang="en-US" sz="1600" dirty="0" smtClean="0">
                <a:solidFill>
                  <a:prstClr val="white"/>
                </a:solidFill>
                <a:latin typeface="Futura Md BT" panose="020B0602020204020303" pitchFamily="34" charset="0"/>
              </a:rPr>
              <a:t>TEST SCRIPT 1</a:t>
            </a:r>
            <a:endParaRPr lang="en-US" altLang="en-US" sz="1600" dirty="0">
              <a:solidFill>
                <a:prstClr val="white"/>
              </a:solidFill>
              <a:latin typeface="Futura Md BT" panose="020B0602020204020303" pitchFamily="34" charset="0"/>
            </a:endParaRPr>
          </a:p>
        </p:txBody>
      </p:sp>
      <p:sp>
        <p:nvSpPr>
          <p:cNvPr id="17" name="TextBox 2"/>
          <p:cNvSpPr txBox="1">
            <a:spLocks noChangeArrowheads="1"/>
          </p:cNvSpPr>
          <p:nvPr/>
        </p:nvSpPr>
        <p:spPr bwMode="auto">
          <a:xfrm>
            <a:off x="4876800" y="3505200"/>
            <a:ext cx="152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r" eaLnBrk="1" hangingPunct="1">
              <a:spcBef>
                <a:spcPct val="0"/>
              </a:spcBef>
              <a:buFontTx/>
              <a:buNone/>
            </a:pPr>
            <a:r>
              <a:rPr lang="en-US" altLang="en-US" sz="1600" dirty="0" smtClean="0">
                <a:solidFill>
                  <a:prstClr val="white"/>
                </a:solidFill>
                <a:latin typeface="Futura Md BT" panose="020B0602020204020303" pitchFamily="34" charset="0"/>
              </a:rPr>
              <a:t>TEST SCRIPT 2</a:t>
            </a:r>
            <a:endParaRPr lang="en-US" altLang="en-US" sz="1600" dirty="0">
              <a:solidFill>
                <a:prstClr val="white"/>
              </a:solidFill>
              <a:latin typeface="Futura Md BT" panose="020B0602020204020303" pitchFamily="34" charset="0"/>
            </a:endParaRPr>
          </a:p>
        </p:txBody>
      </p:sp>
      <p:sp>
        <p:nvSpPr>
          <p:cNvPr id="18" name="TextBox 2"/>
          <p:cNvSpPr txBox="1">
            <a:spLocks noChangeArrowheads="1"/>
          </p:cNvSpPr>
          <p:nvPr/>
        </p:nvSpPr>
        <p:spPr bwMode="auto">
          <a:xfrm>
            <a:off x="2362200" y="4495800"/>
            <a:ext cx="15818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eaLnBrk="1" hangingPunct="1">
              <a:spcBef>
                <a:spcPct val="0"/>
              </a:spcBef>
              <a:buFontTx/>
              <a:buNone/>
            </a:pPr>
            <a:r>
              <a:rPr lang="en-US" altLang="en-US" sz="1600" dirty="0" smtClean="0">
                <a:solidFill>
                  <a:prstClr val="white"/>
                </a:solidFill>
                <a:latin typeface="Futura Md BT" panose="020B0602020204020303" pitchFamily="34" charset="0"/>
              </a:rPr>
              <a:t>TEST SCRIPT 3</a:t>
            </a:r>
            <a:endParaRPr lang="en-US" altLang="en-US" sz="1600" dirty="0">
              <a:solidFill>
                <a:prstClr val="white"/>
              </a:solidFill>
              <a:latin typeface="Futura Md BT" panose="020B0602020204020303" pitchFamily="34" charset="0"/>
            </a:endParaRPr>
          </a:p>
        </p:txBody>
      </p:sp>
      <p:sp>
        <p:nvSpPr>
          <p:cNvPr id="19" name="TextBox 2"/>
          <p:cNvSpPr txBox="1">
            <a:spLocks noChangeArrowheads="1"/>
          </p:cNvSpPr>
          <p:nvPr/>
        </p:nvSpPr>
        <p:spPr bwMode="auto">
          <a:xfrm>
            <a:off x="4876800" y="5452646"/>
            <a:ext cx="152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r" eaLnBrk="1" hangingPunct="1">
              <a:spcBef>
                <a:spcPct val="0"/>
              </a:spcBef>
              <a:buFontTx/>
              <a:buNone/>
            </a:pPr>
            <a:r>
              <a:rPr lang="en-US" altLang="en-US" sz="1600" dirty="0" smtClean="0">
                <a:solidFill>
                  <a:prstClr val="white"/>
                </a:solidFill>
                <a:latin typeface="Futura Md BT" panose="020B0602020204020303" pitchFamily="34" charset="0"/>
              </a:rPr>
              <a:t>TEST SCRIPT 4</a:t>
            </a:r>
            <a:endParaRPr lang="en-US" altLang="en-US" sz="1600" dirty="0">
              <a:solidFill>
                <a:prstClr val="white"/>
              </a:solidFill>
              <a:latin typeface="Futura Md BT" panose="020B0602020204020303" pitchFamily="34" charset="0"/>
            </a:endParaRPr>
          </a:p>
        </p:txBody>
      </p:sp>
      <p:graphicFrame>
        <p:nvGraphicFramePr>
          <p:cNvPr id="2" name="Diagram 1"/>
          <p:cNvGraphicFramePr/>
          <p:nvPr>
            <p:extLst>
              <p:ext uri="{D42A27DB-BD31-4B8C-83A1-F6EECF244321}">
                <p14:modId xmlns:p14="http://schemas.microsoft.com/office/powerpoint/2010/main" val="2613309819"/>
              </p:ext>
            </p:extLst>
          </p:nvPr>
        </p:nvGraphicFramePr>
        <p:xfrm>
          <a:off x="1676400" y="2260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C:\Users\pjamwal\Desktop\cross-ima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0415" y="2863215"/>
            <a:ext cx="2699385" cy="2699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0985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76200" y="1524000"/>
            <a:ext cx="8991600" cy="10668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4"/>
              </a:solidFill>
            </a:endParaRPr>
          </a:p>
        </p:txBody>
      </p:sp>
      <p:sp>
        <p:nvSpPr>
          <p:cNvPr id="16" name="Rounded Rectangle 15"/>
          <p:cNvSpPr/>
          <p:nvPr/>
        </p:nvSpPr>
        <p:spPr>
          <a:xfrm>
            <a:off x="3203548" y="4144281"/>
            <a:ext cx="2590800" cy="838200"/>
          </a:xfrm>
          <a:prstGeom prst="roundRect">
            <a:avLst/>
          </a:prstGeom>
          <a:solidFill>
            <a:srgbClr val="0A1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3225746" y="5410200"/>
            <a:ext cx="2590800" cy="838200"/>
          </a:xfrm>
          <a:prstGeom prst="round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p:cNvSpPr/>
          <p:nvPr/>
        </p:nvSpPr>
        <p:spPr>
          <a:xfrm>
            <a:off x="3178202" y="2895600"/>
            <a:ext cx="2590800" cy="838200"/>
          </a:xfrm>
          <a:prstGeom prst="roundRect">
            <a:avLst/>
          </a:prstGeom>
          <a:solidFill>
            <a:srgbClr val="0A1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2"/>
          <p:cNvSpPr txBox="1">
            <a:spLocks noChangeArrowheads="1"/>
          </p:cNvSpPr>
          <p:nvPr/>
        </p:nvSpPr>
        <p:spPr bwMode="auto">
          <a:xfrm>
            <a:off x="304800" y="1701224"/>
            <a:ext cx="85344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a:lnSpc>
                <a:spcPts val="3800"/>
              </a:lnSpc>
              <a:buNone/>
            </a:pPr>
            <a:r>
              <a:rPr lang="en-US" altLang="en-US" b="1" dirty="0">
                <a:solidFill>
                  <a:schemeClr val="bg1"/>
                </a:solidFill>
              </a:rPr>
              <a:t>Using right locators for objects identification </a:t>
            </a:r>
          </a:p>
        </p:txBody>
      </p:sp>
      <p:sp>
        <p:nvSpPr>
          <p:cNvPr id="21508" name="Title 1"/>
          <p:cNvSpPr>
            <a:spLocks noGrp="1"/>
          </p:cNvSpPr>
          <p:nvPr>
            <p:ph type="title"/>
          </p:nvPr>
        </p:nvSpPr>
        <p:spPr>
          <a:xfrm>
            <a:off x="457200" y="152400"/>
            <a:ext cx="8229600" cy="1143000"/>
          </a:xfrm>
        </p:spPr>
        <p:txBody>
          <a:bodyPr/>
          <a:lstStyle/>
          <a:p>
            <a:r>
              <a:rPr lang="en-US" altLang="en-US" sz="3600" dirty="0" smtClean="0"/>
              <a:t>Keys to reducing </a:t>
            </a:r>
            <a:r>
              <a:rPr lang="en-US" altLang="en-US" sz="3600" dirty="0"/>
              <a:t>f</a:t>
            </a:r>
            <a:r>
              <a:rPr lang="en-US" altLang="en-US" sz="3600" dirty="0" smtClean="0"/>
              <a:t>alse </a:t>
            </a:r>
            <a:r>
              <a:rPr lang="en-US" altLang="en-US" sz="3600" dirty="0"/>
              <a:t>p</a:t>
            </a:r>
            <a:r>
              <a:rPr lang="en-US" altLang="en-US" sz="3600" dirty="0" smtClean="0"/>
              <a:t>ositives</a:t>
            </a:r>
          </a:p>
        </p:txBody>
      </p:sp>
      <p:grpSp>
        <p:nvGrpSpPr>
          <p:cNvPr id="2" name="Group 1"/>
          <p:cNvGrpSpPr/>
          <p:nvPr/>
        </p:nvGrpSpPr>
        <p:grpSpPr>
          <a:xfrm>
            <a:off x="3200400" y="2925081"/>
            <a:ext cx="2590800" cy="838200"/>
            <a:chOff x="3200400" y="2925081"/>
            <a:chExt cx="2590800" cy="838200"/>
          </a:xfrm>
        </p:grpSpPr>
        <p:sp>
          <p:nvSpPr>
            <p:cNvPr id="15" name="Rounded Rectangle 14"/>
            <p:cNvSpPr/>
            <p:nvPr/>
          </p:nvSpPr>
          <p:spPr>
            <a:xfrm>
              <a:off x="3200400" y="2925081"/>
              <a:ext cx="2590800" cy="838200"/>
            </a:xfrm>
            <a:prstGeom prst="round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11" name="TextBox 7"/>
            <p:cNvSpPr txBox="1">
              <a:spLocks noChangeArrowheads="1"/>
            </p:cNvSpPr>
            <p:nvPr/>
          </p:nvSpPr>
          <p:spPr bwMode="auto">
            <a:xfrm>
              <a:off x="3790950" y="3082571"/>
              <a:ext cx="1371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Font typeface="Wingdings" pitchFamily="2" charset="2"/>
                <a:buChar char="§"/>
                <a:defRPr sz="3200">
                  <a:solidFill>
                    <a:schemeClr val="tx1"/>
                  </a:solidFill>
                  <a:latin typeface="Garamond" pitchFamily="18" charset="0"/>
                </a:defRPr>
              </a:lvl1pPr>
              <a:lvl2pPr>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2800" dirty="0">
                  <a:solidFill>
                    <a:schemeClr val="bg1"/>
                  </a:solidFill>
                </a:rPr>
                <a:t>IDs</a:t>
              </a:r>
            </a:p>
          </p:txBody>
        </p:sp>
      </p:grpSp>
      <p:grpSp>
        <p:nvGrpSpPr>
          <p:cNvPr id="3" name="Group 2"/>
          <p:cNvGrpSpPr/>
          <p:nvPr/>
        </p:nvGrpSpPr>
        <p:grpSpPr>
          <a:xfrm>
            <a:off x="3225746" y="4173762"/>
            <a:ext cx="2590800" cy="838200"/>
            <a:chOff x="3225746" y="4173762"/>
            <a:chExt cx="2590800" cy="838200"/>
          </a:xfrm>
        </p:grpSpPr>
        <p:sp>
          <p:nvSpPr>
            <p:cNvPr id="17" name="Rounded Rectangle 16"/>
            <p:cNvSpPr/>
            <p:nvPr/>
          </p:nvSpPr>
          <p:spPr>
            <a:xfrm>
              <a:off x="3225746" y="4173762"/>
              <a:ext cx="2590800" cy="838200"/>
            </a:xfrm>
            <a:prstGeom prst="round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12" name="TextBox 8"/>
            <p:cNvSpPr txBox="1">
              <a:spLocks noChangeArrowheads="1"/>
            </p:cNvSpPr>
            <p:nvPr/>
          </p:nvSpPr>
          <p:spPr bwMode="auto">
            <a:xfrm>
              <a:off x="3301946" y="4309476"/>
              <a:ext cx="2438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Font typeface="Wingdings" pitchFamily="2" charset="2"/>
                <a:buChar char="§"/>
                <a:defRPr sz="3200">
                  <a:solidFill>
                    <a:schemeClr val="tx1"/>
                  </a:solidFill>
                  <a:latin typeface="Garamond" pitchFamily="18" charset="0"/>
                </a:defRPr>
              </a:lvl1pPr>
              <a:lvl2pPr>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2800" dirty="0" smtClean="0">
                  <a:solidFill>
                    <a:schemeClr val="bg1"/>
                  </a:solidFill>
                </a:rPr>
                <a:t>Name</a:t>
              </a:r>
              <a:endParaRPr lang="en-US" altLang="en-US" sz="2800" dirty="0">
                <a:solidFill>
                  <a:schemeClr val="bg1"/>
                </a:solidFill>
              </a:endParaRPr>
            </a:p>
          </p:txBody>
        </p:sp>
      </p:grpSp>
      <p:grpSp>
        <p:nvGrpSpPr>
          <p:cNvPr id="5" name="Group 4"/>
          <p:cNvGrpSpPr/>
          <p:nvPr/>
        </p:nvGrpSpPr>
        <p:grpSpPr>
          <a:xfrm>
            <a:off x="3203548" y="5380719"/>
            <a:ext cx="2590800" cy="838200"/>
            <a:chOff x="3203548" y="5380719"/>
            <a:chExt cx="2590800" cy="838200"/>
          </a:xfrm>
        </p:grpSpPr>
        <p:sp>
          <p:nvSpPr>
            <p:cNvPr id="18" name="Rounded Rectangle 17"/>
            <p:cNvSpPr/>
            <p:nvPr/>
          </p:nvSpPr>
          <p:spPr>
            <a:xfrm>
              <a:off x="3203548" y="5380719"/>
              <a:ext cx="2590800" cy="8382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13" name="TextBox 9"/>
            <p:cNvSpPr txBox="1">
              <a:spLocks noChangeArrowheads="1"/>
            </p:cNvSpPr>
            <p:nvPr/>
          </p:nvSpPr>
          <p:spPr bwMode="auto">
            <a:xfrm>
              <a:off x="3352800" y="5572780"/>
              <a:ext cx="2286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Font typeface="Wingdings" pitchFamily="2" charset="2"/>
                <a:buChar char="§"/>
                <a:defRPr sz="3200">
                  <a:solidFill>
                    <a:schemeClr val="tx1"/>
                  </a:solidFill>
                  <a:latin typeface="Garamond" pitchFamily="18" charset="0"/>
                </a:defRPr>
              </a:lvl1pPr>
              <a:lvl2pPr>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2800" dirty="0">
                  <a:solidFill>
                    <a:schemeClr val="bg1"/>
                  </a:solidFill>
                </a:rPr>
                <a:t>CSS locators</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D:\Projects\Other Projects\Webinar presentation\Raw Files\ObjectIdentification_BadPractic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62200"/>
            <a:ext cx="8161338" cy="9715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5"/>
          <p:cNvSpPr txBox="1">
            <a:spLocks/>
          </p:cNvSpPr>
          <p:nvPr/>
        </p:nvSpPr>
        <p:spPr bwMode="auto">
          <a:xfrm>
            <a:off x="369277" y="1508919"/>
            <a:ext cx="2983523"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0" indent="0" algn="l" defTabSz="457200" rtl="0" eaLnBrk="0" fontAlgn="base" hangingPunct="0">
              <a:spcBef>
                <a:spcPts val="800"/>
              </a:spcBef>
              <a:spcAft>
                <a:spcPct val="0"/>
              </a:spcAft>
              <a:buClr>
                <a:srgbClr val="000000"/>
              </a:buClr>
              <a:buSzPct val="100000"/>
              <a:buFont typeface="Times New Roman" pitchFamily="16" charset="0"/>
              <a:buNone/>
              <a:defRPr sz="2400" b="1">
                <a:solidFill>
                  <a:srgbClr val="3F3F3F"/>
                </a:solidFill>
                <a:latin typeface="+mn-lt"/>
                <a:ea typeface="+mn-ea"/>
                <a:cs typeface="+mn-cs"/>
              </a:defRPr>
            </a:lvl1pPr>
            <a:lvl2pPr marL="457200" indent="0" algn="l" defTabSz="457200" rtl="0" eaLnBrk="0" fontAlgn="base" hangingPunct="0">
              <a:spcBef>
                <a:spcPts val="700"/>
              </a:spcBef>
              <a:spcAft>
                <a:spcPct val="0"/>
              </a:spcAft>
              <a:buClr>
                <a:srgbClr val="000000"/>
              </a:buClr>
              <a:buSzPct val="100000"/>
              <a:buFont typeface="Times New Roman" pitchFamily="16" charset="0"/>
              <a:buNone/>
              <a:defRPr sz="2000" b="1">
                <a:solidFill>
                  <a:srgbClr val="3F3F3F"/>
                </a:solidFill>
                <a:latin typeface="+mn-lt"/>
                <a:ea typeface="+mn-ea"/>
              </a:defRPr>
            </a:lvl2pPr>
            <a:lvl3pPr marL="914400" indent="0" algn="l" defTabSz="457200" rtl="0" eaLnBrk="0" fontAlgn="base" hangingPunct="0">
              <a:spcBef>
                <a:spcPts val="600"/>
              </a:spcBef>
              <a:spcAft>
                <a:spcPct val="0"/>
              </a:spcAft>
              <a:buClr>
                <a:srgbClr val="000000"/>
              </a:buClr>
              <a:buSzPct val="100000"/>
              <a:buFont typeface="Times New Roman" pitchFamily="16" charset="0"/>
              <a:buNone/>
              <a:defRPr sz="1800" b="1">
                <a:solidFill>
                  <a:srgbClr val="3F3F3F"/>
                </a:solidFill>
                <a:latin typeface="+mn-lt"/>
                <a:ea typeface="+mn-ea"/>
              </a:defRPr>
            </a:lvl3pPr>
            <a:lvl4pPr marL="1371600" indent="0" algn="l" defTabSz="457200" rtl="0" eaLnBrk="0" fontAlgn="base" hangingPunct="0">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4pPr>
            <a:lvl5pPr marL="1828800" indent="0" algn="l" defTabSz="457200" rtl="0" eaLnBrk="0" fontAlgn="base" hangingPunct="0">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5pPr>
            <a:lvl6pPr marL="22860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6pPr>
            <a:lvl7pPr marL="27432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7pPr>
            <a:lvl8pPr marL="32004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8pPr>
            <a:lvl9pPr marL="36576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9pPr>
          </a:lstStyle>
          <a:p>
            <a:pPr eaLnBrk="1" hangingPunct="1"/>
            <a:r>
              <a:rPr lang="en-US" altLang="en-US" sz="2800" i="1" kern="0" dirty="0" smtClean="0"/>
              <a:t>Bad Practice</a:t>
            </a:r>
          </a:p>
        </p:txBody>
      </p:sp>
      <p:sp>
        <p:nvSpPr>
          <p:cNvPr id="3" name="Cloud Callout 2"/>
          <p:cNvSpPr/>
          <p:nvPr/>
        </p:nvSpPr>
        <p:spPr bwMode="auto">
          <a:xfrm rot="1250353">
            <a:off x="5862294" y="1004402"/>
            <a:ext cx="3024781" cy="2000644"/>
          </a:xfrm>
          <a:prstGeom prst="cloudCallout">
            <a:avLst>
              <a:gd name="adj1" fmla="val -45405"/>
              <a:gd name="adj2" fmla="val 75279"/>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eaLnBrk="1" hangingPunct="1">
              <a:spcBef>
                <a:spcPts val="800"/>
              </a:spcBef>
            </a:pPr>
            <a:r>
              <a:rPr lang="en-GB" altLang="en-US" b="1" dirty="0" err="1" smtClean="0">
                <a:solidFill>
                  <a:srgbClr val="3F3F3F"/>
                </a:solidFill>
                <a:latin typeface="Garamond" pitchFamily="16" charset="0"/>
              </a:rPr>
              <a:t>Xpath</a:t>
            </a:r>
            <a:r>
              <a:rPr lang="en-GB" altLang="en-US" b="1" dirty="0" smtClean="0">
                <a:solidFill>
                  <a:srgbClr val="3F3F3F"/>
                </a:solidFill>
                <a:latin typeface="Garamond" pitchFamily="16" charset="0"/>
              </a:rPr>
              <a:t> has been used</a:t>
            </a:r>
            <a:r>
              <a:rPr lang="en-GB" altLang="en-US" b="1" dirty="0">
                <a:solidFill>
                  <a:srgbClr val="3F3F3F"/>
                </a:solidFill>
                <a:latin typeface="Garamond" pitchFamily="16" charset="0"/>
              </a:rPr>
              <a:t> </a:t>
            </a:r>
            <a:r>
              <a:rPr lang="en-GB" altLang="en-US" b="1" dirty="0" smtClean="0">
                <a:solidFill>
                  <a:srgbClr val="3F3F3F"/>
                </a:solidFill>
                <a:latin typeface="Garamond" pitchFamily="16" charset="0"/>
              </a:rPr>
              <a:t>instead of identifying</a:t>
            </a:r>
            <a:r>
              <a:rPr lang="en-GB" altLang="en-US" b="1" dirty="0">
                <a:solidFill>
                  <a:srgbClr val="3F3F3F"/>
                </a:solidFill>
                <a:latin typeface="Garamond" pitchFamily="16" charset="0"/>
              </a:rPr>
              <a:t> </a:t>
            </a:r>
            <a:r>
              <a:rPr lang="en-GB" altLang="en-US" b="1" dirty="0" smtClean="0">
                <a:solidFill>
                  <a:srgbClr val="3F3F3F"/>
                </a:solidFill>
                <a:latin typeface="Garamond" pitchFamily="16" charset="0"/>
              </a:rPr>
              <a:t>the object uniquely </a:t>
            </a:r>
            <a:endParaRPr lang="en-GB" altLang="en-US" b="1" dirty="0">
              <a:solidFill>
                <a:srgbClr val="3F3F3F"/>
              </a:solidFill>
              <a:latin typeface="Garamond" pitchFamily="16" charset="0"/>
            </a:endParaRPr>
          </a:p>
          <a:p>
            <a:pPr algn="ctr" defTabSz="457200" eaLnBrk="1" hangingPunct="1">
              <a:buClr>
                <a:srgbClr val="000000"/>
              </a:buClr>
              <a:buSzPct val="100000"/>
              <a:buFont typeface="Times New Roman" pitchFamily="16" charset="0"/>
              <a:buNone/>
            </a:pPr>
            <a:endParaRPr kumimoji="0" lang="en-US" sz="1500" b="0" i="0" u="none" strike="noStrike" cap="none" normalizeH="0" baseline="0" dirty="0" smtClean="0">
              <a:ln>
                <a:noFill/>
              </a:ln>
              <a:solidFill>
                <a:schemeClr val="bg1"/>
              </a:solidFill>
              <a:effectLst/>
              <a:latin typeface="Garamond" pitchFamily="16" charset="0"/>
              <a:ea typeface="Microsoft YaHei" charset="-122"/>
            </a:endParaRPr>
          </a:p>
        </p:txBody>
      </p:sp>
      <p:sp>
        <p:nvSpPr>
          <p:cNvPr id="6" name="Title 1"/>
          <p:cNvSpPr>
            <a:spLocks noGrp="1"/>
          </p:cNvSpPr>
          <p:nvPr>
            <p:ph type="title"/>
          </p:nvPr>
        </p:nvSpPr>
        <p:spPr>
          <a:xfrm>
            <a:off x="457200" y="152400"/>
            <a:ext cx="8191500" cy="1143000"/>
          </a:xfrm>
        </p:spPr>
        <p:txBody>
          <a:bodyPr/>
          <a:lstStyle/>
          <a:p>
            <a:pPr eaLnBrk="1" hangingPunct="1"/>
            <a:r>
              <a:rPr lang="en-US" altLang="en-US" sz="3600" dirty="0"/>
              <a:t>Object identification strategy</a:t>
            </a:r>
          </a:p>
        </p:txBody>
      </p:sp>
      <p:grpSp>
        <p:nvGrpSpPr>
          <p:cNvPr id="2" name="Group 1"/>
          <p:cNvGrpSpPr/>
          <p:nvPr/>
        </p:nvGrpSpPr>
        <p:grpSpPr>
          <a:xfrm>
            <a:off x="152400" y="4340777"/>
            <a:ext cx="5876926" cy="1782762"/>
            <a:chOff x="152400" y="4340777"/>
            <a:chExt cx="5876926" cy="1782762"/>
          </a:xfrm>
        </p:grpSpPr>
        <p:pic>
          <p:nvPicPr>
            <p:cNvPr id="7" name="Picture 3" descr="D:\Projects\Other Projects\Webinar presentation\Raw Files\ObjectIdentification_GoodPractic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094839"/>
              <a:ext cx="5876926" cy="1028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5"/>
            <p:cNvSpPr txBox="1">
              <a:spLocks/>
            </p:cNvSpPr>
            <p:nvPr/>
          </p:nvSpPr>
          <p:spPr bwMode="auto">
            <a:xfrm>
              <a:off x="381000" y="4340777"/>
              <a:ext cx="2635044"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0" indent="0" algn="l" defTabSz="457200" rtl="0" eaLnBrk="0" fontAlgn="base" hangingPunct="0">
                <a:spcBef>
                  <a:spcPts val="800"/>
                </a:spcBef>
                <a:spcAft>
                  <a:spcPct val="0"/>
                </a:spcAft>
                <a:buClr>
                  <a:srgbClr val="000000"/>
                </a:buClr>
                <a:buSzPct val="100000"/>
                <a:buFont typeface="Times New Roman" pitchFamily="16" charset="0"/>
                <a:buNone/>
                <a:defRPr sz="2400" b="1">
                  <a:solidFill>
                    <a:srgbClr val="3F3F3F"/>
                  </a:solidFill>
                  <a:latin typeface="+mn-lt"/>
                  <a:ea typeface="+mn-ea"/>
                  <a:cs typeface="+mn-cs"/>
                </a:defRPr>
              </a:lvl1pPr>
              <a:lvl2pPr marL="457200" indent="0" algn="l" defTabSz="457200" rtl="0" eaLnBrk="0" fontAlgn="base" hangingPunct="0">
                <a:spcBef>
                  <a:spcPts val="700"/>
                </a:spcBef>
                <a:spcAft>
                  <a:spcPct val="0"/>
                </a:spcAft>
                <a:buClr>
                  <a:srgbClr val="000000"/>
                </a:buClr>
                <a:buSzPct val="100000"/>
                <a:buFont typeface="Times New Roman" pitchFamily="16" charset="0"/>
                <a:buNone/>
                <a:defRPr sz="2000" b="1">
                  <a:solidFill>
                    <a:srgbClr val="3F3F3F"/>
                  </a:solidFill>
                  <a:latin typeface="+mn-lt"/>
                  <a:ea typeface="+mn-ea"/>
                </a:defRPr>
              </a:lvl2pPr>
              <a:lvl3pPr marL="914400" indent="0" algn="l" defTabSz="457200" rtl="0" eaLnBrk="0" fontAlgn="base" hangingPunct="0">
                <a:spcBef>
                  <a:spcPts val="600"/>
                </a:spcBef>
                <a:spcAft>
                  <a:spcPct val="0"/>
                </a:spcAft>
                <a:buClr>
                  <a:srgbClr val="000000"/>
                </a:buClr>
                <a:buSzPct val="100000"/>
                <a:buFont typeface="Times New Roman" pitchFamily="16" charset="0"/>
                <a:buNone/>
                <a:defRPr sz="1800" b="1">
                  <a:solidFill>
                    <a:srgbClr val="3F3F3F"/>
                  </a:solidFill>
                  <a:latin typeface="+mn-lt"/>
                  <a:ea typeface="+mn-ea"/>
                </a:defRPr>
              </a:lvl3pPr>
              <a:lvl4pPr marL="1371600" indent="0" algn="l" defTabSz="457200" rtl="0" eaLnBrk="0" fontAlgn="base" hangingPunct="0">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4pPr>
              <a:lvl5pPr marL="1828800" indent="0" algn="l" defTabSz="457200" rtl="0" eaLnBrk="0" fontAlgn="base" hangingPunct="0">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5pPr>
              <a:lvl6pPr marL="22860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6pPr>
              <a:lvl7pPr marL="27432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7pPr>
              <a:lvl8pPr marL="32004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8pPr>
              <a:lvl9pPr marL="36576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9pPr>
            </a:lstStyle>
            <a:p>
              <a:pPr eaLnBrk="1" hangingPunct="1"/>
              <a:r>
                <a:rPr lang="en-US" altLang="en-US" sz="2800" i="1" kern="0" dirty="0" smtClean="0"/>
                <a:t>Good Practice</a:t>
              </a:r>
            </a:p>
          </p:txBody>
        </p:sp>
      </p:grpSp>
      <p:sp>
        <p:nvSpPr>
          <p:cNvPr id="11" name="Cloud Callout 10"/>
          <p:cNvSpPr/>
          <p:nvPr/>
        </p:nvSpPr>
        <p:spPr bwMode="auto">
          <a:xfrm rot="574629">
            <a:off x="5617933" y="3822071"/>
            <a:ext cx="3096773" cy="2183934"/>
          </a:xfrm>
          <a:prstGeom prst="cloudCallout">
            <a:avLst>
              <a:gd name="adj1" fmla="val -61539"/>
              <a:gd name="adj2" fmla="val 49352"/>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defTabSz="457200" eaLnBrk="1" hangingPunct="1">
              <a:buClr>
                <a:srgbClr val="000000"/>
              </a:buClr>
              <a:buSzPct val="100000"/>
            </a:pPr>
            <a:r>
              <a:rPr lang="en-GB" altLang="en-US" b="1" dirty="0" smtClean="0">
                <a:solidFill>
                  <a:srgbClr val="3F3F3F"/>
                </a:solidFill>
                <a:latin typeface="Garamond" pitchFamily="16" charset="0"/>
              </a:rPr>
              <a:t>Recommend ID&gt;Name&gt;CSS for object </a:t>
            </a:r>
            <a:r>
              <a:rPr lang="en-GB" altLang="en-US" b="1" dirty="0">
                <a:solidFill>
                  <a:srgbClr val="3F3F3F"/>
                </a:solidFill>
                <a:latin typeface="Garamond" pitchFamily="16" charset="0"/>
              </a:rPr>
              <a:t>identification.</a:t>
            </a:r>
            <a:br>
              <a:rPr lang="en-GB" altLang="en-US" b="1" dirty="0">
                <a:solidFill>
                  <a:srgbClr val="3F3F3F"/>
                </a:solidFill>
                <a:latin typeface="Garamond" pitchFamily="16" charset="0"/>
              </a:rPr>
            </a:br>
            <a:endParaRPr kumimoji="0" lang="en-US" b="0" i="0" u="none" strike="noStrike" cap="none" normalizeH="0" baseline="0" dirty="0" smtClean="0">
              <a:ln>
                <a:noFill/>
              </a:ln>
              <a:solidFill>
                <a:schemeClr val="bg1"/>
              </a:solidFill>
              <a:effectLst/>
              <a:latin typeface="Garamond" pitchFamily="16" charset="0"/>
              <a:ea typeface="Microsoft YaHei" charset="-122"/>
            </a:endParaRPr>
          </a:p>
        </p:txBody>
      </p:sp>
    </p:spTree>
    <p:extLst>
      <p:ext uri="{BB962C8B-B14F-4D97-AF65-F5344CB8AC3E}">
        <p14:creationId xmlns:p14="http://schemas.microsoft.com/office/powerpoint/2010/main" val="39443444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905000"/>
            <a:ext cx="8991600" cy="16002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4"/>
              </a:solidFill>
            </a:endParaRPr>
          </a:p>
        </p:txBody>
      </p:sp>
      <p:sp>
        <p:nvSpPr>
          <p:cNvPr id="24579" name="Title 1"/>
          <p:cNvSpPr>
            <a:spLocks noGrp="1"/>
          </p:cNvSpPr>
          <p:nvPr>
            <p:ph type="title"/>
          </p:nvPr>
        </p:nvSpPr>
        <p:spPr>
          <a:xfrm>
            <a:off x="457200" y="152400"/>
            <a:ext cx="8229600" cy="1143000"/>
          </a:xfrm>
        </p:spPr>
        <p:txBody>
          <a:bodyPr/>
          <a:lstStyle/>
          <a:p>
            <a:r>
              <a:rPr lang="en-US" altLang="en-US" sz="3600" dirty="0" smtClean="0"/>
              <a:t>Keys to reducing </a:t>
            </a:r>
            <a:r>
              <a:rPr lang="en-US" altLang="en-US" sz="3600" dirty="0"/>
              <a:t>f</a:t>
            </a:r>
            <a:r>
              <a:rPr lang="en-US" altLang="en-US" sz="3600" dirty="0" smtClean="0"/>
              <a:t>alse positives</a:t>
            </a:r>
          </a:p>
        </p:txBody>
      </p:sp>
      <p:sp>
        <p:nvSpPr>
          <p:cNvPr id="9" name="TextBox 8"/>
          <p:cNvSpPr txBox="1">
            <a:spLocks noChangeArrowheads="1"/>
          </p:cNvSpPr>
          <p:nvPr/>
        </p:nvSpPr>
        <p:spPr bwMode="auto">
          <a:xfrm>
            <a:off x="533400" y="2316777"/>
            <a:ext cx="64770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eaLnBrk="1" hangingPunct="1">
              <a:spcBef>
                <a:spcPct val="0"/>
              </a:spcBef>
              <a:buFontTx/>
              <a:buNone/>
            </a:pPr>
            <a:r>
              <a:rPr lang="en-US" altLang="en-US" b="1" dirty="0">
                <a:solidFill>
                  <a:schemeClr val="bg1"/>
                </a:solidFill>
              </a:rPr>
              <a:t>Tear-down approach</a:t>
            </a:r>
          </a:p>
        </p:txBody>
      </p:sp>
      <p:pic>
        <p:nvPicPr>
          <p:cNvPr id="11" name="Picture 6" descr="C:\Users\pjamwal\Desktop\Untitled-1.png"/>
          <p:cNvPicPr>
            <a:picLocks noChangeAspect="1" noChangeArrowheads="1"/>
          </p:cNvPicPr>
          <p:nvPr/>
        </p:nvPicPr>
        <p:blipFill>
          <a:blip r:embed="rId3" cstate="print">
            <a:duotone>
              <a:prstClr val="black"/>
              <a:srgbClr val="000000">
                <a:tint val="45000"/>
                <a:satMod val="400000"/>
              </a:srgbClr>
            </a:duotone>
            <a:extLst>
              <a:ext uri="{28A0092B-C50C-407E-A947-70E740481C1C}">
                <a14:useLocalDpi xmlns:a14="http://schemas.microsoft.com/office/drawing/2010/main" val="0"/>
              </a:ext>
            </a:extLst>
          </a:blip>
          <a:srcRect/>
          <a:stretch>
            <a:fillRect/>
          </a:stretch>
        </p:blipFill>
        <p:spPr bwMode="auto">
          <a:xfrm rot="657485">
            <a:off x="6419791" y="2667000"/>
            <a:ext cx="1526402" cy="15247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600200"/>
            <a:ext cx="8991600" cy="2971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3600" dirty="0" smtClean="0"/>
              <a:t>QASource &amp; automation</a:t>
            </a:r>
            <a:endParaRPr lang="en-US" sz="3600" dirty="0"/>
          </a:p>
        </p:txBody>
      </p:sp>
      <p:sp>
        <p:nvSpPr>
          <p:cNvPr id="3" name="Content Placeholder 2"/>
          <p:cNvSpPr>
            <a:spLocks noGrp="1"/>
          </p:cNvSpPr>
          <p:nvPr>
            <p:ph idx="1"/>
          </p:nvPr>
        </p:nvSpPr>
        <p:spPr>
          <a:xfrm>
            <a:off x="457200" y="1752600"/>
            <a:ext cx="8229600" cy="2667000"/>
          </a:xfrm>
        </p:spPr>
        <p:txBody>
          <a:bodyPr/>
          <a:lstStyle/>
          <a:p>
            <a:r>
              <a:rPr lang="en-US" sz="3400" dirty="0">
                <a:solidFill>
                  <a:schemeClr val="bg1"/>
                </a:solidFill>
              </a:rPr>
              <a:t>100,000+ automated test </a:t>
            </a:r>
            <a:r>
              <a:rPr lang="en-US" sz="3400" dirty="0" smtClean="0">
                <a:solidFill>
                  <a:schemeClr val="bg1"/>
                </a:solidFill>
              </a:rPr>
              <a:t>cases</a:t>
            </a:r>
            <a:endParaRPr lang="en-US" sz="3400" dirty="0">
              <a:solidFill>
                <a:schemeClr val="bg1"/>
              </a:solidFill>
            </a:endParaRPr>
          </a:p>
          <a:p>
            <a:r>
              <a:rPr lang="en-US" sz="3400" dirty="0">
                <a:solidFill>
                  <a:schemeClr val="bg1"/>
                </a:solidFill>
              </a:rPr>
              <a:t>100+ Selenium </a:t>
            </a:r>
            <a:r>
              <a:rPr lang="en-US" sz="3400" dirty="0" smtClean="0">
                <a:solidFill>
                  <a:schemeClr val="bg1"/>
                </a:solidFill>
              </a:rPr>
              <a:t>engineers</a:t>
            </a:r>
            <a:endParaRPr lang="en-US" sz="3400" dirty="0">
              <a:solidFill>
                <a:schemeClr val="bg1"/>
              </a:solidFill>
            </a:endParaRPr>
          </a:p>
          <a:p>
            <a:r>
              <a:rPr lang="en-US" sz="3400" dirty="0">
                <a:solidFill>
                  <a:schemeClr val="bg1"/>
                </a:solidFill>
              </a:rPr>
              <a:t>500+ years collective </a:t>
            </a:r>
            <a:r>
              <a:rPr lang="en-US" sz="3400" dirty="0" smtClean="0">
                <a:solidFill>
                  <a:schemeClr val="bg1"/>
                </a:solidFill>
              </a:rPr>
              <a:t>automation experience</a:t>
            </a:r>
            <a:endParaRPr lang="en-US" sz="3400" dirty="0">
              <a:solidFill>
                <a:schemeClr val="bg1"/>
              </a:solidFill>
            </a:endParaRPr>
          </a:p>
          <a:p>
            <a:r>
              <a:rPr lang="en-US" sz="3400" dirty="0">
                <a:solidFill>
                  <a:schemeClr val="bg1"/>
                </a:solidFill>
              </a:rPr>
              <a:t>100+ automation frameworks</a:t>
            </a:r>
          </a:p>
          <a:p>
            <a:endParaRPr lang="en-US" sz="3400" dirty="0">
              <a:solidFill>
                <a:schemeClr val="bg1"/>
              </a:solidFill>
            </a:endParaRPr>
          </a:p>
        </p:txBody>
      </p:sp>
      <p:pic>
        <p:nvPicPr>
          <p:cNvPr id="6" name="Picture 2" descr="D:\Projects\QA Source\Stationery\QAS_template\bebo pics\outer_big.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04851" y="4214912"/>
            <a:ext cx="3162949" cy="210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1181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pjamwal\Desktop\Final\Final\TearDownApproach_BadPracti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48681"/>
            <a:ext cx="7675562"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5"/>
          <p:cNvSpPr txBox="1">
            <a:spLocks/>
          </p:cNvSpPr>
          <p:nvPr/>
        </p:nvSpPr>
        <p:spPr bwMode="auto">
          <a:xfrm>
            <a:off x="445477" y="1508919"/>
            <a:ext cx="4040188"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0" indent="0" algn="l" defTabSz="457200" rtl="0" eaLnBrk="0" fontAlgn="base" hangingPunct="0">
              <a:spcBef>
                <a:spcPts val="800"/>
              </a:spcBef>
              <a:spcAft>
                <a:spcPct val="0"/>
              </a:spcAft>
              <a:buClr>
                <a:srgbClr val="000000"/>
              </a:buClr>
              <a:buSzPct val="100000"/>
              <a:buFont typeface="Times New Roman" pitchFamily="16" charset="0"/>
              <a:buNone/>
              <a:defRPr sz="2400" b="1">
                <a:solidFill>
                  <a:srgbClr val="3F3F3F"/>
                </a:solidFill>
                <a:latin typeface="+mn-lt"/>
                <a:ea typeface="+mn-ea"/>
                <a:cs typeface="+mn-cs"/>
              </a:defRPr>
            </a:lvl1pPr>
            <a:lvl2pPr marL="457200" indent="0" algn="l" defTabSz="457200" rtl="0" eaLnBrk="0" fontAlgn="base" hangingPunct="0">
              <a:spcBef>
                <a:spcPts val="700"/>
              </a:spcBef>
              <a:spcAft>
                <a:spcPct val="0"/>
              </a:spcAft>
              <a:buClr>
                <a:srgbClr val="000000"/>
              </a:buClr>
              <a:buSzPct val="100000"/>
              <a:buFont typeface="Times New Roman" pitchFamily="16" charset="0"/>
              <a:buNone/>
              <a:defRPr sz="2000" b="1">
                <a:solidFill>
                  <a:srgbClr val="3F3F3F"/>
                </a:solidFill>
                <a:latin typeface="+mn-lt"/>
                <a:ea typeface="+mn-ea"/>
              </a:defRPr>
            </a:lvl2pPr>
            <a:lvl3pPr marL="914400" indent="0" algn="l" defTabSz="457200" rtl="0" eaLnBrk="0" fontAlgn="base" hangingPunct="0">
              <a:spcBef>
                <a:spcPts val="600"/>
              </a:spcBef>
              <a:spcAft>
                <a:spcPct val="0"/>
              </a:spcAft>
              <a:buClr>
                <a:srgbClr val="000000"/>
              </a:buClr>
              <a:buSzPct val="100000"/>
              <a:buFont typeface="Times New Roman" pitchFamily="16" charset="0"/>
              <a:buNone/>
              <a:defRPr sz="1800" b="1">
                <a:solidFill>
                  <a:srgbClr val="3F3F3F"/>
                </a:solidFill>
                <a:latin typeface="+mn-lt"/>
                <a:ea typeface="+mn-ea"/>
              </a:defRPr>
            </a:lvl3pPr>
            <a:lvl4pPr marL="1371600" indent="0" algn="l" defTabSz="457200" rtl="0" eaLnBrk="0" fontAlgn="base" hangingPunct="0">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4pPr>
            <a:lvl5pPr marL="1828800" indent="0" algn="l" defTabSz="457200" rtl="0" eaLnBrk="0" fontAlgn="base" hangingPunct="0">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5pPr>
            <a:lvl6pPr marL="22860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6pPr>
            <a:lvl7pPr marL="27432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7pPr>
            <a:lvl8pPr marL="32004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8pPr>
            <a:lvl9pPr marL="36576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9pPr>
          </a:lstStyle>
          <a:p>
            <a:pPr eaLnBrk="1" hangingPunct="1"/>
            <a:r>
              <a:rPr lang="en-US" altLang="en-US" sz="2800" i="1" kern="0" dirty="0" smtClean="0"/>
              <a:t>Bad Practice</a:t>
            </a:r>
          </a:p>
        </p:txBody>
      </p:sp>
      <p:sp>
        <p:nvSpPr>
          <p:cNvPr id="3" name="Cloud Callout 2"/>
          <p:cNvSpPr/>
          <p:nvPr/>
        </p:nvSpPr>
        <p:spPr bwMode="auto">
          <a:xfrm rot="588985">
            <a:off x="5953269" y="757144"/>
            <a:ext cx="2978633" cy="1703550"/>
          </a:xfrm>
          <a:prstGeom prst="cloudCallout">
            <a:avLst>
              <a:gd name="adj1" fmla="val -68323"/>
              <a:gd name="adj2" fmla="val 60185"/>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b="1" dirty="0" smtClean="0">
                <a:latin typeface="Garamond" pitchFamily="16" charset="0"/>
                <a:ea typeface="Microsoft YaHei" charset="-122"/>
              </a:rPr>
              <a:t>No tear down approach followed to dispose footprints</a:t>
            </a:r>
            <a:endParaRPr kumimoji="0" lang="en-US" b="1" i="0" u="none" strike="noStrike" cap="none" normalizeH="0" baseline="0" dirty="0" smtClean="0">
              <a:ln>
                <a:noFill/>
              </a:ln>
              <a:effectLst/>
              <a:latin typeface="Garamond" pitchFamily="16" charset="0"/>
              <a:ea typeface="Microsoft YaHei" charset="-122"/>
            </a:endParaRPr>
          </a:p>
        </p:txBody>
      </p:sp>
      <p:sp>
        <p:nvSpPr>
          <p:cNvPr id="6" name="Title 1"/>
          <p:cNvSpPr>
            <a:spLocks noGrp="1"/>
          </p:cNvSpPr>
          <p:nvPr>
            <p:ph type="title"/>
          </p:nvPr>
        </p:nvSpPr>
        <p:spPr>
          <a:xfrm>
            <a:off x="457200" y="152400"/>
            <a:ext cx="8229600" cy="1143000"/>
          </a:xfrm>
        </p:spPr>
        <p:txBody>
          <a:bodyPr/>
          <a:lstStyle/>
          <a:p>
            <a:r>
              <a:rPr lang="en-US" altLang="en-US" sz="3600" dirty="0" smtClean="0"/>
              <a:t>Tear down approach</a:t>
            </a:r>
          </a:p>
        </p:txBody>
      </p:sp>
    </p:spTree>
    <p:extLst>
      <p:ext uri="{BB962C8B-B14F-4D97-AF65-F5344CB8AC3E}">
        <p14:creationId xmlns:p14="http://schemas.microsoft.com/office/powerpoint/2010/main" val="36849173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pjamwal\Desktop\Final\Final\TearDownApproach_GoodPracti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2148680"/>
            <a:ext cx="5562600" cy="339589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5"/>
          <p:cNvSpPr txBox="1">
            <a:spLocks/>
          </p:cNvSpPr>
          <p:nvPr/>
        </p:nvSpPr>
        <p:spPr bwMode="auto">
          <a:xfrm>
            <a:off x="445477" y="1508919"/>
            <a:ext cx="4040188"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0" indent="0" algn="l" defTabSz="457200" rtl="0" eaLnBrk="0" fontAlgn="base" hangingPunct="0">
              <a:spcBef>
                <a:spcPts val="800"/>
              </a:spcBef>
              <a:spcAft>
                <a:spcPct val="0"/>
              </a:spcAft>
              <a:buClr>
                <a:srgbClr val="000000"/>
              </a:buClr>
              <a:buSzPct val="100000"/>
              <a:buFont typeface="Times New Roman" pitchFamily="16" charset="0"/>
              <a:buNone/>
              <a:defRPr sz="2400" b="1">
                <a:solidFill>
                  <a:srgbClr val="3F3F3F"/>
                </a:solidFill>
                <a:latin typeface="+mn-lt"/>
                <a:ea typeface="+mn-ea"/>
                <a:cs typeface="+mn-cs"/>
              </a:defRPr>
            </a:lvl1pPr>
            <a:lvl2pPr marL="457200" indent="0" algn="l" defTabSz="457200" rtl="0" eaLnBrk="0" fontAlgn="base" hangingPunct="0">
              <a:spcBef>
                <a:spcPts val="700"/>
              </a:spcBef>
              <a:spcAft>
                <a:spcPct val="0"/>
              </a:spcAft>
              <a:buClr>
                <a:srgbClr val="000000"/>
              </a:buClr>
              <a:buSzPct val="100000"/>
              <a:buFont typeface="Times New Roman" pitchFamily="16" charset="0"/>
              <a:buNone/>
              <a:defRPr sz="2000" b="1">
                <a:solidFill>
                  <a:srgbClr val="3F3F3F"/>
                </a:solidFill>
                <a:latin typeface="+mn-lt"/>
                <a:ea typeface="+mn-ea"/>
              </a:defRPr>
            </a:lvl2pPr>
            <a:lvl3pPr marL="914400" indent="0" algn="l" defTabSz="457200" rtl="0" eaLnBrk="0" fontAlgn="base" hangingPunct="0">
              <a:spcBef>
                <a:spcPts val="600"/>
              </a:spcBef>
              <a:spcAft>
                <a:spcPct val="0"/>
              </a:spcAft>
              <a:buClr>
                <a:srgbClr val="000000"/>
              </a:buClr>
              <a:buSzPct val="100000"/>
              <a:buFont typeface="Times New Roman" pitchFamily="16" charset="0"/>
              <a:buNone/>
              <a:defRPr sz="1800" b="1">
                <a:solidFill>
                  <a:srgbClr val="3F3F3F"/>
                </a:solidFill>
                <a:latin typeface="+mn-lt"/>
                <a:ea typeface="+mn-ea"/>
              </a:defRPr>
            </a:lvl3pPr>
            <a:lvl4pPr marL="1371600" indent="0" algn="l" defTabSz="457200" rtl="0" eaLnBrk="0" fontAlgn="base" hangingPunct="0">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4pPr>
            <a:lvl5pPr marL="1828800" indent="0" algn="l" defTabSz="457200" rtl="0" eaLnBrk="0" fontAlgn="base" hangingPunct="0">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5pPr>
            <a:lvl6pPr marL="22860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6pPr>
            <a:lvl7pPr marL="27432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7pPr>
            <a:lvl8pPr marL="32004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8pPr>
            <a:lvl9pPr marL="36576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9pPr>
          </a:lstStyle>
          <a:p>
            <a:pPr eaLnBrk="1" hangingPunct="1"/>
            <a:r>
              <a:rPr lang="en-US" altLang="en-US" sz="2800" i="1" kern="0" dirty="0" smtClean="0"/>
              <a:t>Good Practice</a:t>
            </a:r>
          </a:p>
        </p:txBody>
      </p:sp>
      <p:sp>
        <p:nvSpPr>
          <p:cNvPr id="3" name="Cloud Callout 2"/>
          <p:cNvSpPr/>
          <p:nvPr/>
        </p:nvSpPr>
        <p:spPr bwMode="auto">
          <a:xfrm rot="371943">
            <a:off x="5852954" y="1538861"/>
            <a:ext cx="3199310" cy="1872307"/>
          </a:xfrm>
          <a:prstGeom prst="cloudCallout">
            <a:avLst>
              <a:gd name="adj1" fmla="val -27002"/>
              <a:gd name="adj2" fmla="val 109691"/>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eaLnBrk="1" hangingPunct="1">
              <a:lnSpc>
                <a:spcPct val="100000"/>
              </a:lnSpc>
              <a:spcBef>
                <a:spcPts val="800"/>
              </a:spcBef>
              <a:buClrTx/>
              <a:buFontTx/>
              <a:buNone/>
            </a:pPr>
            <a:r>
              <a:rPr lang="en-GB" altLang="en-US" b="1" dirty="0" smtClean="0">
                <a:solidFill>
                  <a:srgbClr val="3F3F3F"/>
                </a:solidFill>
                <a:latin typeface="Garamond" pitchFamily="16" charset="0"/>
              </a:rPr>
              <a:t>Disposing foot prints from application</a:t>
            </a:r>
          </a:p>
        </p:txBody>
      </p:sp>
      <p:sp>
        <p:nvSpPr>
          <p:cNvPr id="6" name="Title 1"/>
          <p:cNvSpPr>
            <a:spLocks noGrp="1"/>
          </p:cNvSpPr>
          <p:nvPr>
            <p:ph type="title"/>
          </p:nvPr>
        </p:nvSpPr>
        <p:spPr>
          <a:xfrm>
            <a:off x="457200" y="152400"/>
            <a:ext cx="8229600" cy="1143000"/>
          </a:xfrm>
        </p:spPr>
        <p:txBody>
          <a:bodyPr/>
          <a:lstStyle/>
          <a:p>
            <a:r>
              <a:rPr lang="en-US" altLang="en-US" sz="3600" dirty="0" smtClean="0"/>
              <a:t>Tear down approach</a:t>
            </a:r>
          </a:p>
        </p:txBody>
      </p:sp>
    </p:spTree>
    <p:extLst>
      <p:ext uri="{BB962C8B-B14F-4D97-AF65-F5344CB8AC3E}">
        <p14:creationId xmlns:p14="http://schemas.microsoft.com/office/powerpoint/2010/main" val="34991793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905000"/>
            <a:ext cx="8991600" cy="16002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4"/>
              </a:solidFill>
            </a:endParaRPr>
          </a:p>
        </p:txBody>
      </p:sp>
      <p:sp>
        <p:nvSpPr>
          <p:cNvPr id="22531" name="Title 1"/>
          <p:cNvSpPr>
            <a:spLocks noGrp="1"/>
          </p:cNvSpPr>
          <p:nvPr>
            <p:ph type="title"/>
          </p:nvPr>
        </p:nvSpPr>
        <p:spPr>
          <a:xfrm>
            <a:off x="457200" y="152400"/>
            <a:ext cx="8191500" cy="1143000"/>
          </a:xfrm>
        </p:spPr>
        <p:txBody>
          <a:bodyPr/>
          <a:lstStyle/>
          <a:p>
            <a:r>
              <a:rPr lang="en-US" altLang="en-US" sz="3600" dirty="0" smtClean="0"/>
              <a:t>Keys to reducing </a:t>
            </a:r>
            <a:r>
              <a:rPr lang="en-US" altLang="en-US" sz="3600" dirty="0"/>
              <a:t>f</a:t>
            </a:r>
            <a:r>
              <a:rPr lang="en-US" altLang="en-US" sz="3600" dirty="0" smtClean="0"/>
              <a:t>alse </a:t>
            </a:r>
            <a:r>
              <a:rPr lang="en-US" altLang="en-US" sz="3600" dirty="0"/>
              <a:t>p</a:t>
            </a:r>
            <a:r>
              <a:rPr lang="en-US" altLang="en-US" sz="3600" dirty="0" smtClean="0"/>
              <a:t>ositives</a:t>
            </a:r>
          </a:p>
        </p:txBody>
      </p:sp>
      <p:sp>
        <p:nvSpPr>
          <p:cNvPr id="9" name="TextBox 2"/>
          <p:cNvSpPr txBox="1">
            <a:spLocks noChangeArrowheads="1"/>
          </p:cNvSpPr>
          <p:nvPr/>
        </p:nvSpPr>
        <p:spPr bwMode="auto">
          <a:xfrm>
            <a:off x="533400" y="2209800"/>
            <a:ext cx="80010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eaLnBrk="1" hangingPunct="1">
              <a:spcBef>
                <a:spcPct val="0"/>
              </a:spcBef>
              <a:buFontTx/>
              <a:buNone/>
            </a:pPr>
            <a:r>
              <a:rPr lang="en-US" altLang="en-US" b="1" dirty="0">
                <a:solidFill>
                  <a:schemeClr val="bg1"/>
                </a:solidFill>
              </a:rPr>
              <a:t>Dynamic object </a:t>
            </a:r>
            <a:r>
              <a:rPr lang="en-US" altLang="en-US" b="1" dirty="0" smtClean="0">
                <a:solidFill>
                  <a:schemeClr val="bg1"/>
                </a:solidFill>
              </a:rPr>
              <a:t>synchronization </a:t>
            </a:r>
            <a:endParaRPr lang="en-US" altLang="en-US" b="1" dirty="0">
              <a:solidFill>
                <a:schemeClr val="bg1"/>
              </a:solidFill>
            </a:endParaRPr>
          </a:p>
        </p:txBody>
      </p:sp>
      <p:pic>
        <p:nvPicPr>
          <p:cNvPr id="6" name="Picture 3" descr="D:\Projects\QA Source\Stationery\QAS_template\Raw Files\Untitled-1.pn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rot="1800000">
            <a:off x="6046895" y="2469822"/>
            <a:ext cx="2248515" cy="2234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pjamwal\Desktop\Final\Final\ObjectSyncronization_BadPractic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5" y="2362200"/>
            <a:ext cx="7894638" cy="28479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5"/>
          <p:cNvSpPr txBox="1">
            <a:spLocks/>
          </p:cNvSpPr>
          <p:nvPr/>
        </p:nvSpPr>
        <p:spPr bwMode="auto">
          <a:xfrm>
            <a:off x="335885" y="1553829"/>
            <a:ext cx="4040188"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0" indent="0" algn="l" defTabSz="457200" rtl="0" eaLnBrk="0" fontAlgn="base" hangingPunct="0">
              <a:spcBef>
                <a:spcPts val="800"/>
              </a:spcBef>
              <a:spcAft>
                <a:spcPct val="0"/>
              </a:spcAft>
              <a:buClr>
                <a:srgbClr val="000000"/>
              </a:buClr>
              <a:buSzPct val="100000"/>
              <a:buFont typeface="Times New Roman" pitchFamily="16" charset="0"/>
              <a:buNone/>
              <a:defRPr sz="2400" b="1">
                <a:solidFill>
                  <a:srgbClr val="3F3F3F"/>
                </a:solidFill>
                <a:latin typeface="+mn-lt"/>
                <a:ea typeface="+mn-ea"/>
                <a:cs typeface="+mn-cs"/>
              </a:defRPr>
            </a:lvl1pPr>
            <a:lvl2pPr marL="457200" indent="0" algn="l" defTabSz="457200" rtl="0" eaLnBrk="0" fontAlgn="base" hangingPunct="0">
              <a:spcBef>
                <a:spcPts val="700"/>
              </a:spcBef>
              <a:spcAft>
                <a:spcPct val="0"/>
              </a:spcAft>
              <a:buClr>
                <a:srgbClr val="000000"/>
              </a:buClr>
              <a:buSzPct val="100000"/>
              <a:buFont typeface="Times New Roman" pitchFamily="16" charset="0"/>
              <a:buNone/>
              <a:defRPr sz="2000" b="1">
                <a:solidFill>
                  <a:srgbClr val="3F3F3F"/>
                </a:solidFill>
                <a:latin typeface="+mn-lt"/>
                <a:ea typeface="+mn-ea"/>
              </a:defRPr>
            </a:lvl2pPr>
            <a:lvl3pPr marL="914400" indent="0" algn="l" defTabSz="457200" rtl="0" eaLnBrk="0" fontAlgn="base" hangingPunct="0">
              <a:spcBef>
                <a:spcPts val="600"/>
              </a:spcBef>
              <a:spcAft>
                <a:spcPct val="0"/>
              </a:spcAft>
              <a:buClr>
                <a:srgbClr val="000000"/>
              </a:buClr>
              <a:buSzPct val="100000"/>
              <a:buFont typeface="Times New Roman" pitchFamily="16" charset="0"/>
              <a:buNone/>
              <a:defRPr sz="1800" b="1">
                <a:solidFill>
                  <a:srgbClr val="3F3F3F"/>
                </a:solidFill>
                <a:latin typeface="+mn-lt"/>
                <a:ea typeface="+mn-ea"/>
              </a:defRPr>
            </a:lvl3pPr>
            <a:lvl4pPr marL="1371600" indent="0" algn="l" defTabSz="457200" rtl="0" eaLnBrk="0" fontAlgn="base" hangingPunct="0">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4pPr>
            <a:lvl5pPr marL="1828800" indent="0" algn="l" defTabSz="457200" rtl="0" eaLnBrk="0" fontAlgn="base" hangingPunct="0">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5pPr>
            <a:lvl6pPr marL="22860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6pPr>
            <a:lvl7pPr marL="27432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7pPr>
            <a:lvl8pPr marL="32004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8pPr>
            <a:lvl9pPr marL="36576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9pPr>
          </a:lstStyle>
          <a:p>
            <a:pPr eaLnBrk="1" hangingPunct="1"/>
            <a:r>
              <a:rPr lang="en-US" altLang="en-US" sz="2800" i="1" kern="0" dirty="0" smtClean="0"/>
              <a:t>Bad Practice</a:t>
            </a:r>
          </a:p>
        </p:txBody>
      </p:sp>
      <p:sp>
        <p:nvSpPr>
          <p:cNvPr id="3" name="Cloud Callout 2"/>
          <p:cNvSpPr/>
          <p:nvPr/>
        </p:nvSpPr>
        <p:spPr bwMode="auto">
          <a:xfrm rot="246454">
            <a:off x="5867400" y="2800350"/>
            <a:ext cx="2858192" cy="1669750"/>
          </a:xfrm>
          <a:prstGeom prst="cloudCallout">
            <a:avLst>
              <a:gd name="adj1" fmla="val -79941"/>
              <a:gd name="adj2" fmla="val 17591"/>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b="1" i="0" u="none" strike="noStrike" cap="none" normalizeH="0" baseline="0" dirty="0" smtClean="0">
                <a:ln>
                  <a:noFill/>
                </a:ln>
                <a:effectLst/>
                <a:latin typeface="Garamond" pitchFamily="16" charset="0"/>
                <a:ea typeface="Microsoft YaHei" charset="-122"/>
              </a:rPr>
              <a:t>Hard</a:t>
            </a:r>
            <a:r>
              <a:rPr lang="en-US" b="1" dirty="0" smtClean="0">
                <a:latin typeface="Garamond" pitchFamily="16" charset="0"/>
                <a:ea typeface="Microsoft YaHei" charset="-122"/>
              </a:rPr>
              <a:t>coded Sleep has been implemented</a:t>
            </a:r>
            <a:endParaRPr kumimoji="0" lang="en-US" b="1" i="0" u="none" strike="noStrike" cap="none" normalizeH="0" baseline="0" dirty="0" smtClean="0">
              <a:ln>
                <a:noFill/>
              </a:ln>
              <a:effectLst/>
              <a:latin typeface="Garamond" pitchFamily="16" charset="0"/>
              <a:ea typeface="Microsoft YaHei" charset="-122"/>
            </a:endParaRPr>
          </a:p>
        </p:txBody>
      </p:sp>
      <p:sp>
        <p:nvSpPr>
          <p:cNvPr id="6" name="Title 1"/>
          <p:cNvSpPr>
            <a:spLocks noGrp="1"/>
          </p:cNvSpPr>
          <p:nvPr>
            <p:ph type="title"/>
          </p:nvPr>
        </p:nvSpPr>
        <p:spPr>
          <a:xfrm>
            <a:off x="457200" y="152400"/>
            <a:ext cx="8191500" cy="1143000"/>
          </a:xfrm>
        </p:spPr>
        <p:txBody>
          <a:bodyPr/>
          <a:lstStyle/>
          <a:p>
            <a:r>
              <a:rPr lang="en-US" altLang="en-US" sz="3600" dirty="0"/>
              <a:t>Object </a:t>
            </a:r>
            <a:r>
              <a:rPr lang="en-US" altLang="en-US" sz="3600" dirty="0" smtClean="0"/>
              <a:t>synchronization</a:t>
            </a:r>
          </a:p>
        </p:txBody>
      </p:sp>
    </p:spTree>
    <p:extLst>
      <p:ext uri="{BB962C8B-B14F-4D97-AF65-F5344CB8AC3E}">
        <p14:creationId xmlns:p14="http://schemas.microsoft.com/office/powerpoint/2010/main" val="295299006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pjamwal\Desktop\Final\Final\ObjectSyncronization_GoodPractic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50" y="2122488"/>
            <a:ext cx="8089900" cy="39735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5"/>
          <p:cNvSpPr txBox="1">
            <a:spLocks/>
          </p:cNvSpPr>
          <p:nvPr/>
        </p:nvSpPr>
        <p:spPr bwMode="auto">
          <a:xfrm>
            <a:off x="445477" y="1371503"/>
            <a:ext cx="4040188"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0" indent="0" algn="l" defTabSz="457200" rtl="0" eaLnBrk="0" fontAlgn="base" hangingPunct="0">
              <a:spcBef>
                <a:spcPts val="800"/>
              </a:spcBef>
              <a:spcAft>
                <a:spcPct val="0"/>
              </a:spcAft>
              <a:buClr>
                <a:srgbClr val="000000"/>
              </a:buClr>
              <a:buSzPct val="100000"/>
              <a:buFont typeface="Times New Roman" pitchFamily="16" charset="0"/>
              <a:buNone/>
              <a:defRPr sz="2400" b="1">
                <a:solidFill>
                  <a:srgbClr val="3F3F3F"/>
                </a:solidFill>
                <a:latin typeface="+mn-lt"/>
                <a:ea typeface="+mn-ea"/>
                <a:cs typeface="+mn-cs"/>
              </a:defRPr>
            </a:lvl1pPr>
            <a:lvl2pPr marL="457200" indent="0" algn="l" defTabSz="457200" rtl="0" eaLnBrk="0" fontAlgn="base" hangingPunct="0">
              <a:spcBef>
                <a:spcPts val="700"/>
              </a:spcBef>
              <a:spcAft>
                <a:spcPct val="0"/>
              </a:spcAft>
              <a:buClr>
                <a:srgbClr val="000000"/>
              </a:buClr>
              <a:buSzPct val="100000"/>
              <a:buFont typeface="Times New Roman" pitchFamily="16" charset="0"/>
              <a:buNone/>
              <a:defRPr sz="2000" b="1">
                <a:solidFill>
                  <a:srgbClr val="3F3F3F"/>
                </a:solidFill>
                <a:latin typeface="+mn-lt"/>
                <a:ea typeface="+mn-ea"/>
              </a:defRPr>
            </a:lvl2pPr>
            <a:lvl3pPr marL="914400" indent="0" algn="l" defTabSz="457200" rtl="0" eaLnBrk="0" fontAlgn="base" hangingPunct="0">
              <a:spcBef>
                <a:spcPts val="600"/>
              </a:spcBef>
              <a:spcAft>
                <a:spcPct val="0"/>
              </a:spcAft>
              <a:buClr>
                <a:srgbClr val="000000"/>
              </a:buClr>
              <a:buSzPct val="100000"/>
              <a:buFont typeface="Times New Roman" pitchFamily="16" charset="0"/>
              <a:buNone/>
              <a:defRPr sz="1800" b="1">
                <a:solidFill>
                  <a:srgbClr val="3F3F3F"/>
                </a:solidFill>
                <a:latin typeface="+mn-lt"/>
                <a:ea typeface="+mn-ea"/>
              </a:defRPr>
            </a:lvl3pPr>
            <a:lvl4pPr marL="1371600" indent="0" algn="l" defTabSz="457200" rtl="0" eaLnBrk="0" fontAlgn="base" hangingPunct="0">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4pPr>
            <a:lvl5pPr marL="1828800" indent="0" algn="l" defTabSz="457200" rtl="0" eaLnBrk="0" fontAlgn="base" hangingPunct="0">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5pPr>
            <a:lvl6pPr marL="22860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6pPr>
            <a:lvl7pPr marL="27432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7pPr>
            <a:lvl8pPr marL="32004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8pPr>
            <a:lvl9pPr marL="3657600" indent="0" algn="l" defTabSz="457200" rtl="0" fontAlgn="base">
              <a:spcBef>
                <a:spcPts val="500"/>
              </a:spcBef>
              <a:spcAft>
                <a:spcPct val="0"/>
              </a:spcAft>
              <a:buClr>
                <a:srgbClr val="000000"/>
              </a:buClr>
              <a:buSzPct val="100000"/>
              <a:buFont typeface="Times New Roman" pitchFamily="16" charset="0"/>
              <a:buNone/>
              <a:defRPr sz="1600" b="1">
                <a:solidFill>
                  <a:srgbClr val="3F3F3F"/>
                </a:solidFill>
                <a:latin typeface="+mn-lt"/>
                <a:ea typeface="+mn-ea"/>
              </a:defRPr>
            </a:lvl9pPr>
          </a:lstStyle>
          <a:p>
            <a:pPr eaLnBrk="1" hangingPunct="1"/>
            <a:r>
              <a:rPr lang="en-US" altLang="en-US" sz="2800" i="1" kern="0" dirty="0" smtClean="0"/>
              <a:t>Good Practice</a:t>
            </a:r>
          </a:p>
        </p:txBody>
      </p:sp>
      <p:sp>
        <p:nvSpPr>
          <p:cNvPr id="3" name="Cloud Callout 2"/>
          <p:cNvSpPr/>
          <p:nvPr/>
        </p:nvSpPr>
        <p:spPr bwMode="auto">
          <a:xfrm rot="687939">
            <a:off x="6210695" y="714019"/>
            <a:ext cx="2752567" cy="1679510"/>
          </a:xfrm>
          <a:prstGeom prst="cloudCallout">
            <a:avLst>
              <a:gd name="adj1" fmla="val -55844"/>
              <a:gd name="adj2" fmla="val 61935"/>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b="1" dirty="0" smtClean="0">
                <a:latin typeface="Garamond" pitchFamily="16" charset="0"/>
                <a:ea typeface="Microsoft YaHei" charset="-122"/>
              </a:rPr>
              <a:t>Implemented library to handle objects synchronization</a:t>
            </a:r>
            <a:endParaRPr kumimoji="0" lang="en-US" b="1" i="0" u="none" strike="noStrike" cap="none" normalizeH="0" baseline="0" dirty="0" smtClean="0">
              <a:ln>
                <a:noFill/>
              </a:ln>
              <a:effectLst/>
              <a:latin typeface="Garamond" pitchFamily="16" charset="0"/>
              <a:ea typeface="Microsoft YaHei" charset="-122"/>
            </a:endParaRPr>
          </a:p>
        </p:txBody>
      </p:sp>
      <p:sp>
        <p:nvSpPr>
          <p:cNvPr id="6" name="Title 1"/>
          <p:cNvSpPr>
            <a:spLocks noGrp="1"/>
          </p:cNvSpPr>
          <p:nvPr>
            <p:ph type="title"/>
          </p:nvPr>
        </p:nvSpPr>
        <p:spPr>
          <a:xfrm>
            <a:off x="457200" y="152400"/>
            <a:ext cx="8191500" cy="1143000"/>
          </a:xfrm>
        </p:spPr>
        <p:txBody>
          <a:bodyPr/>
          <a:lstStyle/>
          <a:p>
            <a:r>
              <a:rPr lang="en-US" altLang="en-US" sz="3600" dirty="0"/>
              <a:t>Object </a:t>
            </a:r>
            <a:r>
              <a:rPr lang="en-US" altLang="en-US" sz="3600" dirty="0" smtClean="0"/>
              <a:t>synchronization</a:t>
            </a:r>
          </a:p>
        </p:txBody>
      </p:sp>
    </p:spTree>
    <p:extLst>
      <p:ext uri="{BB962C8B-B14F-4D97-AF65-F5344CB8AC3E}">
        <p14:creationId xmlns:p14="http://schemas.microsoft.com/office/powerpoint/2010/main" val="427988399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76200" y="1524000"/>
            <a:ext cx="8991600" cy="8382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4"/>
              </a:solidFill>
            </a:endParaRPr>
          </a:p>
        </p:txBody>
      </p:sp>
      <p:sp>
        <p:nvSpPr>
          <p:cNvPr id="23555" name="Title 1"/>
          <p:cNvSpPr>
            <a:spLocks noGrp="1"/>
          </p:cNvSpPr>
          <p:nvPr>
            <p:ph type="title"/>
          </p:nvPr>
        </p:nvSpPr>
        <p:spPr>
          <a:xfrm>
            <a:off x="457200" y="152400"/>
            <a:ext cx="8229600" cy="1143000"/>
          </a:xfrm>
        </p:spPr>
        <p:txBody>
          <a:bodyPr/>
          <a:lstStyle/>
          <a:p>
            <a:r>
              <a:rPr lang="en-US" altLang="en-US" sz="3600" dirty="0" smtClean="0"/>
              <a:t>Keys to reducing </a:t>
            </a:r>
            <a:r>
              <a:rPr lang="en-US" altLang="en-US" sz="3600" dirty="0"/>
              <a:t>f</a:t>
            </a:r>
            <a:r>
              <a:rPr lang="en-US" altLang="en-US" sz="3600" dirty="0" smtClean="0"/>
              <a:t>alse positives</a:t>
            </a:r>
          </a:p>
        </p:txBody>
      </p:sp>
      <p:sp>
        <p:nvSpPr>
          <p:cNvPr id="23556" name="TextBox 8"/>
          <p:cNvSpPr txBox="1">
            <a:spLocks noChangeArrowheads="1"/>
          </p:cNvSpPr>
          <p:nvPr/>
        </p:nvSpPr>
        <p:spPr bwMode="auto">
          <a:xfrm>
            <a:off x="0" y="1600200"/>
            <a:ext cx="91440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b="1" dirty="0">
                <a:solidFill>
                  <a:schemeClr val="bg1"/>
                </a:solidFill>
              </a:rPr>
              <a:t>Re-execution capability</a:t>
            </a:r>
          </a:p>
        </p:txBody>
      </p:sp>
      <p:sp>
        <p:nvSpPr>
          <p:cNvPr id="6" name="Rectangle 5"/>
          <p:cNvSpPr/>
          <p:nvPr/>
        </p:nvSpPr>
        <p:spPr>
          <a:xfrm>
            <a:off x="688975" y="4297363"/>
            <a:ext cx="1377950" cy="533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bg1"/>
              </a:solidFill>
            </a:endParaRPr>
          </a:p>
        </p:txBody>
      </p:sp>
      <p:sp>
        <p:nvSpPr>
          <p:cNvPr id="23558" name="TextBox 5"/>
          <p:cNvSpPr txBox="1">
            <a:spLocks noChangeArrowheads="1"/>
          </p:cNvSpPr>
          <p:nvPr/>
        </p:nvSpPr>
        <p:spPr bwMode="auto">
          <a:xfrm>
            <a:off x="658813" y="3643313"/>
            <a:ext cx="14382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a:buFont typeface="Wingdings" pitchFamily="2" charset="2"/>
              <a:buNone/>
            </a:pPr>
            <a:r>
              <a:rPr lang="en-US" altLang="en-US" sz="1200" b="1"/>
              <a:t>RE-EXECUTION</a:t>
            </a:r>
          </a:p>
          <a:p>
            <a:pPr algn="ctr">
              <a:buFont typeface="Wingdings" pitchFamily="2" charset="2"/>
              <a:buNone/>
            </a:pPr>
            <a:r>
              <a:rPr lang="en-US" altLang="en-US" sz="1200" b="1"/>
              <a:t>LOGIC FLAG</a:t>
            </a:r>
          </a:p>
        </p:txBody>
      </p:sp>
      <p:pic>
        <p:nvPicPr>
          <p:cNvPr id="235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050" y="3227388"/>
            <a:ext cx="1371600"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60" name="TextBox 5"/>
          <p:cNvSpPr txBox="1">
            <a:spLocks noChangeArrowheads="1"/>
          </p:cNvSpPr>
          <p:nvPr/>
        </p:nvSpPr>
        <p:spPr bwMode="auto">
          <a:xfrm>
            <a:off x="2586038" y="2909888"/>
            <a:ext cx="13176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a:buFont typeface="Wingdings" pitchFamily="2" charset="2"/>
              <a:buNone/>
            </a:pPr>
            <a:r>
              <a:rPr lang="en-US" altLang="en-US" sz="1200" b="1"/>
              <a:t>TEST SUITE</a:t>
            </a:r>
          </a:p>
        </p:txBody>
      </p:sp>
      <p:sp>
        <p:nvSpPr>
          <p:cNvPr id="23561" name="TextBox 5"/>
          <p:cNvSpPr txBox="1">
            <a:spLocks noChangeArrowheads="1"/>
          </p:cNvSpPr>
          <p:nvPr/>
        </p:nvSpPr>
        <p:spPr bwMode="auto">
          <a:xfrm>
            <a:off x="2597150" y="3306763"/>
            <a:ext cx="121920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a:buFont typeface="Wingdings" pitchFamily="2" charset="2"/>
              <a:buNone/>
            </a:pPr>
            <a:r>
              <a:rPr lang="en-US" altLang="en-US" sz="1200" dirty="0"/>
              <a:t>TEST CASE 1</a:t>
            </a:r>
          </a:p>
          <a:p>
            <a:pPr algn="ctr">
              <a:buFont typeface="Wingdings" pitchFamily="2" charset="2"/>
              <a:buNone/>
            </a:pPr>
            <a:r>
              <a:rPr lang="en-US" altLang="en-US" sz="1200" dirty="0"/>
              <a:t>TEST CASE 2</a:t>
            </a:r>
          </a:p>
          <a:p>
            <a:pPr algn="ctr">
              <a:buFont typeface="Wingdings" pitchFamily="2" charset="2"/>
              <a:buNone/>
            </a:pPr>
            <a:r>
              <a:rPr lang="en-US" altLang="en-US" sz="1200" dirty="0"/>
              <a:t>—————</a:t>
            </a:r>
          </a:p>
          <a:p>
            <a:pPr algn="ctr">
              <a:buFont typeface="Wingdings" pitchFamily="2" charset="2"/>
              <a:buNone/>
            </a:pPr>
            <a:r>
              <a:rPr lang="en-US" altLang="en-US" sz="1200" dirty="0"/>
              <a:t>—————</a:t>
            </a:r>
          </a:p>
          <a:p>
            <a:pPr algn="ctr">
              <a:buFont typeface="Wingdings" pitchFamily="2" charset="2"/>
              <a:buNone/>
            </a:pPr>
            <a:r>
              <a:rPr lang="en-US" altLang="en-US" sz="1200" dirty="0"/>
              <a:t>—————</a:t>
            </a:r>
          </a:p>
          <a:p>
            <a:pPr algn="ctr">
              <a:buFont typeface="Wingdings" pitchFamily="2" charset="2"/>
              <a:buNone/>
            </a:pPr>
            <a:r>
              <a:rPr lang="en-US" altLang="en-US" sz="1200" dirty="0"/>
              <a:t>TEST CASE N</a:t>
            </a:r>
          </a:p>
        </p:txBody>
      </p:sp>
      <p:pic>
        <p:nvPicPr>
          <p:cNvPr id="23562" name="Picture 8" descr="marketing_automation_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1650" y="3024188"/>
            <a:ext cx="990600"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3" name="Rectangle 2"/>
          <p:cNvSpPr/>
          <p:nvPr/>
        </p:nvSpPr>
        <p:spPr>
          <a:xfrm>
            <a:off x="457200" y="3217863"/>
            <a:ext cx="1828800" cy="19939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ight Arrow 3"/>
          <p:cNvSpPr/>
          <p:nvPr/>
        </p:nvSpPr>
        <p:spPr>
          <a:xfrm>
            <a:off x="2319338" y="3892550"/>
            <a:ext cx="228600" cy="404813"/>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ight Arrow 16"/>
          <p:cNvSpPr/>
          <p:nvPr/>
        </p:nvSpPr>
        <p:spPr>
          <a:xfrm>
            <a:off x="3944938" y="3843338"/>
            <a:ext cx="366712" cy="40481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ight Arrow 17"/>
          <p:cNvSpPr/>
          <p:nvPr/>
        </p:nvSpPr>
        <p:spPr>
          <a:xfrm>
            <a:off x="5395913" y="3252788"/>
            <a:ext cx="623887" cy="40481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ight Arrow 18"/>
          <p:cNvSpPr/>
          <p:nvPr/>
        </p:nvSpPr>
        <p:spPr>
          <a:xfrm rot="5400000">
            <a:off x="4497388" y="4157663"/>
            <a:ext cx="620712" cy="40481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68" name="TextBox 5"/>
          <p:cNvSpPr txBox="1">
            <a:spLocks noChangeArrowheads="1"/>
          </p:cNvSpPr>
          <p:nvPr/>
        </p:nvSpPr>
        <p:spPr bwMode="auto">
          <a:xfrm>
            <a:off x="5310188" y="3024188"/>
            <a:ext cx="6016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a:buFont typeface="Wingdings" pitchFamily="2" charset="2"/>
              <a:buNone/>
            </a:pPr>
            <a:r>
              <a:rPr lang="en-US" altLang="en-US" sz="1600" b="1">
                <a:solidFill>
                  <a:srgbClr val="647533"/>
                </a:solidFill>
              </a:rPr>
              <a:t>Pass</a:t>
            </a:r>
          </a:p>
        </p:txBody>
      </p:sp>
      <p:sp>
        <p:nvSpPr>
          <p:cNvPr id="23569" name="TextBox 5"/>
          <p:cNvSpPr txBox="1">
            <a:spLocks noChangeArrowheads="1"/>
          </p:cNvSpPr>
          <p:nvPr/>
        </p:nvSpPr>
        <p:spPr bwMode="auto">
          <a:xfrm>
            <a:off x="4997450" y="4224338"/>
            <a:ext cx="838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a:buFont typeface="Wingdings" pitchFamily="2" charset="2"/>
              <a:buNone/>
            </a:pPr>
            <a:r>
              <a:rPr lang="en-US" altLang="en-US" sz="1600" b="1">
                <a:solidFill>
                  <a:srgbClr val="C00000"/>
                </a:solidFill>
              </a:rPr>
              <a:t>Failed</a:t>
            </a:r>
          </a:p>
        </p:txBody>
      </p:sp>
      <p:sp>
        <p:nvSpPr>
          <p:cNvPr id="23570" name="TextBox 5"/>
          <p:cNvSpPr txBox="1">
            <a:spLocks noChangeArrowheads="1"/>
          </p:cNvSpPr>
          <p:nvPr/>
        </p:nvSpPr>
        <p:spPr bwMode="auto">
          <a:xfrm>
            <a:off x="3952875" y="5681663"/>
            <a:ext cx="1708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a:buFont typeface="Wingdings" pitchFamily="2" charset="2"/>
              <a:buNone/>
            </a:pPr>
            <a:r>
              <a:rPr lang="en-US" altLang="en-US" sz="1200" b="1"/>
              <a:t>RE-EXECUTION OF FAILED TESTS</a:t>
            </a:r>
          </a:p>
        </p:txBody>
      </p:sp>
      <p:sp>
        <p:nvSpPr>
          <p:cNvPr id="24" name="Right Arrow 23"/>
          <p:cNvSpPr/>
          <p:nvPr/>
        </p:nvSpPr>
        <p:spPr>
          <a:xfrm>
            <a:off x="5359400" y="5010150"/>
            <a:ext cx="660400" cy="404813"/>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57574038"/>
              </p:ext>
            </p:extLst>
          </p:nvPr>
        </p:nvGraphicFramePr>
        <p:xfrm>
          <a:off x="6096000" y="3233738"/>
          <a:ext cx="2559051" cy="2587625"/>
        </p:xfrm>
        <a:graphic>
          <a:graphicData uri="http://schemas.openxmlformats.org/drawingml/2006/table">
            <a:tbl>
              <a:tblPr firstRow="1" bandRow="1">
                <a:tableStyleId>{5C22544A-7EE6-4342-B048-85BDC9FD1C3A}</a:tableStyleId>
              </a:tblPr>
              <a:tblGrid>
                <a:gridCol w="853017"/>
                <a:gridCol w="853017"/>
                <a:gridCol w="853017"/>
              </a:tblGrid>
              <a:tr h="441092">
                <a:tc>
                  <a:txBody>
                    <a:bodyPr/>
                    <a:lstStyle/>
                    <a:p>
                      <a:pPr algn="ctr"/>
                      <a:r>
                        <a:rPr lang="en-US" sz="1100" b="1" kern="1200" dirty="0" smtClean="0">
                          <a:solidFill>
                            <a:schemeClr val="tx1">
                              <a:lumMod val="50000"/>
                            </a:schemeClr>
                          </a:solidFill>
                          <a:effectLst/>
                          <a:latin typeface="+mn-lt"/>
                          <a:ea typeface="+mn-ea"/>
                          <a:cs typeface="+mn-cs"/>
                        </a:rPr>
                        <a:t>Test case name</a:t>
                      </a:r>
                    </a:p>
                  </a:txBody>
                  <a:tcPr marL="91426" marR="91426"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kern="1200" dirty="0" smtClean="0">
                          <a:solidFill>
                            <a:schemeClr val="tx1">
                              <a:lumMod val="50000"/>
                            </a:schemeClr>
                          </a:solidFill>
                          <a:effectLst/>
                          <a:latin typeface="+mn-lt"/>
                          <a:ea typeface="+mn-ea"/>
                          <a:cs typeface="+mn-cs"/>
                        </a:rPr>
                        <a:t>Status</a:t>
                      </a:r>
                    </a:p>
                  </a:txBody>
                  <a:tcPr marL="91426" marR="91426"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kern="1200" dirty="0" smtClean="0">
                          <a:solidFill>
                            <a:schemeClr val="tx1">
                              <a:lumMod val="50000"/>
                            </a:schemeClr>
                          </a:solidFill>
                          <a:effectLst/>
                          <a:latin typeface="+mn-lt"/>
                          <a:ea typeface="+mn-ea"/>
                          <a:cs typeface="+mn-cs"/>
                        </a:rPr>
                        <a:t>Re-executed </a:t>
                      </a:r>
                      <a:endParaRPr lang="en-US" sz="1100" b="1" kern="1200" dirty="0">
                        <a:solidFill>
                          <a:schemeClr val="tx1">
                            <a:lumMod val="50000"/>
                          </a:schemeClr>
                        </a:solidFill>
                        <a:effectLst/>
                        <a:latin typeface="+mn-lt"/>
                        <a:ea typeface="+mn-ea"/>
                        <a:cs typeface="+mn-cs"/>
                      </a:endParaRPr>
                    </a:p>
                  </a:txBody>
                  <a:tcPr marL="91426" marR="91426"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2598">
                <a:tc>
                  <a:txBody>
                    <a:bodyPr/>
                    <a:lstStyle/>
                    <a:p>
                      <a:pPr algn="ctr"/>
                      <a:r>
                        <a:rPr lang="en-US" sz="800" kern="1200" dirty="0" smtClean="0">
                          <a:solidFill>
                            <a:schemeClr val="tx1">
                              <a:lumMod val="50000"/>
                            </a:schemeClr>
                          </a:solidFill>
                          <a:effectLst/>
                          <a:latin typeface="+mn-lt"/>
                          <a:ea typeface="+mn-ea"/>
                          <a:cs typeface="+mn-cs"/>
                        </a:rPr>
                        <a:t>TEST CASE 1 </a:t>
                      </a:r>
                    </a:p>
                  </a:txBody>
                  <a:tcPr marL="91426" marR="9142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800" b="1" kern="1200" dirty="0" smtClean="0">
                          <a:solidFill>
                            <a:srgbClr val="647533"/>
                          </a:solidFill>
                          <a:effectLst/>
                          <a:latin typeface="+mn-lt"/>
                          <a:ea typeface="+mn-ea"/>
                          <a:cs typeface="+mn-cs"/>
                        </a:rPr>
                        <a:t>PASS</a:t>
                      </a:r>
                      <a:endParaRPr lang="en-US" sz="800" kern="1200" dirty="0" smtClean="0">
                        <a:solidFill>
                          <a:srgbClr val="00B050"/>
                        </a:solidFill>
                        <a:effectLst/>
                        <a:latin typeface="+mn-lt"/>
                        <a:ea typeface="+mn-ea"/>
                        <a:cs typeface="+mn-cs"/>
                      </a:endParaRPr>
                    </a:p>
                    <a:p>
                      <a:pPr algn="ctr"/>
                      <a:endParaRPr lang="en-US" sz="800" dirty="0">
                        <a:solidFill>
                          <a:srgbClr val="00B050"/>
                        </a:solidFill>
                      </a:endParaRPr>
                    </a:p>
                  </a:txBody>
                  <a:tcPr marL="91426" marR="9142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800" kern="1200" dirty="0" smtClean="0">
                          <a:solidFill>
                            <a:schemeClr val="dk1"/>
                          </a:solidFill>
                          <a:effectLst/>
                          <a:latin typeface="+mn-lt"/>
                          <a:ea typeface="+mn-ea"/>
                          <a:cs typeface="+mn-cs"/>
                        </a:rPr>
                        <a:t>NO </a:t>
                      </a:r>
                    </a:p>
                    <a:p>
                      <a:pPr algn="ctr"/>
                      <a:endParaRPr lang="en-US" sz="800" dirty="0">
                        <a:solidFill>
                          <a:schemeClr val="tx1">
                            <a:lumMod val="50000"/>
                          </a:schemeClr>
                        </a:solidFill>
                      </a:endParaRPr>
                    </a:p>
                  </a:txBody>
                  <a:tcPr marL="91426" marR="9142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259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lumMod val="50000"/>
                            </a:schemeClr>
                          </a:solidFill>
                          <a:effectLst/>
                          <a:latin typeface="+mn-lt"/>
                          <a:ea typeface="+mn-ea"/>
                          <a:cs typeface="+mn-cs"/>
                        </a:rPr>
                        <a:t>TEST CASE 2</a:t>
                      </a:r>
                      <a:endParaRPr lang="en-US" sz="800" dirty="0">
                        <a:solidFill>
                          <a:schemeClr val="tx1">
                            <a:lumMod val="50000"/>
                          </a:schemeClr>
                        </a:solidFill>
                      </a:endParaRPr>
                    </a:p>
                  </a:txBody>
                  <a:tcPr marL="91426" marR="9142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rgbClr val="647533"/>
                          </a:solidFill>
                          <a:effectLst/>
                          <a:latin typeface="+mn-lt"/>
                          <a:ea typeface="+mn-ea"/>
                          <a:cs typeface="+mn-cs"/>
                        </a:rPr>
                        <a:t>PASS</a:t>
                      </a:r>
                    </a:p>
                  </a:txBody>
                  <a:tcPr marL="91426" marR="9142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800" kern="1200" dirty="0" smtClean="0">
                          <a:solidFill>
                            <a:schemeClr val="dk1"/>
                          </a:solidFill>
                          <a:effectLst/>
                          <a:latin typeface="+mn-lt"/>
                          <a:ea typeface="+mn-ea"/>
                          <a:cs typeface="+mn-cs"/>
                        </a:rPr>
                        <a:t>YES</a:t>
                      </a:r>
                    </a:p>
                    <a:p>
                      <a:pPr algn="ctr"/>
                      <a:endParaRPr lang="en-US" sz="800" dirty="0">
                        <a:solidFill>
                          <a:schemeClr val="tx1">
                            <a:lumMod val="50000"/>
                          </a:schemeClr>
                        </a:solidFill>
                      </a:endParaRPr>
                    </a:p>
                  </a:txBody>
                  <a:tcPr marL="91426" marR="9142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259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lumMod val="50000"/>
                            </a:schemeClr>
                          </a:solidFill>
                          <a:effectLst/>
                          <a:latin typeface="+mn-lt"/>
                          <a:ea typeface="+mn-ea"/>
                          <a:cs typeface="+mn-cs"/>
                        </a:rPr>
                        <a:t>TEST CASE 3</a:t>
                      </a:r>
                    </a:p>
                  </a:txBody>
                  <a:tcPr marL="91426" marR="9142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800" b="1" kern="1200" dirty="0" smtClean="0">
                          <a:solidFill>
                            <a:srgbClr val="C00000"/>
                          </a:solidFill>
                          <a:effectLst/>
                          <a:latin typeface="+mn-lt"/>
                          <a:ea typeface="+mn-ea"/>
                          <a:cs typeface="+mn-cs"/>
                        </a:rPr>
                        <a:t>FAIL</a:t>
                      </a:r>
                    </a:p>
                  </a:txBody>
                  <a:tcPr marL="91426" marR="9142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800" kern="1200" dirty="0" smtClean="0">
                          <a:solidFill>
                            <a:schemeClr val="dk1"/>
                          </a:solidFill>
                          <a:effectLst/>
                          <a:latin typeface="+mn-lt"/>
                          <a:ea typeface="+mn-ea"/>
                          <a:cs typeface="+mn-cs"/>
                        </a:rPr>
                        <a:t>YES</a:t>
                      </a:r>
                    </a:p>
                  </a:txBody>
                  <a:tcPr marL="91426" marR="9142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6141">
                <a:tc>
                  <a:txBody>
                    <a:bodyPr/>
                    <a:lstStyle/>
                    <a:p>
                      <a:pPr algn="ctr"/>
                      <a:r>
                        <a:rPr lang="en-US" sz="800" dirty="0" smtClean="0">
                          <a:solidFill>
                            <a:schemeClr val="tx1">
                              <a:lumMod val="50000"/>
                            </a:schemeClr>
                          </a:solidFill>
                        </a:rPr>
                        <a:t>_____</a:t>
                      </a:r>
                      <a:endParaRPr lang="en-US" sz="800" dirty="0">
                        <a:solidFill>
                          <a:schemeClr val="tx1">
                            <a:lumMod val="50000"/>
                          </a:schemeClr>
                        </a:solidFill>
                      </a:endParaRPr>
                    </a:p>
                  </a:txBody>
                  <a:tcPr marL="91426" marR="9142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800" dirty="0" smtClean="0">
                          <a:solidFill>
                            <a:schemeClr val="tx1">
                              <a:lumMod val="50000"/>
                            </a:schemeClr>
                          </a:solidFill>
                        </a:rPr>
                        <a:t>_____</a:t>
                      </a:r>
                      <a:endParaRPr lang="en-US" sz="800" dirty="0">
                        <a:solidFill>
                          <a:schemeClr val="tx1">
                            <a:lumMod val="50000"/>
                          </a:schemeClr>
                        </a:solidFill>
                      </a:endParaRPr>
                    </a:p>
                  </a:txBody>
                  <a:tcPr marL="91426" marR="9142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800" dirty="0" smtClean="0">
                          <a:solidFill>
                            <a:schemeClr val="tx1">
                              <a:lumMod val="50000"/>
                            </a:schemeClr>
                          </a:solidFill>
                        </a:rPr>
                        <a:t>_____</a:t>
                      </a:r>
                      <a:endParaRPr lang="en-US" sz="800" dirty="0">
                        <a:solidFill>
                          <a:schemeClr val="tx1">
                            <a:lumMod val="50000"/>
                          </a:schemeClr>
                        </a:solidFill>
                      </a:endParaRPr>
                    </a:p>
                  </a:txBody>
                  <a:tcPr marL="91426" marR="9142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259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lumMod val="50000"/>
                            </a:schemeClr>
                          </a:solidFill>
                          <a:effectLst/>
                          <a:latin typeface="+mn-lt"/>
                          <a:ea typeface="+mn-ea"/>
                          <a:cs typeface="+mn-cs"/>
                        </a:rPr>
                        <a:t>TEST CASE N</a:t>
                      </a:r>
                    </a:p>
                  </a:txBody>
                  <a:tcPr marL="91426" marR="9142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rgbClr val="647533"/>
                          </a:solidFill>
                          <a:effectLst/>
                          <a:latin typeface="+mn-lt"/>
                          <a:ea typeface="+mn-ea"/>
                          <a:cs typeface="+mn-cs"/>
                        </a:rPr>
                        <a:t>PASS</a:t>
                      </a:r>
                    </a:p>
                  </a:txBody>
                  <a:tcPr marL="91426" marR="9142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800" kern="1200" dirty="0" smtClean="0">
                          <a:solidFill>
                            <a:schemeClr val="dk1"/>
                          </a:solidFill>
                          <a:effectLst/>
                          <a:latin typeface="+mn-lt"/>
                          <a:ea typeface="+mn-ea"/>
                          <a:cs typeface="+mn-cs"/>
                        </a:rPr>
                        <a:t>YES</a:t>
                      </a:r>
                    </a:p>
                  </a:txBody>
                  <a:tcPr marL="91426" marR="91426"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23602" name="Picture 8" descr="marketing_automation_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1650" y="4692650"/>
            <a:ext cx="990600" cy="98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pic>
        <p:nvPicPr>
          <p:cNvPr id="2360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925" y="4321175"/>
            <a:ext cx="114935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604" name="TextBox 5"/>
          <p:cNvSpPr txBox="1">
            <a:spLocks noChangeArrowheads="1"/>
          </p:cNvSpPr>
          <p:nvPr/>
        </p:nvSpPr>
        <p:spPr bwMode="auto">
          <a:xfrm>
            <a:off x="4148138" y="2667000"/>
            <a:ext cx="1317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a:buFont typeface="Wingdings" pitchFamily="2" charset="2"/>
              <a:buNone/>
            </a:pPr>
            <a:r>
              <a:rPr lang="en-US" altLang="en-US" sz="1200" b="1"/>
              <a:t>EXECUTION</a:t>
            </a:r>
          </a:p>
        </p:txBody>
      </p:sp>
      <p:sp>
        <p:nvSpPr>
          <p:cNvPr id="23605" name="TextBox 5"/>
          <p:cNvSpPr txBox="1">
            <a:spLocks noChangeArrowheads="1"/>
          </p:cNvSpPr>
          <p:nvPr/>
        </p:nvSpPr>
        <p:spPr bwMode="auto">
          <a:xfrm>
            <a:off x="6172200" y="2886075"/>
            <a:ext cx="23622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a:buFont typeface="Wingdings" pitchFamily="2" charset="2"/>
              <a:buNone/>
            </a:pPr>
            <a:r>
              <a:rPr lang="en-US" altLang="en-US" sz="1200" b="1" dirty="0"/>
              <a:t>EXECUTION REPORT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4626001" y="1646919"/>
            <a:ext cx="3962400" cy="838200"/>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4648199" y="1676400"/>
            <a:ext cx="3962400" cy="8382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396902" y="4956568"/>
            <a:ext cx="3962400" cy="838200"/>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19100" y="4986049"/>
            <a:ext cx="3962400" cy="8382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587901" y="4956568"/>
            <a:ext cx="3962400" cy="838200"/>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4610099" y="4986049"/>
            <a:ext cx="3962400" cy="8382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03279" y="3850881"/>
            <a:ext cx="3962400" cy="838200"/>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425477" y="3880362"/>
            <a:ext cx="3962400" cy="8382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4594278" y="3850881"/>
            <a:ext cx="3962400" cy="838200"/>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616476" y="3880362"/>
            <a:ext cx="3962400" cy="8382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03279" y="2743200"/>
            <a:ext cx="3962400" cy="838200"/>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25477" y="2772681"/>
            <a:ext cx="3962400" cy="8382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594278" y="2743200"/>
            <a:ext cx="3962400" cy="838200"/>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4616476" y="2772681"/>
            <a:ext cx="3962400" cy="8382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Rounded Rectangle 18"/>
          <p:cNvSpPr/>
          <p:nvPr/>
        </p:nvSpPr>
        <p:spPr>
          <a:xfrm>
            <a:off x="435002" y="1646919"/>
            <a:ext cx="3962400" cy="838200"/>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457200" y="1676400"/>
            <a:ext cx="3962400" cy="8382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3" name="Title 1"/>
          <p:cNvSpPr>
            <a:spLocks noGrp="1"/>
          </p:cNvSpPr>
          <p:nvPr>
            <p:ph type="title"/>
          </p:nvPr>
        </p:nvSpPr>
        <p:spPr>
          <a:xfrm>
            <a:off x="457200" y="152400"/>
            <a:ext cx="8229600" cy="1143000"/>
          </a:xfrm>
        </p:spPr>
        <p:txBody>
          <a:bodyPr/>
          <a:lstStyle/>
          <a:p>
            <a:r>
              <a:rPr lang="en-US" altLang="en-US" sz="3600" dirty="0" smtClean="0"/>
              <a:t>Conclusion</a:t>
            </a:r>
            <a:endParaRPr lang="en-US" altLang="en-US" sz="4000" dirty="0" smtClean="0"/>
          </a:p>
        </p:txBody>
      </p:sp>
      <p:sp>
        <p:nvSpPr>
          <p:cNvPr id="30737" name="TextBox 17"/>
          <p:cNvSpPr txBox="1">
            <a:spLocks noChangeArrowheads="1"/>
          </p:cNvSpPr>
          <p:nvPr/>
        </p:nvSpPr>
        <p:spPr bwMode="auto">
          <a:xfrm>
            <a:off x="450904" y="3928943"/>
            <a:ext cx="3962399" cy="74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a:lnSpc>
                <a:spcPts val="2500"/>
              </a:lnSpc>
              <a:spcBef>
                <a:spcPts val="3200"/>
              </a:spcBef>
              <a:buFontTx/>
              <a:buNone/>
            </a:pPr>
            <a:r>
              <a:rPr lang="en-US" altLang="en-US" sz="2400" dirty="0">
                <a:solidFill>
                  <a:schemeClr val="bg1"/>
                </a:solidFill>
                <a:latin typeface="Futura LT Pro Light" pitchFamily="34" charset="0"/>
              </a:rPr>
              <a:t>Using right locators for objects identification </a:t>
            </a:r>
          </a:p>
        </p:txBody>
      </p:sp>
      <p:sp>
        <p:nvSpPr>
          <p:cNvPr id="30739" name="TextBox 19"/>
          <p:cNvSpPr txBox="1">
            <a:spLocks noChangeArrowheads="1"/>
          </p:cNvSpPr>
          <p:nvPr/>
        </p:nvSpPr>
        <p:spPr bwMode="auto">
          <a:xfrm>
            <a:off x="457200" y="5008901"/>
            <a:ext cx="3984597" cy="733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a:lnSpc>
                <a:spcPts val="2500"/>
              </a:lnSpc>
              <a:spcBef>
                <a:spcPts val="3200"/>
              </a:spcBef>
              <a:buFontTx/>
              <a:buNone/>
            </a:pPr>
            <a:r>
              <a:rPr lang="en-US" altLang="en-US" sz="2400" dirty="0">
                <a:solidFill>
                  <a:schemeClr val="bg1"/>
                </a:solidFill>
                <a:latin typeface="Futura LT Pro Light" pitchFamily="34" charset="0"/>
              </a:rPr>
              <a:t>Dynamic object synchronization </a:t>
            </a:r>
          </a:p>
        </p:txBody>
      </p:sp>
      <p:sp>
        <p:nvSpPr>
          <p:cNvPr id="30740" name="TextBox 20"/>
          <p:cNvSpPr txBox="1">
            <a:spLocks noChangeArrowheads="1"/>
          </p:cNvSpPr>
          <p:nvPr/>
        </p:nvSpPr>
        <p:spPr bwMode="auto">
          <a:xfrm>
            <a:off x="4591050" y="5169201"/>
            <a:ext cx="3959252"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a:lnSpc>
                <a:spcPts val="2500"/>
              </a:lnSpc>
              <a:spcBef>
                <a:spcPts val="3200"/>
              </a:spcBef>
              <a:buFontTx/>
              <a:buNone/>
            </a:pPr>
            <a:r>
              <a:rPr lang="en-US" altLang="en-US" sz="2400" dirty="0">
                <a:solidFill>
                  <a:schemeClr val="bg1"/>
                </a:solidFill>
                <a:latin typeface="Futura LT Pro Light" pitchFamily="34" charset="0"/>
              </a:rPr>
              <a:t>Re-execution capability</a:t>
            </a:r>
          </a:p>
        </p:txBody>
      </p:sp>
      <p:sp>
        <p:nvSpPr>
          <p:cNvPr id="30741" name="TextBox 21"/>
          <p:cNvSpPr txBox="1">
            <a:spLocks noChangeArrowheads="1"/>
          </p:cNvSpPr>
          <p:nvPr/>
        </p:nvSpPr>
        <p:spPr bwMode="auto">
          <a:xfrm>
            <a:off x="4602188" y="4059763"/>
            <a:ext cx="3990975" cy="42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a:lnSpc>
                <a:spcPts val="2500"/>
              </a:lnSpc>
              <a:spcBef>
                <a:spcPts val="3200"/>
              </a:spcBef>
              <a:buFontTx/>
              <a:buNone/>
            </a:pPr>
            <a:r>
              <a:rPr lang="en-US" altLang="en-US" sz="2400" dirty="0">
                <a:solidFill>
                  <a:schemeClr val="bg1"/>
                </a:solidFill>
                <a:latin typeface="Futura LT Pro Light" pitchFamily="34" charset="0"/>
              </a:rPr>
              <a:t>Tear-down approach</a:t>
            </a:r>
          </a:p>
        </p:txBody>
      </p:sp>
      <p:sp>
        <p:nvSpPr>
          <p:cNvPr id="30742" name="TextBox 22"/>
          <p:cNvSpPr txBox="1">
            <a:spLocks noChangeArrowheads="1"/>
          </p:cNvSpPr>
          <p:nvPr/>
        </p:nvSpPr>
        <p:spPr bwMode="auto">
          <a:xfrm>
            <a:off x="450904" y="2959584"/>
            <a:ext cx="3978221"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a:lnSpc>
                <a:spcPts val="2500"/>
              </a:lnSpc>
              <a:spcBef>
                <a:spcPts val="3200"/>
              </a:spcBef>
              <a:buFontTx/>
              <a:buNone/>
            </a:pPr>
            <a:r>
              <a:rPr lang="en-US" altLang="en-US" sz="2400">
                <a:solidFill>
                  <a:schemeClr val="bg1"/>
                </a:solidFill>
                <a:latin typeface="Futura LT Pro Light" pitchFamily="34" charset="0"/>
              </a:rPr>
              <a:t>Keeping </a:t>
            </a:r>
            <a:r>
              <a:rPr lang="en-US" altLang="en-US" sz="2400" smtClean="0">
                <a:solidFill>
                  <a:schemeClr val="bg1"/>
                </a:solidFill>
                <a:latin typeface="Futura LT Pro Light" pitchFamily="34" charset="0"/>
              </a:rPr>
              <a:t>tests </a:t>
            </a:r>
            <a:r>
              <a:rPr lang="en-US" altLang="en-US" sz="2400" dirty="0">
                <a:solidFill>
                  <a:schemeClr val="bg1"/>
                </a:solidFill>
                <a:latin typeface="Futura LT Pro Light" pitchFamily="34" charset="0"/>
              </a:rPr>
              <a:t>short</a:t>
            </a:r>
          </a:p>
        </p:txBody>
      </p:sp>
      <p:sp>
        <p:nvSpPr>
          <p:cNvPr id="30743" name="TextBox 23"/>
          <p:cNvSpPr txBox="1">
            <a:spLocks noChangeArrowheads="1"/>
          </p:cNvSpPr>
          <p:nvPr/>
        </p:nvSpPr>
        <p:spPr bwMode="auto">
          <a:xfrm>
            <a:off x="4568851" y="2939866"/>
            <a:ext cx="3983064"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a:lnSpc>
                <a:spcPts val="2500"/>
              </a:lnSpc>
              <a:spcBef>
                <a:spcPts val="3200"/>
              </a:spcBef>
              <a:buFontTx/>
              <a:buNone/>
            </a:pPr>
            <a:r>
              <a:rPr lang="en-US" altLang="en-US" sz="2400" dirty="0">
                <a:solidFill>
                  <a:schemeClr val="bg1"/>
                </a:solidFill>
                <a:latin typeface="Futura LT Pro Light" pitchFamily="34" charset="0"/>
              </a:rPr>
              <a:t>Keeping tests independent</a:t>
            </a:r>
          </a:p>
        </p:txBody>
      </p:sp>
      <p:sp>
        <p:nvSpPr>
          <p:cNvPr id="30744" name="TextBox 24"/>
          <p:cNvSpPr txBox="1">
            <a:spLocks noChangeArrowheads="1"/>
          </p:cNvSpPr>
          <p:nvPr/>
        </p:nvSpPr>
        <p:spPr bwMode="auto">
          <a:xfrm>
            <a:off x="4686299" y="1752600"/>
            <a:ext cx="3984598" cy="733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a:lnSpc>
                <a:spcPts val="2500"/>
              </a:lnSpc>
              <a:spcBef>
                <a:spcPts val="3200"/>
              </a:spcBef>
              <a:buFontTx/>
              <a:buNone/>
            </a:pPr>
            <a:r>
              <a:rPr lang="en-US" altLang="en-US" sz="2400" dirty="0">
                <a:solidFill>
                  <a:schemeClr val="bg1"/>
                </a:solidFill>
                <a:latin typeface="Futura LT Pro Light" pitchFamily="34" charset="0"/>
              </a:rPr>
              <a:t>Controlled environment for automation</a:t>
            </a:r>
          </a:p>
        </p:txBody>
      </p:sp>
      <p:sp>
        <p:nvSpPr>
          <p:cNvPr id="30747" name="TextBox 30"/>
          <p:cNvSpPr txBox="1">
            <a:spLocks noChangeArrowheads="1"/>
          </p:cNvSpPr>
          <p:nvPr/>
        </p:nvSpPr>
        <p:spPr bwMode="auto">
          <a:xfrm>
            <a:off x="479398" y="1704866"/>
            <a:ext cx="3940202" cy="733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a:lnSpc>
                <a:spcPts val="2500"/>
              </a:lnSpc>
              <a:spcBef>
                <a:spcPts val="3200"/>
              </a:spcBef>
              <a:buFontTx/>
              <a:buNone/>
            </a:pPr>
            <a:r>
              <a:rPr lang="en-US" altLang="en-US" sz="2400" dirty="0">
                <a:solidFill>
                  <a:schemeClr val="bg1"/>
                </a:solidFill>
                <a:latin typeface="Futura LT Pro Light" pitchFamily="34" charset="0"/>
              </a:rPr>
              <a:t>Deploy application on optimal configuration</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47"/>
                                        </p:tgtEl>
                                        <p:attrNameLst>
                                          <p:attrName>style.visibility</p:attrName>
                                        </p:attrNameLst>
                                      </p:cBhvr>
                                      <p:to>
                                        <p:strVal val="visible"/>
                                      </p:to>
                                    </p:set>
                                    <p:animEffect transition="in" filter="fade">
                                      <p:cBhvr>
                                        <p:cTn id="13" dur="500"/>
                                        <p:tgtEl>
                                          <p:spTgt spid="3074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744"/>
                                        </p:tgtEl>
                                        <p:attrNameLst>
                                          <p:attrName>style.visibility</p:attrName>
                                        </p:attrNameLst>
                                      </p:cBhvr>
                                      <p:to>
                                        <p:strVal val="visible"/>
                                      </p:to>
                                    </p:set>
                                    <p:animEffect transition="in" filter="fade">
                                      <p:cBhvr>
                                        <p:cTn id="24" dur="500"/>
                                        <p:tgtEl>
                                          <p:spTgt spid="3074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0742"/>
                                        </p:tgtEl>
                                        <p:attrNameLst>
                                          <p:attrName>style.visibility</p:attrName>
                                        </p:attrNameLst>
                                      </p:cBhvr>
                                      <p:to>
                                        <p:strVal val="visible"/>
                                      </p:to>
                                    </p:set>
                                    <p:animEffect transition="in" filter="fade">
                                      <p:cBhvr>
                                        <p:cTn id="35" dur="500"/>
                                        <p:tgtEl>
                                          <p:spTgt spid="3074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0743"/>
                                        </p:tgtEl>
                                        <p:attrNameLst>
                                          <p:attrName>style.visibility</p:attrName>
                                        </p:attrNameLst>
                                      </p:cBhvr>
                                      <p:to>
                                        <p:strVal val="visible"/>
                                      </p:to>
                                    </p:set>
                                    <p:animEffect transition="in" filter="fade">
                                      <p:cBhvr>
                                        <p:cTn id="46" dur="500"/>
                                        <p:tgtEl>
                                          <p:spTgt spid="3074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0737"/>
                                        </p:tgtEl>
                                        <p:attrNameLst>
                                          <p:attrName>style.visibility</p:attrName>
                                        </p:attrNameLst>
                                      </p:cBhvr>
                                      <p:to>
                                        <p:strVal val="visible"/>
                                      </p:to>
                                    </p:set>
                                    <p:animEffect transition="in" filter="fade">
                                      <p:cBhvr>
                                        <p:cTn id="57" dur="500"/>
                                        <p:tgtEl>
                                          <p:spTgt spid="3073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0741"/>
                                        </p:tgtEl>
                                        <p:attrNameLst>
                                          <p:attrName>style.visibility</p:attrName>
                                        </p:attrNameLst>
                                      </p:cBhvr>
                                      <p:to>
                                        <p:strVal val="visible"/>
                                      </p:to>
                                    </p:set>
                                    <p:animEffect transition="in" filter="fade">
                                      <p:cBhvr>
                                        <p:cTn id="68" dur="500"/>
                                        <p:tgtEl>
                                          <p:spTgt spid="3074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500"/>
                                        <p:tgtEl>
                                          <p:spTgt spid="3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0739"/>
                                        </p:tgtEl>
                                        <p:attrNameLst>
                                          <p:attrName>style.visibility</p:attrName>
                                        </p:attrNameLst>
                                      </p:cBhvr>
                                      <p:to>
                                        <p:strVal val="visible"/>
                                      </p:to>
                                    </p:set>
                                    <p:animEffect transition="in" filter="fade">
                                      <p:cBhvr>
                                        <p:cTn id="79" dur="500"/>
                                        <p:tgtEl>
                                          <p:spTgt spid="30739"/>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fade">
                                      <p:cBhvr>
                                        <p:cTn id="84" dur="500"/>
                                        <p:tgtEl>
                                          <p:spTgt spid="36"/>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fade">
                                      <p:cBhvr>
                                        <p:cTn id="87" dur="500"/>
                                        <p:tgtEl>
                                          <p:spTgt spid="4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0740"/>
                                        </p:tgtEl>
                                        <p:attrNameLst>
                                          <p:attrName>style.visibility</p:attrName>
                                        </p:attrNameLst>
                                      </p:cBhvr>
                                      <p:to>
                                        <p:strVal val="visible"/>
                                      </p:to>
                                    </p:set>
                                    <p:animEffect transition="in" filter="fade">
                                      <p:cBhvr>
                                        <p:cTn id="90" dur="500"/>
                                        <p:tgtEl>
                                          <p:spTgt spid="30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4" grpId="0" animBg="1"/>
      <p:bldP spid="35" grpId="0" animBg="1"/>
      <p:bldP spid="36" grpId="0" animBg="1"/>
      <p:bldP spid="44" grpId="0" animBg="1"/>
      <p:bldP spid="30" grpId="0" animBg="1"/>
      <p:bldP spid="31" grpId="0" animBg="1"/>
      <p:bldP spid="32" grpId="0" animBg="1"/>
      <p:bldP spid="33" grpId="0" animBg="1"/>
      <p:bldP spid="26" grpId="0" animBg="1"/>
      <p:bldP spid="27" grpId="0" animBg="1"/>
      <p:bldP spid="28" grpId="0" animBg="1"/>
      <p:bldP spid="29" grpId="0" animBg="1"/>
      <p:bldP spid="19" grpId="0" animBg="1"/>
      <p:bldP spid="20" grpId="0" animBg="1"/>
      <p:bldP spid="30737" grpId="0"/>
      <p:bldP spid="30739" grpId="0"/>
      <p:bldP spid="30740" grpId="0"/>
      <p:bldP spid="30741" grpId="0"/>
      <p:bldP spid="30742" grpId="0"/>
      <p:bldP spid="30743" grpId="0"/>
      <p:bldP spid="30744" grpId="0"/>
      <p:bldP spid="3074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52400"/>
            <a:ext cx="8229600" cy="1143000"/>
          </a:xfrm>
        </p:spPr>
        <p:txBody>
          <a:bodyPr/>
          <a:lstStyle/>
          <a:p>
            <a:pPr eaLnBrk="1" hangingPunct="1"/>
            <a:r>
              <a:rPr lang="en-US" altLang="en-US" sz="3600" dirty="0" smtClean="0"/>
              <a:t>Benefits of eliminating </a:t>
            </a:r>
            <a:r>
              <a:rPr lang="en-US" altLang="en-US" sz="3600" dirty="0"/>
              <a:t>f</a:t>
            </a:r>
            <a:r>
              <a:rPr lang="en-US" altLang="en-US" sz="3600" dirty="0" smtClean="0"/>
              <a:t>alse </a:t>
            </a:r>
            <a:r>
              <a:rPr lang="en-US" altLang="en-US" sz="3600" dirty="0"/>
              <a:t>p</a:t>
            </a:r>
            <a:r>
              <a:rPr lang="en-US" altLang="en-US" sz="3600" dirty="0" smtClean="0"/>
              <a:t>ositives</a:t>
            </a:r>
            <a:endParaRPr lang="en-IN" altLang="en-US" sz="3600" dirty="0" smtClean="0"/>
          </a:p>
        </p:txBody>
      </p:sp>
      <p:sp>
        <p:nvSpPr>
          <p:cNvPr id="23" name="Rounded Rectangle 22"/>
          <p:cNvSpPr/>
          <p:nvPr/>
        </p:nvSpPr>
        <p:spPr>
          <a:xfrm>
            <a:off x="1666797" y="2724153"/>
            <a:ext cx="5877003" cy="590551"/>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spcBef>
                <a:spcPts val="3200"/>
              </a:spcBef>
              <a:buFontTx/>
              <a:buNone/>
            </a:pPr>
            <a:r>
              <a:rPr lang="en-US" altLang="en-US" sz="3200" dirty="0">
                <a:solidFill>
                  <a:schemeClr val="bg1"/>
                </a:solidFill>
                <a:latin typeface="Futura MdCn BT" panose="020B0506020204030203" pitchFamily="34" charset="0"/>
              </a:rPr>
              <a:t>Certainty of application health</a:t>
            </a:r>
          </a:p>
        </p:txBody>
      </p:sp>
      <p:sp>
        <p:nvSpPr>
          <p:cNvPr id="25" name="Rounded Rectangle 24"/>
          <p:cNvSpPr/>
          <p:nvPr/>
        </p:nvSpPr>
        <p:spPr>
          <a:xfrm>
            <a:off x="1671598" y="3562353"/>
            <a:ext cx="5867400" cy="590551"/>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spcBef>
                <a:spcPts val="3200"/>
              </a:spcBef>
              <a:buFontTx/>
              <a:buNone/>
            </a:pPr>
            <a:r>
              <a:rPr lang="en-US" altLang="en-US" sz="3200" dirty="0">
                <a:solidFill>
                  <a:schemeClr val="bg1"/>
                </a:solidFill>
                <a:latin typeface="Futura MdCn BT" panose="020B0506020204030203" pitchFamily="34" charset="0"/>
              </a:rPr>
              <a:t>Increase in productivity</a:t>
            </a:r>
          </a:p>
        </p:txBody>
      </p:sp>
      <p:sp>
        <p:nvSpPr>
          <p:cNvPr id="31" name="Rounded Rectangle 30"/>
          <p:cNvSpPr/>
          <p:nvPr/>
        </p:nvSpPr>
        <p:spPr>
          <a:xfrm>
            <a:off x="1671598" y="4370073"/>
            <a:ext cx="5867400" cy="590551"/>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spcBef>
                <a:spcPts val="3200"/>
              </a:spcBef>
              <a:buNone/>
            </a:pPr>
            <a:r>
              <a:rPr lang="en-US" altLang="en-US" sz="3200" dirty="0">
                <a:solidFill>
                  <a:schemeClr val="bg1"/>
                </a:solidFill>
                <a:latin typeface="Futura MdCn BT" panose="020B0506020204030203" pitchFamily="34" charset="0"/>
              </a:rPr>
              <a:t>Save time not investigating </a:t>
            </a:r>
            <a:r>
              <a:rPr lang="en-US" altLang="en-US" sz="3200" dirty="0" smtClean="0">
                <a:solidFill>
                  <a:schemeClr val="bg1"/>
                </a:solidFill>
                <a:latin typeface="Futura MdCn BT" panose="020B0506020204030203" pitchFamily="34" charset="0"/>
              </a:rPr>
              <a:t>false positives</a:t>
            </a:r>
            <a:endParaRPr lang="en-US" altLang="en-US" sz="3200" dirty="0">
              <a:solidFill>
                <a:schemeClr val="bg1"/>
              </a:solidFill>
              <a:latin typeface="Futura MdCn BT" panose="020B0506020204030203" pitchFamily="34" charset="0"/>
            </a:endParaRPr>
          </a:p>
        </p:txBody>
      </p:sp>
      <p:sp>
        <p:nvSpPr>
          <p:cNvPr id="29" name="Rounded Rectangle 28"/>
          <p:cNvSpPr/>
          <p:nvPr/>
        </p:nvSpPr>
        <p:spPr>
          <a:xfrm>
            <a:off x="1671598" y="1828800"/>
            <a:ext cx="5867400" cy="590551"/>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spcBef>
                <a:spcPts val="3200"/>
              </a:spcBef>
              <a:buFontTx/>
              <a:buNone/>
            </a:pPr>
            <a:r>
              <a:rPr lang="en-US" altLang="en-US" sz="3200" dirty="0">
                <a:solidFill>
                  <a:schemeClr val="bg1"/>
                </a:solidFill>
                <a:latin typeface="Futura MdCn BT" panose="020B0506020204030203" pitchFamily="34" charset="0"/>
              </a:rPr>
              <a:t>Will not miss potential bugs</a:t>
            </a:r>
          </a:p>
        </p:txBody>
      </p:sp>
      <p:sp>
        <p:nvSpPr>
          <p:cNvPr id="38" name="Rounded Rectangle 37"/>
          <p:cNvSpPr/>
          <p:nvPr/>
        </p:nvSpPr>
        <p:spPr>
          <a:xfrm>
            <a:off x="1671598" y="5162552"/>
            <a:ext cx="5867400" cy="590551"/>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spcBef>
                <a:spcPts val="3200"/>
              </a:spcBef>
              <a:buFontTx/>
              <a:buNone/>
            </a:pPr>
            <a:r>
              <a:rPr lang="en-US" altLang="en-US" sz="3200" dirty="0">
                <a:solidFill>
                  <a:schemeClr val="bg1"/>
                </a:solidFill>
                <a:latin typeface="Futura MdCn BT" panose="020B0506020204030203" pitchFamily="34" charset="0"/>
              </a:rPr>
              <a:t>Decrease cost of automation</a:t>
            </a:r>
          </a:p>
        </p:txBody>
      </p:sp>
    </p:spTree>
    <p:extLst>
      <p:ext uri="{BB962C8B-B14F-4D97-AF65-F5344CB8AC3E}">
        <p14:creationId xmlns:p14="http://schemas.microsoft.com/office/powerpoint/2010/main" val="2077948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31" grpId="0" animBg="1"/>
      <p:bldP spid="29" grpId="0" animBg="1"/>
      <p:bldP spid="3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Current project\legal documents\TEASER\PPT &amp; PSD\Whitepapers\Business-Intelligence-Whitepaper-Teaser\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63792" cy="687284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200" y="1981200"/>
            <a:ext cx="9067800" cy="3508653"/>
          </a:xfrm>
          <a:prstGeom prst="rect">
            <a:avLst/>
          </a:prstGeom>
          <a:noFill/>
        </p:spPr>
        <p:txBody>
          <a:bodyPr wrap="square" rtlCol="0">
            <a:spAutoFit/>
          </a:bodyPr>
          <a:lstStyle/>
          <a:p>
            <a:pPr algn="ctr"/>
            <a:r>
              <a:rPr lang="en-US" sz="5400" dirty="0" smtClean="0">
                <a:solidFill>
                  <a:prstClr val="white"/>
                </a:solidFill>
                <a:latin typeface="Futura Std Light" pitchFamily="34" charset="0"/>
              </a:rPr>
              <a:t>Get your </a:t>
            </a:r>
            <a:r>
              <a:rPr lang="en-US" sz="5400" b="1" i="1" dirty="0" smtClean="0">
                <a:solidFill>
                  <a:prstClr val="white"/>
                </a:solidFill>
                <a:latin typeface="Futura Std Light" pitchFamily="34" charset="0"/>
              </a:rPr>
              <a:t>FREE</a:t>
            </a:r>
            <a:r>
              <a:rPr lang="en-US" sz="5400" dirty="0" smtClean="0">
                <a:solidFill>
                  <a:prstClr val="white"/>
                </a:solidFill>
                <a:latin typeface="Futura Std Light" pitchFamily="34" charset="0"/>
              </a:rPr>
              <a:t> Step by Step Guide to Create CSS Locators</a:t>
            </a:r>
          </a:p>
          <a:p>
            <a:pPr lvl="1" algn="ctr"/>
            <a:endParaRPr lang="en-US" sz="3600" dirty="0">
              <a:solidFill>
                <a:prstClr val="white"/>
              </a:solidFill>
              <a:latin typeface="Futura Std Light" pitchFamily="34" charset="0"/>
            </a:endParaRPr>
          </a:p>
          <a:p>
            <a:pPr lvl="1" algn="ctr"/>
            <a:r>
              <a:rPr lang="en-US" sz="5400" u="sng" dirty="0" err="1" smtClean="0">
                <a:solidFill>
                  <a:srgbClr val="EB8023"/>
                </a:solidFill>
                <a:latin typeface="Futura Std Light" pitchFamily="34" charset="0"/>
              </a:rPr>
              <a:t>qasource.com</a:t>
            </a:r>
            <a:r>
              <a:rPr lang="en-US" sz="5400" u="sng" dirty="0" smtClean="0">
                <a:solidFill>
                  <a:srgbClr val="EB8023"/>
                </a:solidFill>
                <a:latin typeface="Futura Std Light" pitchFamily="34" charset="0"/>
              </a:rPr>
              <a:t>/</a:t>
            </a:r>
            <a:r>
              <a:rPr lang="en-US" sz="5400" u="sng" dirty="0" err="1" smtClean="0">
                <a:solidFill>
                  <a:srgbClr val="EB8023"/>
                </a:solidFill>
                <a:latin typeface="Futura Std Light" pitchFamily="34" charset="0"/>
              </a:rPr>
              <a:t>css</a:t>
            </a:r>
            <a:r>
              <a:rPr lang="en-US" sz="5400" u="sng" dirty="0" smtClean="0">
                <a:solidFill>
                  <a:srgbClr val="EB8023"/>
                </a:solidFill>
                <a:latin typeface="Futura Std Light" pitchFamily="34" charset="0"/>
              </a:rPr>
              <a:t>-locators</a:t>
            </a:r>
          </a:p>
          <a:p>
            <a:pPr lvl="1" algn="ctr"/>
            <a:endParaRPr lang="en-US" sz="2400" dirty="0">
              <a:solidFill>
                <a:srgbClr val="EB8023"/>
              </a:solidFill>
              <a:latin typeface="Futura Std Light" pitchFamily="34" charset="0"/>
            </a:endParaRPr>
          </a:p>
        </p:txBody>
      </p:sp>
      <p:pic>
        <p:nvPicPr>
          <p:cNvPr id="4100" name="Picture 4" descr="D:\Projects\Other Projects\Webinar presentation\Raw Files\logo_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454851"/>
            <a:ext cx="3886200" cy="10691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863637" y="5715000"/>
            <a:ext cx="3436518" cy="369332"/>
          </a:xfrm>
          <a:prstGeom prst="rect">
            <a:avLst/>
          </a:prstGeom>
          <a:noFill/>
        </p:spPr>
        <p:txBody>
          <a:bodyPr wrap="none" rtlCol="0">
            <a:spAutoFit/>
          </a:bodyPr>
          <a:lstStyle/>
          <a:p>
            <a:pPr algn="ctr"/>
            <a:r>
              <a:rPr lang="en-IN" b="1" dirty="0" smtClean="0">
                <a:solidFill>
                  <a:schemeClr val="bg1"/>
                </a:solidFill>
              </a:rPr>
              <a:t>knowledgecenter@qasource.com</a:t>
            </a:r>
            <a:endParaRPr lang="en-IN" b="1" dirty="0">
              <a:solidFill>
                <a:schemeClr val="bg1"/>
              </a:solidFill>
            </a:endParaRPr>
          </a:p>
        </p:txBody>
      </p:sp>
    </p:spTree>
    <p:extLst>
      <p:ext uri="{BB962C8B-B14F-4D97-AF65-F5344CB8AC3E}">
        <p14:creationId xmlns:p14="http://schemas.microsoft.com/office/powerpoint/2010/main" val="6882980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2"/>
          <p:cNvSpPr txBox="1">
            <a:spLocks/>
          </p:cNvSpPr>
          <p:nvPr/>
        </p:nvSpPr>
        <p:spPr bwMode="auto">
          <a:xfrm>
            <a:off x="381000" y="2590800"/>
            <a:ext cx="8229600"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7200" dirty="0" smtClean="0">
                <a:solidFill>
                  <a:srgbClr val="16355D"/>
                </a:solidFill>
                <a:latin typeface="+mn-lt"/>
              </a:rPr>
              <a:t>Q&amp;A</a:t>
            </a:r>
            <a:endParaRPr lang="en-US" altLang="en-US" sz="7200" dirty="0">
              <a:solidFill>
                <a:srgbClr val="16355D"/>
              </a:solidFill>
              <a:latin typeface="+mn-lt"/>
            </a:endParaRPr>
          </a:p>
        </p:txBody>
      </p:sp>
    </p:spTree>
    <p:extLst>
      <p:ext uri="{BB962C8B-B14F-4D97-AF65-F5344CB8AC3E}">
        <p14:creationId xmlns:p14="http://schemas.microsoft.com/office/powerpoint/2010/main" val="28514229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noGrp="1"/>
          </p:cNvSpPr>
          <p:nvPr>
            <p:ph type="title" idx="4294967295"/>
          </p:nvPr>
        </p:nvSpPr>
        <p:spPr>
          <a:xfrm>
            <a:off x="152400" y="685800"/>
            <a:ext cx="8839200" cy="685800"/>
          </a:xfrm>
        </p:spPr>
        <p:txBody>
          <a:bodyPr/>
          <a:lstStyle/>
          <a:p>
            <a:r>
              <a:rPr lang="en-US" altLang="en-US" sz="2000" dirty="0" smtClean="0"/>
              <a:t>Question #1</a:t>
            </a:r>
          </a:p>
        </p:txBody>
      </p:sp>
      <p:grpSp>
        <p:nvGrpSpPr>
          <p:cNvPr id="3" name="Group 2"/>
          <p:cNvGrpSpPr/>
          <p:nvPr/>
        </p:nvGrpSpPr>
        <p:grpSpPr>
          <a:xfrm>
            <a:off x="76200" y="1219200"/>
            <a:ext cx="8991600" cy="1252538"/>
            <a:chOff x="76200" y="1143000"/>
            <a:chExt cx="8991600" cy="1252538"/>
          </a:xfrm>
        </p:grpSpPr>
        <p:sp>
          <p:nvSpPr>
            <p:cNvPr id="15" name="Rectangle 14"/>
            <p:cNvSpPr/>
            <p:nvPr/>
          </p:nvSpPr>
          <p:spPr>
            <a:xfrm>
              <a:off x="76200" y="1143000"/>
              <a:ext cx="8991600" cy="8382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b="1" dirty="0" smtClean="0">
                  <a:solidFill>
                    <a:srgbClr val="FFFFFF"/>
                  </a:solidFill>
                </a:rPr>
                <a:t>How many years of experience do you have with Selenium?</a:t>
              </a:r>
              <a:endParaRPr lang="en-US" sz="2400" b="1" dirty="0">
                <a:solidFill>
                  <a:srgbClr val="FFFFFF"/>
                </a:solidFill>
              </a:endParaRPr>
            </a:p>
          </p:txBody>
        </p:sp>
        <p:sp>
          <p:nvSpPr>
            <p:cNvPr id="7" name="Rectangle 6"/>
            <p:cNvSpPr/>
            <p:nvPr/>
          </p:nvSpPr>
          <p:spPr>
            <a:xfrm>
              <a:off x="1497013" y="1676400"/>
              <a:ext cx="1881187" cy="719138"/>
            </a:xfrm>
            <a:prstGeom prst="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prstClr val="white"/>
                </a:solidFill>
              </a:endParaRPr>
            </a:p>
          </p:txBody>
        </p:sp>
        <p:sp>
          <p:nvSpPr>
            <p:cNvPr id="9" name="TextBox 2"/>
            <p:cNvSpPr txBox="1">
              <a:spLocks noChangeArrowheads="1"/>
            </p:cNvSpPr>
            <p:nvPr/>
          </p:nvSpPr>
          <p:spPr bwMode="auto">
            <a:xfrm>
              <a:off x="1650208" y="1790700"/>
              <a:ext cx="1635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2200" dirty="0" smtClean="0">
                  <a:solidFill>
                    <a:prstClr val="white"/>
                  </a:solidFill>
                </a:rPr>
                <a:t>&lt; 2 years</a:t>
              </a:r>
              <a:endParaRPr lang="en-US" altLang="en-US" sz="2200" dirty="0">
                <a:solidFill>
                  <a:prstClr val="white"/>
                </a:solidFill>
              </a:endParaRPr>
            </a:p>
          </p:txBody>
        </p:sp>
        <p:sp>
          <p:nvSpPr>
            <p:cNvPr id="10" name="Rectangle 9"/>
            <p:cNvSpPr/>
            <p:nvPr/>
          </p:nvSpPr>
          <p:spPr>
            <a:xfrm>
              <a:off x="3706813" y="1676400"/>
              <a:ext cx="1881187" cy="719138"/>
            </a:xfrm>
            <a:prstGeom prst="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prstClr val="white"/>
                </a:solidFill>
              </a:endParaRPr>
            </a:p>
          </p:txBody>
        </p:sp>
        <p:sp>
          <p:nvSpPr>
            <p:cNvPr id="11" name="TextBox 2"/>
            <p:cNvSpPr txBox="1">
              <a:spLocks noChangeArrowheads="1"/>
            </p:cNvSpPr>
            <p:nvPr/>
          </p:nvSpPr>
          <p:spPr bwMode="auto">
            <a:xfrm>
              <a:off x="3810000" y="1790700"/>
              <a:ext cx="1635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2200" dirty="0" smtClean="0">
                  <a:solidFill>
                    <a:prstClr val="white"/>
                  </a:solidFill>
                </a:rPr>
                <a:t>2-4 years</a:t>
              </a:r>
              <a:endParaRPr lang="en-US" altLang="en-US" sz="2200" dirty="0">
                <a:solidFill>
                  <a:prstClr val="white"/>
                </a:solidFill>
              </a:endParaRPr>
            </a:p>
          </p:txBody>
        </p:sp>
        <p:sp>
          <p:nvSpPr>
            <p:cNvPr id="12" name="Rectangle 11"/>
            <p:cNvSpPr/>
            <p:nvPr/>
          </p:nvSpPr>
          <p:spPr>
            <a:xfrm>
              <a:off x="5916613" y="1676400"/>
              <a:ext cx="1881187" cy="719138"/>
            </a:xfrm>
            <a:prstGeom prst="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prstClr val="white"/>
                </a:solidFill>
              </a:endParaRPr>
            </a:p>
          </p:txBody>
        </p:sp>
        <p:sp>
          <p:nvSpPr>
            <p:cNvPr id="13" name="TextBox 2"/>
            <p:cNvSpPr txBox="1">
              <a:spLocks noChangeArrowheads="1"/>
            </p:cNvSpPr>
            <p:nvPr/>
          </p:nvSpPr>
          <p:spPr bwMode="auto">
            <a:xfrm>
              <a:off x="6019800" y="1791157"/>
              <a:ext cx="16351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2200" dirty="0" smtClean="0">
                  <a:solidFill>
                    <a:prstClr val="white"/>
                  </a:solidFill>
                </a:rPr>
                <a:t>5+ years</a:t>
              </a:r>
              <a:endParaRPr lang="en-US" altLang="en-US" sz="2200" dirty="0">
                <a:solidFill>
                  <a:prstClr val="white"/>
                </a:solidFill>
              </a:endParaRPr>
            </a:p>
          </p:txBody>
        </p:sp>
      </p:grpSp>
      <p:grpSp>
        <p:nvGrpSpPr>
          <p:cNvPr id="4" name="Group 3"/>
          <p:cNvGrpSpPr/>
          <p:nvPr/>
        </p:nvGrpSpPr>
        <p:grpSpPr>
          <a:xfrm>
            <a:off x="76200" y="3124200"/>
            <a:ext cx="8991600" cy="1219200"/>
            <a:chOff x="76200" y="3048000"/>
            <a:chExt cx="8991600" cy="1219200"/>
          </a:xfrm>
        </p:grpSpPr>
        <p:sp>
          <p:nvSpPr>
            <p:cNvPr id="36" name="Rectangle 35"/>
            <p:cNvSpPr/>
            <p:nvPr/>
          </p:nvSpPr>
          <p:spPr>
            <a:xfrm>
              <a:off x="76200" y="3048000"/>
              <a:ext cx="8991600" cy="75034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b="1" dirty="0" smtClean="0">
                  <a:solidFill>
                    <a:srgbClr val="FFFFFF"/>
                  </a:solidFill>
                </a:rPr>
                <a:t>What is the size of your automation suite?</a:t>
              </a:r>
              <a:endParaRPr lang="en-US" sz="2400" b="1" dirty="0">
                <a:solidFill>
                  <a:srgbClr val="FFFFFF"/>
                </a:solidFill>
              </a:endParaRPr>
            </a:p>
          </p:txBody>
        </p:sp>
        <p:sp>
          <p:nvSpPr>
            <p:cNvPr id="19" name="Rectangle 18"/>
            <p:cNvSpPr/>
            <p:nvPr/>
          </p:nvSpPr>
          <p:spPr>
            <a:xfrm>
              <a:off x="304800" y="3548062"/>
              <a:ext cx="1881187" cy="719138"/>
            </a:xfrm>
            <a:prstGeom prst="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prstClr val="white"/>
                </a:solidFill>
              </a:endParaRPr>
            </a:p>
          </p:txBody>
        </p:sp>
        <p:sp>
          <p:nvSpPr>
            <p:cNvPr id="20" name="TextBox 2"/>
            <p:cNvSpPr txBox="1">
              <a:spLocks noChangeArrowheads="1"/>
            </p:cNvSpPr>
            <p:nvPr/>
          </p:nvSpPr>
          <p:spPr bwMode="auto">
            <a:xfrm>
              <a:off x="457995" y="3493542"/>
              <a:ext cx="16351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2200" dirty="0" smtClean="0">
                  <a:solidFill>
                    <a:prstClr val="white"/>
                  </a:solidFill>
                </a:rPr>
                <a:t>&lt; 100 </a:t>
              </a:r>
            </a:p>
            <a:p>
              <a:pPr algn="ctr" eaLnBrk="1" hangingPunct="1">
                <a:spcBef>
                  <a:spcPct val="0"/>
                </a:spcBef>
                <a:buFontTx/>
                <a:buNone/>
              </a:pPr>
              <a:r>
                <a:rPr lang="en-US" altLang="en-US" sz="2200" dirty="0" smtClean="0">
                  <a:solidFill>
                    <a:prstClr val="white"/>
                  </a:solidFill>
                </a:rPr>
                <a:t>test cases</a:t>
              </a:r>
              <a:endParaRPr lang="en-US" altLang="en-US" sz="2200" dirty="0">
                <a:solidFill>
                  <a:prstClr val="white"/>
                </a:solidFill>
              </a:endParaRPr>
            </a:p>
          </p:txBody>
        </p:sp>
        <p:sp>
          <p:nvSpPr>
            <p:cNvPr id="21" name="Rectangle 20"/>
            <p:cNvSpPr/>
            <p:nvPr/>
          </p:nvSpPr>
          <p:spPr>
            <a:xfrm>
              <a:off x="2514600" y="3548062"/>
              <a:ext cx="1881187" cy="719138"/>
            </a:xfrm>
            <a:prstGeom prst="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prstClr val="white"/>
                </a:solidFill>
              </a:endParaRPr>
            </a:p>
          </p:txBody>
        </p:sp>
        <p:sp>
          <p:nvSpPr>
            <p:cNvPr id="22" name="TextBox 2"/>
            <p:cNvSpPr txBox="1">
              <a:spLocks noChangeArrowheads="1"/>
            </p:cNvSpPr>
            <p:nvPr/>
          </p:nvSpPr>
          <p:spPr bwMode="auto">
            <a:xfrm>
              <a:off x="2617787" y="3493542"/>
              <a:ext cx="16351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2200" dirty="0" smtClean="0">
                  <a:solidFill>
                    <a:prstClr val="white"/>
                  </a:solidFill>
                </a:rPr>
                <a:t>100-250 </a:t>
              </a:r>
            </a:p>
            <a:p>
              <a:pPr algn="ctr" eaLnBrk="1" hangingPunct="1">
                <a:spcBef>
                  <a:spcPct val="0"/>
                </a:spcBef>
                <a:buFontTx/>
                <a:buNone/>
              </a:pPr>
              <a:r>
                <a:rPr lang="en-US" altLang="en-US" sz="2200" dirty="0" smtClean="0">
                  <a:solidFill>
                    <a:prstClr val="white"/>
                  </a:solidFill>
                </a:rPr>
                <a:t>test cases</a:t>
              </a:r>
            </a:p>
          </p:txBody>
        </p:sp>
        <p:sp>
          <p:nvSpPr>
            <p:cNvPr id="23" name="Rectangle 22"/>
            <p:cNvSpPr/>
            <p:nvPr/>
          </p:nvSpPr>
          <p:spPr>
            <a:xfrm>
              <a:off x="4724400" y="3548062"/>
              <a:ext cx="1881187" cy="719138"/>
            </a:xfrm>
            <a:prstGeom prst="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prstClr val="white"/>
                </a:solidFill>
              </a:endParaRPr>
            </a:p>
          </p:txBody>
        </p:sp>
        <p:sp>
          <p:nvSpPr>
            <p:cNvPr id="24" name="TextBox 2"/>
            <p:cNvSpPr txBox="1">
              <a:spLocks noChangeArrowheads="1"/>
            </p:cNvSpPr>
            <p:nvPr/>
          </p:nvSpPr>
          <p:spPr bwMode="auto">
            <a:xfrm>
              <a:off x="4827587" y="3493542"/>
              <a:ext cx="16351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2200" dirty="0">
                  <a:solidFill>
                    <a:prstClr val="white"/>
                  </a:solidFill>
                </a:rPr>
                <a:t>2</a:t>
              </a:r>
              <a:r>
                <a:rPr lang="en-US" altLang="en-US" sz="2200" dirty="0" smtClean="0">
                  <a:solidFill>
                    <a:prstClr val="white"/>
                  </a:solidFill>
                </a:rPr>
                <a:t>50-500 </a:t>
              </a:r>
            </a:p>
            <a:p>
              <a:pPr algn="ctr" eaLnBrk="1" hangingPunct="1">
                <a:spcBef>
                  <a:spcPct val="0"/>
                </a:spcBef>
                <a:buFontTx/>
                <a:buNone/>
              </a:pPr>
              <a:r>
                <a:rPr lang="en-US" altLang="en-US" sz="2200" dirty="0" smtClean="0">
                  <a:solidFill>
                    <a:prstClr val="white"/>
                  </a:solidFill>
                </a:rPr>
                <a:t>test cases</a:t>
              </a:r>
              <a:endParaRPr lang="en-US" altLang="en-US" sz="2200" dirty="0">
                <a:solidFill>
                  <a:prstClr val="white"/>
                </a:solidFill>
              </a:endParaRPr>
            </a:p>
          </p:txBody>
        </p:sp>
        <p:sp>
          <p:nvSpPr>
            <p:cNvPr id="25" name="Rectangle 24"/>
            <p:cNvSpPr/>
            <p:nvPr/>
          </p:nvSpPr>
          <p:spPr>
            <a:xfrm>
              <a:off x="6934200" y="3548062"/>
              <a:ext cx="1881187" cy="719138"/>
            </a:xfrm>
            <a:prstGeom prst="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prstClr val="white"/>
                </a:solidFill>
              </a:endParaRPr>
            </a:p>
          </p:txBody>
        </p:sp>
        <p:sp>
          <p:nvSpPr>
            <p:cNvPr id="26" name="TextBox 2"/>
            <p:cNvSpPr txBox="1">
              <a:spLocks noChangeArrowheads="1"/>
            </p:cNvSpPr>
            <p:nvPr/>
          </p:nvSpPr>
          <p:spPr bwMode="auto">
            <a:xfrm>
              <a:off x="7037387" y="3493542"/>
              <a:ext cx="16351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2200" dirty="0" smtClean="0">
                  <a:solidFill>
                    <a:prstClr val="white"/>
                  </a:solidFill>
                </a:rPr>
                <a:t>500+ </a:t>
              </a:r>
            </a:p>
            <a:p>
              <a:pPr algn="ctr" eaLnBrk="1" hangingPunct="1">
                <a:spcBef>
                  <a:spcPct val="0"/>
                </a:spcBef>
                <a:buFontTx/>
                <a:buNone/>
              </a:pPr>
              <a:r>
                <a:rPr lang="en-US" altLang="en-US" sz="2200" dirty="0" smtClean="0">
                  <a:solidFill>
                    <a:prstClr val="white"/>
                  </a:solidFill>
                </a:rPr>
                <a:t>test cases</a:t>
              </a:r>
              <a:endParaRPr lang="en-US" altLang="en-US" sz="2200" dirty="0">
                <a:solidFill>
                  <a:prstClr val="white"/>
                </a:solidFill>
              </a:endParaRPr>
            </a:p>
          </p:txBody>
        </p:sp>
      </p:grpSp>
      <p:grpSp>
        <p:nvGrpSpPr>
          <p:cNvPr id="5" name="Group 4"/>
          <p:cNvGrpSpPr/>
          <p:nvPr/>
        </p:nvGrpSpPr>
        <p:grpSpPr>
          <a:xfrm>
            <a:off x="76200" y="5029200"/>
            <a:ext cx="8991600" cy="1295400"/>
            <a:chOff x="76200" y="4953000"/>
            <a:chExt cx="8991600" cy="1295400"/>
          </a:xfrm>
        </p:grpSpPr>
        <p:sp>
          <p:nvSpPr>
            <p:cNvPr id="37" name="Rectangle 36"/>
            <p:cNvSpPr/>
            <p:nvPr/>
          </p:nvSpPr>
          <p:spPr>
            <a:xfrm>
              <a:off x="76200" y="4953000"/>
              <a:ext cx="8991600" cy="82654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b="1" dirty="0" smtClean="0">
                  <a:solidFill>
                    <a:srgbClr val="FFFFFF"/>
                  </a:solidFill>
                </a:rPr>
                <a:t>What is the most important reason why you invest in automation?</a:t>
              </a:r>
              <a:endParaRPr lang="en-US" sz="2400" b="1" dirty="0">
                <a:solidFill>
                  <a:srgbClr val="FFFFFF"/>
                </a:solidFill>
              </a:endParaRPr>
            </a:p>
          </p:txBody>
        </p:sp>
        <p:sp>
          <p:nvSpPr>
            <p:cNvPr id="30" name="Rectangle 29"/>
            <p:cNvSpPr/>
            <p:nvPr/>
          </p:nvSpPr>
          <p:spPr>
            <a:xfrm>
              <a:off x="1420813" y="5529262"/>
              <a:ext cx="1881187" cy="719138"/>
            </a:xfrm>
            <a:prstGeom prst="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prstClr val="white"/>
                </a:solidFill>
              </a:endParaRPr>
            </a:p>
          </p:txBody>
        </p:sp>
        <p:sp>
          <p:nvSpPr>
            <p:cNvPr id="31" name="TextBox 2"/>
            <p:cNvSpPr txBox="1">
              <a:spLocks noChangeArrowheads="1"/>
            </p:cNvSpPr>
            <p:nvPr/>
          </p:nvSpPr>
          <p:spPr bwMode="auto">
            <a:xfrm>
              <a:off x="1574008" y="5643562"/>
              <a:ext cx="1635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2200" dirty="0" smtClean="0">
                  <a:solidFill>
                    <a:prstClr val="white"/>
                  </a:solidFill>
                </a:rPr>
                <a:t>Save Money</a:t>
              </a:r>
              <a:endParaRPr lang="en-US" altLang="en-US" sz="2200" dirty="0">
                <a:solidFill>
                  <a:prstClr val="white"/>
                </a:solidFill>
              </a:endParaRPr>
            </a:p>
          </p:txBody>
        </p:sp>
        <p:sp>
          <p:nvSpPr>
            <p:cNvPr id="32" name="Rectangle 31"/>
            <p:cNvSpPr/>
            <p:nvPr/>
          </p:nvSpPr>
          <p:spPr>
            <a:xfrm>
              <a:off x="3630613" y="5529262"/>
              <a:ext cx="1881187" cy="719138"/>
            </a:xfrm>
            <a:prstGeom prst="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prstClr val="white"/>
                </a:solidFill>
              </a:endParaRPr>
            </a:p>
          </p:txBody>
        </p:sp>
        <p:sp>
          <p:nvSpPr>
            <p:cNvPr id="33" name="TextBox 2"/>
            <p:cNvSpPr txBox="1">
              <a:spLocks noChangeArrowheads="1"/>
            </p:cNvSpPr>
            <p:nvPr/>
          </p:nvSpPr>
          <p:spPr bwMode="auto">
            <a:xfrm>
              <a:off x="3630613" y="5474742"/>
              <a:ext cx="188118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2200" dirty="0" smtClean="0">
                  <a:solidFill>
                    <a:prstClr val="white"/>
                  </a:solidFill>
                </a:rPr>
                <a:t>Save Time/ Release Faster</a:t>
              </a:r>
              <a:endParaRPr lang="en-US" altLang="en-US" sz="2200" dirty="0">
                <a:solidFill>
                  <a:prstClr val="white"/>
                </a:solidFill>
              </a:endParaRPr>
            </a:p>
          </p:txBody>
        </p:sp>
        <p:sp>
          <p:nvSpPr>
            <p:cNvPr id="34" name="Rectangle 33"/>
            <p:cNvSpPr/>
            <p:nvPr/>
          </p:nvSpPr>
          <p:spPr>
            <a:xfrm>
              <a:off x="5840413" y="5529262"/>
              <a:ext cx="1881187" cy="719138"/>
            </a:xfrm>
            <a:prstGeom prst="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prstClr val="white"/>
                </a:solidFill>
              </a:endParaRPr>
            </a:p>
          </p:txBody>
        </p:sp>
        <p:sp>
          <p:nvSpPr>
            <p:cNvPr id="35" name="TextBox 2"/>
            <p:cNvSpPr txBox="1">
              <a:spLocks noChangeArrowheads="1"/>
            </p:cNvSpPr>
            <p:nvPr/>
          </p:nvSpPr>
          <p:spPr bwMode="auto">
            <a:xfrm>
              <a:off x="5943600" y="5474742"/>
              <a:ext cx="16351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2200" dirty="0" smtClean="0">
                  <a:solidFill>
                    <a:prstClr val="white"/>
                  </a:solidFill>
                </a:rPr>
                <a:t>More QA Coverage</a:t>
              </a:r>
              <a:endParaRPr lang="en-US" altLang="en-US" sz="2200" dirty="0">
                <a:solidFill>
                  <a:prstClr val="white"/>
                </a:solidFill>
              </a:endParaRPr>
            </a:p>
          </p:txBody>
        </p:sp>
      </p:grpSp>
      <p:sp>
        <p:nvSpPr>
          <p:cNvPr id="38" name="Title 1"/>
          <p:cNvSpPr txBox="1">
            <a:spLocks/>
          </p:cNvSpPr>
          <p:nvPr/>
        </p:nvSpPr>
        <p:spPr bwMode="auto">
          <a:xfrm>
            <a:off x="152400" y="2590800"/>
            <a:ext cx="883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Futura Bk BT"/>
              </a:defRPr>
            </a:lvl2pPr>
            <a:lvl3pPr algn="l" rtl="0" eaLnBrk="0" fontAlgn="base" hangingPunct="0">
              <a:spcBef>
                <a:spcPct val="0"/>
              </a:spcBef>
              <a:spcAft>
                <a:spcPct val="0"/>
              </a:spcAft>
              <a:defRPr sz="4400">
                <a:solidFill>
                  <a:schemeClr val="tx2"/>
                </a:solidFill>
                <a:latin typeface="Futura Bk BT"/>
              </a:defRPr>
            </a:lvl3pPr>
            <a:lvl4pPr algn="l" rtl="0" eaLnBrk="0" fontAlgn="base" hangingPunct="0">
              <a:spcBef>
                <a:spcPct val="0"/>
              </a:spcBef>
              <a:spcAft>
                <a:spcPct val="0"/>
              </a:spcAft>
              <a:defRPr sz="4400">
                <a:solidFill>
                  <a:schemeClr val="tx2"/>
                </a:solidFill>
                <a:latin typeface="Futura Bk BT"/>
              </a:defRPr>
            </a:lvl4pPr>
            <a:lvl5pPr algn="l" rtl="0" eaLnBrk="0" fontAlgn="base" hangingPunct="0">
              <a:spcBef>
                <a:spcPct val="0"/>
              </a:spcBef>
              <a:spcAft>
                <a:spcPct val="0"/>
              </a:spcAft>
              <a:defRPr sz="4400">
                <a:solidFill>
                  <a:schemeClr val="tx2"/>
                </a:solidFill>
                <a:latin typeface="Futura Bk BT"/>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2000" dirty="0" smtClean="0"/>
              <a:t>Question #2</a:t>
            </a:r>
          </a:p>
        </p:txBody>
      </p:sp>
      <p:sp>
        <p:nvSpPr>
          <p:cNvPr id="39" name="Title 1"/>
          <p:cNvSpPr txBox="1">
            <a:spLocks/>
          </p:cNvSpPr>
          <p:nvPr/>
        </p:nvSpPr>
        <p:spPr bwMode="auto">
          <a:xfrm>
            <a:off x="152400" y="4495800"/>
            <a:ext cx="883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Futura Bk BT"/>
              </a:defRPr>
            </a:lvl2pPr>
            <a:lvl3pPr algn="l" rtl="0" eaLnBrk="0" fontAlgn="base" hangingPunct="0">
              <a:spcBef>
                <a:spcPct val="0"/>
              </a:spcBef>
              <a:spcAft>
                <a:spcPct val="0"/>
              </a:spcAft>
              <a:defRPr sz="4400">
                <a:solidFill>
                  <a:schemeClr val="tx2"/>
                </a:solidFill>
                <a:latin typeface="Futura Bk BT"/>
              </a:defRPr>
            </a:lvl3pPr>
            <a:lvl4pPr algn="l" rtl="0" eaLnBrk="0" fontAlgn="base" hangingPunct="0">
              <a:spcBef>
                <a:spcPct val="0"/>
              </a:spcBef>
              <a:spcAft>
                <a:spcPct val="0"/>
              </a:spcAft>
              <a:defRPr sz="4400">
                <a:solidFill>
                  <a:schemeClr val="tx2"/>
                </a:solidFill>
                <a:latin typeface="Futura Bk BT"/>
              </a:defRPr>
            </a:lvl4pPr>
            <a:lvl5pPr algn="l" rtl="0" eaLnBrk="0" fontAlgn="base" hangingPunct="0">
              <a:spcBef>
                <a:spcPct val="0"/>
              </a:spcBef>
              <a:spcAft>
                <a:spcPct val="0"/>
              </a:spcAft>
              <a:defRPr sz="4400">
                <a:solidFill>
                  <a:schemeClr val="tx2"/>
                </a:solidFill>
                <a:latin typeface="Futura Bk BT"/>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2000" dirty="0" smtClean="0"/>
              <a:t>Question #3</a:t>
            </a:r>
          </a:p>
        </p:txBody>
      </p:sp>
      <p:sp>
        <p:nvSpPr>
          <p:cNvPr id="42" name="Title 1"/>
          <p:cNvSpPr txBox="1">
            <a:spLocks/>
          </p:cNvSpPr>
          <p:nvPr/>
        </p:nvSpPr>
        <p:spPr>
          <a:xfrm>
            <a:off x="457200" y="152400"/>
            <a:ext cx="8305800" cy="762000"/>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Futura Bk BT"/>
              </a:defRPr>
            </a:lvl2pPr>
            <a:lvl3pPr algn="l" rtl="0" eaLnBrk="0" fontAlgn="base" hangingPunct="0">
              <a:spcBef>
                <a:spcPct val="0"/>
              </a:spcBef>
              <a:spcAft>
                <a:spcPct val="0"/>
              </a:spcAft>
              <a:defRPr sz="4400">
                <a:solidFill>
                  <a:schemeClr val="tx2"/>
                </a:solidFill>
                <a:latin typeface="Futura Bk BT"/>
              </a:defRPr>
            </a:lvl3pPr>
            <a:lvl4pPr algn="l" rtl="0" eaLnBrk="0" fontAlgn="base" hangingPunct="0">
              <a:spcBef>
                <a:spcPct val="0"/>
              </a:spcBef>
              <a:spcAft>
                <a:spcPct val="0"/>
              </a:spcAft>
              <a:defRPr sz="4400">
                <a:solidFill>
                  <a:schemeClr val="tx2"/>
                </a:solidFill>
                <a:latin typeface="Futura Bk BT"/>
              </a:defRPr>
            </a:lvl4pPr>
            <a:lvl5pPr algn="l" rtl="0" eaLnBrk="0" fontAlgn="base" hangingPunct="0">
              <a:spcBef>
                <a:spcPct val="0"/>
              </a:spcBef>
              <a:spcAft>
                <a:spcPct val="0"/>
              </a:spcAft>
              <a:defRPr sz="4400">
                <a:solidFill>
                  <a:schemeClr val="tx2"/>
                </a:solidFill>
                <a:latin typeface="Futura Bk BT"/>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3600" dirty="0" smtClean="0"/>
              <a:t>Attendees poll</a:t>
            </a:r>
          </a:p>
        </p:txBody>
      </p:sp>
    </p:spTree>
    <p:extLst>
      <p:ext uri="{BB962C8B-B14F-4D97-AF65-F5344CB8AC3E}">
        <p14:creationId xmlns:p14="http://schemas.microsoft.com/office/powerpoint/2010/main" val="26513762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fade">
                                      <p:cBhvr>
                                        <p:cTn id="7" dur="500"/>
                                        <p:tgtEl>
                                          <p:spTgt spid="2867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38" grpId="0"/>
      <p:bldP spid="3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3048000" y="3352800"/>
            <a:ext cx="2755900" cy="1736969"/>
          </a:xfrm>
          <a:prstGeom prst="rect">
            <a:avLst/>
          </a:prstGeom>
        </p:spPr>
      </p:pic>
      <p:pic>
        <p:nvPicPr>
          <p:cNvPr id="5122" name="Picture 2" descr="D:\Projects\Other Projects\Webinar presentation\Raw Files\logo_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524000"/>
            <a:ext cx="4895894" cy="9215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19600" y="1668779"/>
            <a:ext cx="4488693" cy="1077218"/>
          </a:xfrm>
          <a:prstGeom prst="rect">
            <a:avLst/>
          </a:prstGeom>
          <a:noFill/>
        </p:spPr>
        <p:txBody>
          <a:bodyPr wrap="square" rtlCol="0">
            <a:spAutoFit/>
          </a:bodyPr>
          <a:lstStyle/>
          <a:p>
            <a:r>
              <a:rPr lang="en-IN" sz="3200" b="1" dirty="0" smtClean="0">
                <a:solidFill>
                  <a:srgbClr val="16355D"/>
                </a:solidFill>
                <a:latin typeface="+mj-lt"/>
                <a:ea typeface="+mj-ea"/>
                <a:cs typeface="+mj-cs"/>
              </a:rPr>
              <a:t>Anand </a:t>
            </a:r>
            <a:r>
              <a:rPr lang="en-IN" sz="3200" b="1" dirty="0">
                <a:solidFill>
                  <a:srgbClr val="16355D"/>
                </a:solidFill>
                <a:latin typeface="+mj-lt"/>
                <a:ea typeface="+mj-ea"/>
                <a:cs typeface="+mj-cs"/>
              </a:rPr>
              <a:t>Ramakrishnan</a:t>
            </a:r>
          </a:p>
          <a:p>
            <a:r>
              <a:rPr lang="en-IN" sz="3200" b="1" dirty="0">
                <a:solidFill>
                  <a:srgbClr val="16355D"/>
                </a:solidFill>
                <a:latin typeface="+mj-lt"/>
                <a:ea typeface="+mj-ea"/>
                <a:cs typeface="+mj-cs"/>
              </a:rPr>
              <a:t>QA </a:t>
            </a:r>
            <a:r>
              <a:rPr lang="en-IN" sz="3200" b="1" dirty="0" smtClean="0">
                <a:solidFill>
                  <a:srgbClr val="16355D"/>
                </a:solidFill>
                <a:latin typeface="+mj-lt"/>
                <a:ea typeface="+mj-ea"/>
                <a:cs typeface="+mj-cs"/>
              </a:rPr>
              <a:t>Director, QASource</a:t>
            </a:r>
            <a:endParaRPr lang="en-IN" sz="3200" b="1" dirty="0">
              <a:solidFill>
                <a:srgbClr val="16355D"/>
              </a:solidFill>
              <a:latin typeface="+mj-lt"/>
              <a:ea typeface="+mj-ea"/>
              <a:cs typeface="+mj-cs"/>
            </a:endParaRPr>
          </a:p>
        </p:txBody>
      </p:sp>
      <p:sp>
        <p:nvSpPr>
          <p:cNvPr id="9" name="TextBox 8"/>
          <p:cNvSpPr txBox="1"/>
          <p:nvPr/>
        </p:nvSpPr>
        <p:spPr>
          <a:xfrm>
            <a:off x="228600" y="3733800"/>
            <a:ext cx="7960641" cy="3170099"/>
          </a:xfrm>
          <a:prstGeom prst="rect">
            <a:avLst/>
          </a:prstGeom>
          <a:noFill/>
        </p:spPr>
        <p:txBody>
          <a:bodyPr wrap="none" rtlCol="0">
            <a:spAutoFit/>
          </a:bodyPr>
          <a:lstStyle/>
          <a:p>
            <a:pPr marL="571500" indent="-571500">
              <a:buFont typeface="Arial" panose="020B0604020202020204" pitchFamily="34" charset="0"/>
              <a:buChar char="•"/>
            </a:pPr>
            <a:r>
              <a:rPr lang="en-US" sz="4000" dirty="0" smtClean="0">
                <a:solidFill>
                  <a:srgbClr val="16355D"/>
                </a:solidFill>
              </a:rPr>
              <a:t>15+ years of automation experience</a:t>
            </a:r>
          </a:p>
          <a:p>
            <a:pPr marL="571500" indent="-571500">
              <a:buFont typeface="Arial" panose="020B0604020202020204" pitchFamily="34" charset="0"/>
              <a:buChar char="•"/>
            </a:pPr>
            <a:r>
              <a:rPr lang="en-US" sz="4000" dirty="0" smtClean="0">
                <a:solidFill>
                  <a:srgbClr val="16355D"/>
                </a:solidFill>
              </a:rPr>
              <a:t>Directing a team of 150 engineers</a:t>
            </a:r>
          </a:p>
          <a:p>
            <a:pPr marL="571500" indent="-571500">
              <a:buFont typeface="Arial" panose="020B0604020202020204" pitchFamily="34" charset="0"/>
              <a:buChar char="•"/>
            </a:pPr>
            <a:r>
              <a:rPr lang="en-US" sz="4000" dirty="0" smtClean="0">
                <a:solidFill>
                  <a:srgbClr val="16355D"/>
                </a:solidFill>
              </a:rPr>
              <a:t>M.S. in Computer Applications</a:t>
            </a:r>
          </a:p>
          <a:p>
            <a:pPr marL="571500" indent="-571500">
              <a:buFont typeface="Arial" panose="020B0604020202020204" pitchFamily="34" charset="0"/>
              <a:buChar char="•"/>
            </a:pPr>
            <a:r>
              <a:rPr lang="en-US" sz="4000" dirty="0" smtClean="0">
                <a:solidFill>
                  <a:srgbClr val="16355D"/>
                </a:solidFill>
              </a:rPr>
              <a:t>M.S. in Cyber Law &amp; Security</a:t>
            </a:r>
          </a:p>
          <a:p>
            <a:pPr marL="571500" indent="-571500">
              <a:buFont typeface="Arial" panose="020B0604020202020204" pitchFamily="34" charset="0"/>
              <a:buChar char="•"/>
            </a:pPr>
            <a:endParaRPr lang="en-US" sz="4000" dirty="0">
              <a:solidFill>
                <a:srgbClr val="16355D"/>
              </a:solidFill>
            </a:endParaRPr>
          </a:p>
        </p:txBody>
      </p:sp>
      <p:pic>
        <p:nvPicPr>
          <p:cNvPr id="2" name="Picture 1" descr="Screen Shot 2015-03-19 at 9.15.46 PM.png"/>
          <p:cNvPicPr>
            <a:picLocks noChangeAspect="1"/>
          </p:cNvPicPr>
          <p:nvPr/>
        </p:nvPicPr>
        <p:blipFill rotWithShape="1">
          <a:blip r:embed="rId3" cstate="print">
            <a:extLst>
              <a:ext uri="{28A0092B-C50C-407E-A947-70E740481C1C}">
                <a14:useLocalDpi xmlns:a14="http://schemas.microsoft.com/office/drawing/2010/main" val="0"/>
              </a:ext>
            </a:extLst>
          </a:blip>
          <a:srcRect l="4991" t="4582" r="7108" b="6536"/>
          <a:stretch/>
        </p:blipFill>
        <p:spPr>
          <a:xfrm>
            <a:off x="304800" y="909577"/>
            <a:ext cx="4114800" cy="2595623"/>
          </a:xfrm>
          <a:prstGeom prst="rect">
            <a:avLst/>
          </a:prstGeom>
          <a:ln w="38100">
            <a:solidFill>
              <a:srgbClr val="16355D"/>
            </a:solidFill>
          </a:ln>
        </p:spPr>
      </p:pic>
    </p:spTree>
    <p:extLst>
      <p:ext uri="{BB962C8B-B14F-4D97-AF65-F5344CB8AC3E}">
        <p14:creationId xmlns:p14="http://schemas.microsoft.com/office/powerpoint/2010/main" val="42142747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52400"/>
            <a:ext cx="8229600" cy="1143000"/>
          </a:xfrm>
        </p:spPr>
        <p:txBody>
          <a:bodyPr/>
          <a:lstStyle/>
          <a:p>
            <a:pPr eaLnBrk="1" hangingPunct="1"/>
            <a:r>
              <a:rPr lang="en-IN" altLang="en-US" sz="3600" dirty="0" smtClean="0"/>
              <a:t>Key learnings &amp; takeaways</a:t>
            </a:r>
          </a:p>
        </p:txBody>
      </p:sp>
      <p:grpSp>
        <p:nvGrpSpPr>
          <p:cNvPr id="5" name="Group 4"/>
          <p:cNvGrpSpPr/>
          <p:nvPr/>
        </p:nvGrpSpPr>
        <p:grpSpPr>
          <a:xfrm>
            <a:off x="381000" y="1676400"/>
            <a:ext cx="8153400" cy="523220"/>
            <a:chOff x="381000" y="1752600"/>
            <a:chExt cx="8153400" cy="523220"/>
          </a:xfrm>
        </p:grpSpPr>
        <p:sp>
          <p:nvSpPr>
            <p:cNvPr id="4" name="Rounded Rectangle 3"/>
            <p:cNvSpPr/>
            <p:nvPr/>
          </p:nvSpPr>
          <p:spPr>
            <a:xfrm>
              <a:off x="546100" y="1771649"/>
              <a:ext cx="7988300" cy="469901"/>
            </a:xfrm>
            <a:prstGeom prst="round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381000" y="1752600"/>
              <a:ext cx="488950" cy="488950"/>
            </a:xfrm>
            <a:prstGeom prst="ellipse">
              <a:avLst/>
            </a:prstGeom>
            <a:solidFill>
              <a:schemeClr val="accent4"/>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05" name="TextBox 17"/>
            <p:cNvSpPr txBox="1">
              <a:spLocks noChangeArrowheads="1"/>
            </p:cNvSpPr>
            <p:nvPr/>
          </p:nvSpPr>
          <p:spPr bwMode="auto">
            <a:xfrm>
              <a:off x="990600" y="1752600"/>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spcBef>
                  <a:spcPts val="3200"/>
                </a:spcBef>
                <a:buFontTx/>
                <a:buNone/>
              </a:pPr>
              <a:r>
                <a:rPr lang="en-IN" altLang="en-US" sz="2800" dirty="0" smtClean="0">
                  <a:solidFill>
                    <a:schemeClr val="bg1"/>
                  </a:solidFill>
                  <a:latin typeface="Futura MdCn BT" panose="020B0506020204030203" pitchFamily="34" charset="0"/>
                </a:rPr>
                <a:t>What are false positives </a:t>
              </a:r>
              <a:r>
                <a:rPr lang="en-IN" altLang="en-US" sz="2800" dirty="0">
                  <a:solidFill>
                    <a:schemeClr val="bg1"/>
                  </a:solidFill>
                  <a:latin typeface="Futura MdCn BT" panose="020B0506020204030203" pitchFamily="34" charset="0"/>
                </a:rPr>
                <a:t>and why </a:t>
              </a:r>
              <a:r>
                <a:rPr lang="en-IN" altLang="en-US" sz="2800" dirty="0" smtClean="0">
                  <a:solidFill>
                    <a:schemeClr val="bg1"/>
                  </a:solidFill>
                  <a:latin typeface="Futura MdCn BT" panose="020B0506020204030203" pitchFamily="34" charset="0"/>
                </a:rPr>
                <a:t>do they occur</a:t>
              </a:r>
              <a:endParaRPr lang="en-US" altLang="en-US" sz="2800" dirty="0">
                <a:solidFill>
                  <a:schemeClr val="bg1"/>
                </a:solidFill>
                <a:latin typeface="Futura MdCn BT" panose="020B0506020204030203" pitchFamily="34" charset="0"/>
              </a:endParaRPr>
            </a:p>
          </p:txBody>
        </p:sp>
      </p:grpSp>
      <p:grpSp>
        <p:nvGrpSpPr>
          <p:cNvPr id="6" name="Group 5"/>
          <p:cNvGrpSpPr/>
          <p:nvPr/>
        </p:nvGrpSpPr>
        <p:grpSpPr>
          <a:xfrm>
            <a:off x="368300" y="2600980"/>
            <a:ext cx="8166100" cy="523220"/>
            <a:chOff x="368300" y="2453015"/>
            <a:chExt cx="8166100" cy="523220"/>
          </a:xfrm>
        </p:grpSpPr>
        <p:grpSp>
          <p:nvGrpSpPr>
            <p:cNvPr id="2" name="Group 1"/>
            <p:cNvGrpSpPr/>
            <p:nvPr/>
          </p:nvGrpSpPr>
          <p:grpSpPr>
            <a:xfrm>
              <a:off x="368300" y="2470150"/>
              <a:ext cx="8166100" cy="488950"/>
              <a:chOff x="292100" y="2774950"/>
              <a:chExt cx="8166100" cy="488950"/>
            </a:xfrm>
          </p:grpSpPr>
          <p:sp>
            <p:nvSpPr>
              <p:cNvPr id="23" name="Rounded Rectangle 22"/>
              <p:cNvSpPr/>
              <p:nvPr/>
            </p:nvSpPr>
            <p:spPr>
              <a:xfrm>
                <a:off x="457200" y="2793999"/>
                <a:ext cx="8001000" cy="469901"/>
              </a:xfrm>
              <a:prstGeom prst="round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292100" y="2774950"/>
                <a:ext cx="488950" cy="488950"/>
              </a:xfrm>
              <a:prstGeom prst="ellipse">
                <a:avLst/>
              </a:prstGeom>
              <a:solidFill>
                <a:schemeClr val="accent4"/>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806" name="TextBox 18"/>
            <p:cNvSpPr txBox="1">
              <a:spLocks noChangeArrowheads="1"/>
            </p:cNvSpPr>
            <p:nvPr/>
          </p:nvSpPr>
          <p:spPr bwMode="auto">
            <a:xfrm>
              <a:off x="977900" y="2453015"/>
              <a:ext cx="5422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spcBef>
                  <a:spcPts val="3200"/>
                </a:spcBef>
                <a:buFontTx/>
                <a:buNone/>
              </a:pPr>
              <a:r>
                <a:rPr lang="en-IN" altLang="en-US" sz="2800" dirty="0">
                  <a:solidFill>
                    <a:schemeClr val="bg1"/>
                  </a:solidFill>
                  <a:latin typeface="Futura MdCn BT" panose="020B0506020204030203" pitchFamily="34" charset="0"/>
                </a:rPr>
                <a:t>Common causes and the </a:t>
              </a:r>
              <a:r>
                <a:rPr lang="en-IN" altLang="en-US" sz="2800" dirty="0" smtClean="0">
                  <a:solidFill>
                    <a:schemeClr val="bg1"/>
                  </a:solidFill>
                  <a:latin typeface="Futura MdCn BT" panose="020B0506020204030203" pitchFamily="34" charset="0"/>
                </a:rPr>
                <a:t>challenges</a:t>
              </a:r>
              <a:endParaRPr lang="en-US" altLang="en-US" sz="2800" dirty="0">
                <a:solidFill>
                  <a:schemeClr val="bg1"/>
                </a:solidFill>
                <a:latin typeface="Futura MdCn BT" panose="020B0506020204030203" pitchFamily="34" charset="0"/>
              </a:endParaRPr>
            </a:p>
          </p:txBody>
        </p:sp>
      </p:grpSp>
      <p:grpSp>
        <p:nvGrpSpPr>
          <p:cNvPr id="7" name="Group 6"/>
          <p:cNvGrpSpPr/>
          <p:nvPr/>
        </p:nvGrpSpPr>
        <p:grpSpPr>
          <a:xfrm>
            <a:off x="368300" y="3515380"/>
            <a:ext cx="8166100" cy="523220"/>
            <a:chOff x="368300" y="3200400"/>
            <a:chExt cx="8166100" cy="523220"/>
          </a:xfrm>
        </p:grpSpPr>
        <p:grpSp>
          <p:nvGrpSpPr>
            <p:cNvPr id="21" name="Group 20"/>
            <p:cNvGrpSpPr/>
            <p:nvPr/>
          </p:nvGrpSpPr>
          <p:grpSpPr>
            <a:xfrm>
              <a:off x="368300" y="3232943"/>
              <a:ext cx="8166100" cy="488950"/>
              <a:chOff x="292100" y="2774950"/>
              <a:chExt cx="8166100" cy="488950"/>
            </a:xfrm>
          </p:grpSpPr>
          <p:sp>
            <p:nvSpPr>
              <p:cNvPr id="22" name="Rounded Rectangle 21"/>
              <p:cNvSpPr/>
              <p:nvPr/>
            </p:nvSpPr>
            <p:spPr>
              <a:xfrm>
                <a:off x="457200" y="2793999"/>
                <a:ext cx="8001000" cy="469901"/>
              </a:xfrm>
              <a:prstGeom prst="round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92100" y="2774950"/>
                <a:ext cx="488950" cy="488950"/>
              </a:xfrm>
              <a:prstGeom prst="ellipse">
                <a:avLst/>
              </a:prstGeom>
              <a:solidFill>
                <a:schemeClr val="accent4"/>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807" name="TextBox 19"/>
            <p:cNvSpPr txBox="1">
              <a:spLocks noChangeArrowheads="1"/>
            </p:cNvSpPr>
            <p:nvPr/>
          </p:nvSpPr>
          <p:spPr bwMode="auto">
            <a:xfrm>
              <a:off x="990600" y="3200400"/>
              <a:ext cx="7315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spcBef>
                  <a:spcPts val="3200"/>
                </a:spcBef>
                <a:buFontTx/>
                <a:buNone/>
              </a:pPr>
              <a:r>
                <a:rPr lang="en-IN" altLang="en-US" sz="2800" dirty="0">
                  <a:solidFill>
                    <a:schemeClr val="bg1"/>
                  </a:solidFill>
                  <a:latin typeface="Futura MdCn BT" panose="020B0506020204030203" pitchFamily="34" charset="0"/>
                </a:rPr>
                <a:t>How to implement key strategies to reduce them</a:t>
              </a:r>
              <a:endParaRPr lang="en-US" altLang="en-US" sz="2800" dirty="0">
                <a:solidFill>
                  <a:schemeClr val="bg1"/>
                </a:solidFill>
                <a:latin typeface="Futura MdCn BT" panose="020B0506020204030203" pitchFamily="34" charset="0"/>
              </a:endParaRPr>
            </a:p>
          </p:txBody>
        </p:sp>
      </p:grpSp>
      <p:grpSp>
        <p:nvGrpSpPr>
          <p:cNvPr id="8" name="Group 7"/>
          <p:cNvGrpSpPr/>
          <p:nvPr/>
        </p:nvGrpSpPr>
        <p:grpSpPr>
          <a:xfrm>
            <a:off x="381000" y="4499769"/>
            <a:ext cx="8153400" cy="529431"/>
            <a:chOff x="381000" y="4724400"/>
            <a:chExt cx="8153400" cy="529431"/>
          </a:xfrm>
        </p:grpSpPr>
        <p:sp>
          <p:nvSpPr>
            <p:cNvPr id="29" name="Rounded Rectangle 28"/>
            <p:cNvSpPr/>
            <p:nvPr/>
          </p:nvSpPr>
          <p:spPr>
            <a:xfrm>
              <a:off x="546100" y="4783930"/>
              <a:ext cx="7988300" cy="442913"/>
            </a:xfrm>
            <a:prstGeom prst="round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09" name="TextBox 21"/>
            <p:cNvSpPr txBox="1">
              <a:spLocks noChangeArrowheads="1"/>
            </p:cNvSpPr>
            <p:nvPr/>
          </p:nvSpPr>
          <p:spPr bwMode="auto">
            <a:xfrm>
              <a:off x="990600" y="4724400"/>
              <a:ext cx="60780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spcBef>
                  <a:spcPts val="3200"/>
                </a:spcBef>
                <a:buFontTx/>
                <a:buNone/>
              </a:pPr>
              <a:r>
                <a:rPr lang="en-IN" altLang="en-US" sz="2800" dirty="0">
                  <a:solidFill>
                    <a:schemeClr val="bg1"/>
                  </a:solidFill>
                  <a:latin typeface="Futura MdCn BT" panose="020B0506020204030203" pitchFamily="34" charset="0"/>
                </a:rPr>
                <a:t>Case </a:t>
              </a:r>
              <a:r>
                <a:rPr lang="en-IN" altLang="en-US" sz="2800" dirty="0" smtClean="0">
                  <a:solidFill>
                    <a:schemeClr val="bg1"/>
                  </a:solidFill>
                  <a:latin typeface="Futura MdCn BT" panose="020B0506020204030203" pitchFamily="34" charset="0"/>
                </a:rPr>
                <a:t>studies and real </a:t>
              </a:r>
              <a:r>
                <a:rPr lang="en-IN" altLang="en-US" sz="2800" dirty="0">
                  <a:solidFill>
                    <a:schemeClr val="bg1"/>
                  </a:solidFill>
                  <a:latin typeface="Futura MdCn BT" panose="020B0506020204030203" pitchFamily="34" charset="0"/>
                </a:rPr>
                <a:t>world examples</a:t>
              </a:r>
              <a:endParaRPr lang="en-US" altLang="en-US" sz="2800" dirty="0">
                <a:solidFill>
                  <a:schemeClr val="bg1"/>
                </a:solidFill>
                <a:latin typeface="Futura MdCn BT" panose="020B0506020204030203" pitchFamily="34" charset="0"/>
              </a:endParaRPr>
            </a:p>
          </p:txBody>
        </p:sp>
        <p:sp>
          <p:nvSpPr>
            <p:cNvPr id="30" name="Oval 29"/>
            <p:cNvSpPr/>
            <p:nvPr/>
          </p:nvSpPr>
          <p:spPr>
            <a:xfrm>
              <a:off x="381000" y="4764881"/>
              <a:ext cx="488950" cy="488950"/>
            </a:xfrm>
            <a:prstGeom prst="ellipse">
              <a:avLst/>
            </a:prstGeom>
            <a:solidFill>
              <a:schemeClr val="accent4"/>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a:off x="381000" y="5420380"/>
            <a:ext cx="8318500" cy="523220"/>
            <a:chOff x="368300" y="5455715"/>
            <a:chExt cx="8318500" cy="523220"/>
          </a:xfrm>
        </p:grpSpPr>
        <p:grpSp>
          <p:nvGrpSpPr>
            <p:cNvPr id="32" name="Group 31"/>
            <p:cNvGrpSpPr/>
            <p:nvPr/>
          </p:nvGrpSpPr>
          <p:grpSpPr>
            <a:xfrm>
              <a:off x="368300" y="5486400"/>
              <a:ext cx="8166100" cy="488950"/>
              <a:chOff x="292100" y="2774950"/>
              <a:chExt cx="8166100" cy="488950"/>
            </a:xfrm>
          </p:grpSpPr>
          <p:sp>
            <p:nvSpPr>
              <p:cNvPr id="33" name="Rounded Rectangle 32"/>
              <p:cNvSpPr/>
              <p:nvPr/>
            </p:nvSpPr>
            <p:spPr>
              <a:xfrm>
                <a:off x="457200" y="2793999"/>
                <a:ext cx="8001000" cy="469901"/>
              </a:xfrm>
              <a:prstGeom prst="round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92100" y="2774950"/>
                <a:ext cx="488950" cy="488950"/>
              </a:xfrm>
              <a:prstGeom prst="ellipse">
                <a:avLst/>
              </a:prstGeom>
              <a:solidFill>
                <a:schemeClr val="accent4"/>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TextBox 21"/>
            <p:cNvSpPr txBox="1">
              <a:spLocks noChangeArrowheads="1"/>
            </p:cNvSpPr>
            <p:nvPr/>
          </p:nvSpPr>
          <p:spPr bwMode="auto">
            <a:xfrm>
              <a:off x="977900" y="5455715"/>
              <a:ext cx="7708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spcBef>
                  <a:spcPts val="3200"/>
                </a:spcBef>
                <a:buFontTx/>
                <a:buNone/>
              </a:pPr>
              <a:r>
                <a:rPr lang="en-IN" altLang="en-US" sz="2800" dirty="0" smtClean="0">
                  <a:solidFill>
                    <a:schemeClr val="bg1"/>
                  </a:solidFill>
                  <a:latin typeface="Futura MdCn BT" panose="020B0506020204030203" pitchFamily="34" charset="0"/>
                </a:rPr>
                <a:t>FREE step by step </a:t>
              </a:r>
              <a:r>
                <a:rPr lang="en-IN" altLang="en-US" sz="2800" dirty="0">
                  <a:solidFill>
                    <a:schemeClr val="bg1"/>
                  </a:solidFill>
                  <a:latin typeface="Futura MdCn BT" panose="020B0506020204030203" pitchFamily="34" charset="0"/>
                </a:rPr>
                <a:t>g</a:t>
              </a:r>
              <a:r>
                <a:rPr lang="en-IN" altLang="en-US" sz="2800" dirty="0" smtClean="0">
                  <a:solidFill>
                    <a:schemeClr val="bg1"/>
                  </a:solidFill>
                  <a:latin typeface="Futura MdCn BT" panose="020B0506020204030203" pitchFamily="34" charset="0"/>
                </a:rPr>
                <a:t>uide to creating CSS locators</a:t>
              </a:r>
              <a:endParaRPr lang="en-US" altLang="en-US" sz="2800" dirty="0">
                <a:solidFill>
                  <a:schemeClr val="bg1"/>
                </a:solidFill>
                <a:latin typeface="Futura MdCn BT" panose="020B0506020204030203" pitchFamily="34" charset="0"/>
              </a:endParaRPr>
            </a:p>
          </p:txBody>
        </p:sp>
      </p:grpSp>
    </p:spTree>
    <p:extLst>
      <p:ext uri="{BB962C8B-B14F-4D97-AF65-F5344CB8AC3E}">
        <p14:creationId xmlns:p14="http://schemas.microsoft.com/office/powerpoint/2010/main" val="410455520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600200"/>
            <a:ext cx="8991600" cy="3962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4"/>
              </a:solidFill>
            </a:endParaRPr>
          </a:p>
        </p:txBody>
      </p:sp>
      <p:cxnSp>
        <p:nvCxnSpPr>
          <p:cNvPr id="13" name="Straight Connector 12"/>
          <p:cNvCxnSpPr/>
          <p:nvPr/>
        </p:nvCxnSpPr>
        <p:spPr>
          <a:xfrm>
            <a:off x="457200" y="1295400"/>
            <a:ext cx="8229600" cy="0"/>
          </a:xfrm>
          <a:prstGeom prst="line">
            <a:avLst/>
          </a:prstGeom>
          <a:ln>
            <a:solidFill>
              <a:schemeClr val="bg1">
                <a:lumMod val="65000"/>
              </a:schemeClr>
            </a:solidFill>
            <a:prstDash val="sysDot"/>
          </a:ln>
        </p:spPr>
        <p:style>
          <a:lnRef idx="3">
            <a:schemeClr val="accent2"/>
          </a:lnRef>
          <a:fillRef idx="0">
            <a:schemeClr val="accent2"/>
          </a:fillRef>
          <a:effectRef idx="2">
            <a:schemeClr val="accent2"/>
          </a:effectRef>
          <a:fontRef idx="minor">
            <a:schemeClr val="tx1"/>
          </a:fontRef>
        </p:style>
      </p:cxnSp>
      <p:sp>
        <p:nvSpPr>
          <p:cNvPr id="2" name="Title 1"/>
          <p:cNvSpPr>
            <a:spLocks noGrp="1"/>
          </p:cNvSpPr>
          <p:nvPr>
            <p:ph type="title"/>
          </p:nvPr>
        </p:nvSpPr>
        <p:spPr>
          <a:xfrm>
            <a:off x="457200" y="152400"/>
            <a:ext cx="8229600" cy="1143000"/>
          </a:xfrm>
        </p:spPr>
        <p:txBody>
          <a:bodyPr/>
          <a:lstStyle/>
          <a:p>
            <a:pPr eaLnBrk="1" hangingPunct="1">
              <a:defRPr/>
            </a:pPr>
            <a:r>
              <a:rPr lang="en-US" sz="3600" dirty="0">
                <a:solidFill>
                  <a:srgbClr val="384866"/>
                </a:solidFill>
              </a:rPr>
              <a:t>What are false positives</a:t>
            </a:r>
            <a:r>
              <a:rPr lang="en-US" sz="3600" b="1" dirty="0">
                <a:solidFill>
                  <a:srgbClr val="384866"/>
                </a:solidFill>
                <a:latin typeface="+mn-lt"/>
                <a:cs typeface="Times New Roman" panose="02020603050405020304" pitchFamily="18" charset="0"/>
              </a:rPr>
              <a:t>?</a:t>
            </a:r>
            <a:endParaRPr lang="en-US" altLang="en-US" sz="3600" b="1" dirty="0" smtClean="0">
              <a:solidFill>
                <a:srgbClr val="384866"/>
              </a:solidFill>
              <a:latin typeface="+mn-lt"/>
              <a:cs typeface="Times New Roman" panose="02020603050405020304" pitchFamily="18" charset="0"/>
            </a:endParaRPr>
          </a:p>
        </p:txBody>
      </p:sp>
      <p:sp>
        <p:nvSpPr>
          <p:cNvPr id="3" name="Content Placeholder 2"/>
          <p:cNvSpPr>
            <a:spLocks noGrp="1"/>
          </p:cNvSpPr>
          <p:nvPr>
            <p:ph idx="1"/>
          </p:nvPr>
        </p:nvSpPr>
        <p:spPr>
          <a:xfrm>
            <a:off x="457200" y="1752600"/>
            <a:ext cx="8229600" cy="4525963"/>
          </a:xfrm>
        </p:spPr>
        <p:txBody>
          <a:bodyPr/>
          <a:lstStyle/>
          <a:p>
            <a:pPr marL="0" indent="0" algn="ctr">
              <a:buNone/>
            </a:pPr>
            <a:r>
              <a:rPr lang="en-US" altLang="en-US" sz="5400" dirty="0">
                <a:solidFill>
                  <a:schemeClr val="bg1"/>
                </a:solidFill>
              </a:rPr>
              <a:t>Tests that are marked as </a:t>
            </a:r>
            <a:r>
              <a:rPr lang="en-US" altLang="en-US" sz="5400" b="1" u="sng" dirty="0">
                <a:solidFill>
                  <a:schemeClr val="bg1"/>
                </a:solidFill>
              </a:rPr>
              <a:t>failed</a:t>
            </a:r>
            <a:r>
              <a:rPr lang="en-US" altLang="en-US" sz="5400" dirty="0">
                <a:solidFill>
                  <a:schemeClr val="bg1"/>
                </a:solidFill>
              </a:rPr>
              <a:t>, when in reality they </a:t>
            </a:r>
            <a:r>
              <a:rPr lang="en-US" altLang="en-US" sz="5400" dirty="0" smtClean="0">
                <a:solidFill>
                  <a:schemeClr val="bg1"/>
                </a:solidFill>
              </a:rPr>
              <a:t>should have </a:t>
            </a:r>
            <a:r>
              <a:rPr lang="en-US" altLang="en-US" sz="5400" b="1" dirty="0">
                <a:solidFill>
                  <a:schemeClr val="bg1"/>
                </a:solidFill>
              </a:rPr>
              <a:t>passed</a:t>
            </a:r>
            <a:r>
              <a:rPr lang="en-US" altLang="en-US" sz="5400" dirty="0">
                <a:solidFill>
                  <a:schemeClr val="bg1"/>
                </a:solidFill>
              </a:rPr>
              <a:t> or </a:t>
            </a:r>
            <a:r>
              <a:rPr lang="en-US" altLang="en-US" sz="5400" dirty="0" smtClean="0">
                <a:solidFill>
                  <a:schemeClr val="bg1"/>
                </a:solidFill>
              </a:rPr>
              <a:t>should </a:t>
            </a:r>
            <a:r>
              <a:rPr lang="en-US" altLang="en-US" sz="5400" b="1" dirty="0">
                <a:solidFill>
                  <a:schemeClr val="bg1"/>
                </a:solidFill>
              </a:rPr>
              <a:t>functionally work</a:t>
            </a:r>
            <a:r>
              <a:rPr lang="en-US" altLang="en-US" sz="5400" dirty="0">
                <a:solidFill>
                  <a:schemeClr val="bg1"/>
                </a:solidFill>
              </a:rPr>
              <a:t>.</a:t>
            </a:r>
          </a:p>
          <a:p>
            <a:pPr marL="0" indent="0" algn="ctr">
              <a:buNone/>
            </a:pPr>
            <a:endParaRPr lang="en-US" sz="54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6200" y="3962400"/>
            <a:ext cx="8991600" cy="2362200"/>
          </a:xfrm>
          <a:prstGeom prst="rect">
            <a:avLst/>
          </a:prstGeom>
          <a:gradFill flip="none" rotWithShape="1">
            <a:gsLst>
              <a:gs pos="0">
                <a:schemeClr val="bg1">
                  <a:lumMod val="75000"/>
                  <a:tint val="66000"/>
                  <a:satMod val="160000"/>
                </a:schemeClr>
              </a:gs>
              <a:gs pos="50000">
                <a:schemeClr val="bg1">
                  <a:lumMod val="95000"/>
                </a:schemeClr>
              </a:gs>
              <a:gs pos="100000">
                <a:srgbClr val="F9F9F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76200" y="1524000"/>
            <a:ext cx="8991600" cy="2667000"/>
          </a:xfrm>
          <a:prstGeom prst="rect">
            <a:avLst/>
          </a:prstGeom>
          <a:solidFill>
            <a:schemeClr val="bg1">
              <a:lumMod val="7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66" name="Title 1"/>
          <p:cNvSpPr>
            <a:spLocks noGrp="1"/>
          </p:cNvSpPr>
          <p:nvPr>
            <p:ph type="title"/>
          </p:nvPr>
        </p:nvSpPr>
        <p:spPr>
          <a:xfrm>
            <a:off x="457200" y="152400"/>
            <a:ext cx="8229600" cy="1143000"/>
          </a:xfrm>
        </p:spPr>
        <p:txBody>
          <a:bodyPr/>
          <a:lstStyle/>
          <a:p>
            <a:pPr eaLnBrk="1" hangingPunct="1">
              <a:defRPr/>
            </a:pPr>
            <a:r>
              <a:rPr lang="en-US" altLang="en-US" sz="3600" dirty="0" smtClean="0"/>
              <a:t>Why do false positives occur</a:t>
            </a:r>
            <a:r>
              <a:rPr lang="en-US" altLang="en-US" sz="3600" b="1" dirty="0" smtClean="0">
                <a:latin typeface="+mn-lt"/>
              </a:rPr>
              <a:t>?</a:t>
            </a:r>
            <a:endParaRPr lang="en-US" altLang="en-US" sz="3600" b="1" dirty="0" smtClean="0">
              <a:latin typeface="+mn-lt"/>
              <a:cs typeface="Times New Roman" pitchFamily="18" charset="0"/>
            </a:endParaRPr>
          </a:p>
        </p:txBody>
      </p:sp>
      <p:grpSp>
        <p:nvGrpSpPr>
          <p:cNvPr id="2" name="Group 1"/>
          <p:cNvGrpSpPr/>
          <p:nvPr/>
        </p:nvGrpSpPr>
        <p:grpSpPr>
          <a:xfrm>
            <a:off x="651464" y="1889205"/>
            <a:ext cx="2362200" cy="2632076"/>
            <a:chOff x="651464" y="1889205"/>
            <a:chExt cx="2362200" cy="2632076"/>
          </a:xfrm>
        </p:grpSpPr>
        <p:sp>
          <p:nvSpPr>
            <p:cNvPr id="4" name="Rounded Rectangle 3"/>
            <p:cNvSpPr/>
            <p:nvPr/>
          </p:nvSpPr>
          <p:spPr>
            <a:xfrm>
              <a:off x="651464" y="2140601"/>
              <a:ext cx="2362200" cy="2380680"/>
            </a:xfrm>
            <a:prstGeom prst="roundRect">
              <a:avLst/>
            </a:prstGeom>
            <a:solidFill>
              <a:schemeClr val="accent4"/>
            </a:solidFill>
            <a:ln w="9525">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43" name="TextBox 2"/>
            <p:cNvSpPr txBox="1">
              <a:spLocks noChangeArrowheads="1"/>
            </p:cNvSpPr>
            <p:nvPr/>
          </p:nvSpPr>
          <p:spPr bwMode="auto">
            <a:xfrm>
              <a:off x="651464" y="2819400"/>
              <a:ext cx="2362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2800" b="1" dirty="0" smtClean="0">
                  <a:solidFill>
                    <a:schemeClr val="bg1"/>
                  </a:solidFill>
                </a:rPr>
                <a:t>Automation Approach</a:t>
              </a:r>
              <a:endParaRPr lang="en-US" altLang="en-US" sz="2800" b="1" dirty="0">
                <a:solidFill>
                  <a:schemeClr val="bg1"/>
                </a:solidFill>
              </a:endParaRPr>
            </a:p>
          </p:txBody>
        </p:sp>
        <p:sp>
          <p:nvSpPr>
            <p:cNvPr id="5" name="Oval 4"/>
            <p:cNvSpPr/>
            <p:nvPr/>
          </p:nvSpPr>
          <p:spPr>
            <a:xfrm>
              <a:off x="990600" y="1889205"/>
              <a:ext cx="1655688" cy="547440"/>
            </a:xfrm>
            <a:prstGeom prst="ellipse">
              <a:avLst/>
            </a:prstGeom>
            <a:solidFill>
              <a:srgbClr val="384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346" name="Picture 6" descr="D:\Projects\Other Projects\Webinar presentation\Raw Files\ti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984" y="2019496"/>
              <a:ext cx="2984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
          <p:cNvGrpSpPr/>
          <p:nvPr/>
        </p:nvGrpSpPr>
        <p:grpSpPr>
          <a:xfrm>
            <a:off x="3390900" y="1889205"/>
            <a:ext cx="2376733" cy="2617204"/>
            <a:chOff x="3390900" y="1889205"/>
            <a:chExt cx="2376733" cy="2617204"/>
          </a:xfrm>
        </p:grpSpPr>
        <p:sp>
          <p:nvSpPr>
            <p:cNvPr id="21" name="Rounded Rectangle 20"/>
            <p:cNvSpPr/>
            <p:nvPr/>
          </p:nvSpPr>
          <p:spPr>
            <a:xfrm>
              <a:off x="3405433" y="2125729"/>
              <a:ext cx="2362200" cy="2380680"/>
            </a:xfrm>
            <a:prstGeom prst="roundRect">
              <a:avLst/>
            </a:prstGeom>
            <a:solidFill>
              <a:schemeClr val="accent4"/>
            </a:solidFill>
            <a:ln w="9525">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3754512" y="1889205"/>
              <a:ext cx="1655688" cy="547440"/>
            </a:xfrm>
            <a:prstGeom prst="ellipse">
              <a:avLst/>
            </a:prstGeom>
            <a:solidFill>
              <a:srgbClr val="384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
            <p:cNvSpPr txBox="1">
              <a:spLocks noChangeArrowheads="1"/>
            </p:cNvSpPr>
            <p:nvPr/>
          </p:nvSpPr>
          <p:spPr bwMode="auto">
            <a:xfrm>
              <a:off x="3390900" y="2895600"/>
              <a:ext cx="2362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2800" b="1" dirty="0" smtClean="0">
                  <a:solidFill>
                    <a:schemeClr val="bg1"/>
                  </a:solidFill>
                </a:rPr>
                <a:t>Implemented Framework</a:t>
              </a:r>
              <a:endParaRPr lang="en-US" altLang="en-US" sz="2800" b="1" dirty="0">
                <a:solidFill>
                  <a:schemeClr val="bg1"/>
                </a:solidFill>
              </a:endParaRPr>
            </a:p>
          </p:txBody>
        </p:sp>
        <p:pic>
          <p:nvPicPr>
            <p:cNvPr id="31" name="Picture 6" descr="D:\Projects\Other Projects\Webinar presentation\Raw Files\ti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3131" y="2025846"/>
              <a:ext cx="2984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5"/>
          <p:cNvGrpSpPr/>
          <p:nvPr/>
        </p:nvGrpSpPr>
        <p:grpSpPr>
          <a:xfrm>
            <a:off x="6137863" y="1869215"/>
            <a:ext cx="2372032" cy="2632076"/>
            <a:chOff x="6137863" y="1869215"/>
            <a:chExt cx="2372032" cy="2632076"/>
          </a:xfrm>
        </p:grpSpPr>
        <p:sp>
          <p:nvSpPr>
            <p:cNvPr id="27" name="Rounded Rectangle 26"/>
            <p:cNvSpPr/>
            <p:nvPr/>
          </p:nvSpPr>
          <p:spPr>
            <a:xfrm>
              <a:off x="6137863" y="2120611"/>
              <a:ext cx="2362200" cy="2380680"/>
            </a:xfrm>
            <a:prstGeom prst="roundRect">
              <a:avLst/>
            </a:prstGeom>
            <a:solidFill>
              <a:schemeClr val="accent4"/>
            </a:solidFill>
            <a:ln w="9525">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6477000" y="1869215"/>
              <a:ext cx="1655688" cy="547440"/>
            </a:xfrm>
            <a:prstGeom prst="ellipse">
              <a:avLst/>
            </a:prstGeom>
            <a:solidFill>
              <a:srgbClr val="384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
            <p:cNvSpPr txBox="1">
              <a:spLocks noChangeArrowheads="1"/>
            </p:cNvSpPr>
            <p:nvPr/>
          </p:nvSpPr>
          <p:spPr bwMode="auto">
            <a:xfrm>
              <a:off x="6147695" y="3124200"/>
              <a:ext cx="2362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lgn="ctr" eaLnBrk="1" hangingPunct="1">
                <a:spcBef>
                  <a:spcPct val="0"/>
                </a:spcBef>
                <a:buFontTx/>
                <a:buNone/>
              </a:pPr>
              <a:r>
                <a:rPr lang="en-US" altLang="en-US" sz="2800" b="1" dirty="0" smtClean="0">
                  <a:solidFill>
                    <a:schemeClr val="bg1"/>
                  </a:solidFill>
                </a:rPr>
                <a:t>Written Test</a:t>
              </a:r>
              <a:endParaRPr lang="en-US" altLang="en-US" sz="2800" b="1" dirty="0">
                <a:solidFill>
                  <a:schemeClr val="bg1"/>
                </a:solidFill>
              </a:endParaRPr>
            </a:p>
          </p:txBody>
        </p:sp>
        <p:pic>
          <p:nvPicPr>
            <p:cNvPr id="32" name="Picture 6" descr="D:\Projects\Other Projects\Webinar presentation\Raw Files\ti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5619" y="2016875"/>
              <a:ext cx="2984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609966" y="1828799"/>
            <a:ext cx="7696810" cy="4445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spcBef>
                <a:spcPts val="3200"/>
              </a:spcBef>
              <a:buFontTx/>
              <a:buNone/>
            </a:pPr>
            <a:r>
              <a:rPr lang="en-US" altLang="en-US" sz="2800" dirty="0">
                <a:solidFill>
                  <a:schemeClr val="bg1"/>
                </a:solidFill>
                <a:latin typeface="Futura MdCn BT" panose="020B0506020204030203" pitchFamily="34" charset="0"/>
              </a:rPr>
              <a:t>Relying on UI</a:t>
            </a:r>
          </a:p>
        </p:txBody>
      </p:sp>
      <p:sp>
        <p:nvSpPr>
          <p:cNvPr id="54" name="Rectangle 53"/>
          <p:cNvSpPr/>
          <p:nvPr/>
        </p:nvSpPr>
        <p:spPr>
          <a:xfrm>
            <a:off x="609599" y="5456032"/>
            <a:ext cx="7709146" cy="4445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spcBef>
                <a:spcPts val="3200"/>
              </a:spcBef>
              <a:buFontTx/>
              <a:buNone/>
            </a:pPr>
            <a:r>
              <a:rPr lang="en-US" altLang="en-US" sz="2800" dirty="0">
                <a:solidFill>
                  <a:schemeClr val="bg1"/>
                </a:solidFill>
                <a:latin typeface="Futura MdCn BT" panose="020B0506020204030203" pitchFamily="34" charset="0"/>
              </a:rPr>
              <a:t>Relying on sequence of execution</a:t>
            </a:r>
          </a:p>
        </p:txBody>
      </p:sp>
      <p:sp>
        <p:nvSpPr>
          <p:cNvPr id="52" name="Rectangle 51"/>
          <p:cNvSpPr/>
          <p:nvPr/>
        </p:nvSpPr>
        <p:spPr>
          <a:xfrm>
            <a:off x="596653" y="4864709"/>
            <a:ext cx="7709146" cy="4445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spcBef>
                <a:spcPts val="3200"/>
              </a:spcBef>
              <a:buFontTx/>
              <a:buNone/>
            </a:pPr>
            <a:r>
              <a:rPr lang="en-US" altLang="en-US" sz="2800" dirty="0">
                <a:solidFill>
                  <a:schemeClr val="bg1"/>
                </a:solidFill>
                <a:latin typeface="Futura MdCn BT" panose="020B0506020204030203" pitchFamily="34" charset="0"/>
              </a:rPr>
              <a:t>Manual intervention </a:t>
            </a:r>
          </a:p>
        </p:txBody>
      </p:sp>
      <p:sp>
        <p:nvSpPr>
          <p:cNvPr id="50" name="Rectangle 49"/>
          <p:cNvSpPr/>
          <p:nvPr/>
        </p:nvSpPr>
        <p:spPr>
          <a:xfrm>
            <a:off x="609966" y="4253358"/>
            <a:ext cx="7696809" cy="4445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spcBef>
                <a:spcPts val="3200"/>
              </a:spcBef>
              <a:buFontTx/>
              <a:buNone/>
            </a:pPr>
            <a:r>
              <a:rPr lang="en-US" altLang="en-US" sz="2800" dirty="0">
                <a:solidFill>
                  <a:schemeClr val="bg1"/>
                </a:solidFill>
                <a:latin typeface="Futura MdCn BT" panose="020B0506020204030203" pitchFamily="34" charset="0"/>
              </a:rPr>
              <a:t>Slow performance</a:t>
            </a:r>
          </a:p>
        </p:txBody>
      </p:sp>
      <p:sp>
        <p:nvSpPr>
          <p:cNvPr id="34" name="Rectangle 33"/>
          <p:cNvSpPr/>
          <p:nvPr/>
        </p:nvSpPr>
        <p:spPr>
          <a:xfrm>
            <a:off x="609966" y="3644899"/>
            <a:ext cx="7696809" cy="4445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spcBef>
                <a:spcPts val="3200"/>
              </a:spcBef>
              <a:buFontTx/>
              <a:buNone/>
            </a:pPr>
            <a:r>
              <a:rPr lang="en-US" altLang="en-US" sz="2800" dirty="0">
                <a:solidFill>
                  <a:schemeClr val="bg1"/>
                </a:solidFill>
                <a:latin typeface="Futura MdCn BT" panose="020B0506020204030203" pitchFamily="34" charset="0"/>
              </a:rPr>
              <a:t>Reference data change</a:t>
            </a:r>
          </a:p>
        </p:txBody>
      </p:sp>
      <p:sp>
        <p:nvSpPr>
          <p:cNvPr id="32" name="Rectangle 31"/>
          <p:cNvSpPr/>
          <p:nvPr/>
        </p:nvSpPr>
        <p:spPr>
          <a:xfrm>
            <a:off x="607942" y="3035299"/>
            <a:ext cx="7698683" cy="4445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spcBef>
                <a:spcPts val="3200"/>
              </a:spcBef>
              <a:buNone/>
            </a:pPr>
            <a:r>
              <a:rPr lang="en-US" altLang="en-US" sz="2800" dirty="0">
                <a:solidFill>
                  <a:schemeClr val="bg1"/>
                </a:solidFill>
                <a:latin typeface="Futura MdCn BT" panose="020B0506020204030203" pitchFamily="34" charset="0"/>
              </a:rPr>
              <a:t>Shared environment</a:t>
            </a:r>
          </a:p>
        </p:txBody>
      </p:sp>
      <p:sp>
        <p:nvSpPr>
          <p:cNvPr id="30" name="Rectangle 29"/>
          <p:cNvSpPr/>
          <p:nvPr/>
        </p:nvSpPr>
        <p:spPr>
          <a:xfrm>
            <a:off x="596652" y="2444064"/>
            <a:ext cx="7709147" cy="4445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spcBef>
                <a:spcPts val="3200"/>
              </a:spcBef>
              <a:buFontTx/>
              <a:buNone/>
            </a:pPr>
            <a:r>
              <a:rPr lang="en-US" altLang="en-US" sz="2800" dirty="0">
                <a:solidFill>
                  <a:schemeClr val="bg1"/>
                </a:solidFill>
                <a:latin typeface="Futura MdCn BT" panose="020B0506020204030203" pitchFamily="34" charset="0"/>
              </a:rPr>
              <a:t>Change in UI element properties</a:t>
            </a:r>
          </a:p>
        </p:txBody>
      </p:sp>
      <p:sp>
        <p:nvSpPr>
          <p:cNvPr id="16400" name="Title 1"/>
          <p:cNvSpPr>
            <a:spLocks noGrp="1"/>
          </p:cNvSpPr>
          <p:nvPr>
            <p:ph type="title"/>
          </p:nvPr>
        </p:nvSpPr>
        <p:spPr>
          <a:xfrm>
            <a:off x="457200" y="152400"/>
            <a:ext cx="8229600" cy="1143000"/>
          </a:xfrm>
        </p:spPr>
        <p:txBody>
          <a:bodyPr/>
          <a:lstStyle/>
          <a:p>
            <a:r>
              <a:rPr lang="en-US" altLang="en-US" sz="3600" dirty="0" smtClean="0"/>
              <a:t>Potential causes for false positives</a:t>
            </a:r>
          </a:p>
        </p:txBody>
      </p:sp>
      <p:sp>
        <p:nvSpPr>
          <p:cNvPr id="16401" name="AutoShape 6" descr="data:image/jpeg;base64,/9j/4AAQSkZJRgABAQAAAQABAAD/2wCEAAkGBxQSEBUUEhQVFRUUFxUVFBUVFxUVFRQVGBkXFxUUFBQYHCggGBolGxQVITEhJSkrLy4uFx8zODMsNygtLisBCgoKDg0OGxAQGiwkHyQsLCwsLC0vLCwtLCwsLSwsLCwtLCwsLCwsLCwsLCwsLCwsLCwsLCwsLCwsLCwsLCwsLP/AABEIAMIBAwMBEQACEQEDEQH/xAAcAAEAAgIDAQAAAAAAAAAAAAAABQcEBgIDCAH/xABMEAABAwICBgcDBwYNBAMAAAABAAIDBBESIQUGBzFBURMiYXGBkaFSscEyQmJyksLRIyUzorLxCBQkNENTY3SCo7PD8HOT4eIVZIP/xAAbAQEAAgMBAQAAAAAAAAAAAAAAAwQBAgUGB//EADkRAAIBAwICBwYDCAMBAAAAAAABAgMEESExBRIiMkFRYYGxBhMzcZHBI3KhFCQ0QlLR4fBigvGS/9oADAMBAAIRAxEAPwC8UAQBAEAQBAEAQBAEAQBAEAQBAEAQBAEAQBAEAQBAEAQBAEAQBAEAQBAEAQBAEAQBAEAQBAEBxkeGgkkAAEknIADeSUC1IrRus9JUS9FBURSSAXwtcCSBvI5+CwpJ7Ek6M4LMk0S6yRkbrJpI01HPO1ocYY3yBpyBwgmxtwyWG8I3hFSkkzStne0eSvqXQTxMiJZiiLMXWLflNOI5mxuLcGuUVOqpPBeu+HyoQU9cfIsdTHONZ2iaedRUEkkX6V5EUJyye4HrZ5dVrXOzyJaBxUdWooRyy5YWkrqsqcV4v5GkbI9aq6qr5IaqYyMbTukDS2MWd0kbQbtaDuLvNaUanOs5J+J2itZqHLh4yW6pzmFf7QtoRoy6Cmj6SoAGJzv0cWIBwy3vdYg23Z7+Cr1LiMHy9p1rLhFa4h73HR9TS9mu0GvqdKQU00/SxydLjBjiFsMT3ghzWg/KaOK2pyk9yG7pUoLEFqXlJIGgucQABckmwA5kncpigk3ojStPbUqCnuGSGoePmwDE3xkNm27iVG6sUW6djWn2Y+ZCav7YmVFTHDJSuj6aRkTHNkD7F7g1pc0tbYXIva61jWTeMEtbh0qcHLmWhaSmOcEABQBAEAQBAEAQBAEAQBAEAQBAEBV+ue0+ajrX08dPG4RFmIve67w5jX9Wws09bjdV51+WWMHYteFe/oqopb9hP6o7Raaue2Kz4Z3XtG8XDiBiOCQZEWB32OW5bwrRloirc8Or0FzSWnebTpCPFDI32mPHmCFKylHdHlDRriCHgua9hBa5pLXNPAhwzB7VzJycXoe5taNOvFqos7Hp7U6udPQU8shxPfGC52Qu4ZE5dy6FN5imzxt3TVOvOEdk2dOvwvoqt/u0/pG5bPYhh1kU5syP51pe+T/RkXLtvi/U95xt54e/+vqj0EuqeBK/20/zGL+8N/0plUvPh+Z6H2a/i3+V+qNQ2Jj86z9lIPWVv4JZfD8x7Sv97X5V6su9Wzzx5+2lO/OtSe1npEwfBcm5+Kz6FwPSwj5+rIzYXHi0yw+zFM70DfvLpQPE3L0Lp2oy4dFVHb0bfOVgWtw/w2TcIjm8p/P7M856Sdk3x+C59HtPX8SeFHzJbZlBj0vSDlJi+w1z/uq5T6x528eKTNi0ttPr5S4xSthZc2DI2k4b5dZ+I3t3KKVzLOC7T4JQ5OZt7L/dDV9Iafqp79NUzvB4GRwb9gGy1dWb7SeHD7eG0Sc2W6UdFpGFnTGKEl5kBkLYiBG93WBOHeBnzKkoylzasqcSo0lQbjFZ0+e5eEut9A3fW0vd00ZPkHK3zLvPOKhUf8r+h0s140eXhgrIS5xsOuLX+tuHmnPHvMu3qpZ5WbCFsQhAEAQBAEAQBAEBG6y1T4qOeWK2OOKR7bi4u1pdu47lrNtRbRPbQjOtGMtm0ijaPaPpKNxd/GBJfMtljjLfDAGkdwKoK6mtz1dTgVvJdFtFi7O9oL9ITvp5YmMkZGZMTHHC6zmtIDHZj5Y4lW6VXnPP3/D/ANle+dTQNs8GHSpPtxROPhdn3FXuF0jscGlm3x3NkXs9mw6VpD9MN+01zPio6HXRb4ss2svkvU9JLpHijyVDFgkkYfmEt+ySFy6yPd8NllN+CPRmzCTFommPZIPKR4+Cv0H+GjyfFI4u6i8TP12bfRlaOdLUD/KepHsUodZFJbM3fnOk73esTx8Vy7f431Pd8X14c/lH7HoddU8EV9tq/mMX94b/AKcqqXnw/M9D7Nfxb/K/VGq7EG/nGpPKmjHnIfwSz+H5mvtJ/GL8q+5datnAPO20R35xqj9M+jQPguTX1rM+hcKfLw6L8H9zj/B8ZfSzz7NLKf8AMhHxK6cDw1x2FqbYJbaMcPakjb6l33VFc/DZe4Gs3kfk/Q8+aTObe4qnR2Z6XiT6UV4Gw7LCG17pT/QU9TNflaJzb/rq1T3ycC7y4qK7WkQnzfJUu09RtT+hjynJbx3KlV4iZHRsDQXAbhffvWnNJvCLfuqMYKU0j5jj+j5JiZhTtu5fQ5CRn0fILHLI2VWh2Y+hfeoesVHDo6njkrKcPEd3NfPGHNLiXYSHOuLYrW4WsunSaUEsniL6E6lxOSi8ZeyNtoNJwzgmCaKUC1zG9r7X3Xwk23KRNPYpShKPWWDLWTUIAgCAICJ1rrJIaKeWEgPjjc9pIuBbMm3ddaVG1FtFmzpwqV4Qns2kUfBr9pFhuKtxzuQ+OFwP6lwO6y56u5nsJez9q9so2HVraHVVVVHRVAhdHUtljLwxzHgmN+H51syAN3FWaNZ1NGcTiPDYWTUotvt/UrTvVBnrYvKybfsgnwaZaP6yKRn6of8A7at2rPOcejpn5Ert4p7VdPJ7UJZ9h5P+4trlapkPBJdCUfE0fVuTDW0jvZqIT5StKgpddHXvlm2l+VnqRdM8MeVtMMw19W3lNOPKVwXNr/c9rwl9Ffl/sXvsjffRMQ9l0w/zHH4q5b/DR53i6xeT8vRGxawsxUdQ3nDKPNjgpjmrcoTZsfzjR/WH7BXLo/G+p7rievDPKP2PRa6h4Qr3bX/Mof7w3/TlVS86nmeh9mv4p/lfqjWthv8APqv/AKMP7b1mz+H5mntH/Gf9V9y51aOCebdfZL11YeUsw8iR8FyamtbzPoNn0eGL8j+5K/wdIr1tS72YGt+08H7i6cTw1fsN523P/kMI51DT4COT8QoLvqeZ1fZ5fvLf/F+qKG0kesO4fFVqOx2+Iv8AES8DZdnjbR6Rk4NoZY/GVzGj3HzVldVvwONU1q04/wDJEE/5I71SW56WfUXzMabh3qSJSrdiMubNzG7+tmO5p3qOOkZMu1uWVWlDfXXyTMrom+y3yCh5pd50XRpf0r6HEwt9keSzzy7zX9no/wBCPhp2eyPVZ55d5q7Wh/QjdNkDHN0m3o+q0xydKODmAZAjseWG/Z2q1aSk57nB4/QoU7ZNR1ysF8LonjAgCAICr9edoVVS1r4II4Q2MNzla95eXNDsQwubhGdrZ7t/AU61y4S5cHo+H8DjdUFVc986d2DX6jahWSxPjlipXNkY5jsLZm5OBad7zzUbvMrDRej7N8klKNTVPP8AuhX1JPjDuBa4tPgq1SHLjxWTsWl179SysOMnH6Gbomo6KvopL2wVMNz9Evbi9Lqa1fSObx+GaKfzO3WSn6OtqGWthmlA7sbrellpUWJMtWU+ahB+C9DK1Cn6PS9G7m/B9sOZ99TWz1OdxuOabfh6M3zb5BdlI/g10zD/AIhGR+wVNcrRM5fBJdKcfkVNBNgLH+w4O8iD8FUi8SPRVo81Fr5+h6xBXVPAnm3XzRL4NKVDiOpLLLI13A43Yy3vBKoXCPXcGqKSS8C2NjMl9G29maQejXfeU9t8M4/G1i7fyXobrWRh0b2nc5rge4ghWDlIoHUDR8kekqYOY7qSYS7CbZAi9+S5tOLVfzZ7W9qwlwzGVnlj9j0IukeJK/20MJoorAm04vYX/o5FUvF0PM9B7NySunl/yv1RCbD6EiWrlI+U2Fjd4+TjLj2/KHks2nwzT2had5p3IttWjhHmPXR/8prD/bVH7blyX8fzPoMdOFr8n2N1/g7aLewVUzxZsghbHfe4AyEuty3W5rqRPC19yX25zWipWc3yO+yGj76q3j6KR3PZyP4s5eH3/wAFIV5657h7lDS6p0r95rPy9DZ9VRh0VpN24u/iTBzP5VznejR5qZ/DZzILN3T8/QgZdw8VUXaehqdVI642Bz2g7syt28RbRBCCqVoxlsZTqFnAkeqiVaRflw6i9m0cf4o4fJf7ws+9i90afsNWPUqeqGGUcj5Jmmxy3sPH6Hw1Lh8pnvCe7i9ma/tdaHXh6oszYUWvqqh2YcyJrR9V77uz72NVu1p8uWee4/d+9UIpY3Zc6unmggCA1bWLX2lopjDJ0jngAuEbMWG+YBNxY2sbciFFOtCDw2X7fhlzcQ56cdO8qHX/AFhirasTQRzNHRtY7pGtaS5pdmLOOVi3yVC4lGpLKZ63hFGvaUXTqQb1ysf5wa1HLckWILbXB7RcKvKGEmdalXVSUo4accZz4mJS5Syt7WuHiM/cp6mtOL8jmWnQu69PxUvqjlpO/R3GRaQQeRWKDxM24tDmtn4G07RGfnCSQAhszYpWHg4PjY4kHj1iVvcLE2VeDzUrWKzqsr9SC0ZP0dXTSexPE77L2n4JQfSNuKxzR8meg9f9Fx1FM1sjQ4B4PaOq4XBGYOav1IprU8lZVZU6mY9xUVVqE7FZkowfSF3Dsyyd35Km6Op6OPEE6eGtS/aI3iZx6rfcF0EeRluaXrRo5kk7w9ocCQbOAIvhHNQ1IpnRsqsoNNPBOam07Y4HNa0NAeSA0ADNreAW1JYRDfScqmX3E64ZKQpml6Jp7Sx9jgoEukdac80MeBuqnOSQ2tEeKNv1/gVHV2Lli8VH8jF1ThwvlPYz7yzT6prePNU2NblUqPS+qlPJLI8sN3Pc5wxHC4lxJuDwz3KkqUfeZ8T0sr6qrT3edOVI3fUmnwMk7S0eQP4q4jzs3lmnbb4HvfTFrHOa1sty0E2uY99t3yVTu03g9H7OzjFz5njb7lQvia7M5Hmqqk1od6VKnU1ej7zpfSkZjPuW6qLtK87Oa1jr8jgZDx4LOERupPZnZSOGO5yy4rWa6OES2s4++5paaEiqx20whk+oD7iKxg25mWhsFo+pWVHtyshHdEzEbeM3ouxbxxTR844zV95eTfdoWspzlhAEBSm2WiwVzJAMpYm583MJaf1cC5t5HE0z23s3W5reUO5/o/8AWaA54G8jzVVRbO9KrBbtGOw2mP0mA/ZJH3gpH8P5MpQaV48PSUE//l/5R1OyqfrR+rT+BW61o/JlefQ4kn/VD0Z3VbbxuHYfTNR03iSLd5Hmt5rwLh0TGJ9HUTnAOBpYmEOFwTHeM3B3/JXSmsnirabjlLvMCbVWnxh/RNuDcDPDfngvZRxppPJdrXdSVPlbLO0o3HT354Xe78VZlscKk8TNXfTKLBfU9DcNHfoY+xrR5CymWxzZ9ZkTpmC8t+dvdZayRPQlgy9BNs1w7R7khsYuHmSJRblc12khtI36w96ix0i65fhY8DYlKUiP0yy7G/W+BWk9ixbPEjq0HHYv/wAPxWYbGtd5mSq2ITTqiC9+0/FQpanSqS/DwTugIsMZ7/gFKjnSIvWpt5AfZZf1P4KKpudCyeIv5nnTFfPnmuc9z2kFiKR9BWrJE8bHI2O8X96arY2fLPrrJ1OpL/JPgVsqmNyCVmpdR+TOtriz51uzetsKXYQqUqD62PAzonXAPMKCSw8HWpT54KT7TmtSQ+OdYErKWWazlyxbL02O0PRaHgJ3y9JMe3G9xb+pgXbisJI+XVp89SUu9tm6rYiCA+OGSA8u6WDzK5s73yPjc5hMj3vNwbH5R5hcec55w2fRra2t/dqUILDSZiBo5DyC1yyyqcFtFfQ6XGz4z2uZ4WJH7AUm8ZL5MpN8tWjLxlD6pteiJTQb8OkKR3OR0f8A3GOaPUqS1fWRU47HDpVPFr6otKp0LE/5cUbu9jSfOym5EcxV5pNKTJ7R8V6WMewXt9Q4D1VhrQ5FOWJs4SU60SJpS6Js0IvTAfQHoP8Awpuw5+0yJfAtGiypE1o/9E3x95W62K0+szo0jHdwPYsM2pvBz0a22Lw+KRFV5M1bERGRxWePrfFadpYz0CTW5XMWvbcDvWsiWk8M46PZbF4LK2NajzIzFk0IB8KjW5bqS6JK6PZZnipCqyC1tNmTO9mJ58muKiqF607F4nnILmHt0fUNj6sGxzZvWGbw3I2U5lWYnFqvLbJdosAOQsqbeWehpx5YJdyPqwbmPpF9onW3kWHecgpaMczSKPE6vu7WcvA9SaEoRT00MI3RRRxj/A0N+C7J82M1AEAQHnbaXSGHSlQA3J7hKMwAekAc4/ax+S5leCVRnuuFXEp2kEtWtPo9P0NWJPMDuF/eotC83Ue7x8j7TuAkjLs2iSNzg6xBAe3EPFpKlpYctfkc++5o0W4t6NS+jX2yW2NBwxuEjImtcwgggZjgbcsrqxTglLY495cVJ0sOTeHk2cwLfBWUzM0ZH+Te3k8O8wR8FL2FFvFQ5vhWCTm0JagH5IDvHqVuipLc6JqYj8VhokjIy6QWasojluc5Y8QWTCeDjBFhWEjMpZO1ZNTqMOd+26xg25tMHasmp1zMuFhm0XhiFlgiMSeWcysmCPMa1RNN6GdC2wWxCatr8bUVWf7F4824fioquzOhY/EgvFep53XNPbH1YMo+rBscr5E9idptnEW/Aj4xdwHaFYeiOPFc00vFEuqZ6MIZMzQFH0+kKOHfjqIi4c2RnpH/AKrCrVpHM8nA9oqvLbKPe/TU9OrpnhwgCAICmtudDhqKeb+sjdGeV43YhfttIfJUruOqZ6fgFXoyh5/X/wAKxJVQ9A3g+072Yx0jS9meJoyxZGwJI3XtfsUkOi8sqXCdWDhHt++hZGrGuRq5+gkjawvDjGWuJza3EQ6+/IE3Fu5WKc8yOLd2rp0t8ljwR3Y09gU7Ry4y0Rm6Lj6zgeI9371vEr1X0smZJRjh6pg1VTvO6niwiy2NG8nYhgIAgCAIAgCAIAgCA4CMJgy3k5oYNL2pSYdGVJ59G3zkYFDW6jOlw1ZuII8/Bc49mcgsGx9Q2PkpswpHrI1qvFKRi0YvIOy59FLU6rKFouavEk1VO8EBtuyKj6XTLXEZU8Esl+Ac8tiHjhe/yK6FnHRs8h7S1c1IQ7lkv1XTzAQBAEBoO2fR5k0eJALmCVrzlfqOBY7w6zT4KvcxzA63BqvJc4fboUTxXPPYPc6XFSIqybe5K6nVPR6Qpnf2rWnuf1D6OUlPrFK7WaUi6NNa8UdFHgc4yzC46KIgkG/z3bme/sVqdSMTgW9nXqvorC72S2o+skGkI3yQh7XMIY9j7XaSLixabEHnlu3LenJSWUQ3dGVKfLLHkbOtyqEAQBAEAQBAEAQBAEAQBAEBom2aQN0YR7csTfIl33VBcdRnU4Qs3UfP0KFXPPYH0LBsfUNjhVHqd5WYdYiuniljxOvRw6xPIe/9y2q9Uh4es1W+5Egq52Ahks/YLR51s/Avigb2YGl78/8A9WeS61tHFNHz/jdXnvJeGEW2pzkhAEAQEfrBQielmiP9JG9viQbeq1kspoloT5KkZdzPLcgIvfeN/YVytng9+3zR5l8zpk3lbrYr1OszlTtB53G4jgsSbWxtShGeVIxJJT3KVRKFSq3psWv/AAeqq01XHf5TIngfVL2k/rj0Vmj2nD4iuqy1dZtY4KCEyzutvwMGb5HeyxvHv3DipZTUVllKhQnWlywRrGo20tmkKk05gMT8DntIeHtIaRkeqCD1vRaU6nP2Fi8s/wBnx0sm/KUohAEAQBAEAQBAEAQBAEBW23ST+RQt5zg+Ucg+8FWueodngi/eG/D7opNUT1Z9CwbH0IZOmtOTR3ren2la9fRijno4ZE9tvL96xW7CThq0kzMUB0wSsmG8LJeGxei6PREbiLGd8szu27y1p+wxi7UFiKR8yuanvK0pd7ZvS2IAgCAIAgKl0hqnTtqZSY7kvdvJsLm+Td3G6qOnHmZ6Kle1HSis6FR1kJY8tO9pLT3tJB9yrbaHZb5oqXejhAc1iWxtQeJmJOLOPepo7FCsuWbXib3sPqsGlg3+thljHhhk/wBtT0tzlX6zTz4mv64aUnmmdLO8vkxFhv8AJZa/VYODRnl47yq0W5zfMdqvTp2tvF0Fv/bcytjtUWaaps8n9Kx3beJ9v1g1W4bnnLrWOWen1Mc8pfaftGlZU9FRSmNkBIkkbhPSSbi0XB6rd3ab8gq06r5uWJ2rWwgqLrVlp/vqWDsz0zJWaKp6iY4pHiQONgL4JXsBsABuYFYWxx5NOTwsI6NatolJo+Xopulc8BrnCNoIY08XEuHAXsLnMLV1EngsU7OpUpuqtl9jbWuBAIzBzB5hblU+oAgCAIDpq6gRsLnbhw4k8AO0oDUavTchMoc5wexwDQy9onXzL2t/SNtbI33EIDco3hwBBBBAIIzBB3EFAVTt6m6tIzmZnfZEY+8VVunokd7gUenN+CKiVI9MfUNj6FgyY1cet3AKSnsUr19NLuRuOruqfTUjJMZa5+I2IBbYOIHI7gt50ubUgt76VFcuMo41eqdQzcGvH0Tn5OsoXRktjo0+J0ZdbKIeo0fLfo8Dg93VaHAjM5X3buN1inB86TRtd3UFbzlGSeh6W0Do4U1LBA25EMUcYJ3nC0C5txNrrsHzkz0AQBAEAQGqaw01pyfaAPjuPuUU1qdC2l0MFV6w6mPkqnuY5oY9xeSb3aXZuAaN+dzvCrOn0jtU72KpJNao5TaoRRU0rhifIGOIc7gQL9VoyG7jdZdNcrNKV3J1Y9iyV3WDrd4Cjp7Fu8WKj8Sb2c1fRaWo3c5mx/8AdvF99T030jl3cc0mdu0Sk6Orqm8p3uH1XOLm+jgoEuWs0dScvecNhLuS/TQidRKrotKUb/8A7ELT3OeGH0cVbjueerros9ZVbCY3gXBLXAWyNyDaxUr2KEXiSPI2nv0bbZZ8O5c616zye04+l7iLjpr9i/dhM2LQsQ9iSZv+Y533l0jxTKf2nSPkrKyRws7pXNw8QxhDG3/wtCoxnmvhnqats4cLUoPOib83qWfs92k0rdF0oq5gyRpNM7IuI6OwY99sw0tMfWPEnkbXHJLRnmoUJzi5RWiLOgma9oexzXNcAWuaQ5rgdxBGRC2ItjsQBAdFc1xjcIzZ5Bw8M+/h3oCBZQTYrtiFwcnzSF57DvNvJAahSEiuka+zryuZIDfC+2IkHmLsQG9apPvTnIAY3hoGQAFsgOGd0BXW3eFxkpnAEtayS5GdiS3fyvbeql0tj0PApJc6e+n3KpVM9GfUMn0LBstzDq3dYqamtDm3cs1GXhq/R4KSBpGYijv3loJ9SVPg5PMZhiTBspH2npccsbfae2/de59At6a1K15PFMsJWDjhAEAQBAEBFafhu1ruRt4H9wWk1oWLeWJYNXr4Mwez3fvUbRei9GYxpwQQdxBB8ckwY5sPJUk2qVS6UMLMIFwXk9S194I392/uVanBptHZu7mnKMZp9huerercVI5rwMcjSHdI4ZgjPqD5vv7VZjHBxq1VzTXYRG2Olw6QnPCRkcg+w1vvYVXq6VsnZsH7zhjj3Z/uVzo1zhPGWAlzXsc0AXJIcCLDwVhHFqLKPZYKnOWeTNb6fAZWf1crm91nFq51BYqtfM9nxSXvLCE/yv6ot7+DnLfRczT82qfbsBjhNvO/muieNZD7aNChlUJgOpUss7/qMAa7uu0s8iufdR5ZqaPXcDrKvbSt59no/wDJU9BSnA9vFriM/Cy2q1FzKXeiKwtJujUpdsZNehO6p66VejH2ideMm7oJLmN3MtHzHfSb2XvuUsKncc+5s9cSWGXBS7ZaF0DZHMmElw18LWhzmZE4w8kNczK2+/YFK6sVuUoWFWbaXYSNHtW0ZJa8zoyeEkcg8y0EeqKpE0lZVl2E/Ra00U2UdXA48hKzF9km63UkyGVKcd0yXa4EXBuOYWSMrqaIGpfLkCHSOkubXGKdjHAeAB/egNx1YpnR0zQ8WcTI63Y57i30IQEFrizFMARcYACDuzLifeoam50bPSPmVrp3U4Ou+ns13Fh+Sfqn5vdu7lWnSzsdyhfOOk9V3ml1FO6Nxa9pa4bwRb/gVdrG51oTjNZizizetWTQ3MSKEyStYN73ho73Gw96swWxxLiXWfzPRfQ2yG4ZBWDlJnB0awZ5jL0HBeoafZDnfd+Kkpop3ktkbUpSiEAQBAEAQHVUw42lp4+/gsNZNoy5XkhdL6NDYwQSSDY8rG/xstJRwizSquUsEO2JakzZH1cGZ7/esLclk8wRwZEtiu2Q+1PQMtQ6nmjGLFThjhcA3aSb57/l+iguINyUkdbg9zCFKpSn3+qITVPVZtM3E+zpnDN3BgPzWfE8VOkcmpPOiL10e/FDGebGnzAUpSZ5o2lU+GrrB/byO8HPxe5y58dK57Cq/ecJT7kv0eC0NgWjnQUEgfk6SRsuH2Q5oDQe2zL+NuCvo8hJGybTND/xnR0lhd8P5ZnPqA4hlvuwuy52UVxDmgzocJufcXUW9no/P/J5wjpya2BoJDZ5I43W3G7mtPjYqvbqNSHLLsOtxaVa0uFWpPHNv3Nrv8iwtctmM9OC+EGoh35D8qwfSaN/e3xAWs6E6esSe34rb3a93XWH+nk+wrplIWuyzafMLR1FJa7liFlKlU6OsWcnUnI+YWFU8DeVn3SOt1Iew/8AO1bKoiGVnPwNr2Yawu0fXNL7iCa0c3stBPVkP1Tx5Fymp1Unuc69sJyhlR1RZOkWFonB34B3G75nXHmrh5wsoBAalrC287uwNHoD8VFPc6FtpAh5IlGWkyL0roeOduGRt+Thk5vcf+BayinuT0q0qbzFmi6T1Vmid+TBkadxb8ocg4fHd3KtKk+w7NC/pyT5tHglNTNSiKmKSoObXB7Y28C3rDG7sI3DzVmMDiV7lNYiWyWKQp5OBjQ25iS0BFm93c0e8/BSwWhRuJZmTC2IAgCAIAgCAIDorYccbmjed3eM1hrKNoS5ZZIen0S9xz6o7d/gFqoliVVLYwdOUIY8AXsWg587m/uC1ksMlpT5oMwI4lk0ZnaTjxU0J9lz2+eY9yxUWhJayxUkjX2Q5rKIZ6SaN/0E69PH2Nt5Ej4KRFaW5XOu2qsMtZLI4OuSxxbcYXWa3JwI3ZKrKC97zHdoXc/2J0uzD9TZtQsjKOYYfLF+Kso4T3NuIWTBSug9Sh/8nE8OBijqDJE0XJwNLizEeGVue5UqVPlqPGx6W+vFXs4qS6Sw8+OxaumNONhu1tnP5cG/WPw9ytuWDgU6Lnq9ir9YdAsqnukPUlcblzQAHH6TRl471UqU1LXtO/Z3tSglDePcctWtD/xeB8b8LzI4OeMIc3IWGEuF+/mswjyxwzW6rKrW54rGP9ydk+r9M7fCz/CMP7NkcI9xmN1WX8zGiNSoTURvZE93RvY8tDiWkNINnF3DLmkaSymjFe/qe7lGTWqN6kpWusXC5/JjPcd5Fxx+V6q4ecNmQGraVbeV57fcAPgopbl6jpBEe+NalhMx3xrBumY74sisY1N3LoszNBQflb8mk/D4qRFOTJ8sQxk4liwZySmio7R95J+HwUq2KM3mTZmLJqEAQBAEAQBAEAQEVp2mLg0gXtcG3I2WkkWKEkspmJo/RBdm/IcuJ/BZSMSqY0Rl6cpx0FmiwaQQB5fFYmtDNtL8Q1QxdYrEdjet12bfoBpEDQRbM27ib3W6K0tyD1oh/LHtYPiPgop9Y6Fs80WvmfNTRaRw5s9xH4qY5zNi0vPgge4b7WHech6lYbwjanHmkkaXTudH1m5ZFoPEbr2PA296gj3nVr4aUToc26y2axjkz6bQkjo3PtYAXAO9/cEUG9RK4hCSijoo9GySnqNJHPc0eKwot7G06sYdZk9TauxxjFKce7IZN/E+ikVNdpTqXcnpHQkW1YaAGMs0cAPdwUhUbbeWYdNna9h1m37hb8EME4gNbq23e76zveo2XYPooxHxrUlTOh8awbpnRJGi3MzfRJPQUPyj3D3/AIBboqyZKFqGMnBzUDehKwMs0DkApCodiAIAgCAIAgCAIAgCAIDprYccbmjiMu/gsNZRvTlyyTIei0Mcd5BkOGRxH8FrFEtaopPKJ5blcgNY47vafokeR/8AKiqF60fRaPuq9FYGQ8eq3u4nzHoVIinLc7dZX9RjeZJ8h/7ei1m9CxaxzPPcYbtEudTsLRc3c4jiQbAW8Gha8vR0JHVj71822xmaM0GG2dJYu4N4Dv5lZjDvNKty3pHREypCofALbkAc2+9AcDCLEADMICHEVg64zAt70BOBAQMjblRstx2Md7FgkTOh7Fg2TOl8aITehM6IgPRk23k+llukVpSWTLLUGT4I7kDtWUYm9CQWxAEAQBAEAQBAEAQBAEAQBAEAQHTUUzX2xC9t28e5YaTN4VJQ2OyOMNAAFgBYLJo3kx6yhbLbFe43EFYcUySnVlDYyWNsABuGQWSNvJ9QBAEAQBAdD6Vp7L7/APnigO5xyQEQ5i0LKZ0vYsG6Z0vYsGyZ1FiyjE2bBo5lomjx8zdboqS3O9zQd6yYTwfGxAG6xgOTZzWTAQBAEAQBAEAQBAEAQBAEAQBAEAQBAEAQBAEAQBAEB8cMigI97LLUmTOlzVg3TOlzVg3TOGBZRpJ6k9G2wA5ABblY5IAgCAIAgCAIAgCAIAgCAIAgCAIAgCAIAgCAIAgCAIAgCAIDhJGChlPBhyxWWuCVPJ0OasG6Yiju4d4WUaSZLLYhCAIAgCAIAgCAIAgCAIAgCAIAgCAIAgCAIAgCAIAgCAIAgCAID45t96DJiSw27QtWiWMjlT09sz5LODRsylk1CAIAgCAIAgCAIAgCAIAgCAIAgCAIAgCAIAgCAIAgCAIAgCAIAgCAIAgCAIAgCAIAgCA//9k="/>
          <p:cNvSpPr>
            <a:spLocks noChangeAspect="1" noChangeArrowheads="1"/>
          </p:cNvSpPr>
          <p:nvPr/>
        </p:nvSpPr>
        <p:spPr bwMode="auto">
          <a:xfrm>
            <a:off x="14922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spcBef>
                <a:spcPct val="0"/>
              </a:spcBef>
              <a:buFontTx/>
              <a:buNone/>
            </a:pPr>
            <a:endParaRPr lang="en-US" altLang="en-US" sz="1800" dirty="0"/>
          </a:p>
        </p:txBody>
      </p:sp>
      <p:sp>
        <p:nvSpPr>
          <p:cNvPr id="16402" name="AutoShape 8" descr="data:image/jpeg;base64,/9j/4AAQSkZJRgABAQAAAQABAAD/2wCEAAkGBxQSEBUUEhQVFRUUFxUVFBUVFxUVFRQVGBkXFxUUFBQYHCggGBolGxQVITEhJSkrLy4uFx8zODMsNygtLisBCgoKDg0OGxAQGiwkHyQsLCwsLC0vLCwtLCwsLSwsLCwtLCwsLCwsLCwsLCwsLCwsLCwsLCwsLCwsLCwsLCwsLP/AABEIAMIBAwMBEQACEQEDEQH/xAAcAAEAAgIDAQAAAAAAAAAAAAAABQcEBgIDCAH/xABMEAABAwICBgcDBwYNBAMAAAABAAIDBBESIQUGBzFBURMiYXGBkaFSscEyQmJyksLRIyUzorLxCBQkNENTY3SCo7PD8HOT4eIVZIP/xAAbAQEAAgMBAQAAAAAAAAAAAAAAAwQBAgUGB//EADkRAAIBAwICBwYDCAMBAAAAAAABAgMEESExBRIiMkFRYYGxBhMzcZHBI3KhFCQ0QlLR4fBigvGS/9oADAMBAAIRAxEAPwC8UAQBAEAQBAEAQBAEAQBAEAQBAEAQBAEAQBAEAQBAEAQBAEAQBAEAQBAEAQBAEAQBAEAQBAEBxkeGgkkAAEknIADeSUC1IrRus9JUS9FBURSSAXwtcCSBvI5+CwpJ7Ek6M4LMk0S6yRkbrJpI01HPO1ocYY3yBpyBwgmxtwyWG8I3hFSkkzStne0eSvqXQTxMiJZiiLMXWLflNOI5mxuLcGuUVOqpPBeu+HyoQU9cfIsdTHONZ2iaedRUEkkX6V5EUJyye4HrZ5dVrXOzyJaBxUdWooRyy5YWkrqsqcV4v5GkbI9aq6qr5IaqYyMbTukDS2MWd0kbQbtaDuLvNaUanOs5J+J2itZqHLh4yW6pzmFf7QtoRoy6Cmj6SoAGJzv0cWIBwy3vdYg23Z7+Cr1LiMHy9p1rLhFa4h73HR9TS9mu0GvqdKQU00/SxydLjBjiFsMT3ghzWg/KaOK2pyk9yG7pUoLEFqXlJIGgucQABckmwA5kncpigk3ojStPbUqCnuGSGoePmwDE3xkNm27iVG6sUW6djWn2Y+ZCav7YmVFTHDJSuj6aRkTHNkD7F7g1pc0tbYXIva61jWTeMEtbh0qcHLmWhaSmOcEABQBAEAQBAEAQBAEAQBAEAQBAEBV+ue0+ajrX08dPG4RFmIve67w5jX9Wws09bjdV51+WWMHYteFe/oqopb9hP6o7Raaue2Kz4Z3XtG8XDiBiOCQZEWB32OW5bwrRloirc8Or0FzSWnebTpCPFDI32mPHmCFKylHdHlDRriCHgua9hBa5pLXNPAhwzB7VzJycXoe5taNOvFqos7Hp7U6udPQU8shxPfGC52Qu4ZE5dy6FN5imzxt3TVOvOEdk2dOvwvoqt/u0/pG5bPYhh1kU5syP51pe+T/RkXLtvi/U95xt54e/+vqj0EuqeBK/20/zGL+8N/0plUvPh+Z6H2a/i3+V+qNQ2Jj86z9lIPWVv4JZfD8x7Sv97X5V6su9Wzzx5+2lO/OtSe1npEwfBcm5+Kz6FwPSwj5+rIzYXHi0yw+zFM70DfvLpQPE3L0Lp2oy4dFVHb0bfOVgWtw/w2TcIjm8p/P7M856Sdk3x+C59HtPX8SeFHzJbZlBj0vSDlJi+w1z/uq5T6x528eKTNi0ttPr5S4xSthZc2DI2k4b5dZ+I3t3KKVzLOC7T4JQ5OZt7L/dDV9Iafqp79NUzvB4GRwb9gGy1dWb7SeHD7eG0Sc2W6UdFpGFnTGKEl5kBkLYiBG93WBOHeBnzKkoylzasqcSo0lQbjFZ0+e5eEut9A3fW0vd00ZPkHK3zLvPOKhUf8r+h0s140eXhgrIS5xsOuLX+tuHmnPHvMu3qpZ5WbCFsQhAEAQBAEAQBAEBG6y1T4qOeWK2OOKR7bi4u1pdu47lrNtRbRPbQjOtGMtm0ijaPaPpKNxd/GBJfMtljjLfDAGkdwKoK6mtz1dTgVvJdFtFi7O9oL9ITvp5YmMkZGZMTHHC6zmtIDHZj5Y4lW6VXnPP3/D/ANle+dTQNs8GHSpPtxROPhdn3FXuF0jscGlm3x3NkXs9mw6VpD9MN+01zPio6HXRb4ss2svkvU9JLpHijyVDFgkkYfmEt+ySFy6yPd8NllN+CPRmzCTFommPZIPKR4+Cv0H+GjyfFI4u6i8TP12bfRlaOdLUD/KepHsUodZFJbM3fnOk73esTx8Vy7f431Pd8X14c/lH7HoddU8EV9tq/mMX94b/AKcqqXnw/M9D7Nfxb/K/VGq7EG/nGpPKmjHnIfwSz+H5mvtJ/GL8q+5datnAPO20R35xqj9M+jQPguTX1rM+hcKfLw6L8H9zj/B8ZfSzz7NLKf8AMhHxK6cDw1x2FqbYJbaMcPakjb6l33VFc/DZe4Gs3kfk/Q8+aTObe4qnR2Z6XiT6UV4Gw7LCG17pT/QU9TNflaJzb/rq1T3ycC7y4qK7WkQnzfJUu09RtT+hjynJbx3KlV4iZHRsDQXAbhffvWnNJvCLfuqMYKU0j5jj+j5JiZhTtu5fQ5CRn0fILHLI2VWh2Y+hfeoesVHDo6njkrKcPEd3NfPGHNLiXYSHOuLYrW4WsunSaUEsniL6E6lxOSi8ZeyNtoNJwzgmCaKUC1zG9r7X3Xwk23KRNPYpShKPWWDLWTUIAgCAICJ1rrJIaKeWEgPjjc9pIuBbMm3ddaVG1FtFmzpwqV4Qns2kUfBr9pFhuKtxzuQ+OFwP6lwO6y56u5nsJez9q9so2HVraHVVVVHRVAhdHUtljLwxzHgmN+H51syAN3FWaNZ1NGcTiPDYWTUotvt/UrTvVBnrYvKybfsgnwaZaP6yKRn6of8A7at2rPOcejpn5Ert4p7VdPJ7UJZ9h5P+4trlapkPBJdCUfE0fVuTDW0jvZqIT5StKgpddHXvlm2l+VnqRdM8MeVtMMw19W3lNOPKVwXNr/c9rwl9Ffl/sXvsjffRMQ9l0w/zHH4q5b/DR53i6xeT8vRGxawsxUdQ3nDKPNjgpjmrcoTZsfzjR/WH7BXLo/G+p7rievDPKP2PRa6h4Qr3bX/Mof7w3/TlVS86nmeh9mv4p/lfqjWthv8APqv/AKMP7b1mz+H5mntH/Gf9V9y51aOCebdfZL11YeUsw8iR8FyamtbzPoNn0eGL8j+5K/wdIr1tS72YGt+08H7i6cTw1fsN523P/kMI51DT4COT8QoLvqeZ1fZ5fvLf/F+qKG0kesO4fFVqOx2+Iv8AES8DZdnjbR6Rk4NoZY/GVzGj3HzVldVvwONU1q04/wDJEE/5I71SW56WfUXzMabh3qSJSrdiMubNzG7+tmO5p3qOOkZMu1uWVWlDfXXyTMrom+y3yCh5pd50XRpf0r6HEwt9keSzzy7zX9no/wBCPhp2eyPVZ55d5q7Wh/QjdNkDHN0m3o+q0xydKODmAZAjseWG/Z2q1aSk57nB4/QoU7ZNR1ysF8LonjAgCAICr9edoVVS1r4II4Q2MNzla95eXNDsQwubhGdrZ7t/AU61y4S5cHo+H8DjdUFVc986d2DX6jahWSxPjlipXNkY5jsLZm5OBad7zzUbvMrDRej7N8klKNTVPP8AuhX1JPjDuBa4tPgq1SHLjxWTsWl179SysOMnH6Gbomo6KvopL2wVMNz9Evbi9Lqa1fSObx+GaKfzO3WSn6OtqGWthmlA7sbrellpUWJMtWU+ahB+C9DK1Cn6PS9G7m/B9sOZ99TWz1OdxuOabfh6M3zb5BdlI/g10zD/AIhGR+wVNcrRM5fBJdKcfkVNBNgLH+w4O8iD8FUi8SPRVo81Fr5+h6xBXVPAnm3XzRL4NKVDiOpLLLI13A43Yy3vBKoXCPXcGqKSS8C2NjMl9G29maQejXfeU9t8M4/G1i7fyXobrWRh0b2nc5rge4ghWDlIoHUDR8kekqYOY7qSYS7CbZAi9+S5tOLVfzZ7W9qwlwzGVnlj9j0IukeJK/20MJoorAm04vYX/o5FUvF0PM9B7NySunl/yv1RCbD6EiWrlI+U2Fjd4+TjLj2/KHks2nwzT2had5p3IttWjhHmPXR/8prD/bVH7blyX8fzPoMdOFr8n2N1/g7aLewVUzxZsghbHfe4AyEuty3W5rqRPC19yX25zWipWc3yO+yGj76q3j6KR3PZyP4s5eH3/wAFIV5657h7lDS6p0r95rPy9DZ9VRh0VpN24u/iTBzP5VznejR5qZ/DZzILN3T8/QgZdw8VUXaehqdVI642Bz2g7syt28RbRBCCqVoxlsZTqFnAkeqiVaRflw6i9m0cf4o4fJf7ws+9i90afsNWPUqeqGGUcj5Jmmxy3sPH6Hw1Lh8pnvCe7i9ma/tdaHXh6oszYUWvqqh2YcyJrR9V77uz72NVu1p8uWee4/d+9UIpY3Zc6unmggCA1bWLX2lopjDJ0jngAuEbMWG+YBNxY2sbciFFOtCDw2X7fhlzcQ56cdO8qHX/AFhirasTQRzNHRtY7pGtaS5pdmLOOVi3yVC4lGpLKZ63hFGvaUXTqQb1ysf5wa1HLckWILbXB7RcKvKGEmdalXVSUo4accZz4mJS5Syt7WuHiM/cp6mtOL8jmWnQu69PxUvqjlpO/R3GRaQQeRWKDxM24tDmtn4G07RGfnCSQAhszYpWHg4PjY4kHj1iVvcLE2VeDzUrWKzqsr9SC0ZP0dXTSexPE77L2n4JQfSNuKxzR8meg9f9Fx1FM1sjQ4B4PaOq4XBGYOav1IprU8lZVZU6mY9xUVVqE7FZkowfSF3Dsyyd35Km6Op6OPEE6eGtS/aI3iZx6rfcF0EeRluaXrRo5kk7w9ocCQbOAIvhHNQ1IpnRsqsoNNPBOam07Y4HNa0NAeSA0ADNreAW1JYRDfScqmX3E64ZKQpml6Jp7Sx9jgoEukdac80MeBuqnOSQ2tEeKNv1/gVHV2Lli8VH8jF1ThwvlPYz7yzT6prePNU2NblUqPS+qlPJLI8sN3Pc5wxHC4lxJuDwz3KkqUfeZ8T0sr6qrT3edOVI3fUmnwMk7S0eQP4q4jzs3lmnbb4HvfTFrHOa1sty0E2uY99t3yVTu03g9H7OzjFz5njb7lQvia7M5Hmqqk1od6VKnU1ej7zpfSkZjPuW6qLtK87Oa1jr8jgZDx4LOERupPZnZSOGO5yy4rWa6OES2s4++5paaEiqx20whk+oD7iKxg25mWhsFo+pWVHtyshHdEzEbeM3ouxbxxTR844zV95eTfdoWspzlhAEBSm2WiwVzJAMpYm583MJaf1cC5t5HE0z23s3W5reUO5/o/8AWaA54G8jzVVRbO9KrBbtGOw2mP0mA/ZJH3gpH8P5MpQaV48PSUE//l/5R1OyqfrR+rT+BW61o/JlefQ4kn/VD0Z3VbbxuHYfTNR03iSLd5Hmt5rwLh0TGJ9HUTnAOBpYmEOFwTHeM3B3/JXSmsnirabjlLvMCbVWnxh/RNuDcDPDfngvZRxppPJdrXdSVPlbLO0o3HT354Xe78VZlscKk8TNXfTKLBfU9DcNHfoY+xrR5CymWxzZ9ZkTpmC8t+dvdZayRPQlgy9BNs1w7R7khsYuHmSJRblc12khtI36w96ix0i65fhY8DYlKUiP0yy7G/W+BWk9ixbPEjq0HHYv/wAPxWYbGtd5mSq2ITTqiC9+0/FQpanSqS/DwTugIsMZ7/gFKjnSIvWpt5AfZZf1P4KKpudCyeIv5nnTFfPnmuc9z2kFiKR9BWrJE8bHI2O8X96arY2fLPrrJ1OpL/JPgVsqmNyCVmpdR+TOtriz51uzetsKXYQqUqD62PAzonXAPMKCSw8HWpT54KT7TmtSQ+OdYErKWWazlyxbL02O0PRaHgJ3y9JMe3G9xb+pgXbisJI+XVp89SUu9tm6rYiCA+OGSA8u6WDzK5s73yPjc5hMj3vNwbH5R5hcec55w2fRra2t/dqUILDSZiBo5DyC1yyyqcFtFfQ6XGz4z2uZ4WJH7AUm8ZL5MpN8tWjLxlD6pteiJTQb8OkKR3OR0f8A3GOaPUqS1fWRU47HDpVPFr6otKp0LE/5cUbu9jSfOym5EcxV5pNKTJ7R8V6WMewXt9Q4D1VhrQ5FOWJs4SU60SJpS6Js0IvTAfQHoP8Awpuw5+0yJfAtGiypE1o/9E3x95W62K0+szo0jHdwPYsM2pvBz0a22Lw+KRFV5M1bERGRxWePrfFadpYz0CTW5XMWvbcDvWsiWk8M46PZbF4LK2NajzIzFk0IB8KjW5bqS6JK6PZZnipCqyC1tNmTO9mJ58muKiqF607F4nnILmHt0fUNj6sGxzZvWGbw3I2U5lWYnFqvLbJdosAOQsqbeWehpx5YJdyPqwbmPpF9onW3kWHecgpaMczSKPE6vu7WcvA9SaEoRT00MI3RRRxj/A0N+C7J82M1AEAQHnbaXSGHSlQA3J7hKMwAekAc4/ax+S5leCVRnuuFXEp2kEtWtPo9P0NWJPMDuF/eotC83Ue7x8j7TuAkjLs2iSNzg6xBAe3EPFpKlpYctfkc++5o0W4t6NS+jX2yW2NBwxuEjImtcwgggZjgbcsrqxTglLY495cVJ0sOTeHk2cwLfBWUzM0ZH+Te3k8O8wR8FL2FFvFQ5vhWCTm0JagH5IDvHqVuipLc6JqYj8VhokjIy6QWasojluc5Y8QWTCeDjBFhWEjMpZO1ZNTqMOd+26xg25tMHasmp1zMuFhm0XhiFlgiMSeWcysmCPMa1RNN6GdC2wWxCatr8bUVWf7F4824fioquzOhY/EgvFep53XNPbH1YMo+rBscr5E9idptnEW/Aj4xdwHaFYeiOPFc00vFEuqZ6MIZMzQFH0+kKOHfjqIi4c2RnpH/AKrCrVpHM8nA9oqvLbKPe/TU9OrpnhwgCAICmtudDhqKeb+sjdGeV43YhfttIfJUruOqZ6fgFXoyh5/X/wAKxJVQ9A3g+072Yx0jS9meJoyxZGwJI3XtfsUkOi8sqXCdWDhHt++hZGrGuRq5+gkjawvDjGWuJza3EQ6+/IE3Fu5WKc8yOLd2rp0t8ljwR3Y09gU7Ry4y0Rm6Lj6zgeI9371vEr1X0smZJRjh6pg1VTvO6niwiy2NG8nYhgIAgCAIAgCAIAgCA4CMJgy3k5oYNL2pSYdGVJ59G3zkYFDW6jOlw1ZuII8/Bc49mcgsGx9Q2PkpswpHrI1qvFKRi0YvIOy59FLU6rKFouavEk1VO8EBtuyKj6XTLXEZU8Esl+Ac8tiHjhe/yK6FnHRs8h7S1c1IQ7lkv1XTzAQBAEBoO2fR5k0eJALmCVrzlfqOBY7w6zT4KvcxzA63BqvJc4fboUTxXPPYPc6XFSIqybe5K6nVPR6Qpnf2rWnuf1D6OUlPrFK7WaUi6NNa8UdFHgc4yzC46KIgkG/z3bme/sVqdSMTgW9nXqvorC72S2o+skGkI3yQh7XMIY9j7XaSLixabEHnlu3LenJSWUQ3dGVKfLLHkbOtyqEAQBAEAQBAEAQBAEAQBAEBom2aQN0YR7csTfIl33VBcdRnU4Qs3UfP0KFXPPYH0LBsfUNjhVHqd5WYdYiuniljxOvRw6xPIe/9y2q9Uh4es1W+5Egq52Ahks/YLR51s/Avigb2YGl78/8A9WeS61tHFNHz/jdXnvJeGEW2pzkhAEAQEfrBQielmiP9JG9viQbeq1kspoloT5KkZdzPLcgIvfeN/YVytng9+3zR5l8zpk3lbrYr1OszlTtB53G4jgsSbWxtShGeVIxJJT3KVRKFSq3psWv/AAeqq01XHf5TIngfVL2k/rj0Vmj2nD4iuqy1dZtY4KCEyzutvwMGb5HeyxvHv3DipZTUVllKhQnWlywRrGo20tmkKk05gMT8DntIeHtIaRkeqCD1vRaU6nP2Fi8s/wBnx0sm/KUohAEAQBAEAQBAEAQBAEBW23ST+RQt5zg+Ucg+8FWueodngi/eG/D7opNUT1Z9CwbH0IZOmtOTR3ren2la9fRijno4ZE9tvL96xW7CThq0kzMUB0wSsmG8LJeGxei6PREbiLGd8szu27y1p+wxi7UFiKR8yuanvK0pd7ZvS2IAgCAIAgKl0hqnTtqZSY7kvdvJsLm+Td3G6qOnHmZ6Kle1HSis6FR1kJY8tO9pLT3tJB9yrbaHZb5oqXejhAc1iWxtQeJmJOLOPepo7FCsuWbXib3sPqsGlg3+thljHhhk/wBtT0tzlX6zTz4mv64aUnmmdLO8vkxFhv8AJZa/VYODRnl47yq0W5zfMdqvTp2tvF0Fv/bcytjtUWaaps8n9Kx3beJ9v1g1W4bnnLrWOWen1Mc8pfaftGlZU9FRSmNkBIkkbhPSSbi0XB6rd3ab8gq06r5uWJ2rWwgqLrVlp/vqWDsz0zJWaKp6iY4pHiQONgL4JXsBsABuYFYWxx5NOTwsI6NatolJo+Xopulc8BrnCNoIY08XEuHAXsLnMLV1EngsU7OpUpuqtl9jbWuBAIzBzB5hblU+oAgCAIDpq6gRsLnbhw4k8AO0oDUavTchMoc5wexwDQy9onXzL2t/SNtbI33EIDco3hwBBBBAIIzBB3EFAVTt6m6tIzmZnfZEY+8VVunokd7gUenN+CKiVI9MfUNj6FgyY1cet3AKSnsUr19NLuRuOruqfTUjJMZa5+I2IBbYOIHI7gt50ubUgt76VFcuMo41eqdQzcGvH0Tn5OsoXRktjo0+J0ZdbKIeo0fLfo8Dg93VaHAjM5X3buN1inB86TRtd3UFbzlGSeh6W0Do4U1LBA25EMUcYJ3nC0C5txNrrsHzkz0AQBAEAQGqaw01pyfaAPjuPuUU1qdC2l0MFV6w6mPkqnuY5oY9xeSb3aXZuAaN+dzvCrOn0jtU72KpJNao5TaoRRU0rhifIGOIc7gQL9VoyG7jdZdNcrNKV3J1Y9iyV3WDrd4Cjp7Fu8WKj8Sb2c1fRaWo3c5mx/8AdvF99T030jl3cc0mdu0Sk6Orqm8p3uH1XOLm+jgoEuWs0dScvecNhLuS/TQidRKrotKUb/8A7ELT3OeGH0cVbjueerros9ZVbCY3gXBLXAWyNyDaxUr2KEXiSPI2nv0bbZZ8O5c616zye04+l7iLjpr9i/dhM2LQsQ9iSZv+Y533l0jxTKf2nSPkrKyRws7pXNw8QxhDG3/wtCoxnmvhnqats4cLUoPOib83qWfs92k0rdF0oq5gyRpNM7IuI6OwY99sw0tMfWPEnkbXHJLRnmoUJzi5RWiLOgma9oexzXNcAWuaQ5rgdxBGRC2ItjsQBAdFc1xjcIzZ5Bw8M+/h3oCBZQTYrtiFwcnzSF57DvNvJAahSEiuka+zryuZIDfC+2IkHmLsQG9apPvTnIAY3hoGQAFsgOGd0BXW3eFxkpnAEtayS5GdiS3fyvbeql0tj0PApJc6e+n3KpVM9GfUMn0LBstzDq3dYqamtDm3cs1GXhq/R4KSBpGYijv3loJ9SVPg5PMZhiTBspH2npccsbfae2/de59At6a1K15PFMsJWDjhAEAQBAEBFafhu1ruRt4H9wWk1oWLeWJYNXr4Mwez3fvUbRei9GYxpwQQdxBB8ckwY5sPJUk2qVS6UMLMIFwXk9S194I392/uVanBptHZu7mnKMZp9huerercVI5rwMcjSHdI4ZgjPqD5vv7VZjHBxq1VzTXYRG2Olw6QnPCRkcg+w1vvYVXq6VsnZsH7zhjj3Z/uVzo1zhPGWAlzXsc0AXJIcCLDwVhHFqLKPZYKnOWeTNb6fAZWf1crm91nFq51BYqtfM9nxSXvLCE/yv6ot7+DnLfRczT82qfbsBjhNvO/muieNZD7aNChlUJgOpUss7/qMAa7uu0s8iufdR5ZqaPXcDrKvbSt59no/wDJU9BSnA9vFriM/Cy2q1FzKXeiKwtJujUpdsZNehO6p66VejH2ideMm7oJLmN3MtHzHfSb2XvuUsKncc+5s9cSWGXBS7ZaF0DZHMmElw18LWhzmZE4w8kNczK2+/YFK6sVuUoWFWbaXYSNHtW0ZJa8zoyeEkcg8y0EeqKpE0lZVl2E/Ra00U2UdXA48hKzF9km63UkyGVKcd0yXa4EXBuOYWSMrqaIGpfLkCHSOkubXGKdjHAeAB/egNx1YpnR0zQ8WcTI63Y57i30IQEFrizFMARcYACDuzLifeoam50bPSPmVrp3U4Ou+ns13Fh+Sfqn5vdu7lWnSzsdyhfOOk9V3ml1FO6Nxa9pa4bwRb/gVdrG51oTjNZizizetWTQ3MSKEyStYN73ho73Gw96swWxxLiXWfzPRfQ2yG4ZBWDlJnB0awZ5jL0HBeoafZDnfd+Kkpop3ktkbUpSiEAQBAEAQHVUw42lp4+/gsNZNoy5XkhdL6NDYwQSSDY8rG/xstJRwizSquUsEO2JakzZH1cGZ7/esLclk8wRwZEtiu2Q+1PQMtQ6nmjGLFThjhcA3aSb57/l+iguINyUkdbg9zCFKpSn3+qITVPVZtM3E+zpnDN3BgPzWfE8VOkcmpPOiL10e/FDGebGnzAUpSZ5o2lU+GrrB/byO8HPxe5y58dK57Cq/ecJT7kv0eC0NgWjnQUEgfk6SRsuH2Q5oDQe2zL+NuCvo8hJGybTND/xnR0lhd8P5ZnPqA4hlvuwuy52UVxDmgzocJufcXUW9no/P/J5wjpya2BoJDZ5I43W3G7mtPjYqvbqNSHLLsOtxaVa0uFWpPHNv3Nrv8iwtctmM9OC+EGoh35D8qwfSaN/e3xAWs6E6esSe34rb3a93XWH+nk+wrplIWuyzafMLR1FJa7liFlKlU6OsWcnUnI+YWFU8DeVn3SOt1Iew/8AO1bKoiGVnPwNr2Yawu0fXNL7iCa0c3stBPVkP1Tx5Fymp1Unuc69sJyhlR1RZOkWFonB34B3G75nXHmrh5wsoBAalrC287uwNHoD8VFPc6FtpAh5IlGWkyL0roeOduGRt+Thk5vcf+BayinuT0q0qbzFmi6T1Vmid+TBkadxb8ocg4fHd3KtKk+w7NC/pyT5tHglNTNSiKmKSoObXB7Y28C3rDG7sI3DzVmMDiV7lNYiWyWKQp5OBjQ25iS0BFm93c0e8/BSwWhRuJZmTC2IAgCAIAgCAIDorYccbmjed3eM1hrKNoS5ZZIen0S9xz6o7d/gFqoliVVLYwdOUIY8AXsWg587m/uC1ksMlpT5oMwI4lk0ZnaTjxU0J9lz2+eY9yxUWhJayxUkjX2Q5rKIZ6SaN/0E69PH2Nt5Ej4KRFaW5XOu2qsMtZLI4OuSxxbcYXWa3JwI3ZKrKC97zHdoXc/2J0uzD9TZtQsjKOYYfLF+Kso4T3NuIWTBSug9Sh/8nE8OBijqDJE0XJwNLizEeGVue5UqVPlqPGx6W+vFXs4qS6Sw8+OxaumNONhu1tnP5cG/WPw9ytuWDgU6Lnq9ir9YdAsqnukPUlcblzQAHH6TRl471UqU1LXtO/Z3tSglDePcctWtD/xeB8b8LzI4OeMIc3IWGEuF+/mswjyxwzW6rKrW54rGP9ydk+r9M7fCz/CMP7NkcI9xmN1WX8zGiNSoTURvZE93RvY8tDiWkNINnF3DLmkaSymjFe/qe7lGTWqN6kpWusXC5/JjPcd5Fxx+V6q4ecNmQGraVbeV57fcAPgopbl6jpBEe+NalhMx3xrBumY74sisY1N3LoszNBQflb8mk/D4qRFOTJ8sQxk4liwZySmio7R95J+HwUq2KM3mTZmLJqEAQBAEAQBAEAQEVp2mLg0gXtcG3I2WkkWKEkspmJo/RBdm/IcuJ/BZSMSqY0Rl6cpx0FmiwaQQB5fFYmtDNtL8Q1QxdYrEdjet12bfoBpEDQRbM27ib3W6K0tyD1oh/LHtYPiPgop9Y6Fs80WvmfNTRaRw5s9xH4qY5zNi0vPgge4b7WHech6lYbwjanHmkkaXTudH1m5ZFoPEbr2PA296gj3nVr4aUToc26y2axjkz6bQkjo3PtYAXAO9/cEUG9RK4hCSijoo9GySnqNJHPc0eKwot7G06sYdZk9TauxxjFKce7IZN/E+ikVNdpTqXcnpHQkW1YaAGMs0cAPdwUhUbbeWYdNna9h1m37hb8EME4gNbq23e76zveo2XYPooxHxrUlTOh8awbpnRJGi3MzfRJPQUPyj3D3/AIBboqyZKFqGMnBzUDehKwMs0DkApCodiAIAgCAIAgCAIAgCAIDprYccbmjiMu/gsNZRvTlyyTIei0Mcd5BkOGRxH8FrFEtaopPKJ5blcgNY47vafokeR/8AKiqF60fRaPuq9FYGQ8eq3u4nzHoVIinLc7dZX9RjeZJ8h/7ei1m9CxaxzPPcYbtEudTsLRc3c4jiQbAW8Gha8vR0JHVj71822xmaM0GG2dJYu4N4Dv5lZjDvNKty3pHREypCofALbkAc2+9AcDCLEADMICHEVg64zAt70BOBAQMjblRstx2Md7FgkTOh7Fg2TOl8aITehM6IgPRk23k+llukVpSWTLLUGT4I7kDtWUYm9CQWxAEAQBAEAQBAEAQBAEAQBAEAQHTUUzX2xC9t28e5YaTN4VJQ2OyOMNAAFgBYLJo3kx6yhbLbFe43EFYcUySnVlDYyWNsABuGQWSNvJ9QBAEAQBAdD6Vp7L7/APnigO5xyQEQ5i0LKZ0vYsG6Z0vYsGyZ1FiyjE2bBo5lomjx8zdboqS3O9zQd6yYTwfGxAG6xgOTZzWTAQBAEAQBAEAQBAEAQBAEAQBAEAQBAEAQBAEAQBAEB8cMigI97LLUmTOlzVg3TOlzVg3TOGBZRpJ6k9G2wA5ABblY5IAgCAIAgCAIAgCAIAgCAIAgCAIAgCAIAgCAIAgCAIAgCAIDhJGChlPBhyxWWuCVPJ0OasG6Yiju4d4WUaSZLLYhCAIAgCAIAgCAIAgCAIAgCAIAgCAIAgCAIAgCAIAgCAIAgCAID45t96DJiSw27QtWiWMjlT09sz5LODRsylk1CAIAgCAIAgCAIAgCAIAgCAIAgCAIAgCAIAgCAIAgCAIAgCAIAgCAIAgCAIAgCAIAgCA//9k="/>
          <p:cNvSpPr>
            <a:spLocks noChangeAspect="1" noChangeArrowheads="1"/>
          </p:cNvSpPr>
          <p:nvPr/>
        </p:nvSpPr>
        <p:spPr bwMode="auto">
          <a:xfrm>
            <a:off x="30162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spcBef>
                <a:spcPct val="0"/>
              </a:spcBef>
              <a:buFontTx/>
              <a:buNone/>
            </a:pPr>
            <a:endParaRPr lang="en-US" altLang="en-US" sz="1800"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54" grpId="0" animBg="1"/>
      <p:bldP spid="52" grpId="0" animBg="1"/>
      <p:bldP spid="50" grpId="0" animBg="1"/>
      <p:bldP spid="34" grpId="0" animBg="1"/>
      <p:bldP spid="32"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descr="D:\Projects\Other Projects\Webinar presentation\Raw Files\46241295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2433" y="3560295"/>
            <a:ext cx="3815367" cy="2840505"/>
          </a:xfrm>
          <a:prstGeom prst="rect">
            <a:avLst/>
          </a:prstGeom>
          <a:noFill/>
          <a:extLst>
            <a:ext uri="{909E8E84-426E-40dd-AFC4-6F175D3DCCD1}">
              <a14:hiddenFill xmlns:a14="http://schemas.microsoft.com/office/drawing/2010/main">
                <a:solidFill>
                  <a:srgbClr val="FFFFFF"/>
                </a:solidFill>
              </a14:hiddenFill>
            </a:ext>
          </a:extLst>
        </p:spPr>
      </p:pic>
      <p:sp>
        <p:nvSpPr>
          <p:cNvPr id="18434" name="Title 1"/>
          <p:cNvSpPr>
            <a:spLocks noGrp="1"/>
          </p:cNvSpPr>
          <p:nvPr>
            <p:ph type="title"/>
          </p:nvPr>
        </p:nvSpPr>
        <p:spPr>
          <a:xfrm>
            <a:off x="457200" y="152400"/>
            <a:ext cx="8229600" cy="1143000"/>
          </a:xfrm>
        </p:spPr>
        <p:txBody>
          <a:bodyPr/>
          <a:lstStyle/>
          <a:p>
            <a:pPr eaLnBrk="1" hangingPunct="1"/>
            <a:r>
              <a:rPr lang="en-US" altLang="en-US" sz="3600" dirty="0" smtClean="0"/>
              <a:t>Impacts on automation</a:t>
            </a:r>
            <a:endParaRPr lang="en-IN" altLang="en-US" sz="3600" dirty="0" smtClean="0"/>
          </a:p>
        </p:txBody>
      </p:sp>
      <p:grpSp>
        <p:nvGrpSpPr>
          <p:cNvPr id="3" name="Group 2"/>
          <p:cNvGrpSpPr/>
          <p:nvPr/>
        </p:nvGrpSpPr>
        <p:grpSpPr>
          <a:xfrm>
            <a:off x="292100" y="2192665"/>
            <a:ext cx="5041900" cy="523220"/>
            <a:chOff x="292100" y="2192665"/>
            <a:chExt cx="5041900" cy="523220"/>
          </a:xfrm>
        </p:grpSpPr>
        <p:sp>
          <p:nvSpPr>
            <p:cNvPr id="23" name="Rounded Rectangle 22"/>
            <p:cNvSpPr/>
            <p:nvPr/>
          </p:nvSpPr>
          <p:spPr>
            <a:xfrm>
              <a:off x="457200" y="2228849"/>
              <a:ext cx="4876800" cy="442913"/>
            </a:xfrm>
            <a:prstGeom prst="round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08" name="TextBox 20"/>
            <p:cNvSpPr txBox="1">
              <a:spLocks noChangeArrowheads="1"/>
            </p:cNvSpPr>
            <p:nvPr/>
          </p:nvSpPr>
          <p:spPr bwMode="auto">
            <a:xfrm>
              <a:off x="838200" y="2192665"/>
              <a:ext cx="3581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spcBef>
                  <a:spcPts val="3200"/>
                </a:spcBef>
                <a:buFontTx/>
                <a:buNone/>
              </a:pPr>
              <a:r>
                <a:rPr lang="en-US" altLang="en-US" sz="2800" dirty="0">
                  <a:solidFill>
                    <a:schemeClr val="bg1"/>
                  </a:solidFill>
                  <a:latin typeface="Futura MdCn BT" panose="020B0506020204030203" pitchFamily="34" charset="0"/>
                </a:rPr>
                <a:t>Ignoring failures</a:t>
              </a:r>
            </a:p>
          </p:txBody>
        </p:sp>
        <p:sp>
          <p:nvSpPr>
            <p:cNvPr id="24" name="Oval 23"/>
            <p:cNvSpPr/>
            <p:nvPr/>
          </p:nvSpPr>
          <p:spPr>
            <a:xfrm>
              <a:off x="292100" y="2209800"/>
              <a:ext cx="488950" cy="488950"/>
            </a:xfrm>
            <a:prstGeom prst="ellipse">
              <a:avLst/>
            </a:prstGeom>
            <a:solidFill>
              <a:schemeClr val="accent4"/>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4"/>
          <p:cNvGrpSpPr/>
          <p:nvPr/>
        </p:nvGrpSpPr>
        <p:grpSpPr>
          <a:xfrm>
            <a:off x="304800" y="3560295"/>
            <a:ext cx="5029200" cy="523220"/>
            <a:chOff x="304800" y="3560295"/>
            <a:chExt cx="5029200" cy="523220"/>
          </a:xfrm>
        </p:grpSpPr>
        <p:sp>
          <p:nvSpPr>
            <p:cNvPr id="27" name="Rounded Rectangle 26"/>
            <p:cNvSpPr/>
            <p:nvPr/>
          </p:nvSpPr>
          <p:spPr>
            <a:xfrm>
              <a:off x="469900" y="3600449"/>
              <a:ext cx="4864100" cy="442913"/>
            </a:xfrm>
            <a:prstGeom prst="round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304800" y="3581400"/>
              <a:ext cx="488950" cy="488950"/>
            </a:xfrm>
            <a:prstGeom prst="ellipse">
              <a:avLst/>
            </a:prstGeom>
            <a:solidFill>
              <a:schemeClr val="accent4"/>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21"/>
            <p:cNvSpPr txBox="1">
              <a:spLocks noChangeArrowheads="1"/>
            </p:cNvSpPr>
            <p:nvPr/>
          </p:nvSpPr>
          <p:spPr bwMode="auto">
            <a:xfrm>
              <a:off x="822325" y="3560295"/>
              <a:ext cx="4498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spcBef>
                  <a:spcPts val="3200"/>
                </a:spcBef>
                <a:buNone/>
              </a:pPr>
              <a:r>
                <a:rPr lang="en-US" altLang="en-US" sz="2800" dirty="0">
                  <a:solidFill>
                    <a:schemeClr val="bg1"/>
                  </a:solidFill>
                  <a:latin typeface="Futura MdCn BT" panose="020B0506020204030203" pitchFamily="34" charset="0"/>
                </a:rPr>
                <a:t>Wasting time investigating failures</a:t>
              </a:r>
            </a:p>
          </p:txBody>
        </p:sp>
      </p:grpSp>
      <p:grpSp>
        <p:nvGrpSpPr>
          <p:cNvPr id="6" name="Group 5"/>
          <p:cNvGrpSpPr/>
          <p:nvPr/>
        </p:nvGrpSpPr>
        <p:grpSpPr>
          <a:xfrm>
            <a:off x="304800" y="4213412"/>
            <a:ext cx="5029200" cy="542738"/>
            <a:chOff x="304800" y="4213412"/>
            <a:chExt cx="5029200" cy="542738"/>
          </a:xfrm>
        </p:grpSpPr>
        <p:sp>
          <p:nvSpPr>
            <p:cNvPr id="31" name="Rounded Rectangle 30"/>
            <p:cNvSpPr/>
            <p:nvPr/>
          </p:nvSpPr>
          <p:spPr>
            <a:xfrm>
              <a:off x="469900" y="4286249"/>
              <a:ext cx="4864100" cy="442913"/>
            </a:xfrm>
            <a:prstGeom prst="round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07" name="TextBox 19"/>
            <p:cNvSpPr txBox="1">
              <a:spLocks noChangeArrowheads="1"/>
            </p:cNvSpPr>
            <p:nvPr/>
          </p:nvSpPr>
          <p:spPr bwMode="auto">
            <a:xfrm>
              <a:off x="825500" y="4213412"/>
              <a:ext cx="4495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spcBef>
                  <a:spcPts val="3200"/>
                </a:spcBef>
                <a:buFontTx/>
                <a:buNone/>
              </a:pPr>
              <a:r>
                <a:rPr lang="en-US" altLang="en-US" sz="2800" dirty="0">
                  <a:solidFill>
                    <a:schemeClr val="bg1"/>
                  </a:solidFill>
                  <a:latin typeface="Futura MdCn BT" panose="020B0506020204030203" pitchFamily="34" charset="0"/>
                </a:rPr>
                <a:t>Decrease in productivity</a:t>
              </a:r>
            </a:p>
          </p:txBody>
        </p:sp>
        <p:sp>
          <p:nvSpPr>
            <p:cNvPr id="33" name="Oval 32"/>
            <p:cNvSpPr/>
            <p:nvPr/>
          </p:nvSpPr>
          <p:spPr>
            <a:xfrm>
              <a:off x="304800" y="4267200"/>
              <a:ext cx="488950" cy="488950"/>
            </a:xfrm>
            <a:prstGeom prst="ellipse">
              <a:avLst/>
            </a:prstGeom>
            <a:solidFill>
              <a:schemeClr val="accent4"/>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 name="Group 1"/>
          <p:cNvGrpSpPr/>
          <p:nvPr/>
        </p:nvGrpSpPr>
        <p:grpSpPr>
          <a:xfrm>
            <a:off x="304800" y="1489730"/>
            <a:ext cx="5029200" cy="523220"/>
            <a:chOff x="304800" y="1489730"/>
            <a:chExt cx="5029200" cy="523220"/>
          </a:xfrm>
        </p:grpSpPr>
        <p:sp>
          <p:nvSpPr>
            <p:cNvPr id="29" name="Rounded Rectangle 28"/>
            <p:cNvSpPr/>
            <p:nvPr/>
          </p:nvSpPr>
          <p:spPr>
            <a:xfrm>
              <a:off x="469900" y="1543049"/>
              <a:ext cx="4864100" cy="442913"/>
            </a:xfrm>
            <a:prstGeom prst="round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21"/>
            <p:cNvSpPr txBox="1">
              <a:spLocks noChangeArrowheads="1"/>
            </p:cNvSpPr>
            <p:nvPr/>
          </p:nvSpPr>
          <p:spPr bwMode="auto">
            <a:xfrm>
              <a:off x="819150" y="1489730"/>
              <a:ext cx="4502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spcBef>
                  <a:spcPts val="3200"/>
                </a:spcBef>
                <a:buFontTx/>
                <a:buNone/>
              </a:pPr>
              <a:r>
                <a:rPr lang="en-US" altLang="en-US" sz="2800" dirty="0">
                  <a:solidFill>
                    <a:schemeClr val="bg1"/>
                  </a:solidFill>
                  <a:latin typeface="Futura MdCn BT" panose="020B0506020204030203" pitchFamily="34" charset="0"/>
                </a:rPr>
                <a:t>Frustration </a:t>
              </a:r>
              <a:r>
                <a:rPr lang="en-US" altLang="en-US" sz="2800" dirty="0" smtClean="0">
                  <a:solidFill>
                    <a:schemeClr val="bg1"/>
                  </a:solidFill>
                  <a:latin typeface="Futura MdCn BT" panose="020B0506020204030203" pitchFamily="34" charset="0"/>
                </a:rPr>
                <a:t>for </a:t>
              </a:r>
              <a:r>
                <a:rPr lang="en-US" altLang="en-US" sz="2800" dirty="0">
                  <a:solidFill>
                    <a:schemeClr val="bg1"/>
                  </a:solidFill>
                  <a:latin typeface="Futura MdCn BT" panose="020B0506020204030203" pitchFamily="34" charset="0"/>
                </a:rPr>
                <a:t>engineering team</a:t>
              </a:r>
            </a:p>
          </p:txBody>
        </p:sp>
        <p:sp>
          <p:nvSpPr>
            <p:cNvPr id="30" name="Oval 29"/>
            <p:cNvSpPr/>
            <p:nvPr/>
          </p:nvSpPr>
          <p:spPr>
            <a:xfrm>
              <a:off x="304800" y="1524000"/>
              <a:ext cx="488950" cy="488950"/>
            </a:xfrm>
            <a:prstGeom prst="ellipse">
              <a:avLst/>
            </a:prstGeom>
            <a:solidFill>
              <a:schemeClr val="accent4"/>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p:cNvGrpSpPr/>
          <p:nvPr/>
        </p:nvGrpSpPr>
        <p:grpSpPr>
          <a:xfrm>
            <a:off x="304800" y="2861330"/>
            <a:ext cx="5076825" cy="523220"/>
            <a:chOff x="304800" y="2861330"/>
            <a:chExt cx="5076825" cy="523220"/>
          </a:xfrm>
        </p:grpSpPr>
        <p:sp>
          <p:nvSpPr>
            <p:cNvPr id="25" name="Rounded Rectangle 24"/>
            <p:cNvSpPr/>
            <p:nvPr/>
          </p:nvSpPr>
          <p:spPr>
            <a:xfrm>
              <a:off x="469900" y="2914649"/>
              <a:ext cx="4864100" cy="442913"/>
            </a:xfrm>
            <a:prstGeom prst="round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304800" y="2895600"/>
              <a:ext cx="488950" cy="488950"/>
            </a:xfrm>
            <a:prstGeom prst="ellipse">
              <a:avLst/>
            </a:prstGeom>
            <a:solidFill>
              <a:schemeClr val="accent4"/>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18"/>
            <p:cNvSpPr txBox="1">
              <a:spLocks noChangeArrowheads="1"/>
            </p:cNvSpPr>
            <p:nvPr/>
          </p:nvSpPr>
          <p:spPr bwMode="auto">
            <a:xfrm>
              <a:off x="822325" y="2861330"/>
              <a:ext cx="4559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spcBef>
                  <a:spcPts val="3200"/>
                </a:spcBef>
                <a:buFontTx/>
                <a:buNone/>
              </a:pPr>
              <a:r>
                <a:rPr lang="en-US" altLang="en-US" sz="2800" dirty="0">
                  <a:solidFill>
                    <a:schemeClr val="bg1"/>
                  </a:solidFill>
                  <a:latin typeface="Futura MdCn BT" panose="020B0506020204030203" pitchFamily="34" charset="0"/>
                </a:rPr>
                <a:t>Risk of missing potential bug</a:t>
              </a:r>
            </a:p>
          </p:txBody>
        </p:sp>
      </p:grpSp>
      <p:grpSp>
        <p:nvGrpSpPr>
          <p:cNvPr id="7" name="Group 6"/>
          <p:cNvGrpSpPr/>
          <p:nvPr/>
        </p:nvGrpSpPr>
        <p:grpSpPr>
          <a:xfrm>
            <a:off x="304800" y="4931895"/>
            <a:ext cx="5253038" cy="523220"/>
            <a:chOff x="304800" y="4931895"/>
            <a:chExt cx="5253038" cy="523220"/>
          </a:xfrm>
        </p:grpSpPr>
        <p:sp>
          <p:nvSpPr>
            <p:cNvPr id="34" name="Rounded Rectangle 33"/>
            <p:cNvSpPr/>
            <p:nvPr/>
          </p:nvSpPr>
          <p:spPr>
            <a:xfrm>
              <a:off x="469900" y="4972049"/>
              <a:ext cx="4864100" cy="442913"/>
            </a:xfrm>
            <a:prstGeom prst="round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04800" y="4953000"/>
              <a:ext cx="488950" cy="488950"/>
            </a:xfrm>
            <a:prstGeom prst="ellipse">
              <a:avLst/>
            </a:prstGeom>
            <a:solidFill>
              <a:schemeClr val="accent4"/>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21"/>
            <p:cNvSpPr txBox="1">
              <a:spLocks noChangeArrowheads="1"/>
            </p:cNvSpPr>
            <p:nvPr/>
          </p:nvSpPr>
          <p:spPr bwMode="auto">
            <a:xfrm>
              <a:off x="806450" y="4931895"/>
              <a:ext cx="47513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spcBef>
                  <a:spcPts val="3200"/>
                </a:spcBef>
                <a:buFontTx/>
                <a:buNone/>
              </a:pPr>
              <a:r>
                <a:rPr lang="en-US" altLang="en-US" sz="2800" dirty="0">
                  <a:solidFill>
                    <a:schemeClr val="bg1"/>
                  </a:solidFill>
                  <a:latin typeface="Futura MdCn BT" panose="020B0506020204030203" pitchFamily="34" charset="0"/>
                </a:rPr>
                <a:t>Increasing </a:t>
              </a:r>
              <a:r>
                <a:rPr lang="en-US" altLang="en-US" sz="2800" dirty="0" smtClean="0">
                  <a:solidFill>
                    <a:schemeClr val="bg1"/>
                  </a:solidFill>
                  <a:latin typeface="Futura MdCn BT" panose="020B0506020204030203" pitchFamily="34" charset="0"/>
                </a:rPr>
                <a:t>cost </a:t>
              </a:r>
              <a:r>
                <a:rPr lang="en-US" altLang="en-US" sz="2800" dirty="0">
                  <a:solidFill>
                    <a:schemeClr val="bg1"/>
                  </a:solidFill>
                  <a:latin typeface="Futura MdCn BT" panose="020B0506020204030203" pitchFamily="34" charset="0"/>
                </a:rPr>
                <a:t>of automation</a:t>
              </a:r>
            </a:p>
          </p:txBody>
        </p:sp>
      </p:grpSp>
      <p:grpSp>
        <p:nvGrpSpPr>
          <p:cNvPr id="8" name="Group 7"/>
          <p:cNvGrpSpPr/>
          <p:nvPr/>
        </p:nvGrpSpPr>
        <p:grpSpPr>
          <a:xfrm>
            <a:off x="304800" y="5598507"/>
            <a:ext cx="5365750" cy="529243"/>
            <a:chOff x="304800" y="5598507"/>
            <a:chExt cx="5365750" cy="529243"/>
          </a:xfrm>
        </p:grpSpPr>
        <p:sp>
          <p:nvSpPr>
            <p:cNvPr id="38" name="Rounded Rectangle 37"/>
            <p:cNvSpPr/>
            <p:nvPr/>
          </p:nvSpPr>
          <p:spPr>
            <a:xfrm>
              <a:off x="469900" y="5657849"/>
              <a:ext cx="4864100" cy="442913"/>
            </a:xfrm>
            <a:prstGeom prst="roundRect">
              <a:avLst/>
            </a:prstGeom>
            <a:solidFill>
              <a:srgbClr val="163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06" name="TextBox 18"/>
            <p:cNvSpPr txBox="1">
              <a:spLocks noChangeArrowheads="1"/>
            </p:cNvSpPr>
            <p:nvPr/>
          </p:nvSpPr>
          <p:spPr bwMode="auto">
            <a:xfrm>
              <a:off x="793750" y="5598507"/>
              <a:ext cx="4876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itchFamily="2" charset="2"/>
                <a:buChar char="§"/>
                <a:defRPr sz="3200">
                  <a:solidFill>
                    <a:schemeClr val="tx1"/>
                  </a:solidFill>
                  <a:latin typeface="Garamond" pitchFamily="18" charset="0"/>
                </a:defRPr>
              </a:lvl1pPr>
              <a:lvl2pPr marL="742950" indent="-285750">
                <a:spcBef>
                  <a:spcPct val="20000"/>
                </a:spcBef>
                <a:buFont typeface="Arial" charset="0"/>
                <a:buChar char="–"/>
                <a:defRPr sz="2800">
                  <a:solidFill>
                    <a:schemeClr val="tx1"/>
                  </a:solidFill>
                  <a:latin typeface="Garamond" pitchFamily="18" charset="0"/>
                </a:defRPr>
              </a:lvl2pPr>
              <a:lvl3pPr marL="1143000" indent="-228600">
                <a:spcBef>
                  <a:spcPct val="20000"/>
                </a:spcBef>
                <a:buFont typeface="Wingdings" pitchFamily="2" charset="2"/>
                <a:buChar char="§"/>
                <a:defRPr sz="2400">
                  <a:solidFill>
                    <a:schemeClr val="tx1"/>
                  </a:solidFill>
                  <a:latin typeface="Garamond" pitchFamily="18" charset="0"/>
                </a:defRPr>
              </a:lvl3pPr>
              <a:lvl4pPr marL="1600200" indent="-228600">
                <a:spcBef>
                  <a:spcPct val="20000"/>
                </a:spcBef>
                <a:buFont typeface="Arial" charset="0"/>
                <a:buChar char="–"/>
                <a:defRPr sz="2000">
                  <a:solidFill>
                    <a:schemeClr val="tx1"/>
                  </a:solidFill>
                  <a:latin typeface="Garamond" pitchFamily="18" charset="0"/>
                </a:defRPr>
              </a:lvl4pPr>
              <a:lvl5pPr marL="2057400" indent="-228600">
                <a:spcBef>
                  <a:spcPct val="20000"/>
                </a:spcBef>
                <a:buFont typeface="Arial" charset="0"/>
                <a:buChar char="»"/>
                <a:defRPr sz="2000">
                  <a:solidFill>
                    <a:schemeClr val="tx1"/>
                  </a:solidFill>
                  <a:latin typeface="Garamond"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Garamond"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Garamond"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Garamond"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Garamond" pitchFamily="18" charset="0"/>
                </a:defRPr>
              </a:lvl9pPr>
            </a:lstStyle>
            <a:p>
              <a:pPr>
                <a:spcBef>
                  <a:spcPts val="3200"/>
                </a:spcBef>
                <a:buFontTx/>
                <a:buNone/>
              </a:pPr>
              <a:r>
                <a:rPr lang="en-US" altLang="en-US" sz="2800" dirty="0">
                  <a:solidFill>
                    <a:schemeClr val="bg1"/>
                  </a:solidFill>
                  <a:latin typeface="Futura MdCn BT" panose="020B0506020204030203" pitchFamily="34" charset="0"/>
                </a:rPr>
                <a:t>Uncertainty of application health</a:t>
              </a:r>
            </a:p>
          </p:txBody>
        </p:sp>
        <p:sp>
          <p:nvSpPr>
            <p:cNvPr id="40" name="Oval 39"/>
            <p:cNvSpPr/>
            <p:nvPr/>
          </p:nvSpPr>
          <p:spPr>
            <a:xfrm>
              <a:off x="304800" y="5638800"/>
              <a:ext cx="488950" cy="488950"/>
            </a:xfrm>
            <a:prstGeom prst="ellipse">
              <a:avLst/>
            </a:prstGeom>
            <a:solidFill>
              <a:schemeClr val="accent4"/>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QASource PPT Template">
  <a:themeElements>
    <a:clrScheme name="QASource">
      <a:dk1>
        <a:srgbClr val="3F3F3F"/>
      </a:dk1>
      <a:lt1>
        <a:sysClr val="window" lastClr="FFFFFF"/>
      </a:lt1>
      <a:dk2>
        <a:srgbClr val="04335D"/>
      </a:dk2>
      <a:lt2>
        <a:srgbClr val="666666"/>
      </a:lt2>
      <a:accent1>
        <a:srgbClr val="3D4514"/>
      </a:accent1>
      <a:accent2>
        <a:srgbClr val="A4A2A3"/>
      </a:accent2>
      <a:accent3>
        <a:srgbClr val="384866"/>
      </a:accent3>
      <a:accent4>
        <a:srgbClr val="EB8023"/>
      </a:accent4>
      <a:accent5>
        <a:srgbClr val="647412"/>
      </a:accent5>
      <a:accent6>
        <a:srgbClr val="04335D"/>
      </a:accent6>
      <a:hlink>
        <a:srgbClr val="04335D"/>
      </a:hlink>
      <a:folHlink>
        <a:srgbClr val="EB8023"/>
      </a:folHlink>
    </a:clrScheme>
    <a:fontScheme name="QASource">
      <a:majorFont>
        <a:latin typeface="Futura Bk BT"/>
        <a:ea typeface=""/>
        <a:cs typeface=""/>
      </a:majorFont>
      <a:minorFont>
        <a:latin typeface="Garamond"/>
        <a:ea typeface=""/>
        <a:cs typeface=""/>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QASource PPT Template</Template>
  <TotalTime>4914</TotalTime>
  <Words>2192</Words>
  <Application>Microsoft Macintosh PowerPoint</Application>
  <PresentationFormat>On-screen Show (4:3)</PresentationFormat>
  <Paragraphs>418</Paragraphs>
  <Slides>30</Slides>
  <Notes>26</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QASource PPT Template</vt:lpstr>
      <vt:lpstr>Reducing False Positives</vt:lpstr>
      <vt:lpstr>QASource &amp; automation</vt:lpstr>
      <vt:lpstr>Question #1</vt:lpstr>
      <vt:lpstr>PowerPoint Presentation</vt:lpstr>
      <vt:lpstr>Key learnings &amp; takeaways</vt:lpstr>
      <vt:lpstr>What are false positives?</vt:lpstr>
      <vt:lpstr>Why do false positives occur?</vt:lpstr>
      <vt:lpstr>Potential causes for false positives</vt:lpstr>
      <vt:lpstr>Impacts on automation</vt:lpstr>
      <vt:lpstr>Attendees poll</vt:lpstr>
      <vt:lpstr>PowerPoint Presentation</vt:lpstr>
      <vt:lpstr>PowerPoint Presentation</vt:lpstr>
      <vt:lpstr>Keys to reducing false positives</vt:lpstr>
      <vt:lpstr>Keys to reducing false positives</vt:lpstr>
      <vt:lpstr>Keys to reducing false positives</vt:lpstr>
      <vt:lpstr>Keys to reducing false positives</vt:lpstr>
      <vt:lpstr>Keys to reducing false positives</vt:lpstr>
      <vt:lpstr>Object identification strategy</vt:lpstr>
      <vt:lpstr>Keys to reducing false positives</vt:lpstr>
      <vt:lpstr>Tear down approach</vt:lpstr>
      <vt:lpstr>Tear down approach</vt:lpstr>
      <vt:lpstr>Keys to reducing false positives</vt:lpstr>
      <vt:lpstr>Object synchronization</vt:lpstr>
      <vt:lpstr>Object synchronization</vt:lpstr>
      <vt:lpstr>Keys to reducing false positives</vt:lpstr>
      <vt:lpstr>Conclusion</vt:lpstr>
      <vt:lpstr>Benefits of eliminating false positives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presentation</dc:title>
  <dc:creator>Priyanka Jamwal</dc:creator>
  <cp:keywords>Webinar presentation</cp:keywords>
  <cp:lastModifiedBy>Christina Lyle</cp:lastModifiedBy>
  <cp:revision>977</cp:revision>
  <cp:lastPrinted>2013-07-15T22:32:09Z</cp:lastPrinted>
  <dcterms:created xsi:type="dcterms:W3CDTF">2013-11-15T06:21:56Z</dcterms:created>
  <dcterms:modified xsi:type="dcterms:W3CDTF">2015-03-24T20:01:37Z</dcterms:modified>
  <cp:category>Webinar presentation</cp:category>
</cp:coreProperties>
</file>