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302" r:id="rId2"/>
    <p:sldId id="256" r:id="rId3"/>
    <p:sldId id="305" r:id="rId4"/>
    <p:sldId id="258" r:id="rId5"/>
    <p:sldId id="306" r:id="rId6"/>
    <p:sldId id="307" r:id="rId7"/>
    <p:sldId id="308" r:id="rId8"/>
    <p:sldId id="309" r:id="rId9"/>
    <p:sldId id="304" r:id="rId10"/>
    <p:sldId id="310"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8"/>
    <p:restoredTop sz="94648"/>
  </p:normalViewPr>
  <p:slideViewPr>
    <p:cSldViewPr snapToGrid="0">
      <p:cViewPr>
        <p:scale>
          <a:sx n="103" d="100"/>
          <a:sy n="103" d="100"/>
        </p:scale>
        <p:origin x="696"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e4df4465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e4df44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8857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e4df4465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e4df44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e4df4465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e4df44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1699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e4df4465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e4df44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45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7315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Font typeface="Roboto"/>
              <a:buNone/>
              <a:defRPr sz="5200">
                <a:latin typeface="Roboto"/>
                <a:ea typeface="Roboto"/>
                <a:cs typeface="Roboto"/>
                <a:sym typeface="Robot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Roboto"/>
              <a:buNone/>
              <a:defRPr>
                <a:latin typeface="Roboto"/>
                <a:ea typeface="Roboto"/>
                <a:cs typeface="Roboto"/>
                <a:sym typeface="Roboto"/>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Roboto"/>
              <a:buChar char="●"/>
              <a:defRPr>
                <a:latin typeface="Roboto"/>
                <a:ea typeface="Roboto"/>
                <a:cs typeface="Roboto"/>
                <a:sym typeface="Roboto"/>
              </a:defRPr>
            </a:lvl1pPr>
            <a:lvl2pPr marL="914400" lvl="1" indent="-317500">
              <a:spcBef>
                <a:spcPts val="1600"/>
              </a:spcBef>
              <a:spcAft>
                <a:spcPts val="0"/>
              </a:spcAft>
              <a:buSzPts val="1400"/>
              <a:buFont typeface="Roboto"/>
              <a:buChar char="○"/>
              <a:defRPr>
                <a:latin typeface="Roboto"/>
                <a:ea typeface="Roboto"/>
                <a:cs typeface="Roboto"/>
                <a:sym typeface="Roboto"/>
              </a:defRPr>
            </a:lvl2pPr>
            <a:lvl3pPr marL="1371600" lvl="2" indent="-317500">
              <a:spcBef>
                <a:spcPts val="1600"/>
              </a:spcBef>
              <a:spcAft>
                <a:spcPts val="0"/>
              </a:spcAft>
              <a:buSzPts val="1400"/>
              <a:buFont typeface="Roboto"/>
              <a:buChar char="■"/>
              <a:defRPr>
                <a:latin typeface="Roboto"/>
                <a:ea typeface="Roboto"/>
                <a:cs typeface="Roboto"/>
                <a:sym typeface="Roboto"/>
              </a:defRPr>
            </a:lvl3pPr>
            <a:lvl4pPr marL="1828800" lvl="3" indent="-317500">
              <a:spcBef>
                <a:spcPts val="1600"/>
              </a:spcBef>
              <a:spcAft>
                <a:spcPts val="0"/>
              </a:spcAft>
              <a:buSzPts val="1400"/>
              <a:buFont typeface="Roboto"/>
              <a:buChar char="●"/>
              <a:defRPr>
                <a:latin typeface="Roboto"/>
                <a:ea typeface="Roboto"/>
                <a:cs typeface="Roboto"/>
                <a:sym typeface="Roboto"/>
              </a:defRPr>
            </a:lvl4pPr>
            <a:lvl5pPr marL="2286000" lvl="4" indent="-317500">
              <a:spcBef>
                <a:spcPts val="1600"/>
              </a:spcBef>
              <a:spcAft>
                <a:spcPts val="0"/>
              </a:spcAft>
              <a:buSzPts val="1400"/>
              <a:buFont typeface="Roboto"/>
              <a:buChar char="○"/>
              <a:defRPr>
                <a:latin typeface="Roboto"/>
                <a:ea typeface="Roboto"/>
                <a:cs typeface="Roboto"/>
                <a:sym typeface="Roboto"/>
              </a:defRPr>
            </a:lvl5pPr>
            <a:lvl6pPr marL="2743200" lvl="5" indent="-317500">
              <a:spcBef>
                <a:spcPts val="1600"/>
              </a:spcBef>
              <a:spcAft>
                <a:spcPts val="0"/>
              </a:spcAft>
              <a:buSzPts val="1400"/>
              <a:buFont typeface="Roboto"/>
              <a:buChar char="■"/>
              <a:defRPr>
                <a:latin typeface="Roboto"/>
                <a:ea typeface="Roboto"/>
                <a:cs typeface="Roboto"/>
                <a:sym typeface="Roboto"/>
              </a:defRPr>
            </a:lvl6pPr>
            <a:lvl7pPr marL="3200400" lvl="6" indent="-317500">
              <a:spcBef>
                <a:spcPts val="1600"/>
              </a:spcBef>
              <a:spcAft>
                <a:spcPts val="0"/>
              </a:spcAft>
              <a:buSzPts val="1400"/>
              <a:buFont typeface="Roboto"/>
              <a:buChar char="●"/>
              <a:defRPr>
                <a:latin typeface="Roboto"/>
                <a:ea typeface="Roboto"/>
                <a:cs typeface="Roboto"/>
                <a:sym typeface="Roboto"/>
              </a:defRPr>
            </a:lvl7pPr>
            <a:lvl8pPr marL="3657600" lvl="7" indent="-317500">
              <a:spcBef>
                <a:spcPts val="1600"/>
              </a:spcBef>
              <a:spcAft>
                <a:spcPts val="0"/>
              </a:spcAft>
              <a:buSzPts val="1400"/>
              <a:buFont typeface="Roboto"/>
              <a:buChar char="○"/>
              <a:defRPr>
                <a:latin typeface="Roboto"/>
                <a:ea typeface="Roboto"/>
                <a:cs typeface="Roboto"/>
                <a:sym typeface="Roboto"/>
              </a:defRPr>
            </a:lvl8pPr>
            <a:lvl9pPr marL="4114800" lvl="8" indent="-317500">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jpeg"/><Relationship Id="rId1" Type="http://schemas.openxmlformats.org/officeDocument/2006/relationships/slideLayout" Target="../slideLayouts/slideLayout3.xml"/><Relationship Id="rId6" Type="http://schemas.openxmlformats.org/officeDocument/2006/relationships/image" Target="../media/image11.jpg"/><Relationship Id="rId5" Type="http://schemas.openxmlformats.org/officeDocument/2006/relationships/image" Target="../media/image10.jpe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9" name="TextBox 8">
            <a:extLst>
              <a:ext uri="{FF2B5EF4-FFF2-40B4-BE49-F238E27FC236}">
                <a16:creationId xmlns:a16="http://schemas.microsoft.com/office/drawing/2014/main" id="{84098618-F858-95E4-6805-C80907C6354A}"/>
              </a:ext>
            </a:extLst>
          </p:cNvPr>
          <p:cNvSpPr txBox="1"/>
          <p:nvPr/>
        </p:nvSpPr>
        <p:spPr>
          <a:xfrm>
            <a:off x="579643" y="1986974"/>
            <a:ext cx="7984714" cy="1600438"/>
          </a:xfrm>
          <a:prstGeom prst="rect">
            <a:avLst/>
          </a:prstGeom>
          <a:noFill/>
          <a:ln w="25400" cap="rnd">
            <a:solidFill>
              <a:schemeClr val="tx1"/>
            </a:solidFill>
          </a:ln>
        </p:spPr>
        <p:txBody>
          <a:bodyPr wrap="square">
            <a:spAutoFit/>
          </a:bodyPr>
          <a:lstStyle/>
          <a:p>
            <a:r>
              <a:rPr lang="en" dirty="0">
                <a:effectLst/>
              </a:rPr>
              <a:t>How often have you noticed </a:t>
            </a:r>
            <a:r>
              <a:rPr lang="en" dirty="0">
                <a:effectLst/>
                <a:highlight>
                  <a:srgbClr val="FF0000"/>
                </a:highlight>
              </a:rPr>
              <a:t>problems</a:t>
            </a:r>
            <a:r>
              <a:rPr lang="en" dirty="0">
                <a:effectLst/>
              </a:rPr>
              <a:t> with the </a:t>
            </a:r>
            <a:r>
              <a:rPr lang="en" dirty="0">
                <a:effectLst/>
                <a:highlight>
                  <a:srgbClr val="FF0000"/>
                </a:highlight>
              </a:rPr>
              <a:t>network</a:t>
            </a:r>
            <a:r>
              <a:rPr lang="en" dirty="0">
                <a:effectLst/>
              </a:rPr>
              <a:t> at the university?</a:t>
            </a:r>
            <a:endParaRPr lang="ru-RU" dirty="0">
              <a:effectLst/>
            </a:endParaRPr>
          </a:p>
          <a:p>
            <a:endParaRPr lang="ru-RU" dirty="0"/>
          </a:p>
          <a:p>
            <a:r>
              <a:rPr lang="en" dirty="0">
                <a:effectLst/>
              </a:rPr>
              <a:t>Are there </a:t>
            </a:r>
            <a:r>
              <a:rPr lang="en" dirty="0">
                <a:effectLst/>
                <a:highlight>
                  <a:srgbClr val="FF0000"/>
                </a:highlight>
              </a:rPr>
              <a:t>problems</a:t>
            </a:r>
            <a:r>
              <a:rPr lang="en" dirty="0">
                <a:effectLst/>
              </a:rPr>
              <a:t> with the </a:t>
            </a:r>
            <a:r>
              <a:rPr lang="en" dirty="0">
                <a:effectLst/>
                <a:highlight>
                  <a:srgbClr val="FF0000"/>
                </a:highlight>
              </a:rPr>
              <a:t>network</a:t>
            </a:r>
            <a:r>
              <a:rPr lang="en" dirty="0">
                <a:effectLst/>
              </a:rPr>
              <a:t> in basements or in separate blocks?</a:t>
            </a:r>
            <a:endParaRPr lang="ru-RU" dirty="0"/>
          </a:p>
          <a:p>
            <a:endParaRPr lang="ru-RU" dirty="0"/>
          </a:p>
          <a:p>
            <a:r>
              <a:rPr lang="en" dirty="0">
                <a:effectLst/>
                <a:highlight>
                  <a:srgbClr val="FF0000"/>
                </a:highlight>
              </a:rPr>
              <a:t>Problems</a:t>
            </a:r>
            <a:r>
              <a:rPr lang="en" dirty="0">
                <a:effectLst/>
              </a:rPr>
              <a:t> encountered in the portal during the registration process?</a:t>
            </a:r>
            <a:endParaRPr lang="ru-RU" dirty="0">
              <a:effectLst/>
            </a:endParaRPr>
          </a:p>
          <a:p>
            <a:endParaRPr lang="ru-RU" dirty="0">
              <a:effectLst/>
            </a:endParaRPr>
          </a:p>
          <a:p>
            <a:r>
              <a:rPr lang="en" dirty="0">
                <a:effectLst/>
              </a:rPr>
              <a:t>The university wants to strengthen its campus-wide </a:t>
            </a:r>
            <a:r>
              <a:rPr lang="en" dirty="0">
                <a:effectLst/>
                <a:highlight>
                  <a:srgbClr val="FF0000"/>
                </a:highlight>
              </a:rPr>
              <a:t>network</a:t>
            </a:r>
            <a:r>
              <a:rPr lang="en" dirty="0">
                <a:effectLst/>
              </a:rPr>
              <a:t> service. But how can this be done?</a:t>
            </a:r>
            <a:endParaRPr lang="ru-KZ" dirty="0"/>
          </a:p>
        </p:txBody>
      </p:sp>
      <p:sp>
        <p:nvSpPr>
          <p:cNvPr id="15" name="TextBox 14">
            <a:extLst>
              <a:ext uri="{FF2B5EF4-FFF2-40B4-BE49-F238E27FC236}">
                <a16:creationId xmlns:a16="http://schemas.microsoft.com/office/drawing/2014/main" id="{6A44BEC3-40E3-566C-6E74-49DFFF180B4C}"/>
              </a:ext>
            </a:extLst>
          </p:cNvPr>
          <p:cNvSpPr txBox="1"/>
          <p:nvPr/>
        </p:nvSpPr>
        <p:spPr>
          <a:xfrm>
            <a:off x="579643" y="1496886"/>
            <a:ext cx="7984714" cy="369332"/>
          </a:xfrm>
          <a:prstGeom prst="rect">
            <a:avLst/>
          </a:prstGeom>
          <a:solidFill>
            <a:schemeClr val="tx1"/>
          </a:solidFill>
          <a:ln w="63500" cap="rnd">
            <a:solidFill>
              <a:schemeClr val="tx1"/>
            </a:solidFill>
          </a:ln>
        </p:spPr>
        <p:txBody>
          <a:bodyPr wrap="square">
            <a:spAutoFit/>
          </a:bodyPr>
          <a:lstStyle/>
          <a:p>
            <a:r>
              <a:rPr lang="en" sz="1800" dirty="0">
                <a:solidFill>
                  <a:schemeClr val="bg1"/>
                </a:solidFill>
                <a:effectLst/>
              </a:rPr>
              <a:t>Problem formulation </a:t>
            </a:r>
            <a:endParaRPr lang="ru-KZ" sz="1800" dirty="0">
              <a:solidFill>
                <a:schemeClr val="bg1"/>
              </a:solidFill>
            </a:endParaRPr>
          </a:p>
        </p:txBody>
      </p:sp>
      <p:sp>
        <p:nvSpPr>
          <p:cNvPr id="5" name="TextBox 4">
            <a:extLst>
              <a:ext uri="{FF2B5EF4-FFF2-40B4-BE49-F238E27FC236}">
                <a16:creationId xmlns:a16="http://schemas.microsoft.com/office/drawing/2014/main" id="{A5DEFF0E-1277-5F83-E4EF-B2A2D59E6F70}"/>
              </a:ext>
            </a:extLst>
          </p:cNvPr>
          <p:cNvSpPr txBox="1"/>
          <p:nvPr/>
        </p:nvSpPr>
        <p:spPr>
          <a:xfrm>
            <a:off x="579643" y="3708168"/>
            <a:ext cx="2835196" cy="246221"/>
          </a:xfrm>
          <a:prstGeom prst="rect">
            <a:avLst/>
          </a:prstGeom>
          <a:noFill/>
        </p:spPr>
        <p:txBody>
          <a:bodyPr wrap="square">
            <a:spAutoFit/>
          </a:bodyPr>
          <a:lstStyle/>
          <a:p>
            <a:r>
              <a:rPr lang="ru-KZ" sz="1000" dirty="0"/>
              <a:t>This work was done based on these problems.</a:t>
            </a:r>
          </a:p>
        </p:txBody>
      </p:sp>
    </p:spTree>
    <p:extLst>
      <p:ext uri="{BB962C8B-B14F-4D97-AF65-F5344CB8AC3E}">
        <p14:creationId xmlns:p14="http://schemas.microsoft.com/office/powerpoint/2010/main" val="3983229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12" name="Google Shape;57;p13">
            <a:extLst>
              <a:ext uri="{FF2B5EF4-FFF2-40B4-BE49-F238E27FC236}">
                <a16:creationId xmlns:a16="http://schemas.microsoft.com/office/drawing/2014/main" id="{363C93F1-38C8-D86E-F759-630194B23D36}"/>
              </a:ext>
            </a:extLst>
          </p:cNvPr>
          <p:cNvSpPr txBox="1">
            <a:spLocks noGrp="1"/>
          </p:cNvSpPr>
          <p:nvPr>
            <p:ph type="subTitle" idx="1"/>
          </p:nvPr>
        </p:nvSpPr>
        <p:spPr>
          <a:xfrm>
            <a:off x="5183592" y="4643716"/>
            <a:ext cx="3960408" cy="389400"/>
          </a:xfrm>
          <a:prstGeom prst="rect">
            <a:avLst/>
          </a:prstGeom>
          <a:noFill/>
          <a:ln w="0">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i="1" dirty="0" err="1">
                <a:ln w="25400">
                  <a:solidFill>
                    <a:schemeClr val="tx1"/>
                  </a:solidFill>
                </a:ln>
                <a:solidFill>
                  <a:schemeClr val="bg1"/>
                </a:solidFill>
                <a:latin typeface="Gill Sans Ultra Bold" panose="020B0A02020104020203" pitchFamily="34" charset="0"/>
                <a:ea typeface="Roboto Light"/>
                <a:cs typeface="Roboto Light"/>
                <a:sym typeface="Roboto Light"/>
              </a:rPr>
              <a:t>Adilkhan</a:t>
            </a:r>
            <a:r>
              <a:rPr lang="en" sz="2400" i="1" dirty="0">
                <a:ln w="25400">
                  <a:solidFill>
                    <a:schemeClr val="tx1"/>
                  </a:solidFill>
                </a:ln>
                <a:solidFill>
                  <a:schemeClr val="bg1"/>
                </a:solidFill>
                <a:latin typeface="Gill Sans Ultra Bold" panose="020B0A02020104020203" pitchFamily="34" charset="0"/>
                <a:ea typeface="Roboto Light"/>
                <a:cs typeface="Roboto Light"/>
                <a:sym typeface="Roboto Light"/>
              </a:rPr>
              <a:t> </a:t>
            </a:r>
            <a:r>
              <a:rPr lang="en" sz="2400" i="1" dirty="0" err="1">
                <a:ln w="25400">
                  <a:solidFill>
                    <a:schemeClr val="tx1"/>
                  </a:solidFill>
                </a:ln>
                <a:solidFill>
                  <a:schemeClr val="bg1"/>
                </a:solidFill>
                <a:latin typeface="Gill Sans Ultra Bold" panose="020B0A02020104020203" pitchFamily="34" charset="0"/>
                <a:ea typeface="Roboto Light"/>
                <a:cs typeface="Roboto Light"/>
                <a:sym typeface="Roboto Light"/>
              </a:rPr>
              <a:t>Altynbek</a:t>
            </a:r>
            <a:endParaRPr sz="2400" i="1" dirty="0">
              <a:ln w="25400">
                <a:solidFill>
                  <a:schemeClr val="tx1"/>
                </a:solidFill>
              </a:ln>
              <a:solidFill>
                <a:schemeClr val="bg1"/>
              </a:solidFill>
              <a:latin typeface="Gill Sans Ultra Bold" panose="020B0A02020104020203" pitchFamily="34" charset="0"/>
              <a:ea typeface="Roboto Light"/>
              <a:cs typeface="Roboto Light"/>
              <a:sym typeface="Roboto Light"/>
            </a:endParaRPr>
          </a:p>
          <a:p>
            <a:pPr marL="0" lvl="0" indent="0" algn="r" rtl="0">
              <a:spcBef>
                <a:spcPts val="0"/>
              </a:spcBef>
              <a:spcAft>
                <a:spcPts val="0"/>
              </a:spcAft>
              <a:buNone/>
            </a:pPr>
            <a:endParaRPr sz="2400" i="1" dirty="0">
              <a:solidFill>
                <a:schemeClr val="bg1"/>
              </a:solidFill>
              <a:latin typeface="Gill Sans Ultra Bold" panose="020B0A02020104020203" pitchFamily="34" charset="0"/>
              <a:ea typeface="Roboto Light"/>
              <a:cs typeface="Roboto Light"/>
              <a:sym typeface="Roboto Light"/>
            </a:endParaRPr>
          </a:p>
        </p:txBody>
      </p:sp>
      <p:pic>
        <p:nvPicPr>
          <p:cNvPr id="13" name="Рисунок 12">
            <a:extLst>
              <a:ext uri="{FF2B5EF4-FFF2-40B4-BE49-F238E27FC236}">
                <a16:creationId xmlns:a16="http://schemas.microsoft.com/office/drawing/2014/main" id="{1720F1C7-4471-3D40-C918-A11EF1187B4C}"/>
              </a:ext>
            </a:extLst>
          </p:cNvPr>
          <p:cNvPicPr>
            <a:picLocks noChangeAspect="1"/>
          </p:cNvPicPr>
          <p:nvPr/>
        </p:nvPicPr>
        <p:blipFill>
          <a:blip r:embed="rId3"/>
          <a:stretch>
            <a:fillRect/>
          </a:stretch>
        </p:blipFill>
        <p:spPr>
          <a:xfrm>
            <a:off x="685800" y="1481584"/>
            <a:ext cx="7772400" cy="2428875"/>
          </a:xfrm>
          <a:prstGeom prst="rect">
            <a:avLst/>
          </a:prstGeom>
          <a:noFill/>
          <a:ln w="177800">
            <a:solidFill>
              <a:schemeClr val="tx1">
                <a:alpha val="43000"/>
              </a:schemeClr>
            </a:solidFill>
            <a:extLst>
              <a:ext uri="{C807C97D-BFC1-408E-A445-0C87EB9F89A2}">
                <ask:lineSketchStyleProps xmlns:ask="http://schemas.microsoft.com/office/drawing/2018/sketchyshapes">
                  <ask:type>
                    <ask:lineSketchNone/>
                  </ask:type>
                </ask:lineSketchStyleProps>
              </a:ext>
            </a:extLst>
          </a:ln>
        </p:spPr>
        <p:style>
          <a:lnRef idx="0">
            <a:scrgbClr r="0" g="0" b="0"/>
          </a:lnRef>
          <a:fillRef idx="0">
            <a:scrgbClr r="0" g="0" b="0"/>
          </a:fillRef>
          <a:effectRef idx="0">
            <a:scrgbClr r="0" g="0" b="0"/>
          </a:effectRef>
          <a:fontRef idx="minor">
            <a:schemeClr val="dk1"/>
          </a:fontRef>
        </p:style>
      </p:pic>
      <p:sp>
        <p:nvSpPr>
          <p:cNvPr id="14" name="Google Shape;54;p13">
            <a:extLst>
              <a:ext uri="{FF2B5EF4-FFF2-40B4-BE49-F238E27FC236}">
                <a16:creationId xmlns:a16="http://schemas.microsoft.com/office/drawing/2014/main" id="{D7F52F8D-1BA9-0F83-59D5-8F09B7EAC7FC}"/>
              </a:ext>
            </a:extLst>
          </p:cNvPr>
          <p:cNvSpPr txBox="1">
            <a:spLocks noGrp="1"/>
          </p:cNvSpPr>
          <p:nvPr>
            <p:ph type="ctrTitle"/>
          </p:nvPr>
        </p:nvSpPr>
        <p:spPr>
          <a:xfrm>
            <a:off x="2904652" y="2212104"/>
            <a:ext cx="5745078" cy="1190255"/>
          </a:xfrm>
          <a:prstGeom prst="rect">
            <a:avLst/>
          </a:prstGeom>
          <a:noFill/>
          <a:ln>
            <a:noFill/>
          </a:ln>
        </p:spPr>
        <p:txBody>
          <a:bodyPr spcFirstLastPara="1" wrap="square" lIns="91425" tIns="91425" rIns="91425" bIns="91425" anchor="b" anchorCtr="0">
            <a:noAutofit/>
          </a:bodyPr>
          <a:lstStyle/>
          <a:p>
            <a:r>
              <a:rPr lang="en" sz="8800" b="0" u="sng" dirty="0">
                <a:solidFill>
                  <a:schemeClr val="tx2">
                    <a:lumMod val="90000"/>
                  </a:schemeClr>
                </a:solidFill>
                <a:effectLst/>
                <a:latin typeface="Menlo" panose="020B0609030804020204" pitchFamily="49" charset="0"/>
              </a:rPr>
              <a:t>THANKS</a:t>
            </a:r>
            <a:endParaRPr sz="8800" b="1" u="sng" dirty="0">
              <a:solidFill>
                <a:schemeClr val="tx2">
                  <a:lumMod val="90000"/>
                </a:schemeClr>
              </a:solidFill>
              <a:latin typeface="Roboto"/>
              <a:ea typeface="Roboto"/>
              <a:cs typeface="Roboto"/>
              <a:sym typeface="Roboto"/>
            </a:endParaRPr>
          </a:p>
        </p:txBody>
      </p:sp>
    </p:spTree>
    <p:extLst>
      <p:ext uri="{BB962C8B-B14F-4D97-AF65-F5344CB8AC3E}">
        <p14:creationId xmlns:p14="http://schemas.microsoft.com/office/powerpoint/2010/main" val="237862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12" name="Google Shape;57;p13">
            <a:extLst>
              <a:ext uri="{FF2B5EF4-FFF2-40B4-BE49-F238E27FC236}">
                <a16:creationId xmlns:a16="http://schemas.microsoft.com/office/drawing/2014/main" id="{363C93F1-38C8-D86E-F759-630194B23D36}"/>
              </a:ext>
            </a:extLst>
          </p:cNvPr>
          <p:cNvSpPr txBox="1">
            <a:spLocks noGrp="1"/>
          </p:cNvSpPr>
          <p:nvPr>
            <p:ph type="subTitle" idx="1"/>
          </p:nvPr>
        </p:nvSpPr>
        <p:spPr>
          <a:xfrm>
            <a:off x="5183592" y="4643716"/>
            <a:ext cx="3960408" cy="389400"/>
          </a:xfrm>
          <a:prstGeom prst="rect">
            <a:avLst/>
          </a:prstGeom>
          <a:noFill/>
          <a:ln w="0">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i="1" dirty="0" err="1">
                <a:ln w="25400">
                  <a:solidFill>
                    <a:schemeClr val="tx1"/>
                  </a:solidFill>
                </a:ln>
                <a:solidFill>
                  <a:schemeClr val="bg1"/>
                </a:solidFill>
                <a:latin typeface="Gill Sans Ultra Bold" panose="020B0A02020104020203" pitchFamily="34" charset="0"/>
                <a:ea typeface="Roboto Light"/>
                <a:cs typeface="Roboto Light"/>
                <a:sym typeface="Roboto Light"/>
              </a:rPr>
              <a:t>Adilkhan</a:t>
            </a:r>
            <a:r>
              <a:rPr lang="en" sz="2400" i="1" dirty="0">
                <a:ln w="25400">
                  <a:solidFill>
                    <a:schemeClr val="tx1"/>
                  </a:solidFill>
                </a:ln>
                <a:solidFill>
                  <a:schemeClr val="bg1"/>
                </a:solidFill>
                <a:latin typeface="Gill Sans Ultra Bold" panose="020B0A02020104020203" pitchFamily="34" charset="0"/>
                <a:ea typeface="Roboto Light"/>
                <a:cs typeface="Roboto Light"/>
                <a:sym typeface="Roboto Light"/>
              </a:rPr>
              <a:t> </a:t>
            </a:r>
            <a:r>
              <a:rPr lang="en" sz="2400" i="1" dirty="0" err="1">
                <a:ln w="25400">
                  <a:solidFill>
                    <a:schemeClr val="tx1"/>
                  </a:solidFill>
                </a:ln>
                <a:solidFill>
                  <a:schemeClr val="bg1"/>
                </a:solidFill>
                <a:latin typeface="Gill Sans Ultra Bold" panose="020B0A02020104020203" pitchFamily="34" charset="0"/>
                <a:ea typeface="Roboto Light"/>
                <a:cs typeface="Roboto Light"/>
                <a:sym typeface="Roboto Light"/>
              </a:rPr>
              <a:t>Altynbek</a:t>
            </a:r>
            <a:endParaRPr sz="2400" i="1" dirty="0">
              <a:ln w="25400">
                <a:solidFill>
                  <a:schemeClr val="tx1"/>
                </a:solidFill>
              </a:ln>
              <a:solidFill>
                <a:schemeClr val="bg1"/>
              </a:solidFill>
              <a:latin typeface="Gill Sans Ultra Bold" panose="020B0A02020104020203" pitchFamily="34" charset="0"/>
              <a:ea typeface="Roboto Light"/>
              <a:cs typeface="Roboto Light"/>
              <a:sym typeface="Roboto Light"/>
            </a:endParaRPr>
          </a:p>
          <a:p>
            <a:pPr marL="0" lvl="0" indent="0" algn="r" rtl="0">
              <a:spcBef>
                <a:spcPts val="0"/>
              </a:spcBef>
              <a:spcAft>
                <a:spcPts val="0"/>
              </a:spcAft>
              <a:buNone/>
            </a:pPr>
            <a:endParaRPr sz="2400" i="1" dirty="0">
              <a:solidFill>
                <a:schemeClr val="bg1"/>
              </a:solidFill>
              <a:latin typeface="Gill Sans Ultra Bold" panose="020B0A02020104020203" pitchFamily="34" charset="0"/>
              <a:ea typeface="Roboto Light"/>
              <a:cs typeface="Roboto Light"/>
              <a:sym typeface="Roboto Light"/>
            </a:endParaRPr>
          </a:p>
        </p:txBody>
      </p:sp>
      <p:pic>
        <p:nvPicPr>
          <p:cNvPr id="13" name="Рисунок 12">
            <a:extLst>
              <a:ext uri="{FF2B5EF4-FFF2-40B4-BE49-F238E27FC236}">
                <a16:creationId xmlns:a16="http://schemas.microsoft.com/office/drawing/2014/main" id="{1720F1C7-4471-3D40-C918-A11EF1187B4C}"/>
              </a:ext>
            </a:extLst>
          </p:cNvPr>
          <p:cNvPicPr>
            <a:picLocks noChangeAspect="1"/>
          </p:cNvPicPr>
          <p:nvPr/>
        </p:nvPicPr>
        <p:blipFill>
          <a:blip r:embed="rId3"/>
          <a:stretch>
            <a:fillRect/>
          </a:stretch>
        </p:blipFill>
        <p:spPr>
          <a:xfrm>
            <a:off x="685800" y="1481584"/>
            <a:ext cx="7772400" cy="2428875"/>
          </a:xfrm>
          <a:prstGeom prst="rect">
            <a:avLst/>
          </a:prstGeom>
          <a:noFill/>
          <a:ln w="177800">
            <a:solidFill>
              <a:schemeClr val="tx1">
                <a:alpha val="43000"/>
              </a:schemeClr>
            </a:solidFill>
            <a:extLst>
              <a:ext uri="{C807C97D-BFC1-408E-A445-0C87EB9F89A2}">
                <ask:lineSketchStyleProps xmlns:ask="http://schemas.microsoft.com/office/drawing/2018/sketchyshapes">
                  <ask:type>
                    <ask:lineSketchNone/>
                  </ask:type>
                </ask:lineSketchStyleProps>
              </a:ext>
            </a:extLst>
          </a:ln>
        </p:spPr>
        <p:style>
          <a:lnRef idx="0">
            <a:scrgbClr r="0" g="0" b="0"/>
          </a:lnRef>
          <a:fillRef idx="0">
            <a:scrgbClr r="0" g="0" b="0"/>
          </a:fillRef>
          <a:effectRef idx="0">
            <a:scrgbClr r="0" g="0" b="0"/>
          </a:effectRef>
          <a:fontRef idx="minor">
            <a:schemeClr val="dk1"/>
          </a:fontRef>
        </p:style>
      </p:pic>
      <p:sp>
        <p:nvSpPr>
          <p:cNvPr id="14" name="Google Shape;54;p13">
            <a:extLst>
              <a:ext uri="{FF2B5EF4-FFF2-40B4-BE49-F238E27FC236}">
                <a16:creationId xmlns:a16="http://schemas.microsoft.com/office/drawing/2014/main" id="{D7F52F8D-1BA9-0F83-59D5-8F09B7EAC7FC}"/>
              </a:ext>
            </a:extLst>
          </p:cNvPr>
          <p:cNvSpPr txBox="1">
            <a:spLocks noGrp="1"/>
          </p:cNvSpPr>
          <p:nvPr>
            <p:ph type="ctrTitle"/>
          </p:nvPr>
        </p:nvSpPr>
        <p:spPr>
          <a:xfrm>
            <a:off x="3519499" y="2100895"/>
            <a:ext cx="3063466" cy="1190255"/>
          </a:xfrm>
          <a:prstGeom prst="rect">
            <a:avLst/>
          </a:prstGeom>
          <a:noFill/>
          <a:ln>
            <a:noFill/>
          </a:ln>
        </p:spPr>
        <p:txBody>
          <a:bodyPr spcFirstLastPara="1" wrap="square" lIns="91425" tIns="91425" rIns="91425" bIns="91425" anchor="b" anchorCtr="0">
            <a:noAutofit/>
          </a:bodyPr>
          <a:lstStyle/>
          <a:p>
            <a:r>
              <a:rPr lang="en" sz="8800" b="0" u="sng" dirty="0" err="1">
                <a:solidFill>
                  <a:schemeClr val="tx2">
                    <a:lumMod val="90000"/>
                  </a:schemeClr>
                </a:solidFill>
                <a:effectLst/>
                <a:latin typeface="Menlo" panose="020B0609030804020204" pitchFamily="49" charset="0"/>
              </a:rPr>
              <a:t>IBot</a:t>
            </a:r>
            <a:endParaRPr sz="8800" b="1" u="sng" dirty="0">
              <a:solidFill>
                <a:schemeClr val="tx2">
                  <a:lumMod val="90000"/>
                </a:schemeClr>
              </a:solidFill>
              <a:latin typeface="Roboto"/>
              <a:ea typeface="Roboto"/>
              <a:cs typeface="Roboto"/>
              <a:sym typeface="Roboto"/>
            </a:endParaRPr>
          </a:p>
        </p:txBody>
      </p:sp>
      <p:sp>
        <p:nvSpPr>
          <p:cNvPr id="15" name="Google Shape;54;p13">
            <a:extLst>
              <a:ext uri="{FF2B5EF4-FFF2-40B4-BE49-F238E27FC236}">
                <a16:creationId xmlns:a16="http://schemas.microsoft.com/office/drawing/2014/main" id="{47A4D629-2C5C-B99E-178B-AF48F07729F6}"/>
              </a:ext>
            </a:extLst>
          </p:cNvPr>
          <p:cNvSpPr txBox="1">
            <a:spLocks/>
          </p:cNvSpPr>
          <p:nvPr/>
        </p:nvSpPr>
        <p:spPr>
          <a:xfrm>
            <a:off x="3388223" y="3085447"/>
            <a:ext cx="3326017" cy="3438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Roboto"/>
              <a:buNone/>
              <a:defRPr sz="5200" b="0" i="0" u="none" strike="noStrike" cap="none">
                <a:solidFill>
                  <a:schemeClr val="dk1"/>
                </a:solidFill>
                <a:latin typeface="Roboto"/>
                <a:ea typeface="Roboto"/>
                <a:cs typeface="Roboto"/>
                <a:sym typeface="Roboto"/>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 sz="1200" b="0" dirty="0">
                <a:solidFill>
                  <a:srgbClr val="CCCCCC"/>
                </a:solidFill>
                <a:effectLst/>
                <a:latin typeface="Menlo" panose="020B0609030804020204" pitchFamily="49" charset="0"/>
              </a:rPr>
              <a:t>Network Communication Service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53995999-9468-B130-62DB-1D7D6E7C85C0}"/>
              </a:ext>
            </a:extLst>
          </p:cNvPr>
          <p:cNvSpPr/>
          <p:nvPr/>
        </p:nvSpPr>
        <p:spPr>
          <a:xfrm>
            <a:off x="6604001" y="0"/>
            <a:ext cx="2540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pic>
        <p:nvPicPr>
          <p:cNvPr id="11" name="Рисунок 10">
            <a:extLst>
              <a:ext uri="{FF2B5EF4-FFF2-40B4-BE49-F238E27FC236}">
                <a16:creationId xmlns:a16="http://schemas.microsoft.com/office/drawing/2014/main" id="{B29826B2-F495-64E3-1580-CCA8BBED9381}"/>
              </a:ext>
            </a:extLst>
          </p:cNvPr>
          <p:cNvPicPr>
            <a:picLocks noChangeAspect="1"/>
          </p:cNvPicPr>
          <p:nvPr/>
        </p:nvPicPr>
        <p:blipFill>
          <a:blip r:embed="rId2"/>
          <a:stretch>
            <a:fillRect/>
          </a:stretch>
        </p:blipFill>
        <p:spPr>
          <a:xfrm>
            <a:off x="2281070" y="727555"/>
            <a:ext cx="14556740" cy="4548981"/>
          </a:xfrm>
          <a:prstGeom prst="rect">
            <a:avLst/>
          </a:prstGeom>
        </p:spPr>
      </p:pic>
      <p:sp>
        <p:nvSpPr>
          <p:cNvPr id="12" name="TextBox 11">
            <a:extLst>
              <a:ext uri="{FF2B5EF4-FFF2-40B4-BE49-F238E27FC236}">
                <a16:creationId xmlns:a16="http://schemas.microsoft.com/office/drawing/2014/main" id="{B845CE70-7CCA-DF88-F79C-85560FF693F2}"/>
              </a:ext>
            </a:extLst>
          </p:cNvPr>
          <p:cNvSpPr txBox="1"/>
          <p:nvPr/>
        </p:nvSpPr>
        <p:spPr>
          <a:xfrm>
            <a:off x="266700" y="1352068"/>
            <a:ext cx="6070600" cy="954107"/>
          </a:xfrm>
          <a:prstGeom prst="rect">
            <a:avLst/>
          </a:prstGeom>
          <a:noFill/>
          <a:ln w="25400" cap="rnd">
            <a:solidFill>
              <a:schemeClr val="tx1"/>
            </a:solidFill>
          </a:ln>
        </p:spPr>
        <p:txBody>
          <a:bodyPr wrap="square">
            <a:spAutoFit/>
          </a:bodyPr>
          <a:lstStyle/>
          <a:p>
            <a:r>
              <a:rPr lang="en" dirty="0">
                <a:effectLst/>
              </a:rPr>
              <a:t>We all know what kind of robot this is, a classic cute delivery guy. This robot has very autonomous capabilities in tasks such as delivery...</a:t>
            </a:r>
          </a:p>
          <a:p>
            <a:endParaRPr lang="en" dirty="0">
              <a:effectLst/>
            </a:endParaRPr>
          </a:p>
          <a:p>
            <a:r>
              <a:rPr lang="en" dirty="0">
                <a:effectLst/>
              </a:rPr>
              <a:t>But what if you give this job a device that amplifies the network signal?</a:t>
            </a:r>
            <a:endParaRPr lang="ru-KZ" dirty="0"/>
          </a:p>
        </p:txBody>
      </p:sp>
      <p:sp>
        <p:nvSpPr>
          <p:cNvPr id="13" name="TextBox 12">
            <a:extLst>
              <a:ext uri="{FF2B5EF4-FFF2-40B4-BE49-F238E27FC236}">
                <a16:creationId xmlns:a16="http://schemas.microsoft.com/office/drawing/2014/main" id="{1B45C60C-DF14-0FAB-82F7-A732B6E7B37E}"/>
              </a:ext>
            </a:extLst>
          </p:cNvPr>
          <p:cNvSpPr txBox="1"/>
          <p:nvPr/>
        </p:nvSpPr>
        <p:spPr>
          <a:xfrm>
            <a:off x="266700" y="377898"/>
            <a:ext cx="6070600" cy="369332"/>
          </a:xfrm>
          <a:prstGeom prst="rect">
            <a:avLst/>
          </a:prstGeom>
          <a:solidFill>
            <a:schemeClr val="tx1"/>
          </a:solidFill>
          <a:ln w="63500" cap="rnd">
            <a:solidFill>
              <a:schemeClr val="tx1"/>
            </a:solidFill>
          </a:ln>
        </p:spPr>
        <p:txBody>
          <a:bodyPr wrap="square">
            <a:spAutoFit/>
          </a:bodyPr>
          <a:lstStyle/>
          <a:p>
            <a:pPr algn="r"/>
            <a:r>
              <a:rPr lang="en" sz="1800" dirty="0">
                <a:solidFill>
                  <a:schemeClr val="bg1"/>
                </a:solidFill>
                <a:effectLst/>
              </a:rPr>
              <a:t>Description of ideas: </a:t>
            </a:r>
            <a:endParaRPr lang="ru-KZ" sz="1800" dirty="0">
              <a:solidFill>
                <a:schemeClr val="bg1"/>
              </a:solidFill>
            </a:endParaRPr>
          </a:p>
        </p:txBody>
      </p:sp>
      <p:sp>
        <p:nvSpPr>
          <p:cNvPr id="14" name="TextBox 13">
            <a:extLst>
              <a:ext uri="{FF2B5EF4-FFF2-40B4-BE49-F238E27FC236}">
                <a16:creationId xmlns:a16="http://schemas.microsoft.com/office/drawing/2014/main" id="{3049E0A4-50DD-4B66-5E8F-05DDD6D06F81}"/>
              </a:ext>
            </a:extLst>
          </p:cNvPr>
          <p:cNvSpPr txBox="1"/>
          <p:nvPr/>
        </p:nvSpPr>
        <p:spPr>
          <a:xfrm>
            <a:off x="266700" y="2826931"/>
            <a:ext cx="3858733" cy="523220"/>
          </a:xfrm>
          <a:prstGeom prst="rect">
            <a:avLst/>
          </a:prstGeom>
          <a:noFill/>
          <a:ln w="25400" cap="rnd">
            <a:solidFill>
              <a:schemeClr val="tx1"/>
            </a:solidFill>
          </a:ln>
        </p:spPr>
        <p:txBody>
          <a:bodyPr wrap="square">
            <a:spAutoFit/>
          </a:bodyPr>
          <a:lstStyle/>
          <a:p>
            <a:r>
              <a:rPr lang="en" dirty="0">
                <a:effectLst/>
              </a:rPr>
              <a:t>This model contains motion sensors, direction and location.</a:t>
            </a:r>
            <a:endParaRPr lang="ru-KZ" dirty="0"/>
          </a:p>
        </p:txBody>
      </p:sp>
    </p:spTree>
    <p:extLst>
      <p:ext uri="{BB962C8B-B14F-4D97-AF65-F5344CB8AC3E}">
        <p14:creationId xmlns:p14="http://schemas.microsoft.com/office/powerpoint/2010/main" val="3899098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26" name="Прямоугольник 25">
            <a:extLst>
              <a:ext uri="{FF2B5EF4-FFF2-40B4-BE49-F238E27FC236}">
                <a16:creationId xmlns:a16="http://schemas.microsoft.com/office/drawing/2014/main" id="{348AE549-0395-62BD-3D0B-F00E5B09B3B3}"/>
              </a:ext>
            </a:extLst>
          </p:cNvPr>
          <p:cNvSpPr/>
          <p:nvPr/>
        </p:nvSpPr>
        <p:spPr>
          <a:xfrm>
            <a:off x="6604001" y="0"/>
            <a:ext cx="2540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pic>
        <p:nvPicPr>
          <p:cNvPr id="25" name="Рисунок 24">
            <a:extLst>
              <a:ext uri="{FF2B5EF4-FFF2-40B4-BE49-F238E27FC236}">
                <a16:creationId xmlns:a16="http://schemas.microsoft.com/office/drawing/2014/main" id="{2437365D-DD6D-09BB-7E1F-5293163645C2}"/>
              </a:ext>
            </a:extLst>
          </p:cNvPr>
          <p:cNvPicPr>
            <a:picLocks noChangeAspect="1"/>
          </p:cNvPicPr>
          <p:nvPr/>
        </p:nvPicPr>
        <p:blipFill>
          <a:blip r:embed="rId3"/>
          <a:stretch>
            <a:fillRect/>
          </a:stretch>
        </p:blipFill>
        <p:spPr>
          <a:xfrm>
            <a:off x="6273801" y="1065572"/>
            <a:ext cx="2519916" cy="1427952"/>
          </a:xfrm>
          <a:prstGeom prst="rect">
            <a:avLst/>
          </a:prstGeom>
          <a:ln w="57150" cap="rnd">
            <a:solidFill>
              <a:schemeClr val="tx1"/>
            </a:solidFill>
          </a:ln>
        </p:spPr>
      </p:pic>
      <p:sp>
        <p:nvSpPr>
          <p:cNvPr id="16" name="TextBox 15">
            <a:extLst>
              <a:ext uri="{FF2B5EF4-FFF2-40B4-BE49-F238E27FC236}">
                <a16:creationId xmlns:a16="http://schemas.microsoft.com/office/drawing/2014/main" id="{3BA44BFE-18EB-177B-5E5D-4486F357A0E1}"/>
              </a:ext>
            </a:extLst>
          </p:cNvPr>
          <p:cNvSpPr txBox="1"/>
          <p:nvPr/>
        </p:nvSpPr>
        <p:spPr>
          <a:xfrm>
            <a:off x="276447" y="2632713"/>
            <a:ext cx="3805223" cy="1815882"/>
          </a:xfrm>
          <a:prstGeom prst="rect">
            <a:avLst/>
          </a:prstGeom>
          <a:noFill/>
          <a:ln w="25400" cap="rnd">
            <a:solidFill>
              <a:schemeClr val="tx1"/>
            </a:solidFill>
          </a:ln>
        </p:spPr>
        <p:txBody>
          <a:bodyPr wrap="square">
            <a:spAutoFit/>
          </a:bodyPr>
          <a:lstStyle/>
          <a:p>
            <a:r>
              <a:rPr lang="en" dirty="0">
                <a:effectLst/>
              </a:rPr>
              <a:t>And for such an area, the best outcome is to provide a network and improve the quality of communication for SDU students, ensuring stable and fast Internet on campus with the help of autonomous robots with the ability to move from one point to another. And how is that? And how did we come to this? And how did we find out about this problem?</a:t>
            </a:r>
            <a:endParaRPr lang="ru-KZ" dirty="0"/>
          </a:p>
        </p:txBody>
      </p:sp>
      <p:sp>
        <p:nvSpPr>
          <p:cNvPr id="17" name="TextBox 16">
            <a:extLst>
              <a:ext uri="{FF2B5EF4-FFF2-40B4-BE49-F238E27FC236}">
                <a16:creationId xmlns:a16="http://schemas.microsoft.com/office/drawing/2014/main" id="{A65B63FF-CB34-99C7-50C6-72A817B60CAE}"/>
              </a:ext>
            </a:extLst>
          </p:cNvPr>
          <p:cNvSpPr txBox="1"/>
          <p:nvPr/>
        </p:nvSpPr>
        <p:spPr>
          <a:xfrm>
            <a:off x="276447" y="348288"/>
            <a:ext cx="5997354" cy="369332"/>
          </a:xfrm>
          <a:prstGeom prst="rect">
            <a:avLst/>
          </a:prstGeom>
          <a:solidFill>
            <a:schemeClr val="tx1"/>
          </a:solidFill>
          <a:ln w="63500" cap="rnd">
            <a:solidFill>
              <a:schemeClr val="tx1"/>
            </a:solidFill>
          </a:ln>
        </p:spPr>
        <p:txBody>
          <a:bodyPr wrap="square">
            <a:spAutoFit/>
          </a:bodyPr>
          <a:lstStyle/>
          <a:p>
            <a:pPr algn="r"/>
            <a:r>
              <a:rPr lang="en" sz="1800" dirty="0">
                <a:solidFill>
                  <a:schemeClr val="bg1"/>
                </a:solidFill>
                <a:effectLst/>
              </a:rPr>
              <a:t>Goal: </a:t>
            </a:r>
            <a:endParaRPr lang="ru-KZ" sz="1800" dirty="0">
              <a:solidFill>
                <a:schemeClr val="bg1"/>
              </a:solidFill>
            </a:endParaRPr>
          </a:p>
        </p:txBody>
      </p:sp>
      <p:sp>
        <p:nvSpPr>
          <p:cNvPr id="27" name="TextBox 26">
            <a:extLst>
              <a:ext uri="{FF2B5EF4-FFF2-40B4-BE49-F238E27FC236}">
                <a16:creationId xmlns:a16="http://schemas.microsoft.com/office/drawing/2014/main" id="{B4CC3736-1ABB-CF03-982B-93F1EBF63489}"/>
              </a:ext>
            </a:extLst>
          </p:cNvPr>
          <p:cNvSpPr txBox="1"/>
          <p:nvPr/>
        </p:nvSpPr>
        <p:spPr>
          <a:xfrm>
            <a:off x="1536701" y="1023112"/>
            <a:ext cx="4572000" cy="1169551"/>
          </a:xfrm>
          <a:prstGeom prst="rect">
            <a:avLst/>
          </a:prstGeom>
          <a:noFill/>
          <a:ln w="25400" cap="rnd">
            <a:solidFill>
              <a:schemeClr val="tx1"/>
            </a:solidFill>
          </a:ln>
        </p:spPr>
        <p:txBody>
          <a:bodyPr wrap="square">
            <a:spAutoFit/>
          </a:bodyPr>
          <a:lstStyle/>
          <a:p>
            <a:r>
              <a:rPr lang="en" dirty="0">
                <a:effectLst/>
              </a:rPr>
              <a:t>If we take the size and location of the SDU, we can immediately assume possible problems with the Internet in its various sections, starting with remote blocks and ending with a huge flow of students in certain departments</a:t>
            </a:r>
            <a:r>
              <a:rPr lang="ru-RU" dirty="0">
                <a:effectLst/>
              </a:rPr>
              <a:t>.</a:t>
            </a:r>
            <a:endParaRPr lang="ru-KZ" dirty="0"/>
          </a:p>
        </p:txBody>
      </p:sp>
      <p:pic>
        <p:nvPicPr>
          <p:cNvPr id="29" name="Рисунок 28">
            <a:extLst>
              <a:ext uri="{FF2B5EF4-FFF2-40B4-BE49-F238E27FC236}">
                <a16:creationId xmlns:a16="http://schemas.microsoft.com/office/drawing/2014/main" id="{C6878695-27BF-1ED6-E298-A869CB1EA47B}"/>
              </a:ext>
            </a:extLst>
          </p:cNvPr>
          <p:cNvPicPr>
            <a:picLocks noChangeAspect="1"/>
          </p:cNvPicPr>
          <p:nvPr/>
        </p:nvPicPr>
        <p:blipFill>
          <a:blip r:embed="rId4"/>
          <a:stretch>
            <a:fillRect/>
          </a:stretch>
        </p:blipFill>
        <p:spPr>
          <a:xfrm>
            <a:off x="2281070" y="727555"/>
            <a:ext cx="14556740" cy="45489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26" name="Прямоугольник 25">
            <a:extLst>
              <a:ext uri="{FF2B5EF4-FFF2-40B4-BE49-F238E27FC236}">
                <a16:creationId xmlns:a16="http://schemas.microsoft.com/office/drawing/2014/main" id="{348AE549-0395-62BD-3D0B-F00E5B09B3B3}"/>
              </a:ext>
            </a:extLst>
          </p:cNvPr>
          <p:cNvSpPr/>
          <p:nvPr/>
        </p:nvSpPr>
        <p:spPr>
          <a:xfrm>
            <a:off x="6604001" y="0"/>
            <a:ext cx="2540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pic>
        <p:nvPicPr>
          <p:cNvPr id="25" name="Рисунок 24">
            <a:extLst>
              <a:ext uri="{FF2B5EF4-FFF2-40B4-BE49-F238E27FC236}">
                <a16:creationId xmlns:a16="http://schemas.microsoft.com/office/drawing/2014/main" id="{2437365D-DD6D-09BB-7E1F-5293163645C2}"/>
              </a:ext>
            </a:extLst>
          </p:cNvPr>
          <p:cNvPicPr>
            <a:picLocks noChangeAspect="1"/>
          </p:cNvPicPr>
          <p:nvPr/>
        </p:nvPicPr>
        <p:blipFill>
          <a:blip r:embed="rId3"/>
          <a:stretch>
            <a:fillRect/>
          </a:stretch>
        </p:blipFill>
        <p:spPr>
          <a:xfrm>
            <a:off x="6273801" y="1065572"/>
            <a:ext cx="2519916" cy="1427952"/>
          </a:xfrm>
          <a:prstGeom prst="rect">
            <a:avLst/>
          </a:prstGeom>
          <a:ln w="57150" cap="rnd">
            <a:solidFill>
              <a:schemeClr val="tx1"/>
            </a:solidFill>
          </a:ln>
        </p:spPr>
      </p:pic>
      <p:sp>
        <p:nvSpPr>
          <p:cNvPr id="17" name="TextBox 16">
            <a:extLst>
              <a:ext uri="{FF2B5EF4-FFF2-40B4-BE49-F238E27FC236}">
                <a16:creationId xmlns:a16="http://schemas.microsoft.com/office/drawing/2014/main" id="{A65B63FF-CB34-99C7-50C6-72A817B60CAE}"/>
              </a:ext>
            </a:extLst>
          </p:cNvPr>
          <p:cNvSpPr txBox="1"/>
          <p:nvPr/>
        </p:nvSpPr>
        <p:spPr>
          <a:xfrm>
            <a:off x="276447" y="348288"/>
            <a:ext cx="5997354" cy="369332"/>
          </a:xfrm>
          <a:prstGeom prst="rect">
            <a:avLst/>
          </a:prstGeom>
          <a:solidFill>
            <a:schemeClr val="tx1"/>
          </a:solidFill>
          <a:ln w="63500" cap="rnd">
            <a:solidFill>
              <a:schemeClr val="tx1"/>
            </a:solidFill>
          </a:ln>
        </p:spPr>
        <p:txBody>
          <a:bodyPr wrap="square">
            <a:spAutoFit/>
          </a:bodyPr>
          <a:lstStyle/>
          <a:p>
            <a:pPr algn="r"/>
            <a:r>
              <a:rPr lang="en" sz="1800" dirty="0">
                <a:solidFill>
                  <a:schemeClr val="bg1"/>
                </a:solidFill>
                <a:effectLst/>
              </a:rPr>
              <a:t>Interview : </a:t>
            </a:r>
            <a:endParaRPr lang="ru-KZ" sz="1800" dirty="0">
              <a:solidFill>
                <a:schemeClr val="bg1"/>
              </a:solidFill>
            </a:endParaRPr>
          </a:p>
        </p:txBody>
      </p:sp>
      <p:sp>
        <p:nvSpPr>
          <p:cNvPr id="9" name="Прямоугольник с двумя скругленными соседними углами 8">
            <a:extLst>
              <a:ext uri="{FF2B5EF4-FFF2-40B4-BE49-F238E27FC236}">
                <a16:creationId xmlns:a16="http://schemas.microsoft.com/office/drawing/2014/main" id="{655B3506-FB03-8938-9D03-D883E6F5751F}"/>
              </a:ext>
            </a:extLst>
          </p:cNvPr>
          <p:cNvSpPr/>
          <p:nvPr/>
        </p:nvSpPr>
        <p:spPr>
          <a:xfrm>
            <a:off x="406436" y="3206750"/>
            <a:ext cx="1181838" cy="1936750"/>
          </a:xfrm>
          <a:prstGeom prst="round2Same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8" name="Овал 7">
            <a:extLst>
              <a:ext uri="{FF2B5EF4-FFF2-40B4-BE49-F238E27FC236}">
                <a16:creationId xmlns:a16="http://schemas.microsoft.com/office/drawing/2014/main" id="{3BC4D284-1A61-5B46-C334-2672CB16EC9C}"/>
              </a:ext>
            </a:extLst>
          </p:cNvPr>
          <p:cNvSpPr/>
          <p:nvPr/>
        </p:nvSpPr>
        <p:spPr>
          <a:xfrm>
            <a:off x="596086" y="2449074"/>
            <a:ext cx="734163" cy="7576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10" name="Прямоугольник с двумя скругленными соседними углами 9">
            <a:extLst>
              <a:ext uri="{FF2B5EF4-FFF2-40B4-BE49-F238E27FC236}">
                <a16:creationId xmlns:a16="http://schemas.microsoft.com/office/drawing/2014/main" id="{FACC9D3E-3E52-0E30-7359-0ED3DA7652B1}"/>
              </a:ext>
            </a:extLst>
          </p:cNvPr>
          <p:cNvSpPr/>
          <p:nvPr/>
        </p:nvSpPr>
        <p:spPr>
          <a:xfrm>
            <a:off x="1927518" y="3206750"/>
            <a:ext cx="1181838" cy="1936750"/>
          </a:xfrm>
          <a:prstGeom prst="round2Same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11" name="Овал 10">
            <a:extLst>
              <a:ext uri="{FF2B5EF4-FFF2-40B4-BE49-F238E27FC236}">
                <a16:creationId xmlns:a16="http://schemas.microsoft.com/office/drawing/2014/main" id="{3FD345AD-924B-9CC7-844F-548AEACDB1DC}"/>
              </a:ext>
            </a:extLst>
          </p:cNvPr>
          <p:cNvSpPr/>
          <p:nvPr/>
        </p:nvSpPr>
        <p:spPr>
          <a:xfrm>
            <a:off x="2117168" y="2449074"/>
            <a:ext cx="734163" cy="7576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2" name="Овал 1">
            <a:extLst>
              <a:ext uri="{FF2B5EF4-FFF2-40B4-BE49-F238E27FC236}">
                <a16:creationId xmlns:a16="http://schemas.microsoft.com/office/drawing/2014/main" id="{1BED75A0-0398-327E-E912-9EBBDE35B047}"/>
              </a:ext>
            </a:extLst>
          </p:cNvPr>
          <p:cNvSpPr/>
          <p:nvPr/>
        </p:nvSpPr>
        <p:spPr>
          <a:xfrm>
            <a:off x="1283843" y="2188724"/>
            <a:ext cx="965200" cy="9735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3" name="Прямоугольник с двумя скругленными соседними углами 2">
            <a:extLst>
              <a:ext uri="{FF2B5EF4-FFF2-40B4-BE49-F238E27FC236}">
                <a16:creationId xmlns:a16="http://schemas.microsoft.com/office/drawing/2014/main" id="{96618FA1-99E9-8287-5953-3F09D06B5FB3}"/>
              </a:ext>
            </a:extLst>
          </p:cNvPr>
          <p:cNvSpPr/>
          <p:nvPr/>
        </p:nvSpPr>
        <p:spPr>
          <a:xfrm>
            <a:off x="1067205" y="3251200"/>
            <a:ext cx="1398476" cy="1892300"/>
          </a:xfrm>
          <a:prstGeom prst="round2Same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4" name="Овал 3">
            <a:extLst>
              <a:ext uri="{FF2B5EF4-FFF2-40B4-BE49-F238E27FC236}">
                <a16:creationId xmlns:a16="http://schemas.microsoft.com/office/drawing/2014/main" id="{FFECFA90-B4E2-AF92-7996-5F3121309318}"/>
              </a:ext>
            </a:extLst>
          </p:cNvPr>
          <p:cNvSpPr/>
          <p:nvPr/>
        </p:nvSpPr>
        <p:spPr>
          <a:xfrm>
            <a:off x="50908" y="2493524"/>
            <a:ext cx="734163" cy="7576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5" name="Прямоугольник с двумя скругленными соседними углами 4">
            <a:extLst>
              <a:ext uri="{FF2B5EF4-FFF2-40B4-BE49-F238E27FC236}">
                <a16:creationId xmlns:a16="http://schemas.microsoft.com/office/drawing/2014/main" id="{8B444D58-2410-D328-79AC-A2134BA8A459}"/>
              </a:ext>
            </a:extLst>
          </p:cNvPr>
          <p:cNvSpPr/>
          <p:nvPr/>
        </p:nvSpPr>
        <p:spPr>
          <a:xfrm>
            <a:off x="-227088" y="3340100"/>
            <a:ext cx="1181838" cy="1803400"/>
          </a:xfrm>
          <a:prstGeom prst="round2Same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6" name="Овал 5">
            <a:extLst>
              <a:ext uri="{FF2B5EF4-FFF2-40B4-BE49-F238E27FC236}">
                <a16:creationId xmlns:a16="http://schemas.microsoft.com/office/drawing/2014/main" id="{E58F8566-FE3E-B3F1-9723-46F2EBF22695}"/>
              </a:ext>
            </a:extLst>
          </p:cNvPr>
          <p:cNvSpPr/>
          <p:nvPr/>
        </p:nvSpPr>
        <p:spPr>
          <a:xfrm>
            <a:off x="2767049" y="2493524"/>
            <a:ext cx="734163" cy="7576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7" name="Прямоугольник с двумя скругленными соседними углами 6">
            <a:extLst>
              <a:ext uri="{FF2B5EF4-FFF2-40B4-BE49-F238E27FC236}">
                <a16:creationId xmlns:a16="http://schemas.microsoft.com/office/drawing/2014/main" id="{AB7644E7-48A3-7F68-8789-C4334D4CE4F9}"/>
              </a:ext>
            </a:extLst>
          </p:cNvPr>
          <p:cNvSpPr/>
          <p:nvPr/>
        </p:nvSpPr>
        <p:spPr>
          <a:xfrm>
            <a:off x="2556946" y="3340100"/>
            <a:ext cx="1181838" cy="1803400"/>
          </a:xfrm>
          <a:prstGeom prst="round2Same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14" name="Прямоугольник с двумя скругленными соседними углами 13">
            <a:extLst>
              <a:ext uri="{FF2B5EF4-FFF2-40B4-BE49-F238E27FC236}">
                <a16:creationId xmlns:a16="http://schemas.microsoft.com/office/drawing/2014/main" id="{DC571382-F404-A0FB-FF0A-39FA427E5C06}"/>
              </a:ext>
            </a:extLst>
          </p:cNvPr>
          <p:cNvSpPr/>
          <p:nvPr/>
        </p:nvSpPr>
        <p:spPr>
          <a:xfrm>
            <a:off x="3727896" y="3206750"/>
            <a:ext cx="1181838" cy="1936750"/>
          </a:xfrm>
          <a:prstGeom prst="round2Same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15" name="Овал 14">
            <a:extLst>
              <a:ext uri="{FF2B5EF4-FFF2-40B4-BE49-F238E27FC236}">
                <a16:creationId xmlns:a16="http://schemas.microsoft.com/office/drawing/2014/main" id="{A31CE185-B41D-19FA-9447-007800D6DDA5}"/>
              </a:ext>
            </a:extLst>
          </p:cNvPr>
          <p:cNvSpPr/>
          <p:nvPr/>
        </p:nvSpPr>
        <p:spPr>
          <a:xfrm>
            <a:off x="3917546" y="2449074"/>
            <a:ext cx="734163" cy="7576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18" name="Прямоугольник с двумя скругленными соседними углами 17">
            <a:extLst>
              <a:ext uri="{FF2B5EF4-FFF2-40B4-BE49-F238E27FC236}">
                <a16:creationId xmlns:a16="http://schemas.microsoft.com/office/drawing/2014/main" id="{EC9C822A-6E16-D691-1A53-AFBD256DAF18}"/>
              </a:ext>
            </a:extLst>
          </p:cNvPr>
          <p:cNvSpPr/>
          <p:nvPr/>
        </p:nvSpPr>
        <p:spPr>
          <a:xfrm>
            <a:off x="5248978" y="3206750"/>
            <a:ext cx="1181838" cy="1936750"/>
          </a:xfrm>
          <a:prstGeom prst="round2Same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19" name="Овал 18">
            <a:extLst>
              <a:ext uri="{FF2B5EF4-FFF2-40B4-BE49-F238E27FC236}">
                <a16:creationId xmlns:a16="http://schemas.microsoft.com/office/drawing/2014/main" id="{B8328941-66D7-AEB8-07B5-4FFAD3349C6C}"/>
              </a:ext>
            </a:extLst>
          </p:cNvPr>
          <p:cNvSpPr/>
          <p:nvPr/>
        </p:nvSpPr>
        <p:spPr>
          <a:xfrm>
            <a:off x="5438628" y="2449074"/>
            <a:ext cx="734163" cy="7576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20" name="Овал 19">
            <a:extLst>
              <a:ext uri="{FF2B5EF4-FFF2-40B4-BE49-F238E27FC236}">
                <a16:creationId xmlns:a16="http://schemas.microsoft.com/office/drawing/2014/main" id="{E57EB736-9304-BCF0-B4B4-954774830173}"/>
              </a:ext>
            </a:extLst>
          </p:cNvPr>
          <p:cNvSpPr/>
          <p:nvPr/>
        </p:nvSpPr>
        <p:spPr>
          <a:xfrm>
            <a:off x="4605303" y="2188724"/>
            <a:ext cx="965200" cy="9735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21" name="Прямоугольник с двумя скругленными соседними углами 20">
            <a:extLst>
              <a:ext uri="{FF2B5EF4-FFF2-40B4-BE49-F238E27FC236}">
                <a16:creationId xmlns:a16="http://schemas.microsoft.com/office/drawing/2014/main" id="{79702C17-D3F7-F463-34DA-CBE4246CA0C9}"/>
              </a:ext>
            </a:extLst>
          </p:cNvPr>
          <p:cNvSpPr/>
          <p:nvPr/>
        </p:nvSpPr>
        <p:spPr>
          <a:xfrm>
            <a:off x="4388665" y="3251200"/>
            <a:ext cx="1398476" cy="1892300"/>
          </a:xfrm>
          <a:prstGeom prst="round2Same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22" name="Овал 21">
            <a:extLst>
              <a:ext uri="{FF2B5EF4-FFF2-40B4-BE49-F238E27FC236}">
                <a16:creationId xmlns:a16="http://schemas.microsoft.com/office/drawing/2014/main" id="{0BC5FF78-73DB-FDB1-F837-C8CCC3FAA378}"/>
              </a:ext>
            </a:extLst>
          </p:cNvPr>
          <p:cNvSpPr/>
          <p:nvPr/>
        </p:nvSpPr>
        <p:spPr>
          <a:xfrm>
            <a:off x="3372368" y="2493524"/>
            <a:ext cx="734163" cy="7576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23" name="Прямоугольник с двумя скругленными соседними углами 22">
            <a:extLst>
              <a:ext uri="{FF2B5EF4-FFF2-40B4-BE49-F238E27FC236}">
                <a16:creationId xmlns:a16="http://schemas.microsoft.com/office/drawing/2014/main" id="{59BB16A7-19FE-BBD7-0E93-B6E67829A028}"/>
              </a:ext>
            </a:extLst>
          </p:cNvPr>
          <p:cNvSpPr/>
          <p:nvPr/>
        </p:nvSpPr>
        <p:spPr>
          <a:xfrm>
            <a:off x="3094372" y="3340100"/>
            <a:ext cx="1181838" cy="1803400"/>
          </a:xfrm>
          <a:prstGeom prst="round2Same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24" name="Овал 23">
            <a:extLst>
              <a:ext uri="{FF2B5EF4-FFF2-40B4-BE49-F238E27FC236}">
                <a16:creationId xmlns:a16="http://schemas.microsoft.com/office/drawing/2014/main" id="{71AAAB00-C1B4-1F18-A1C4-28230FC15BC6}"/>
              </a:ext>
            </a:extLst>
          </p:cNvPr>
          <p:cNvSpPr/>
          <p:nvPr/>
        </p:nvSpPr>
        <p:spPr>
          <a:xfrm>
            <a:off x="6088509" y="2493524"/>
            <a:ext cx="734163" cy="7576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28" name="Прямоугольник с двумя скругленными соседними углами 27">
            <a:extLst>
              <a:ext uri="{FF2B5EF4-FFF2-40B4-BE49-F238E27FC236}">
                <a16:creationId xmlns:a16="http://schemas.microsoft.com/office/drawing/2014/main" id="{57B0537A-18E0-37FA-17A4-11BB535E7282}"/>
              </a:ext>
            </a:extLst>
          </p:cNvPr>
          <p:cNvSpPr/>
          <p:nvPr/>
        </p:nvSpPr>
        <p:spPr>
          <a:xfrm>
            <a:off x="5878406" y="3340100"/>
            <a:ext cx="1181838" cy="1803400"/>
          </a:xfrm>
          <a:prstGeom prst="round2Same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50" name="TextBox 49">
            <a:extLst>
              <a:ext uri="{FF2B5EF4-FFF2-40B4-BE49-F238E27FC236}">
                <a16:creationId xmlns:a16="http://schemas.microsoft.com/office/drawing/2014/main" id="{DFD24185-1353-2087-DE70-E21223938365}"/>
              </a:ext>
            </a:extLst>
          </p:cNvPr>
          <p:cNvSpPr txBox="1"/>
          <p:nvPr/>
        </p:nvSpPr>
        <p:spPr>
          <a:xfrm>
            <a:off x="254888" y="1011595"/>
            <a:ext cx="5832254" cy="1169551"/>
          </a:xfrm>
          <a:prstGeom prst="rect">
            <a:avLst/>
          </a:prstGeom>
          <a:noFill/>
          <a:ln w="25400" cap="rnd">
            <a:solidFill>
              <a:schemeClr val="tx1"/>
            </a:solidFill>
          </a:ln>
        </p:spPr>
        <p:txBody>
          <a:bodyPr wrap="square">
            <a:spAutoFit/>
          </a:bodyPr>
          <a:lstStyle/>
          <a:p>
            <a:r>
              <a:rPr lang="en" dirty="0">
                <a:effectLst/>
              </a:rPr>
              <a:t>I think it's worth starting with the source of the problems... I conducted several 30-minute interviews with random people at the university to identify exactly where the courier robot could be integrated, but during this task, very urgent problems were identified. And this courier was chosen by us to solve this problem...</a:t>
            </a:r>
            <a:endParaRPr lang="ru-KZ" dirty="0"/>
          </a:p>
        </p:txBody>
      </p:sp>
    </p:spTree>
    <p:extLst>
      <p:ext uri="{BB962C8B-B14F-4D97-AF65-F5344CB8AC3E}">
        <p14:creationId xmlns:p14="http://schemas.microsoft.com/office/powerpoint/2010/main" val="3703925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413DD680-01D0-A1BF-B2DB-22639044597E}"/>
              </a:ext>
            </a:extLst>
          </p:cNvPr>
          <p:cNvPicPr>
            <a:picLocks noChangeAspect="1"/>
          </p:cNvPicPr>
          <p:nvPr/>
        </p:nvPicPr>
        <p:blipFill>
          <a:blip r:embed="rId2"/>
          <a:stretch>
            <a:fillRect/>
          </a:stretch>
        </p:blipFill>
        <p:spPr>
          <a:xfrm>
            <a:off x="1078791" y="1037394"/>
            <a:ext cx="13595907" cy="4248721"/>
          </a:xfrm>
          <a:prstGeom prst="rect">
            <a:avLst/>
          </a:prstGeom>
        </p:spPr>
      </p:pic>
      <p:sp>
        <p:nvSpPr>
          <p:cNvPr id="6" name="TextBox 5">
            <a:extLst>
              <a:ext uri="{FF2B5EF4-FFF2-40B4-BE49-F238E27FC236}">
                <a16:creationId xmlns:a16="http://schemas.microsoft.com/office/drawing/2014/main" id="{9A3D41DE-09EF-B1CF-DABB-550BDCC2E656}"/>
              </a:ext>
            </a:extLst>
          </p:cNvPr>
          <p:cNvSpPr txBox="1"/>
          <p:nvPr/>
        </p:nvSpPr>
        <p:spPr>
          <a:xfrm>
            <a:off x="1177283" y="668062"/>
            <a:ext cx="2547938" cy="369332"/>
          </a:xfrm>
          <a:prstGeom prst="rect">
            <a:avLst/>
          </a:prstGeom>
          <a:solidFill>
            <a:schemeClr val="tx1"/>
          </a:solidFill>
          <a:ln w="63500" cap="rnd">
            <a:solidFill>
              <a:schemeClr val="tx1"/>
            </a:solidFill>
          </a:ln>
        </p:spPr>
        <p:txBody>
          <a:bodyPr wrap="square">
            <a:spAutoFit/>
          </a:bodyPr>
          <a:lstStyle/>
          <a:p>
            <a:pPr algn="ctr"/>
            <a:r>
              <a:rPr lang="en" sz="1800" dirty="0">
                <a:solidFill>
                  <a:schemeClr val="bg1"/>
                </a:solidFill>
                <a:effectLst/>
              </a:rPr>
              <a:t>Signal quality sensors</a:t>
            </a:r>
            <a:endParaRPr lang="ru-KZ" sz="1800" dirty="0">
              <a:solidFill>
                <a:schemeClr val="bg1"/>
              </a:solidFill>
            </a:endParaRPr>
          </a:p>
        </p:txBody>
      </p:sp>
      <p:sp>
        <p:nvSpPr>
          <p:cNvPr id="7" name="TextBox 6">
            <a:extLst>
              <a:ext uri="{FF2B5EF4-FFF2-40B4-BE49-F238E27FC236}">
                <a16:creationId xmlns:a16="http://schemas.microsoft.com/office/drawing/2014/main" id="{98B3E2FB-8205-14FF-E273-3C24773A9957}"/>
              </a:ext>
            </a:extLst>
          </p:cNvPr>
          <p:cNvSpPr txBox="1"/>
          <p:nvPr/>
        </p:nvSpPr>
        <p:spPr>
          <a:xfrm>
            <a:off x="393852" y="2091218"/>
            <a:ext cx="2057400" cy="369332"/>
          </a:xfrm>
          <a:prstGeom prst="rect">
            <a:avLst/>
          </a:prstGeom>
          <a:solidFill>
            <a:schemeClr val="tx1"/>
          </a:solidFill>
          <a:ln w="63500" cap="rnd">
            <a:solidFill>
              <a:schemeClr val="tx1"/>
            </a:solidFill>
          </a:ln>
        </p:spPr>
        <p:txBody>
          <a:bodyPr wrap="square">
            <a:spAutoFit/>
          </a:bodyPr>
          <a:lstStyle/>
          <a:p>
            <a:pPr algn="ctr"/>
            <a:r>
              <a:rPr lang="en" sz="1800" dirty="0">
                <a:solidFill>
                  <a:schemeClr val="bg1"/>
                </a:solidFill>
                <a:effectLst/>
              </a:rPr>
              <a:t>Navigation system</a:t>
            </a:r>
            <a:endParaRPr lang="ru-KZ" sz="1800" dirty="0">
              <a:solidFill>
                <a:schemeClr val="bg1"/>
              </a:solidFill>
            </a:endParaRPr>
          </a:p>
        </p:txBody>
      </p:sp>
      <p:sp>
        <p:nvSpPr>
          <p:cNvPr id="8" name="TextBox 7">
            <a:extLst>
              <a:ext uri="{FF2B5EF4-FFF2-40B4-BE49-F238E27FC236}">
                <a16:creationId xmlns:a16="http://schemas.microsoft.com/office/drawing/2014/main" id="{9C6428D0-6AE8-730A-AB3A-A52F5ED7E0D6}"/>
              </a:ext>
            </a:extLst>
          </p:cNvPr>
          <p:cNvSpPr txBox="1"/>
          <p:nvPr/>
        </p:nvSpPr>
        <p:spPr>
          <a:xfrm>
            <a:off x="6443229" y="2665465"/>
            <a:ext cx="1862138" cy="369332"/>
          </a:xfrm>
          <a:prstGeom prst="rect">
            <a:avLst/>
          </a:prstGeom>
          <a:solidFill>
            <a:schemeClr val="tx1"/>
          </a:solidFill>
          <a:ln w="63500" cap="rnd">
            <a:solidFill>
              <a:schemeClr val="tx1"/>
            </a:solidFill>
          </a:ln>
        </p:spPr>
        <p:txBody>
          <a:bodyPr wrap="square">
            <a:spAutoFit/>
          </a:bodyPr>
          <a:lstStyle/>
          <a:p>
            <a:pPr algn="ctr"/>
            <a:r>
              <a:rPr lang="en" sz="1800" dirty="0">
                <a:solidFill>
                  <a:schemeClr val="bg1"/>
                </a:solidFill>
                <a:effectLst/>
              </a:rPr>
              <a:t>Load analysis</a:t>
            </a:r>
            <a:endParaRPr lang="ru-KZ" sz="1800" dirty="0">
              <a:solidFill>
                <a:schemeClr val="bg1"/>
              </a:solidFill>
            </a:endParaRPr>
          </a:p>
        </p:txBody>
      </p:sp>
      <p:sp>
        <p:nvSpPr>
          <p:cNvPr id="9" name="TextBox 8">
            <a:extLst>
              <a:ext uri="{FF2B5EF4-FFF2-40B4-BE49-F238E27FC236}">
                <a16:creationId xmlns:a16="http://schemas.microsoft.com/office/drawing/2014/main" id="{8B485D8A-F097-B1B2-5640-5EB978D2A6F3}"/>
              </a:ext>
            </a:extLst>
          </p:cNvPr>
          <p:cNvSpPr txBox="1"/>
          <p:nvPr/>
        </p:nvSpPr>
        <p:spPr>
          <a:xfrm>
            <a:off x="5314301" y="559005"/>
            <a:ext cx="2257857" cy="369332"/>
          </a:xfrm>
          <a:prstGeom prst="rect">
            <a:avLst/>
          </a:prstGeom>
          <a:solidFill>
            <a:schemeClr val="tx1"/>
          </a:solidFill>
          <a:ln w="63500" cap="rnd">
            <a:solidFill>
              <a:schemeClr val="tx1"/>
            </a:solidFill>
          </a:ln>
        </p:spPr>
        <p:txBody>
          <a:bodyPr wrap="square">
            <a:spAutoFit/>
          </a:bodyPr>
          <a:lstStyle/>
          <a:p>
            <a:pPr algn="ctr"/>
            <a:r>
              <a:rPr lang="en" sz="1800" dirty="0">
                <a:solidFill>
                  <a:schemeClr val="bg1"/>
                </a:solidFill>
                <a:effectLst/>
              </a:rPr>
              <a:t>Network scanning</a:t>
            </a:r>
            <a:endParaRPr lang="ru-KZ" sz="1800" dirty="0">
              <a:solidFill>
                <a:schemeClr val="bg1"/>
              </a:solidFill>
            </a:endParaRPr>
          </a:p>
        </p:txBody>
      </p:sp>
      <p:cxnSp>
        <p:nvCxnSpPr>
          <p:cNvPr id="12" name="Прямая со стрелкой 11">
            <a:extLst>
              <a:ext uri="{FF2B5EF4-FFF2-40B4-BE49-F238E27FC236}">
                <a16:creationId xmlns:a16="http://schemas.microsoft.com/office/drawing/2014/main" id="{F0D09683-3F4C-964B-6450-8CEB4E446C11}"/>
              </a:ext>
            </a:extLst>
          </p:cNvPr>
          <p:cNvCxnSpPr>
            <a:cxnSpLocks/>
          </p:cNvCxnSpPr>
          <p:nvPr/>
        </p:nvCxnSpPr>
        <p:spPr>
          <a:xfrm flipH="1">
            <a:off x="5764696" y="2850131"/>
            <a:ext cx="678533" cy="783615"/>
          </a:xfrm>
          <a:prstGeom prst="straightConnector1">
            <a:avLst/>
          </a:prstGeom>
          <a:ln w="603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a:extLst>
              <a:ext uri="{FF2B5EF4-FFF2-40B4-BE49-F238E27FC236}">
                <a16:creationId xmlns:a16="http://schemas.microsoft.com/office/drawing/2014/main" id="{D7078797-23C5-C6F7-7785-033090408F13}"/>
              </a:ext>
            </a:extLst>
          </p:cNvPr>
          <p:cNvCxnSpPr>
            <a:cxnSpLocks/>
            <a:stCxn id="9" idx="2"/>
          </p:cNvCxnSpPr>
          <p:nvPr/>
        </p:nvCxnSpPr>
        <p:spPr>
          <a:xfrm flipH="1">
            <a:off x="4683318" y="928337"/>
            <a:ext cx="1759912" cy="924317"/>
          </a:xfrm>
          <a:prstGeom prst="straightConnector1">
            <a:avLst/>
          </a:prstGeom>
          <a:ln w="603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a:extLst>
              <a:ext uri="{FF2B5EF4-FFF2-40B4-BE49-F238E27FC236}">
                <a16:creationId xmlns:a16="http://schemas.microsoft.com/office/drawing/2014/main" id="{AC5E61FD-6843-8F46-7220-99F579762856}"/>
              </a:ext>
            </a:extLst>
          </p:cNvPr>
          <p:cNvCxnSpPr>
            <a:cxnSpLocks/>
            <a:stCxn id="6" idx="2"/>
          </p:cNvCxnSpPr>
          <p:nvPr/>
        </p:nvCxnSpPr>
        <p:spPr>
          <a:xfrm>
            <a:off x="2451252" y="1037394"/>
            <a:ext cx="1958908" cy="1423156"/>
          </a:xfrm>
          <a:prstGeom prst="straightConnector1">
            <a:avLst/>
          </a:prstGeom>
          <a:ln w="603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a:extLst>
              <a:ext uri="{FF2B5EF4-FFF2-40B4-BE49-F238E27FC236}">
                <a16:creationId xmlns:a16="http://schemas.microsoft.com/office/drawing/2014/main" id="{6FEE65D7-C0B5-5CF0-1D18-DC3B170F5155}"/>
              </a:ext>
            </a:extLst>
          </p:cNvPr>
          <p:cNvCxnSpPr>
            <a:cxnSpLocks/>
          </p:cNvCxnSpPr>
          <p:nvPr/>
        </p:nvCxnSpPr>
        <p:spPr>
          <a:xfrm>
            <a:off x="2451252" y="2275884"/>
            <a:ext cx="928053" cy="574247"/>
          </a:xfrm>
          <a:prstGeom prst="straightConnector1">
            <a:avLst/>
          </a:prstGeom>
          <a:ln w="603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137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F4B10F43-80C8-51B9-4A01-44667D8EE7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0950" y="435458"/>
            <a:ext cx="2506980" cy="1939290"/>
          </a:xfrm>
          <a:prstGeom prst="rect">
            <a:avLst/>
          </a:prstGeom>
        </p:spPr>
      </p:pic>
      <p:pic>
        <p:nvPicPr>
          <p:cNvPr id="3" name="Рисунок 2">
            <a:extLst>
              <a:ext uri="{FF2B5EF4-FFF2-40B4-BE49-F238E27FC236}">
                <a16:creationId xmlns:a16="http://schemas.microsoft.com/office/drawing/2014/main" id="{0A43035F-2F9B-C976-F413-33742C425C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8386" y="447214"/>
            <a:ext cx="2405380" cy="1927534"/>
          </a:xfrm>
          <a:prstGeom prst="rect">
            <a:avLst/>
          </a:prstGeom>
        </p:spPr>
      </p:pic>
      <p:pic>
        <p:nvPicPr>
          <p:cNvPr id="10" name="Рисунок 9">
            <a:extLst>
              <a:ext uri="{FF2B5EF4-FFF2-40B4-BE49-F238E27FC236}">
                <a16:creationId xmlns:a16="http://schemas.microsoft.com/office/drawing/2014/main" id="{DA3E5E4E-ED33-0BDD-A7C8-D22D7845F6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2883" y="2769870"/>
            <a:ext cx="2915285" cy="1830705"/>
          </a:xfrm>
          <a:prstGeom prst="rect">
            <a:avLst/>
          </a:prstGeom>
        </p:spPr>
      </p:pic>
      <p:pic>
        <p:nvPicPr>
          <p:cNvPr id="11" name="Рисунок 10">
            <a:extLst>
              <a:ext uri="{FF2B5EF4-FFF2-40B4-BE49-F238E27FC236}">
                <a16:creationId xmlns:a16="http://schemas.microsoft.com/office/drawing/2014/main" id="{19E72B60-003A-1A69-8063-1E6367ECB6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6978" y="2769869"/>
            <a:ext cx="2512670" cy="1830705"/>
          </a:xfrm>
          <a:prstGeom prst="rect">
            <a:avLst/>
          </a:prstGeom>
        </p:spPr>
      </p:pic>
      <p:pic>
        <p:nvPicPr>
          <p:cNvPr id="15" name="Рисунок 14">
            <a:extLst>
              <a:ext uri="{FF2B5EF4-FFF2-40B4-BE49-F238E27FC236}">
                <a16:creationId xmlns:a16="http://schemas.microsoft.com/office/drawing/2014/main" id="{10FCFC51-81EE-E5A0-84AC-78E95B62896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58590" y="2769869"/>
            <a:ext cx="2435176" cy="1830705"/>
          </a:xfrm>
          <a:prstGeom prst="rect">
            <a:avLst/>
          </a:prstGeom>
        </p:spPr>
      </p:pic>
      <p:sp>
        <p:nvSpPr>
          <p:cNvPr id="24" name="TextBox 23">
            <a:extLst>
              <a:ext uri="{FF2B5EF4-FFF2-40B4-BE49-F238E27FC236}">
                <a16:creationId xmlns:a16="http://schemas.microsoft.com/office/drawing/2014/main" id="{D79EE3FA-A4A1-FD16-65F3-EB5C0D78E104}"/>
              </a:ext>
            </a:extLst>
          </p:cNvPr>
          <p:cNvSpPr txBox="1"/>
          <p:nvPr/>
        </p:nvSpPr>
        <p:spPr>
          <a:xfrm>
            <a:off x="262883" y="447213"/>
            <a:ext cx="2547938" cy="369332"/>
          </a:xfrm>
          <a:prstGeom prst="rect">
            <a:avLst/>
          </a:prstGeom>
          <a:solidFill>
            <a:schemeClr val="tx1"/>
          </a:solidFill>
          <a:ln w="63500" cap="rnd">
            <a:solidFill>
              <a:schemeClr val="tx1"/>
            </a:solidFill>
          </a:ln>
        </p:spPr>
        <p:txBody>
          <a:bodyPr wrap="square">
            <a:spAutoFit/>
          </a:bodyPr>
          <a:lstStyle/>
          <a:p>
            <a:pPr algn="ctr"/>
            <a:r>
              <a:rPr lang="en-US" sz="1800" dirty="0">
                <a:solidFill>
                  <a:schemeClr val="bg1"/>
                </a:solidFill>
              </a:rPr>
              <a:t>Sketches</a:t>
            </a:r>
          </a:p>
        </p:txBody>
      </p:sp>
      <p:sp>
        <p:nvSpPr>
          <p:cNvPr id="25" name="TextBox 24">
            <a:extLst>
              <a:ext uri="{FF2B5EF4-FFF2-40B4-BE49-F238E27FC236}">
                <a16:creationId xmlns:a16="http://schemas.microsoft.com/office/drawing/2014/main" id="{9467D8CD-CCCA-AC00-B194-B7BDEED5A2CE}"/>
              </a:ext>
            </a:extLst>
          </p:cNvPr>
          <p:cNvSpPr txBox="1"/>
          <p:nvPr/>
        </p:nvSpPr>
        <p:spPr>
          <a:xfrm>
            <a:off x="262883" y="981115"/>
            <a:ext cx="2988319" cy="1384995"/>
          </a:xfrm>
          <a:prstGeom prst="rect">
            <a:avLst/>
          </a:prstGeom>
          <a:noFill/>
          <a:ln w="25400" cap="rnd">
            <a:solidFill>
              <a:schemeClr val="tx1"/>
            </a:solidFill>
          </a:ln>
        </p:spPr>
        <p:txBody>
          <a:bodyPr wrap="square">
            <a:spAutoFit/>
          </a:bodyPr>
          <a:lstStyle/>
          <a:p>
            <a:r>
              <a:rPr lang="en" dirty="0">
                <a:effectLst/>
              </a:rPr>
              <a:t>I started with a few rough sketches to display the functionality of the modified courier robot and its approximate location of elements. As well as the estimated work process.</a:t>
            </a:r>
            <a:endParaRPr lang="ru-KZ" dirty="0"/>
          </a:p>
        </p:txBody>
      </p:sp>
    </p:spTree>
    <p:extLst>
      <p:ext uri="{BB962C8B-B14F-4D97-AF65-F5344CB8AC3E}">
        <p14:creationId xmlns:p14="http://schemas.microsoft.com/office/powerpoint/2010/main" val="1829160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0A43035F-2F9B-C976-F413-33742C425C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4188" y="2769868"/>
            <a:ext cx="2405380" cy="1879119"/>
          </a:xfrm>
          <a:prstGeom prst="rect">
            <a:avLst/>
          </a:prstGeom>
        </p:spPr>
      </p:pic>
      <p:pic>
        <p:nvPicPr>
          <p:cNvPr id="11" name="Рисунок 10">
            <a:extLst>
              <a:ext uri="{FF2B5EF4-FFF2-40B4-BE49-F238E27FC236}">
                <a16:creationId xmlns:a16="http://schemas.microsoft.com/office/drawing/2014/main" id="{19E72B60-003A-1A69-8063-1E6367ECB6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4188" y="631879"/>
            <a:ext cx="2405380" cy="1830705"/>
          </a:xfrm>
          <a:prstGeom prst="rect">
            <a:avLst/>
          </a:prstGeom>
        </p:spPr>
      </p:pic>
      <p:pic>
        <p:nvPicPr>
          <p:cNvPr id="15" name="Рисунок 14">
            <a:extLst>
              <a:ext uri="{FF2B5EF4-FFF2-40B4-BE49-F238E27FC236}">
                <a16:creationId xmlns:a16="http://schemas.microsoft.com/office/drawing/2014/main" id="{10FCFC51-81EE-E5A0-84AC-78E95B6289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95107" y="631878"/>
            <a:ext cx="2435176" cy="1830705"/>
          </a:xfrm>
          <a:prstGeom prst="rect">
            <a:avLst/>
          </a:prstGeom>
        </p:spPr>
      </p:pic>
      <p:pic>
        <p:nvPicPr>
          <p:cNvPr id="16" name="Рисунок 15">
            <a:extLst>
              <a:ext uri="{FF2B5EF4-FFF2-40B4-BE49-F238E27FC236}">
                <a16:creationId xmlns:a16="http://schemas.microsoft.com/office/drawing/2014/main" id="{095F38AE-6765-FE62-A082-C3503F07C1C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2882" y="2769868"/>
            <a:ext cx="2915285" cy="1926420"/>
          </a:xfrm>
          <a:prstGeom prst="rect">
            <a:avLst/>
          </a:prstGeom>
        </p:spPr>
      </p:pic>
      <p:pic>
        <p:nvPicPr>
          <p:cNvPr id="17" name="Рисунок 16">
            <a:extLst>
              <a:ext uri="{FF2B5EF4-FFF2-40B4-BE49-F238E27FC236}">
                <a16:creationId xmlns:a16="http://schemas.microsoft.com/office/drawing/2014/main" id="{B9FB06EF-36A5-623A-D85D-179D756C858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19843" y="2769867"/>
            <a:ext cx="2512670" cy="1879120"/>
          </a:xfrm>
          <a:prstGeom prst="rect">
            <a:avLst/>
          </a:prstGeom>
        </p:spPr>
      </p:pic>
      <p:sp>
        <p:nvSpPr>
          <p:cNvPr id="24" name="TextBox 23">
            <a:extLst>
              <a:ext uri="{FF2B5EF4-FFF2-40B4-BE49-F238E27FC236}">
                <a16:creationId xmlns:a16="http://schemas.microsoft.com/office/drawing/2014/main" id="{D79EE3FA-A4A1-FD16-65F3-EB5C0D78E104}"/>
              </a:ext>
            </a:extLst>
          </p:cNvPr>
          <p:cNvSpPr txBox="1"/>
          <p:nvPr/>
        </p:nvSpPr>
        <p:spPr>
          <a:xfrm>
            <a:off x="262883" y="447213"/>
            <a:ext cx="2547938" cy="369332"/>
          </a:xfrm>
          <a:prstGeom prst="rect">
            <a:avLst/>
          </a:prstGeom>
          <a:solidFill>
            <a:schemeClr val="tx1"/>
          </a:solidFill>
          <a:ln w="63500" cap="rnd">
            <a:solidFill>
              <a:schemeClr val="tx1"/>
            </a:solidFill>
          </a:ln>
        </p:spPr>
        <p:txBody>
          <a:bodyPr wrap="square">
            <a:spAutoFit/>
          </a:bodyPr>
          <a:lstStyle/>
          <a:p>
            <a:pPr algn="ctr"/>
            <a:r>
              <a:rPr lang="en-US" sz="1800" dirty="0">
                <a:solidFill>
                  <a:schemeClr val="bg1"/>
                </a:solidFill>
              </a:rPr>
              <a:t>Sketches</a:t>
            </a:r>
          </a:p>
        </p:txBody>
      </p:sp>
      <p:sp>
        <p:nvSpPr>
          <p:cNvPr id="25" name="TextBox 24">
            <a:extLst>
              <a:ext uri="{FF2B5EF4-FFF2-40B4-BE49-F238E27FC236}">
                <a16:creationId xmlns:a16="http://schemas.microsoft.com/office/drawing/2014/main" id="{9467D8CD-CCCA-AC00-B194-B7BDEED5A2CE}"/>
              </a:ext>
            </a:extLst>
          </p:cNvPr>
          <p:cNvSpPr txBox="1"/>
          <p:nvPr/>
        </p:nvSpPr>
        <p:spPr>
          <a:xfrm>
            <a:off x="262883" y="981115"/>
            <a:ext cx="2988319" cy="1384995"/>
          </a:xfrm>
          <a:prstGeom prst="rect">
            <a:avLst/>
          </a:prstGeom>
          <a:noFill/>
          <a:ln w="25400" cap="rnd">
            <a:solidFill>
              <a:schemeClr val="tx1"/>
            </a:solidFill>
          </a:ln>
        </p:spPr>
        <p:txBody>
          <a:bodyPr wrap="square">
            <a:spAutoFit/>
          </a:bodyPr>
          <a:lstStyle/>
          <a:p>
            <a:r>
              <a:rPr lang="en" dirty="0">
                <a:effectLst/>
              </a:rPr>
              <a:t>I started with a few rough sketches to display the functionality of the modified courier robot and its approximate location of elements. As well as the estimated work process.</a:t>
            </a:r>
            <a:endParaRPr lang="ru-KZ" dirty="0"/>
          </a:p>
        </p:txBody>
      </p:sp>
    </p:spTree>
    <p:extLst>
      <p:ext uri="{BB962C8B-B14F-4D97-AF65-F5344CB8AC3E}">
        <p14:creationId xmlns:p14="http://schemas.microsoft.com/office/powerpoint/2010/main" val="2122773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18" name="TextBox 17">
            <a:extLst>
              <a:ext uri="{FF2B5EF4-FFF2-40B4-BE49-F238E27FC236}">
                <a16:creationId xmlns:a16="http://schemas.microsoft.com/office/drawing/2014/main" id="{1684DAA8-80F6-0B60-F4E9-541ADA37ED31}"/>
              </a:ext>
            </a:extLst>
          </p:cNvPr>
          <p:cNvSpPr txBox="1"/>
          <p:nvPr/>
        </p:nvSpPr>
        <p:spPr>
          <a:xfrm>
            <a:off x="164268" y="755868"/>
            <a:ext cx="8674932" cy="954107"/>
          </a:xfrm>
          <a:prstGeom prst="rect">
            <a:avLst/>
          </a:prstGeom>
          <a:noFill/>
          <a:ln w="25400" cap="rnd">
            <a:solidFill>
              <a:schemeClr val="tx1"/>
            </a:solidFill>
          </a:ln>
        </p:spPr>
        <p:txBody>
          <a:bodyPr wrap="square">
            <a:spAutoFit/>
          </a:bodyPr>
          <a:lstStyle/>
          <a:p>
            <a:r>
              <a:rPr lang="en" dirty="0">
                <a:effectLst/>
              </a:rPr>
              <a:t>The </a:t>
            </a:r>
            <a:r>
              <a:rPr lang="en-US" dirty="0">
                <a:effectLst/>
              </a:rPr>
              <a:t>I</a:t>
            </a:r>
            <a:r>
              <a:rPr lang="en" dirty="0">
                <a:effectLst/>
              </a:rPr>
              <a:t>Bot Network Communication Service is an innovative solution to improve the quality of the internet connection on the SDU campus. The </a:t>
            </a:r>
            <a:r>
              <a:rPr lang="en" dirty="0" err="1"/>
              <a:t>I</a:t>
            </a:r>
            <a:r>
              <a:rPr lang="en" dirty="0" err="1">
                <a:effectLst/>
              </a:rPr>
              <a:t>Bot</a:t>
            </a:r>
            <a:r>
              <a:rPr lang="en" dirty="0">
                <a:effectLst/>
              </a:rPr>
              <a:t> system automatically scans various areas of the university, analyzing the quality of the network in real time. The robot helps to fix problems with the Internet connection, providing stable access to the network wherever students are.</a:t>
            </a:r>
            <a:endParaRPr lang="ru-KZ" dirty="0"/>
          </a:p>
        </p:txBody>
      </p:sp>
      <p:sp>
        <p:nvSpPr>
          <p:cNvPr id="19" name="TextBox 18">
            <a:extLst>
              <a:ext uri="{FF2B5EF4-FFF2-40B4-BE49-F238E27FC236}">
                <a16:creationId xmlns:a16="http://schemas.microsoft.com/office/drawing/2014/main" id="{9DA3063B-87ED-5572-5498-B54CC2CDA678}"/>
              </a:ext>
            </a:extLst>
          </p:cNvPr>
          <p:cNvSpPr txBox="1"/>
          <p:nvPr/>
        </p:nvSpPr>
        <p:spPr>
          <a:xfrm>
            <a:off x="164268" y="265780"/>
            <a:ext cx="2790968" cy="369332"/>
          </a:xfrm>
          <a:prstGeom prst="rect">
            <a:avLst/>
          </a:prstGeom>
          <a:solidFill>
            <a:schemeClr val="tx1"/>
          </a:solidFill>
          <a:ln w="63500" cap="rnd">
            <a:solidFill>
              <a:schemeClr val="tx1"/>
            </a:solidFill>
          </a:ln>
        </p:spPr>
        <p:txBody>
          <a:bodyPr wrap="square">
            <a:spAutoFit/>
          </a:bodyPr>
          <a:lstStyle/>
          <a:p>
            <a:r>
              <a:rPr lang="en" sz="1800" dirty="0">
                <a:solidFill>
                  <a:schemeClr val="bg1"/>
                </a:solidFill>
                <a:effectLst/>
              </a:rPr>
              <a:t>Description of the project:</a:t>
            </a:r>
            <a:endParaRPr lang="ru-KZ" sz="1800" dirty="0">
              <a:solidFill>
                <a:schemeClr val="bg1"/>
              </a:solidFill>
            </a:endParaRPr>
          </a:p>
        </p:txBody>
      </p:sp>
      <p:sp>
        <p:nvSpPr>
          <p:cNvPr id="7" name="TextBox 6">
            <a:extLst>
              <a:ext uri="{FF2B5EF4-FFF2-40B4-BE49-F238E27FC236}">
                <a16:creationId xmlns:a16="http://schemas.microsoft.com/office/drawing/2014/main" id="{2C33D412-D48A-7982-24F5-929D00A52434}"/>
              </a:ext>
            </a:extLst>
          </p:cNvPr>
          <p:cNvSpPr txBox="1"/>
          <p:nvPr/>
        </p:nvSpPr>
        <p:spPr>
          <a:xfrm>
            <a:off x="164267" y="3923613"/>
            <a:ext cx="8674932" cy="954107"/>
          </a:xfrm>
          <a:prstGeom prst="rect">
            <a:avLst/>
          </a:prstGeom>
          <a:noFill/>
          <a:ln w="25400" cap="rnd">
            <a:solidFill>
              <a:schemeClr val="tx1"/>
            </a:solidFill>
          </a:ln>
        </p:spPr>
        <p:txBody>
          <a:bodyPr wrap="square">
            <a:spAutoFit/>
          </a:bodyPr>
          <a:lstStyle/>
          <a:p>
            <a:r>
              <a:rPr lang="en" dirty="0">
                <a:effectLst/>
              </a:rPr>
              <a:t>The </a:t>
            </a:r>
            <a:r>
              <a:rPr lang="en" dirty="0" err="1">
                <a:effectLst/>
              </a:rPr>
              <a:t>iBot</a:t>
            </a:r>
            <a:r>
              <a:rPr lang="en" dirty="0">
                <a:effectLst/>
              </a:rPr>
              <a:t> Network Communication Service is not just an innovative solution for improving Internet connectivity, but also a step into the future that will provide students and teachers with comfort, security and uninterrupted work in the learning process. Thanks to this project, SDU will become an example of an advanced technological university.</a:t>
            </a:r>
            <a:endParaRPr lang="ru-KZ" dirty="0"/>
          </a:p>
        </p:txBody>
      </p:sp>
      <p:sp>
        <p:nvSpPr>
          <p:cNvPr id="8" name="TextBox 7">
            <a:extLst>
              <a:ext uri="{FF2B5EF4-FFF2-40B4-BE49-F238E27FC236}">
                <a16:creationId xmlns:a16="http://schemas.microsoft.com/office/drawing/2014/main" id="{28E192B5-F76C-73A2-783A-DF2E168EB690}"/>
              </a:ext>
            </a:extLst>
          </p:cNvPr>
          <p:cNvSpPr txBox="1"/>
          <p:nvPr/>
        </p:nvSpPr>
        <p:spPr>
          <a:xfrm>
            <a:off x="164266" y="3433525"/>
            <a:ext cx="1425995" cy="369332"/>
          </a:xfrm>
          <a:prstGeom prst="rect">
            <a:avLst/>
          </a:prstGeom>
          <a:solidFill>
            <a:schemeClr val="tx1"/>
          </a:solidFill>
          <a:ln w="63500" cap="rnd">
            <a:solidFill>
              <a:schemeClr val="tx1"/>
            </a:solidFill>
          </a:ln>
        </p:spPr>
        <p:txBody>
          <a:bodyPr wrap="square">
            <a:spAutoFit/>
          </a:bodyPr>
          <a:lstStyle/>
          <a:p>
            <a:r>
              <a:rPr lang="en" sz="1800" dirty="0">
                <a:solidFill>
                  <a:schemeClr val="bg1"/>
                </a:solidFill>
                <a:effectLst/>
              </a:rPr>
              <a:t>Conclusion:</a:t>
            </a:r>
            <a:endParaRPr lang="ru-KZ" sz="1800" dirty="0">
              <a:solidFill>
                <a:schemeClr val="bg1"/>
              </a:solidFill>
            </a:endParaRPr>
          </a:p>
        </p:txBody>
      </p:sp>
      <p:sp>
        <p:nvSpPr>
          <p:cNvPr id="9" name="TextBox 8">
            <a:extLst>
              <a:ext uri="{FF2B5EF4-FFF2-40B4-BE49-F238E27FC236}">
                <a16:creationId xmlns:a16="http://schemas.microsoft.com/office/drawing/2014/main" id="{5D92C8E4-5670-B2F9-5B57-3D8C2E0AAAC4}"/>
              </a:ext>
            </a:extLst>
          </p:cNvPr>
          <p:cNvSpPr txBox="1"/>
          <p:nvPr/>
        </p:nvSpPr>
        <p:spPr>
          <a:xfrm>
            <a:off x="194778" y="2694861"/>
            <a:ext cx="2449032" cy="307777"/>
          </a:xfrm>
          <a:prstGeom prst="rect">
            <a:avLst/>
          </a:prstGeom>
          <a:noFill/>
          <a:ln w="25400" cap="rnd">
            <a:solidFill>
              <a:schemeClr val="tx1"/>
            </a:solidFill>
          </a:ln>
        </p:spPr>
        <p:txBody>
          <a:bodyPr wrap="square">
            <a:spAutoFit/>
          </a:bodyPr>
          <a:lstStyle/>
          <a:p>
            <a:pPr algn="ctr"/>
            <a:r>
              <a:rPr lang="en" dirty="0">
                <a:effectLst/>
              </a:rPr>
              <a:t>Pilot launch</a:t>
            </a:r>
            <a:endParaRPr lang="ru-KZ" dirty="0"/>
          </a:p>
        </p:txBody>
      </p:sp>
      <p:sp>
        <p:nvSpPr>
          <p:cNvPr id="10" name="TextBox 9">
            <a:extLst>
              <a:ext uri="{FF2B5EF4-FFF2-40B4-BE49-F238E27FC236}">
                <a16:creationId xmlns:a16="http://schemas.microsoft.com/office/drawing/2014/main" id="{42575856-737A-5930-5F1B-D7FAB5CEBCC9}"/>
              </a:ext>
            </a:extLst>
          </p:cNvPr>
          <p:cNvSpPr txBox="1"/>
          <p:nvPr/>
        </p:nvSpPr>
        <p:spPr>
          <a:xfrm>
            <a:off x="194778" y="2204773"/>
            <a:ext cx="4509745" cy="369332"/>
          </a:xfrm>
          <a:prstGeom prst="rect">
            <a:avLst/>
          </a:prstGeom>
          <a:solidFill>
            <a:schemeClr val="tx1"/>
          </a:solidFill>
          <a:ln w="63500" cap="rnd">
            <a:solidFill>
              <a:schemeClr val="tx1"/>
            </a:solidFill>
          </a:ln>
        </p:spPr>
        <p:txBody>
          <a:bodyPr wrap="square">
            <a:spAutoFit/>
          </a:bodyPr>
          <a:lstStyle/>
          <a:p>
            <a:r>
              <a:rPr lang="en" sz="1800" dirty="0">
                <a:solidFill>
                  <a:schemeClr val="bg1"/>
                </a:solidFill>
                <a:effectLst/>
              </a:rPr>
              <a:t>Implementation and development strategy:</a:t>
            </a:r>
            <a:endParaRPr lang="ru-KZ" sz="1800" dirty="0">
              <a:solidFill>
                <a:schemeClr val="bg1"/>
              </a:solidFill>
            </a:endParaRPr>
          </a:p>
        </p:txBody>
      </p:sp>
      <p:sp>
        <p:nvSpPr>
          <p:cNvPr id="12" name="TextBox 11">
            <a:extLst>
              <a:ext uri="{FF2B5EF4-FFF2-40B4-BE49-F238E27FC236}">
                <a16:creationId xmlns:a16="http://schemas.microsoft.com/office/drawing/2014/main" id="{DB269348-F9ED-9247-C8BC-AE3887A60A51}"/>
              </a:ext>
            </a:extLst>
          </p:cNvPr>
          <p:cNvSpPr txBox="1"/>
          <p:nvPr/>
        </p:nvSpPr>
        <p:spPr>
          <a:xfrm>
            <a:off x="2955237" y="2694861"/>
            <a:ext cx="2449032" cy="307777"/>
          </a:xfrm>
          <a:prstGeom prst="rect">
            <a:avLst/>
          </a:prstGeom>
          <a:noFill/>
          <a:ln w="25400" cap="rnd">
            <a:solidFill>
              <a:schemeClr val="tx1"/>
            </a:solidFill>
          </a:ln>
        </p:spPr>
        <p:txBody>
          <a:bodyPr wrap="square">
            <a:spAutoFit/>
          </a:bodyPr>
          <a:lstStyle/>
          <a:p>
            <a:pPr algn="ctr"/>
            <a:r>
              <a:rPr lang="en" dirty="0">
                <a:effectLst/>
              </a:rPr>
              <a:t>Scaling</a:t>
            </a:r>
            <a:endParaRPr lang="ru-KZ" dirty="0"/>
          </a:p>
        </p:txBody>
      </p:sp>
      <p:sp>
        <p:nvSpPr>
          <p:cNvPr id="14" name="TextBox 13">
            <a:extLst>
              <a:ext uri="{FF2B5EF4-FFF2-40B4-BE49-F238E27FC236}">
                <a16:creationId xmlns:a16="http://schemas.microsoft.com/office/drawing/2014/main" id="{7C842A6B-5377-A48B-FD75-5D64C3769092}"/>
              </a:ext>
            </a:extLst>
          </p:cNvPr>
          <p:cNvSpPr txBox="1"/>
          <p:nvPr/>
        </p:nvSpPr>
        <p:spPr>
          <a:xfrm>
            <a:off x="5638800" y="2694861"/>
            <a:ext cx="3200399" cy="307777"/>
          </a:xfrm>
          <a:prstGeom prst="rect">
            <a:avLst/>
          </a:prstGeom>
          <a:noFill/>
          <a:ln w="25400" cap="rnd">
            <a:solidFill>
              <a:schemeClr val="tx1"/>
            </a:solidFill>
          </a:ln>
        </p:spPr>
        <p:txBody>
          <a:bodyPr wrap="square">
            <a:spAutoFit/>
          </a:bodyPr>
          <a:lstStyle/>
          <a:p>
            <a:r>
              <a:rPr lang="en" dirty="0">
                <a:effectLst/>
              </a:rPr>
              <a:t>Integration with the university network</a:t>
            </a:r>
            <a:endParaRPr lang="ru-KZ" dirty="0"/>
          </a:p>
        </p:txBody>
      </p:sp>
    </p:spTree>
    <p:extLst>
      <p:ext uri="{BB962C8B-B14F-4D97-AF65-F5344CB8AC3E}">
        <p14:creationId xmlns:p14="http://schemas.microsoft.com/office/powerpoint/2010/main" val="279385517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518</Words>
  <Application>Microsoft Macintosh PowerPoint</Application>
  <PresentationFormat>Экран (16:9)</PresentationFormat>
  <Paragraphs>40</Paragraphs>
  <Slides>10</Slides>
  <Notes>6</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Arial</vt:lpstr>
      <vt:lpstr>Gill Sans Ultra Bold</vt:lpstr>
      <vt:lpstr>Menlo</vt:lpstr>
      <vt:lpstr>Roboto</vt:lpstr>
      <vt:lpstr>Simple Light</vt:lpstr>
      <vt:lpstr>Презентация PowerPoint</vt:lpstr>
      <vt:lpstr>IBot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IBot</dc:title>
  <cp:lastModifiedBy>Microsoft Office User</cp:lastModifiedBy>
  <cp:revision>10</cp:revision>
  <dcterms:modified xsi:type="dcterms:W3CDTF">2024-12-26T20:17:17Z</dcterms:modified>
</cp:coreProperties>
</file>