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</p:sldMasterIdLst>
  <p:notesMasterIdLst>
    <p:notesMasterId r:id="rId11"/>
  </p:notesMasterIdLst>
  <p:handoutMasterIdLst>
    <p:handoutMasterId r:id="rId12"/>
  </p:handoutMasterIdLst>
  <p:sldIdLst>
    <p:sldId id="353" r:id="rId5"/>
    <p:sldId id="334" r:id="rId6"/>
    <p:sldId id="351" r:id="rId7"/>
    <p:sldId id="335" r:id="rId8"/>
    <p:sldId id="355" r:id="rId9"/>
    <p:sldId id="35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E099"/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4"/>
  </p:normalViewPr>
  <p:slideViewPr>
    <p:cSldViewPr snapToGrid="0">
      <p:cViewPr>
        <p:scale>
          <a:sx n="86" d="100"/>
          <a:sy n="86" d="100"/>
        </p:scale>
        <p:origin x="562" y="-240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MX"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MX" sz="1200"/>
            </a:lvl1pPr>
          </a:lstStyle>
          <a:p>
            <a:pPr rtl="0"/>
            <a:fld id="{2747B7FD-B251-4E53-B38A-078B45B71A7C}" type="datetimeFigureOut">
              <a:rPr lang="es-MX" smtClean="0"/>
              <a:t>03/09/2024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MX"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MX" sz="1200"/>
            </a:lvl1pPr>
          </a:lstStyle>
          <a:p>
            <a:pPr rtl="0"/>
            <a:fld id="{D77777AE-A626-4F47-81EF-9ADAA35286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MX"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MX" sz="1200"/>
            </a:lvl1pPr>
          </a:lstStyle>
          <a:p>
            <a:pPr rtl="0"/>
            <a:fld id="{8C4402C2-41B9-7243-86C1-C8C6FC907120}" type="datetimeFigureOut">
              <a:rPr lang="es-MX" smtClean="0"/>
              <a:t>03/09/2024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MX"/>
            </a:defPPr>
          </a:lstStyle>
          <a:p>
            <a:pPr rtl="0"/>
            <a:endParaRPr lang="es-MX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MX"/>
            </a:defPPr>
          </a:lstStyle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MX" sz="1200"/>
            </a:lvl1pPr>
          </a:lstStyle>
          <a:p>
            <a:pPr rtl="0"/>
            <a:endParaRPr lang="es-MX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MX" sz="1200"/>
            </a:lvl1pPr>
          </a:lstStyle>
          <a:p>
            <a:pPr rtl="0"/>
            <a:fld id="{E1449098-A5DD-8745-9BDA-7818ECA228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893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75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99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38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rtl="0"/>
            <a:r>
              <a:rPr lang="es-MX"/>
              <a:t>REUNIÓN GENERAL DE CONTOSO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rtl="0"/>
            <a:fld id="{5D9ACC8A-FA13-47DD-9722-0749C5E70D5A}" type="slidenum">
              <a:rPr lang="es-MX" smtClean="0"/>
              <a:pPr rtl="0"/>
              <a:t>‹Nº›</a:t>
            </a:fld>
            <a:endParaRPr lang="es-MX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7373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/>
              <a:t>REUNIÓN GENERAL DE CONTOSO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ACC8A-FA13-47DD-9722-0749C5E70D5A}" type="slidenum">
              <a:rPr lang="es-MX" smtClean="0"/>
              <a:pPr rtl="0"/>
              <a:t>‹Nº›</a:t>
            </a:fld>
            <a:endParaRPr lang="es-MX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523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/>
              <a:t>REUNIÓN GENERAL DE CONTOSO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ACC8A-FA13-47DD-9722-0749C5E70D5A}" type="slidenum">
              <a:rPr lang="es-MX" smtClean="0"/>
              <a:pPr rtl="0"/>
              <a:t>‹Nº›</a:t>
            </a:fld>
            <a:endParaRPr lang="es-MX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1525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ción del o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es-MX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es-MX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MX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es-MX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dirty="0"/>
              <a:t>Haga clic para modificar los estilos de texto del patrón</a:t>
            </a:r>
            <a:endParaRPr lang="es-MX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55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es-MX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/>
              <a:t>Haz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es-MX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MX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837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/>
              <a:t>REUNIÓN GENERAL DE CONTOSO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ACC8A-FA13-47DD-9722-0749C5E70D5A}" type="slidenum">
              <a:rPr lang="es-MX" smtClean="0"/>
              <a:pPr rtl="0"/>
              <a:t>‹Nº›</a:t>
            </a:fld>
            <a:endParaRPr lang="es-MX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5390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/>
              <a:t>REUNIÓN GENERAL DE CONTOSO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ACC8A-FA13-47DD-9722-0749C5E70D5A}" type="slidenum">
              <a:rPr lang="es-MX" smtClean="0"/>
              <a:pPr rtl="0"/>
              <a:t>‹Nº›</a:t>
            </a:fld>
            <a:endParaRPr lang="es-MX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6349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/>
              <a:t>REUNIÓN GENERAL DE CONTOSO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ACC8A-FA13-47DD-9722-0749C5E70D5A}" type="slidenum">
              <a:rPr lang="es-MX" smtClean="0"/>
              <a:pPr rtl="0"/>
              <a:t>‹Nº›</a:t>
            </a:fld>
            <a:endParaRPr lang="es-MX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4325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/>
              <a:t>REUNIÓN GENERAL DE CONTOSO</a:t>
            </a:r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ACC8A-FA13-47DD-9722-0749C5E70D5A}" type="slidenum">
              <a:rPr lang="es-MX" smtClean="0"/>
              <a:pPr rtl="0"/>
              <a:t>‹Nº›</a:t>
            </a:fld>
            <a:endParaRPr lang="es-MX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1432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03069A3-8A89-2492-544C-59B1C132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MX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/>
              <a:t>Haz clic para modificar el estilo de título del patrón</a:t>
            </a:r>
          </a:p>
        </p:txBody>
      </p:sp>
      <p:sp>
        <p:nvSpPr>
          <p:cNvPr id="7" name="Forma libre 18">
            <a:extLst>
              <a:ext uri="{FF2B5EF4-FFF2-40B4-BE49-F238E27FC236}">
                <a16:creationId xmlns:a16="http://schemas.microsoft.com/office/drawing/2014/main" id="{11C7662F-1F03-3C8A-6D98-B7CF6A7E5C3E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8" name="Forma libre 4">
            <a:extLst>
              <a:ext uri="{FF2B5EF4-FFF2-40B4-BE49-F238E27FC236}">
                <a16:creationId xmlns:a16="http://schemas.microsoft.com/office/drawing/2014/main" id="{11C979DA-E386-31DC-A788-03CC9DC94D8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82F6D30-3B3D-9148-0E1A-96D6F71AF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737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/>
              <a:t>REUNIÓN GENERAL DE CONTOSO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ACC8A-FA13-47DD-9722-0749C5E70D5A}" type="slidenum">
              <a:rPr lang="es-MX" smtClean="0"/>
              <a:pPr rtl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371102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/>
              <a:t>REUNIÓN GENERAL DE CONTOSO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ACC8A-FA13-47DD-9722-0749C5E70D5A}" type="slidenum">
              <a:rPr lang="es-MX" smtClean="0"/>
              <a:pPr rtl="0"/>
              <a:t>‹Nº›</a:t>
            </a:fld>
            <a:endParaRPr lang="es-MX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0496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r>
              <a:rPr lang="es-MX"/>
              <a:t>REUNIÓN GENERAL DE CONTOSO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D9ACC8A-FA13-47DD-9722-0749C5E70D5A}" type="slidenum">
              <a:rPr lang="es-MX" smtClean="0"/>
              <a:pPr rtl="0"/>
              <a:t>‹Nº›</a:t>
            </a:fld>
            <a:endParaRPr lang="es-MX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970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/>
              <a:t>REUNIÓN GENERAL DE CONTOSO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5D9ACC8A-FA13-47DD-9722-0749C5E70D5A}" type="slidenum">
              <a:rPr lang="es-MX" smtClean="0"/>
              <a:pPr rtl="0"/>
              <a:t>‹Nº›</a:t>
            </a:fld>
            <a:endParaRPr lang="es-MX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9" r:id="rId12"/>
    <p:sldLayoutId id="214748372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2F7F397-721C-7BB5-F96E-68076AB76A79}"/>
              </a:ext>
            </a:extLst>
          </p:cNvPr>
          <p:cNvSpPr txBox="1">
            <a:spLocks/>
          </p:cNvSpPr>
          <p:nvPr/>
        </p:nvSpPr>
        <p:spPr>
          <a:xfrm>
            <a:off x="0" y="-97973"/>
            <a:ext cx="12192000" cy="6259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795528" tIns="338328" rIns="91440" bIns="45720" rtlCol="0" anchor="t">
            <a:normAutofit/>
          </a:bodyPr>
          <a:lstStyle>
            <a:defPPr>
              <a:defRPr lang="es-MX"/>
            </a:defPPr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s-MX" sz="3800" b="0" i="0" kern="1200" cap="all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s-MX" sz="6000" dirty="0"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MX" sz="7200" cap="none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Interrupción legal del embarazo</a:t>
            </a:r>
            <a:endParaRPr lang="es-MX" sz="600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B63C72-D889-8778-F233-3DBF83C52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4" b="98950" l="10000" r="90000">
                        <a14:foregroundMark x1="23158" y1="90289" x2="53421" y2="98425"/>
                        <a14:foregroundMark x1="53421" y1="98425" x2="74474" y2="96325"/>
                        <a14:foregroundMark x1="74474" y1="96325" x2="36316" y2="80840"/>
                        <a14:foregroundMark x1="36316" y1="80840" x2="50000" y2="98163"/>
                        <a14:foregroundMark x1="50000" y1="98163" x2="51579" y2="989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35429" y="1647650"/>
            <a:ext cx="4843863" cy="45136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6D611F-09DF-5CC5-8961-6C3BE89C68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05" t="23729" r="12330" b="26271"/>
          <a:stretch/>
        </p:blipFill>
        <p:spPr bwMode="auto">
          <a:xfrm>
            <a:off x="206831" y="236712"/>
            <a:ext cx="2177142" cy="7026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6" descr="Diseño PNG Y SVG De Símbolo Femenino Para Camisetas">
            <a:extLst>
              <a:ext uri="{FF2B5EF4-FFF2-40B4-BE49-F238E27FC236}">
                <a16:creationId xmlns:a16="http://schemas.microsoft.com/office/drawing/2014/main" id="{3CBBCAC7-BCB6-4431-B292-FD8104B87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667" y="3877781"/>
            <a:ext cx="2022275" cy="20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128BB8CD-CF35-F2BF-7715-A9FE56C202BC}"/>
              </a:ext>
            </a:extLst>
          </p:cNvPr>
          <p:cNvSpPr txBox="1">
            <a:spLocks/>
          </p:cNvSpPr>
          <p:nvPr/>
        </p:nvSpPr>
        <p:spPr>
          <a:xfrm>
            <a:off x="4327353" y="3170696"/>
            <a:ext cx="6912429" cy="705853"/>
          </a:xfrm>
          <a:prstGeom prst="rect">
            <a:avLst/>
          </a:prstGeom>
        </p:spPr>
        <p:txBody>
          <a:bodyPr rtlCol="0"/>
          <a:lstStyle>
            <a:defPPr>
              <a:defRPr lang="es-MX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Datos estructurados y estimados de locación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E8D46668-034C-B628-E7D4-872447507B6B}"/>
              </a:ext>
            </a:extLst>
          </p:cNvPr>
          <p:cNvSpPr txBox="1">
            <a:spLocks/>
          </p:cNvSpPr>
          <p:nvPr/>
        </p:nvSpPr>
        <p:spPr>
          <a:xfrm>
            <a:off x="7381849" y="4888918"/>
            <a:ext cx="5307276" cy="1430138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>
            <a:defPPr>
              <a:defRPr lang="es-MX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s-MX" sz="2400" b="0" kern="1200" spc="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s-MX" sz="2400" b="0" kern="1200" cap="none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s-MX" sz="24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s-MX" sz="2400" b="0" kern="1200" cap="none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s-MX" sz="24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800" b="1" kern="1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Presenta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800" b="1" kern="1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Aparicio Pérez Adilene</a:t>
            </a:r>
          </a:p>
        </p:txBody>
      </p:sp>
    </p:spTree>
    <p:extLst>
      <p:ext uri="{BB962C8B-B14F-4D97-AF65-F5344CB8AC3E}">
        <p14:creationId xmlns:p14="http://schemas.microsoft.com/office/powerpoint/2010/main" val="332225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dirty="0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9982F10-7D93-4071-A6AF-098B68C9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485198"/>
            <a:ext cx="9607522" cy="12655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>
            <a:defPPr>
              <a:defRPr lang="es-MX"/>
            </a:defPPr>
          </a:lstStyle>
          <a:p>
            <a:pPr>
              <a:lnSpc>
                <a:spcPct val="90000"/>
              </a:lnSpc>
            </a:pPr>
            <a:b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Orden del día</a:t>
            </a:r>
            <a:b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E5FDC312-6517-4A73-8DD6-3E206BBFC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5326" y="2012810"/>
            <a:ext cx="4964072" cy="3459865"/>
            <a:chOff x="6080282" y="2123762"/>
            <a:chExt cx="4964072" cy="3481923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296F62EA-75B3-4348-AED7-3F80D23BE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282" y="2123762"/>
              <a:ext cx="4964072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32470AD9-2E29-4D5A-90B2-1CF19C21C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9189" y="2294169"/>
              <a:ext cx="4631437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0656AAF-4C0B-4087-BD44-AE1143A8A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9088" y="2346730"/>
            <a:ext cx="4327948" cy="27967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70731D1-33C7-948C-EFEF-4BD2E038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9115"/>
          <a:stretch>
            <a:fillRect/>
          </a:stretch>
        </p:blipFill>
        <p:spPr>
          <a:xfrm>
            <a:off x="2208158" y="2491732"/>
            <a:ext cx="1365085" cy="2498943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4C7CD7B-DF94-726E-9793-30EF7FCC2B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5348" y="2351877"/>
            <a:ext cx="415168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s-MX" b="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introducción</a:t>
            </a:r>
          </a:p>
          <a:p>
            <a:pPr>
              <a:lnSpc>
                <a:spcPct val="120000"/>
              </a:lnSpc>
            </a:pPr>
            <a:r>
              <a:rPr lang="es-MX" b="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Objetivo general</a:t>
            </a:r>
          </a:p>
          <a:p>
            <a:pPr>
              <a:lnSpc>
                <a:spcPct val="120000"/>
              </a:lnSpc>
            </a:pPr>
            <a:r>
              <a:rPr lang="es-MX" b="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Objetivos específicos</a:t>
            </a:r>
          </a:p>
          <a:p>
            <a:pPr>
              <a:lnSpc>
                <a:spcPct val="120000"/>
              </a:lnSpc>
            </a:pPr>
            <a:r>
              <a:rPr lang="es-MX" b="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Planteamiento del problema</a:t>
            </a:r>
          </a:p>
          <a:p>
            <a:pPr>
              <a:lnSpc>
                <a:spcPct val="120000"/>
              </a:lnSpc>
            </a:pPr>
            <a:r>
              <a:rPr lang="es-MX" b="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Esquema de la base de datos</a:t>
            </a:r>
          </a:p>
          <a:p>
            <a:pPr>
              <a:lnSpc>
                <a:spcPct val="120000"/>
              </a:lnSpc>
            </a:pPr>
            <a:r>
              <a:rPr lang="es-MX" b="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Diagrama entidad relación </a:t>
            </a:r>
          </a:p>
          <a:p>
            <a:pPr>
              <a:lnSpc>
                <a:spcPct val="120000"/>
              </a:lnSpc>
            </a:pPr>
            <a:r>
              <a:rPr lang="es-MX" b="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Conclusión</a:t>
            </a:r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</a:p>
        </p:txBody>
      </p:sp>
      <p:pic>
        <p:nvPicPr>
          <p:cNvPr id="1028" name="Picture 4" descr="Mujer emocionada mostrando algo o presentando | Vector Premium">
            <a:extLst>
              <a:ext uri="{FF2B5EF4-FFF2-40B4-BE49-F238E27FC236}">
                <a16:creationId xmlns:a16="http://schemas.microsoft.com/office/drawing/2014/main" id="{033D99E6-4B62-1966-6AFE-AB64EAB64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53" b="99520" l="9585" r="94089">
                        <a14:foregroundMark x1="69774" y1="24729" x2="74120" y2="32150"/>
                        <a14:foregroundMark x1="76632" y1="39093" x2="81310" y2="92326"/>
                        <a14:foregroundMark x1="81310" y1="92326" x2="88978" y2="85851"/>
                        <a14:foregroundMark x1="88978" y1="85851" x2="88498" y2="34532"/>
                        <a14:foregroundMark x1="88498" y1="34532" x2="85304" y2="29496"/>
                        <a14:foregroundMark x1="71086" y1="33573" x2="75548" y2="52052"/>
                        <a14:foregroundMark x1="76435" y1="53869" x2="89936" y2="74820"/>
                        <a14:foregroundMark x1="89936" y1="74820" x2="85783" y2="48921"/>
                        <a14:foregroundMark x1="85783" y1="48921" x2="71422" y2="39339"/>
                        <a14:foregroundMark x1="80831" y1="28537" x2="90895" y2="41727"/>
                        <a14:foregroundMark x1="90895" y1="41727" x2="93930" y2="55875"/>
                        <a14:foregroundMark x1="93930" y1="55875" x2="89457" y2="35012"/>
                        <a14:foregroundMark x1="94045" y1="97866" x2="94089" y2="99520"/>
                        <a14:foregroundMark x1="92971" y1="57314" x2="93267" y2="68482"/>
                        <a14:foregroundMark x1="75275" y1="61843" x2="78594" y2="78897"/>
                        <a14:foregroundMark x1="71936" y1="44686" x2="72711" y2="48666"/>
                        <a14:foregroundMark x1="69138" y1="30307" x2="69250" y2="30883"/>
                        <a14:foregroundMark x1="78594" y1="78897" x2="78754" y2="82974"/>
                        <a14:backgroundMark x1="63419" y1="17746" x2="67891" y2="31175"/>
                        <a14:backgroundMark x1="67891" y1="31175" x2="69968" y2="52758"/>
                        <a14:backgroundMark x1="94089" y1="68585" x2="93291" y2="82974"/>
                        <a14:backgroundMark x1="93291" y1="82974" x2="95527" y2="88010"/>
                        <a14:backgroundMark x1="94728" y1="87290" x2="96486" y2="96882"/>
                        <a14:backgroundMark x1="71885" y1="55156" x2="74121" y2="58273"/>
                        <a14:backgroundMark x1="75080" y1="58993" x2="71086" y2="55635"/>
                        <a14:backgroundMark x1="71086" y1="50360" x2="74281" y2="56115"/>
                        <a14:backgroundMark x1="76837" y1="27818" x2="76837" y2="35971"/>
                        <a14:backgroundMark x1="77636" y1="37890" x2="76837" y2="34532"/>
                        <a14:backgroundMark x1="76677" y1="34293" x2="78115" y2="37890"/>
                        <a14:backgroundMark x1="65974" y1="17986" x2="67732" y2="17746"/>
                        <a14:backgroundMark x1="64217" y1="17026" x2="66134" y2="16307"/>
                        <a14:backgroundMark x1="62300" y1="15827" x2="66613" y2="16067"/>
                        <a14:backgroundMark x1="66773" y1="16307" x2="67093" y2="25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253" t="6042"/>
          <a:stretch/>
        </p:blipFill>
        <p:spPr bwMode="auto">
          <a:xfrm>
            <a:off x="7080323" y="1874240"/>
            <a:ext cx="2903519" cy="425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4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2059" name="Picture 2058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EA042132-EF3E-4DCA-8B23-D054AFC9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C6561942-7576-4906-820D-5DBB2DEE7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4FCA5FE2-6B47-9BC4-662A-CBFFB5390395}"/>
              </a:ext>
            </a:extLst>
          </p:cNvPr>
          <p:cNvSpPr txBox="1">
            <a:spLocks/>
          </p:cNvSpPr>
          <p:nvPr/>
        </p:nvSpPr>
        <p:spPr>
          <a:xfrm>
            <a:off x="1451578" y="701055"/>
            <a:ext cx="5550357" cy="1049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s-MX"/>
            </a:defPPr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s-MX" sz="3800" b="0" i="0" kern="1200" cap="all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8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8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introducción</a:t>
            </a:r>
            <a:b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76E2642F-6025-4B22-A283-9B60F4765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447C2785-96A0-48E9-A4E1-3E0DD3C4B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719DBFA-503D-4176-91F9-F5264971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Rectangle 2072">
              <a:extLst>
                <a:ext uri="{FF2B5EF4-FFF2-40B4-BE49-F238E27FC236}">
                  <a16:creationId xmlns:a16="http://schemas.microsoft.com/office/drawing/2014/main" id="{563365FB-D39D-4CCB-B9D7-70896EA52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2D87176B-036A-46E9-88B6-B602D3C1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3869" y="976036"/>
            <a:ext cx="3122837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borto libre | ILE seguro | Aborto legal">
            <a:extLst>
              <a:ext uri="{FF2B5EF4-FFF2-40B4-BE49-F238E27FC236}">
                <a16:creationId xmlns:a16="http://schemas.microsoft.com/office/drawing/2014/main" id="{45869FB0-BE0B-D108-FD34-BB2CFE02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7009" y="964606"/>
            <a:ext cx="2786551" cy="22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ínica de aborto en CDMX. ILE México. Centro Médico Mujer">
            <a:extLst>
              <a:ext uri="{FF2B5EF4-FFF2-40B4-BE49-F238E27FC236}">
                <a16:creationId xmlns:a16="http://schemas.microsoft.com/office/drawing/2014/main" id="{61AE51B7-5316-A054-D63D-B45BE53F3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30" r="-687"/>
          <a:stretch/>
        </p:blipFill>
        <p:spPr bwMode="auto">
          <a:xfrm>
            <a:off x="8167009" y="3312625"/>
            <a:ext cx="2786854" cy="17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076">
            <a:extLst>
              <a:ext uri="{FF2B5EF4-FFF2-40B4-BE49-F238E27FC236}">
                <a16:creationId xmlns:a16="http://schemas.microsoft.com/office/drawing/2014/main" id="{AC34D715-F6AF-42BD-B021-F46BF6B5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79" name="Straight Connector 2078">
            <a:extLst>
              <a:ext uri="{FF2B5EF4-FFF2-40B4-BE49-F238E27FC236}">
                <a16:creationId xmlns:a16="http://schemas.microsoft.com/office/drawing/2014/main" id="{EA5196A3-0319-4C04-B5B6-D1359F52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3DB9E3-B281-9E7F-34B4-9B02DFD67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03753E-AE6B-EFDB-7425-EA64EFB2264C}"/>
              </a:ext>
            </a:extLst>
          </p:cNvPr>
          <p:cNvSpPr txBox="1"/>
          <p:nvPr/>
        </p:nvSpPr>
        <p:spPr>
          <a:xfrm>
            <a:off x="1451578" y="2019476"/>
            <a:ext cx="55480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 las últimas décadas, el acceso a la interrupción legal del embarazo (ILE) ha sido un tema central en el ámbito de la salud pública y los derechos humanos. La capacidad de las mujeres para tomar decisiones informadas sobre su salud reproductiva es crucial para su bienestar y autonomía. El presente trabajo se centra en el procesamiento de datos sobre la interrupción legal del embarazo utilizando Python, un lenguaje de programación potente y versátil ampliamente utilizado en la ciencia de datos.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418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2059" name="Picture 2058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77F5183C-A26A-4229-984A-7FCEB7EE2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DA3F4B90-03AB-4444-A466-CF21995F2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5203293E-033E-40E5-9720-F3E1C3987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28" y="711659"/>
            <a:ext cx="3520370" cy="104923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s-MX"/>
            </a:defPPr>
          </a:lstStyle>
          <a:p>
            <a:pPr>
              <a:lnSpc>
                <a:spcPct val="90000"/>
              </a:lnSpc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Objetivo General</a:t>
            </a: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927D63C7-9FCE-46AD-AE6F-D20870F2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6913DBC9-7C3E-4329-B178-813D185A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FEF06B5B-1BE0-4776-89E0-239297BD3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Rectangle 2072">
              <a:extLst>
                <a:ext uri="{FF2B5EF4-FFF2-40B4-BE49-F238E27FC236}">
                  <a16:creationId xmlns:a16="http://schemas.microsoft.com/office/drawing/2014/main" id="{49D9E80A-DEFC-42F8-B139-69E7B1BD3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EC85E578-C476-49ED-A404-A06B44F1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817" y="977099"/>
            <a:ext cx="5127476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A8E1DE-1427-1042-64B9-C9FEE379B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8028" y="2015732"/>
            <a:ext cx="3637767" cy="3450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algn="just">
              <a:lnSpc>
                <a:spcPct val="110000"/>
              </a:lnSpc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Desarrollar un sistema de procesamiento y análisis de datos en Python para examinar las tendencias y patrones relacionados con la interrupción legal del embarazo, con el fin de proporcionar información útil para la toma de decisiones en políticas públicas y salud.</a:t>
            </a:r>
          </a:p>
        </p:txBody>
      </p:sp>
      <p:pic>
        <p:nvPicPr>
          <p:cNvPr id="2077" name="Picture 2076">
            <a:extLst>
              <a:ext uri="{FF2B5EF4-FFF2-40B4-BE49-F238E27FC236}">
                <a16:creationId xmlns:a16="http://schemas.microsoft.com/office/drawing/2014/main" id="{D22C8FC3-D571-4C28-A4F2-5C88FFD0F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79" name="Straight Connector 2078">
            <a:extLst>
              <a:ext uri="{FF2B5EF4-FFF2-40B4-BE49-F238E27FC236}">
                <a16:creationId xmlns:a16="http://schemas.microsoft.com/office/drawing/2014/main" id="{7694C1B3-1787-4BA1-B56B-1C882D0A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Apuesto hombre de negocios inteligente de pie en la pizarra haciendo  presentaciones y explicando gráficos al grupo de personas. Ilustración de  vector plano aislado | Vector Premium">
            <a:extLst>
              <a:ext uri="{FF2B5EF4-FFF2-40B4-BE49-F238E27FC236}">
                <a16:creationId xmlns:a16="http://schemas.microsoft.com/office/drawing/2014/main" id="{490E66E3-D599-AE2E-E32B-949CF8E0E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" t="9234" r="7374" b="9018"/>
          <a:stretch/>
        </p:blipFill>
        <p:spPr bwMode="auto">
          <a:xfrm>
            <a:off x="1336205" y="902305"/>
            <a:ext cx="4494641" cy="428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16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5129" name="Picture 512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3" name="Straight Connector 5132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581454"/>
            <a:ext cx="9603275" cy="104923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s-MX"/>
            </a:defPPr>
          </a:lstStyle>
          <a:p>
            <a:pPr>
              <a:lnSpc>
                <a:spcPct val="90000"/>
              </a:lnSpc>
            </a:pPr>
            <a:b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OBJETIVOS ESPECIFICOS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A8E1DE-1427-1042-64B9-C9FEE379B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869" y="2012810"/>
            <a:ext cx="4169336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Recolección de Datos</a:t>
            </a:r>
          </a:p>
          <a:p>
            <a:pPr>
              <a:lnSpc>
                <a:spcPct val="110000"/>
              </a:lnSpc>
            </a:pPr>
            <a:endParaRPr lang="es-MX" sz="2000" b="0" dirty="0">
              <a:solidFill>
                <a:schemeClr val="tx1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s-MX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Preprocesamiento de Datos</a:t>
            </a:r>
          </a:p>
          <a:p>
            <a:pPr>
              <a:lnSpc>
                <a:spcPct val="110000"/>
              </a:lnSpc>
            </a:pPr>
            <a:endParaRPr lang="es-MX" sz="2000" b="0" dirty="0">
              <a:solidFill>
                <a:schemeClr val="tx1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s-MX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Análisis Estadístico</a:t>
            </a:r>
          </a:p>
          <a:p>
            <a:pPr>
              <a:lnSpc>
                <a:spcPct val="110000"/>
              </a:lnSpc>
            </a:pPr>
            <a:endParaRPr lang="es-MX" sz="2000" b="0" dirty="0">
              <a:solidFill>
                <a:schemeClr val="tx1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s-MX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Visualización de Datos</a:t>
            </a:r>
          </a:p>
        </p:txBody>
      </p:sp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1AC5E365-88BF-414F-BCAA-44E1BE4AC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4411" y="2012810"/>
            <a:ext cx="4964072" cy="3459865"/>
            <a:chOff x="6094411" y="2012810"/>
            <a:chExt cx="4964072" cy="3459865"/>
          </a:xfrm>
        </p:grpSpPr>
        <p:sp>
          <p:nvSpPr>
            <p:cNvPr id="5136" name="Rectangle 5135">
              <a:extLst>
                <a:ext uri="{FF2B5EF4-FFF2-40B4-BE49-F238E27FC236}">
                  <a16:creationId xmlns:a16="http://schemas.microsoft.com/office/drawing/2014/main" id="{85C39A7A-76D9-48CC-8686-30B2A070B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4411" y="2012810"/>
              <a:ext cx="496407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7" name="Rectangle 5136">
              <a:extLst>
                <a:ext uri="{FF2B5EF4-FFF2-40B4-BE49-F238E27FC236}">
                  <a16:creationId xmlns:a16="http://schemas.microsoft.com/office/drawing/2014/main" id="{EE1C69C7-755B-4C1D-874A-17E9D20D3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3318" y="2182137"/>
              <a:ext cx="46314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84E2BAA0-0780-4EAF-A0FF-5E327B4E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7044" y="2345863"/>
            <a:ext cx="4291426" cy="2797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8" name="Picture 8" descr="Hombre y mujer de pie en la pantalla frontal leyendo análisis de datos  estadísticos con estilo plano de dibujos animados. | Vector Premium">
            <a:extLst>
              <a:ext uri="{FF2B5EF4-FFF2-40B4-BE49-F238E27FC236}">
                <a16:creationId xmlns:a16="http://schemas.microsoft.com/office/drawing/2014/main" id="{2C7074B2-132D-DC7C-4ACD-390CECB48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" t="6124" r="3868" b="5759"/>
          <a:stretch/>
        </p:blipFill>
        <p:spPr bwMode="auto">
          <a:xfrm>
            <a:off x="6263317" y="2182137"/>
            <a:ext cx="4631437" cy="313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62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s-MX"/>
            </a:defPPr>
          </a:lstStyle>
          <a:p>
            <a:pPr>
              <a:lnSpc>
                <a:spcPct val="90000"/>
              </a:lnSpc>
            </a:pPr>
            <a:b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MX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Planteamiento del Problema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A8E1DE-1427-1042-64B9-C9FEE379B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1579" y="2015734"/>
            <a:ext cx="4274518" cy="34535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algn="just">
              <a:lnSpc>
                <a:spcPct val="110000"/>
              </a:lnSpc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 interrupción legal del embarazo es un tema complejo que involucra factores médicos, sociales, y legales. Sin embargo, la falta de un análisis de datos exhaustivo limita la capacidad de comprender completamente su impacto y las tendencias asociadas. </a:t>
            </a:r>
          </a:p>
          <a:p>
            <a:pPr marL="0" algn="just">
              <a:lnSpc>
                <a:spcPct val="110000"/>
              </a:lnSpc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Este trabajo se busca llenar este vacío mediante el uso de Python para recopilar, procesar y analizar datos sobre la ILE, facilitando así una comprensión más profunda y precisa del fenómeno y sus implicaciones.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E32DDCBE-4986-F898-4F5A-35ABA670C6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9" r="769"/>
          <a:stretch/>
        </p:blipFill>
        <p:spPr>
          <a:xfrm>
            <a:off x="6277216" y="2177401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8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ería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xtur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schemas.microsoft.com/sharepoint/v3"/>
    <ds:schemaRef ds:uri="http://purl.org/dc/elements/1.1/"/>
    <ds:schemaRef ds:uri="http://schemas.microsoft.com/office/infopath/2007/PartnerControls"/>
    <ds:schemaRef ds:uri="http://www.w3.org/XML/1998/namespace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390</TotalTime>
  <Words>279</Words>
  <Application>Microsoft Office PowerPoint</Application>
  <PresentationFormat>Panorámica</PresentationFormat>
  <Paragraphs>31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ADLaM Display</vt:lpstr>
      <vt:lpstr>Arial</vt:lpstr>
      <vt:lpstr>Calibri</vt:lpstr>
      <vt:lpstr>Gill Sans MT</vt:lpstr>
      <vt:lpstr>Galería</vt:lpstr>
      <vt:lpstr>Presentación de PowerPoint</vt:lpstr>
      <vt:lpstr>  Orden del día </vt:lpstr>
      <vt:lpstr>Presentación de PowerPoint</vt:lpstr>
      <vt:lpstr>Objetivo General</vt:lpstr>
      <vt:lpstr> OBJETIVOS ESPECIFICOS</vt:lpstr>
      <vt:lpstr> Planteamiento del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Adilene Aparicio Pérez</dc:creator>
  <cp:lastModifiedBy>Adilene Aparicio Pérez</cp:lastModifiedBy>
  <cp:revision>4</cp:revision>
  <dcterms:created xsi:type="dcterms:W3CDTF">2024-08-01T03:19:21Z</dcterms:created>
  <dcterms:modified xsi:type="dcterms:W3CDTF">2024-09-03T18:50:18Z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