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2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4A95-17F6-0760-5B25-EDB92A83E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76456E-EA1B-8C58-1DF3-F12231C2F3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D98C26-7C2B-6DED-B402-BC151263C2BA}"/>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5" name="Footer Placeholder 4">
            <a:extLst>
              <a:ext uri="{FF2B5EF4-FFF2-40B4-BE49-F238E27FC236}">
                <a16:creationId xmlns:a16="http://schemas.microsoft.com/office/drawing/2014/main" id="{A59F5744-119E-71B2-F951-334A9E2303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38F06-A5F2-BE12-F9EA-A8CAED1C72BF}"/>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3114538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5732-FA13-92A3-BCC1-E0C5B8A895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6BCC0E-78DA-1A43-DA4D-74D4B7CD7F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542A6-C58C-A2CE-68C3-6C35473B690C}"/>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5" name="Footer Placeholder 4">
            <a:extLst>
              <a:ext uri="{FF2B5EF4-FFF2-40B4-BE49-F238E27FC236}">
                <a16:creationId xmlns:a16="http://schemas.microsoft.com/office/drawing/2014/main" id="{ABEAC1E1-D330-1268-3018-E10F67F1F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61D16-3A92-7E68-1081-5DFD6C50CF26}"/>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47879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24AD7-7782-4B7A-B8CD-5575D02C1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93032E-B6E0-E20D-15F8-3C1E920007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36B0EC-EDF3-51AF-4843-14F93FDFFF37}"/>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5" name="Footer Placeholder 4">
            <a:extLst>
              <a:ext uri="{FF2B5EF4-FFF2-40B4-BE49-F238E27FC236}">
                <a16:creationId xmlns:a16="http://schemas.microsoft.com/office/drawing/2014/main" id="{A2127F22-CA1F-7626-17AB-1C62BE0A3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F372B-4010-5C83-A062-7D8538459143}"/>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333010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FBD3-A15F-D438-C61A-1278F6AD42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5073FF-18CE-DCC2-006D-CC67A82F1C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AC422-5E94-5CA6-8E57-5B1FB9A77530}"/>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5" name="Footer Placeholder 4">
            <a:extLst>
              <a:ext uri="{FF2B5EF4-FFF2-40B4-BE49-F238E27FC236}">
                <a16:creationId xmlns:a16="http://schemas.microsoft.com/office/drawing/2014/main" id="{1BD297F3-C9C0-711B-16B8-A8570F7E2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FEC85C-BDB8-CE99-556B-AEF4052822A9}"/>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109586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47A6-1CD4-0F0C-A7AD-AF578C2263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827CCD-6540-C6A3-BF46-C1F88C05A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BDE68-65BD-35C1-8040-179EC39D58F3}"/>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5" name="Footer Placeholder 4">
            <a:extLst>
              <a:ext uri="{FF2B5EF4-FFF2-40B4-BE49-F238E27FC236}">
                <a16:creationId xmlns:a16="http://schemas.microsoft.com/office/drawing/2014/main" id="{1B3618A4-E58C-A6C4-30DF-676003E04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F12EA-122F-EBFF-FD4E-C37815456C14}"/>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220074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1029-6421-0005-6156-D2F001532A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727C00-90D4-E6EF-47BF-81CADF42C4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52645E-0BA1-D920-58E3-D80F46997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483393-FC12-2BD4-49CF-1671BC584177}"/>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6" name="Footer Placeholder 5">
            <a:extLst>
              <a:ext uri="{FF2B5EF4-FFF2-40B4-BE49-F238E27FC236}">
                <a16:creationId xmlns:a16="http://schemas.microsoft.com/office/drawing/2014/main" id="{01E07669-35FB-C10A-B9A9-04B8E3ADB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3710B2-1BD0-A9E7-F056-9F40C459A942}"/>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337148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BF28-A6B1-DB8D-E144-55DDA608EA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814693-F5C7-8FC2-66E8-2F7407AC3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68D7D4-CBD7-78C8-2AC7-5DC470C0D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EF13C7-C9AD-62F2-D1CC-D620FAA69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2A9C6-ED84-2059-4C70-DB053BD6F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1100DC-762B-9913-1CD0-8EE6FE22348A}"/>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8" name="Footer Placeholder 7">
            <a:extLst>
              <a:ext uri="{FF2B5EF4-FFF2-40B4-BE49-F238E27FC236}">
                <a16:creationId xmlns:a16="http://schemas.microsoft.com/office/drawing/2014/main" id="{3D344A89-E666-BE5B-663B-595D912491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22F8E8-F8FF-E6A4-ECA0-4C776B7F71C9}"/>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496516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9ED6-DD8E-FCE9-06E2-8A7985D572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3261EF-27D7-5877-18D2-0813ECC56589}"/>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4" name="Footer Placeholder 3">
            <a:extLst>
              <a:ext uri="{FF2B5EF4-FFF2-40B4-BE49-F238E27FC236}">
                <a16:creationId xmlns:a16="http://schemas.microsoft.com/office/drawing/2014/main" id="{C3529BA0-6AD1-0AE0-2758-A8C6CD880A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478E14-14FC-59E2-17CC-2F7847783857}"/>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255819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8BBC9-2CBE-627A-80BA-A1117E86CFF4}"/>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3" name="Footer Placeholder 2">
            <a:extLst>
              <a:ext uri="{FF2B5EF4-FFF2-40B4-BE49-F238E27FC236}">
                <a16:creationId xmlns:a16="http://schemas.microsoft.com/office/drawing/2014/main" id="{9AA73B96-A355-7CD9-35E3-C4156D06D6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2F7EC7-9F5B-FC17-C26C-6C6AB0E89616}"/>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364636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07D3-05FA-9205-F78B-07DC36F3D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202AE6-950D-0174-23CC-63D4DC654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B76C4B-66FA-BAC0-3327-5FE498FD7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DAB72-FD27-8BA1-F501-F1DE73994EB7}"/>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6" name="Footer Placeholder 5">
            <a:extLst>
              <a:ext uri="{FF2B5EF4-FFF2-40B4-BE49-F238E27FC236}">
                <a16:creationId xmlns:a16="http://schemas.microsoft.com/office/drawing/2014/main" id="{5EC1CD44-7650-8653-03BD-34C5709F4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88AA8F-EB27-B1DF-5E7E-75212561340B}"/>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187708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DAAD-6B16-94E7-29BF-C6D00D473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C1DB6A-E717-387C-E7FA-182D721CC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CF7BA6-AFF3-0D19-1757-AF39F11BE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A3E52-8D01-C766-2249-E24A8AB63473}"/>
              </a:ext>
            </a:extLst>
          </p:cNvPr>
          <p:cNvSpPr>
            <a:spLocks noGrp="1"/>
          </p:cNvSpPr>
          <p:nvPr>
            <p:ph type="dt" sz="half" idx="10"/>
          </p:nvPr>
        </p:nvSpPr>
        <p:spPr/>
        <p:txBody>
          <a:bodyPr/>
          <a:lstStyle/>
          <a:p>
            <a:fld id="{777C5E67-2418-407E-8B83-39587C861288}" type="datetimeFigureOut">
              <a:rPr lang="en-IN" smtClean="0"/>
              <a:t>20-09-2023</a:t>
            </a:fld>
            <a:endParaRPr lang="en-IN"/>
          </a:p>
        </p:txBody>
      </p:sp>
      <p:sp>
        <p:nvSpPr>
          <p:cNvPr id="6" name="Footer Placeholder 5">
            <a:extLst>
              <a:ext uri="{FF2B5EF4-FFF2-40B4-BE49-F238E27FC236}">
                <a16:creationId xmlns:a16="http://schemas.microsoft.com/office/drawing/2014/main" id="{DD6D70C4-6CED-3826-DCD1-BC7CD39AB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9AA98D-4ED0-3F60-A3FB-F69028BC482E}"/>
              </a:ext>
            </a:extLst>
          </p:cNvPr>
          <p:cNvSpPr>
            <a:spLocks noGrp="1"/>
          </p:cNvSpPr>
          <p:nvPr>
            <p:ph type="sldNum" sz="quarter" idx="12"/>
          </p:nvPr>
        </p:nvSpPr>
        <p:spPr/>
        <p:txBody>
          <a:bodyPr/>
          <a:lstStyle/>
          <a:p>
            <a:fld id="{896F2E24-20CE-48D4-BF17-3BBC41595C9F}" type="slidenum">
              <a:rPr lang="en-IN" smtClean="0"/>
              <a:t>‹#›</a:t>
            </a:fld>
            <a:endParaRPr lang="en-IN"/>
          </a:p>
        </p:txBody>
      </p:sp>
    </p:spTree>
    <p:extLst>
      <p:ext uri="{BB962C8B-B14F-4D97-AF65-F5344CB8AC3E}">
        <p14:creationId xmlns:p14="http://schemas.microsoft.com/office/powerpoint/2010/main" val="398869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A8166-5516-E390-0650-873107545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5A2EAE-8842-39B6-DF6F-739C4B18E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FCEEED-6D9A-AC49-DC99-8BEA588B0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C5E67-2418-407E-8B83-39587C861288}" type="datetimeFigureOut">
              <a:rPr lang="en-IN" smtClean="0"/>
              <a:t>20-09-2023</a:t>
            </a:fld>
            <a:endParaRPr lang="en-IN"/>
          </a:p>
        </p:txBody>
      </p:sp>
      <p:sp>
        <p:nvSpPr>
          <p:cNvPr id="5" name="Footer Placeholder 4">
            <a:extLst>
              <a:ext uri="{FF2B5EF4-FFF2-40B4-BE49-F238E27FC236}">
                <a16:creationId xmlns:a16="http://schemas.microsoft.com/office/drawing/2014/main" id="{E1C3F46E-FEC2-D154-EDC6-B190E9F616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19980C-E03C-CAE7-DE38-9AE9BE790E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F2E24-20CE-48D4-BF17-3BBC41595C9F}" type="slidenum">
              <a:rPr lang="en-IN" smtClean="0"/>
              <a:t>‹#›</a:t>
            </a:fld>
            <a:endParaRPr lang="en-IN"/>
          </a:p>
        </p:txBody>
      </p:sp>
    </p:spTree>
    <p:extLst>
      <p:ext uri="{BB962C8B-B14F-4D97-AF65-F5344CB8AC3E}">
        <p14:creationId xmlns:p14="http://schemas.microsoft.com/office/powerpoint/2010/main" val="3297121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igitalocean.com/community/tutorials/sqlite-vs-mysql-vs-postgresql-a-comparison-of-relational-database-management-systems" TargetMode="External"/><Relationship Id="rId2" Type="http://schemas.openxmlformats.org/officeDocument/2006/relationships/hyperlink" Target="https://www.postgresql.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FCE4-A6D3-7128-F001-F6D28E31B09F}"/>
              </a:ext>
            </a:extLst>
          </p:cNvPr>
          <p:cNvSpPr>
            <a:spLocks noGrp="1"/>
          </p:cNvSpPr>
          <p:nvPr>
            <p:ph type="ctrTitle"/>
          </p:nvPr>
        </p:nvSpPr>
        <p:spPr/>
        <p:txBody>
          <a:bodyPr>
            <a:normAutofit/>
          </a:bodyPr>
          <a:lstStyle/>
          <a:p>
            <a:r>
              <a:rPr lang="en-US" sz="1400" b="0" i="0" dirty="0">
                <a:solidFill>
                  <a:srgbClr val="0B0B0B"/>
                </a:solidFill>
                <a:effectLst/>
                <a:latin typeface="var(--chakra-fonts-heading)"/>
              </a:rPr>
              <a:t>Why SQL</a:t>
            </a:r>
            <a:br>
              <a:rPr lang="en-US" sz="1400" b="0" i="0" dirty="0">
                <a:solidFill>
                  <a:srgbClr val="0B0B0B"/>
                </a:solidFill>
                <a:effectLst/>
                <a:latin typeface="var(--chakra-fonts-heading)"/>
              </a:rPr>
            </a:br>
            <a:r>
              <a:rPr lang="en-US" sz="1400" b="0" i="0" dirty="0">
                <a:solidFill>
                  <a:srgbClr val="0B0B0B"/>
                </a:solidFill>
                <a:effectLst/>
                <a:latin typeface="var(--chakra-fonts-heading)"/>
              </a:rPr>
              <a:t>Introduction</a:t>
            </a:r>
            <a:br>
              <a:rPr lang="en-US" sz="1400" b="0" i="0" dirty="0">
                <a:solidFill>
                  <a:srgbClr val="0B0B0B"/>
                </a:solidFill>
                <a:effectLst/>
                <a:latin typeface="var(--chakra-fonts-heading)"/>
              </a:rPr>
            </a:br>
            <a:r>
              <a:rPr lang="en-US" sz="1400" b="0" i="0" dirty="0">
                <a:solidFill>
                  <a:srgbClr val="0B0B0B"/>
                </a:solidFill>
                <a:effectLst/>
                <a:latin typeface="Open Sans" panose="020F0502020204030204" pitchFamily="34" charset="0"/>
              </a:rPr>
              <a:t>Before we dive into writing Structured Query Language (SQL) queries, let's take a look at what makes SQL and the databases that utilize SQL so popular.</a:t>
            </a:r>
            <a:br>
              <a:rPr lang="en-US" sz="1400" b="0" i="0" dirty="0">
                <a:solidFill>
                  <a:srgbClr val="0B0B0B"/>
                </a:solidFill>
                <a:effectLst/>
                <a:latin typeface="Open Sans" panose="020F0502020204030204" pitchFamily="34" charset="0"/>
              </a:rPr>
            </a:br>
            <a:r>
              <a:rPr lang="en-US" sz="1400" b="0" i="0" dirty="0">
                <a:solidFill>
                  <a:srgbClr val="0B0B0B"/>
                </a:solidFill>
                <a:effectLst/>
                <a:latin typeface="Open Sans" panose="020F0502020204030204" pitchFamily="34" charset="0"/>
              </a:rPr>
              <a:t>I think it is an important distinction to say that SQL is a </a:t>
            </a:r>
            <a:r>
              <a:rPr lang="en-US" sz="1400" b="1" i="0" dirty="0">
                <a:solidFill>
                  <a:srgbClr val="0B0B0B"/>
                </a:solidFill>
                <a:effectLst/>
                <a:latin typeface="Open Sans" panose="020F0502020204030204" pitchFamily="34" charset="0"/>
              </a:rPr>
              <a:t>language</a:t>
            </a:r>
            <a:r>
              <a:rPr lang="en-US" sz="1400" b="0" i="0" dirty="0">
                <a:solidFill>
                  <a:srgbClr val="0B0B0B"/>
                </a:solidFill>
                <a:effectLst/>
                <a:latin typeface="Open Sans" panose="020F0502020204030204" pitchFamily="34" charset="0"/>
              </a:rPr>
              <a:t>. Hence, the last word of SQ</a:t>
            </a:r>
            <a:r>
              <a:rPr lang="en-US" sz="1400" b="1" i="0" dirty="0">
                <a:solidFill>
                  <a:srgbClr val="0B0B0B"/>
                </a:solidFill>
                <a:effectLst/>
                <a:latin typeface="Open Sans" panose="020F0502020204030204" pitchFamily="34" charset="0"/>
              </a:rPr>
              <a:t>L</a:t>
            </a:r>
            <a:r>
              <a:rPr lang="en-US" sz="1400" b="0" i="0" dirty="0">
                <a:solidFill>
                  <a:srgbClr val="0B0B0B"/>
                </a:solidFill>
                <a:effectLst/>
                <a:latin typeface="Open Sans" panose="020F0502020204030204" pitchFamily="34" charset="0"/>
              </a:rPr>
              <a:t> being </a:t>
            </a:r>
            <a:r>
              <a:rPr lang="en-US" sz="1400" b="1" i="0" dirty="0">
                <a:solidFill>
                  <a:srgbClr val="0B0B0B"/>
                </a:solidFill>
                <a:effectLst/>
                <a:latin typeface="Open Sans" panose="020F0502020204030204" pitchFamily="34" charset="0"/>
              </a:rPr>
              <a:t>language</a:t>
            </a:r>
            <a:r>
              <a:rPr lang="en-US" sz="1400" b="0" i="0" dirty="0">
                <a:solidFill>
                  <a:srgbClr val="0B0B0B"/>
                </a:solidFill>
                <a:effectLst/>
                <a:latin typeface="Open Sans" panose="020F0502020204030204" pitchFamily="34" charset="0"/>
              </a:rPr>
              <a:t>. SQL is used all over the place beyond the databases we will utilize in this class. With that being said, SQL is most popular for its interaction with databases. For this class, you can think of a </a:t>
            </a:r>
            <a:r>
              <a:rPr lang="en-US" sz="1400" b="1" i="0" dirty="0">
                <a:solidFill>
                  <a:srgbClr val="0B0B0B"/>
                </a:solidFill>
                <a:effectLst/>
                <a:latin typeface="Open Sans" panose="020F0502020204030204" pitchFamily="34" charset="0"/>
              </a:rPr>
              <a:t>database</a:t>
            </a:r>
            <a:r>
              <a:rPr lang="en-US" sz="1400" b="0" i="0" dirty="0">
                <a:solidFill>
                  <a:srgbClr val="0B0B0B"/>
                </a:solidFill>
                <a:effectLst/>
                <a:latin typeface="Open Sans" panose="020F0502020204030204" pitchFamily="34" charset="0"/>
              </a:rPr>
              <a:t> as a bunch of excel spreadsheets all sitting in one place. Not all databases are a bunch of excel spreadsheets sitting in one place, but it is a reasonable idea for this class.</a:t>
            </a:r>
            <a:br>
              <a:rPr lang="en-US" sz="1400" b="0" i="0" dirty="0">
                <a:solidFill>
                  <a:srgbClr val="0B0B0B"/>
                </a:solidFill>
                <a:effectLst/>
                <a:latin typeface="Open Sans" panose="020F0502020204030204" pitchFamily="34" charset="0"/>
              </a:rPr>
            </a:br>
            <a:endParaRPr lang="en-IN" sz="1400" dirty="0"/>
          </a:p>
        </p:txBody>
      </p:sp>
      <p:sp>
        <p:nvSpPr>
          <p:cNvPr id="3" name="Subtitle 2">
            <a:extLst>
              <a:ext uri="{FF2B5EF4-FFF2-40B4-BE49-F238E27FC236}">
                <a16:creationId xmlns:a16="http://schemas.microsoft.com/office/drawing/2014/main" id="{5ADA709D-7F09-433C-DBCB-E3CE8A5C135D}"/>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53143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2053-9FFC-04FF-15F3-2CF24E10582A}"/>
              </a:ext>
            </a:extLst>
          </p:cNvPr>
          <p:cNvSpPr>
            <a:spLocks noGrp="1"/>
          </p:cNvSpPr>
          <p:nvPr>
            <p:ph type="title"/>
          </p:nvPr>
        </p:nvSpPr>
        <p:spPr/>
        <p:txBody>
          <a:bodyPr/>
          <a:lstStyle/>
          <a:p>
            <a:r>
              <a:rPr lang="en-US" b="0" i="0" dirty="0">
                <a:solidFill>
                  <a:srgbClr val="0B0B0B"/>
                </a:solidFill>
                <a:effectLst/>
                <a:latin typeface="var(--chakra-fonts-heading)"/>
              </a:rPr>
              <a:t>Why Do Data Analysts Use SQL?</a:t>
            </a:r>
            <a:br>
              <a:rPr lang="en-US" b="0" i="0" dirty="0">
                <a:solidFill>
                  <a:srgbClr val="0B0B0B"/>
                </a:solidFill>
                <a:effectLst/>
                <a:latin typeface="var(--chakra-fonts-heading)"/>
              </a:rPr>
            </a:br>
            <a:endParaRPr lang="en-IN" dirty="0"/>
          </a:p>
        </p:txBody>
      </p:sp>
      <p:sp>
        <p:nvSpPr>
          <p:cNvPr id="3" name="Content Placeholder 2">
            <a:extLst>
              <a:ext uri="{FF2B5EF4-FFF2-40B4-BE49-F238E27FC236}">
                <a16:creationId xmlns:a16="http://schemas.microsoft.com/office/drawing/2014/main" id="{594AD5BD-2498-457A-CB96-28DC64E68544}"/>
              </a:ext>
            </a:extLst>
          </p:cNvPr>
          <p:cNvSpPr>
            <a:spLocks noGrp="1"/>
          </p:cNvSpPr>
          <p:nvPr>
            <p:ph idx="1"/>
          </p:nvPr>
        </p:nvSpPr>
        <p:spPr/>
        <p:txBody>
          <a:bodyPr>
            <a:normAutofit fontScale="77500" lnSpcReduction="20000"/>
          </a:bodyPr>
          <a:lstStyle/>
          <a:p>
            <a:pPr algn="l"/>
            <a:r>
              <a:rPr lang="en-US" b="0" i="0" dirty="0">
                <a:solidFill>
                  <a:srgbClr val="0B0B0B"/>
                </a:solidFill>
                <a:effectLst/>
                <a:latin typeface="Open Sans" panose="020B0606030504020204" pitchFamily="34" charset="0"/>
              </a:rPr>
              <a:t>There are some major advantages to using </a:t>
            </a:r>
            <a:r>
              <a:rPr lang="en-US" b="1" i="0" dirty="0">
                <a:solidFill>
                  <a:srgbClr val="0B0B0B"/>
                </a:solidFill>
                <a:effectLst/>
                <a:latin typeface="Open Sans" panose="020B0606030504020204" pitchFamily="34" charset="0"/>
              </a:rPr>
              <a:t>traditional relational databases,</a:t>
            </a:r>
            <a:r>
              <a:rPr lang="en-US" b="0" i="0" dirty="0">
                <a:solidFill>
                  <a:srgbClr val="0B0B0B"/>
                </a:solidFill>
                <a:effectLst/>
                <a:latin typeface="Open Sans" panose="020B0606030504020204" pitchFamily="34" charset="0"/>
              </a:rPr>
              <a:t> which we interact with using SQL. The five most apparent are:</a:t>
            </a:r>
          </a:p>
          <a:p>
            <a:pPr algn="l">
              <a:buFont typeface="Arial" panose="020B0604020202020204" pitchFamily="34" charset="0"/>
              <a:buChar char="•"/>
            </a:pPr>
            <a:r>
              <a:rPr lang="en-US" b="0" i="0" dirty="0">
                <a:solidFill>
                  <a:srgbClr val="0B0B0B"/>
                </a:solidFill>
                <a:effectLst/>
                <a:latin typeface="Open Sans" panose="020B0606030504020204" pitchFamily="34" charset="0"/>
              </a:rPr>
              <a:t>SQL is easy to understand.</a:t>
            </a:r>
          </a:p>
          <a:p>
            <a:pPr algn="l">
              <a:buFont typeface="Arial" panose="020B0604020202020204" pitchFamily="34" charset="0"/>
              <a:buChar char="•"/>
            </a:pPr>
            <a:r>
              <a:rPr lang="en-US" b="0" i="0" dirty="0">
                <a:solidFill>
                  <a:srgbClr val="0B0B0B"/>
                </a:solidFill>
                <a:effectLst/>
                <a:latin typeface="Open Sans" panose="020B0606030504020204" pitchFamily="34" charset="0"/>
              </a:rPr>
              <a:t>Traditional databases allow us to access data directly.</a:t>
            </a:r>
          </a:p>
          <a:p>
            <a:pPr algn="l">
              <a:buFont typeface="Arial" panose="020B0604020202020204" pitchFamily="34" charset="0"/>
              <a:buChar char="•"/>
            </a:pPr>
            <a:r>
              <a:rPr lang="en-US" b="0" i="0" dirty="0">
                <a:solidFill>
                  <a:srgbClr val="0B0B0B"/>
                </a:solidFill>
                <a:effectLst/>
                <a:latin typeface="Open Sans" panose="020B0606030504020204" pitchFamily="34" charset="0"/>
              </a:rPr>
              <a:t>Traditional databases allow us to audit and replicate our data.</a:t>
            </a:r>
          </a:p>
          <a:p>
            <a:pPr algn="l">
              <a:buFont typeface="Arial" panose="020B0604020202020204" pitchFamily="34" charset="0"/>
              <a:buChar char="•"/>
            </a:pPr>
            <a:r>
              <a:rPr lang="en-US" b="0" i="0" dirty="0">
                <a:solidFill>
                  <a:srgbClr val="0B0B0B"/>
                </a:solidFill>
                <a:effectLst/>
                <a:latin typeface="Open Sans" panose="020B0606030504020204" pitchFamily="34" charset="0"/>
              </a:rPr>
              <a:t>SQL is a great tool for analyzing multiple tables at once.</a:t>
            </a:r>
          </a:p>
          <a:p>
            <a:pPr algn="l">
              <a:buFont typeface="Arial" panose="020B0604020202020204" pitchFamily="34" charset="0"/>
              <a:buChar char="•"/>
            </a:pPr>
            <a:r>
              <a:rPr lang="en-US" b="0" i="0" dirty="0">
                <a:solidFill>
                  <a:srgbClr val="0B0B0B"/>
                </a:solidFill>
                <a:effectLst/>
                <a:latin typeface="Open Sans" panose="020B0606030504020204" pitchFamily="34" charset="0"/>
              </a:rPr>
              <a:t>SQL allows you to analyze more complex questions than dashboard tools like Google Analytics.</a:t>
            </a:r>
          </a:p>
          <a:p>
            <a:pPr algn="l"/>
            <a:r>
              <a:rPr lang="en-US" b="0" i="0" dirty="0">
                <a:solidFill>
                  <a:srgbClr val="0B0B0B"/>
                </a:solidFill>
                <a:effectLst/>
                <a:latin typeface="Open Sans" panose="020B0606030504020204" pitchFamily="34" charset="0"/>
              </a:rPr>
              <a:t>You will experience these advantages first hand, as we learn to write SQL to interact with data.</a:t>
            </a:r>
          </a:p>
          <a:p>
            <a:pPr algn="l"/>
            <a:r>
              <a:rPr lang="en-US" b="0" i="0" dirty="0">
                <a:solidFill>
                  <a:srgbClr val="0B0B0B"/>
                </a:solidFill>
                <a:effectLst/>
                <a:latin typeface="Open Sans" panose="020B0606030504020204" pitchFamily="34" charset="0"/>
              </a:rPr>
              <a:t>I realize you might be getting a little nervous or anxious to start writing code. This might even be the first time you have written in any sort of programming language. I assure you, we will work through examples to help assure you feel supported the whole time to take on this new challenge!</a:t>
            </a:r>
          </a:p>
          <a:p>
            <a:endParaRPr lang="en-IN" dirty="0"/>
          </a:p>
          <a:p>
            <a:endParaRPr lang="en-IN" dirty="0"/>
          </a:p>
        </p:txBody>
      </p:sp>
    </p:spTree>
    <p:extLst>
      <p:ext uri="{BB962C8B-B14F-4D97-AF65-F5344CB8AC3E}">
        <p14:creationId xmlns:p14="http://schemas.microsoft.com/office/powerpoint/2010/main" val="304744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E0F0-0B23-F3E9-BDAD-05D38777BF79}"/>
              </a:ext>
            </a:extLst>
          </p:cNvPr>
          <p:cNvSpPr>
            <a:spLocks noGrp="1"/>
          </p:cNvSpPr>
          <p:nvPr>
            <p:ph type="title"/>
          </p:nvPr>
        </p:nvSpPr>
        <p:spPr/>
        <p:txBody>
          <a:bodyPr/>
          <a:lstStyle/>
          <a:p>
            <a:r>
              <a:rPr lang="en-US" b="0" i="0" dirty="0">
                <a:solidFill>
                  <a:srgbClr val="0B0B0B"/>
                </a:solidFill>
                <a:effectLst/>
                <a:latin typeface="var(--chakra-fonts-heading)"/>
              </a:rPr>
              <a:t>Why Do Businesses Choose SQL?</a:t>
            </a:r>
            <a:br>
              <a:rPr lang="en-US" b="0" i="0" dirty="0">
                <a:solidFill>
                  <a:srgbClr val="0B0B0B"/>
                </a:solidFill>
                <a:effectLst/>
                <a:latin typeface="var(--chakra-fonts-heading)"/>
              </a:rPr>
            </a:br>
            <a:endParaRPr lang="en-IN" dirty="0"/>
          </a:p>
        </p:txBody>
      </p:sp>
      <p:sp>
        <p:nvSpPr>
          <p:cNvPr id="3" name="Content Placeholder 2">
            <a:extLst>
              <a:ext uri="{FF2B5EF4-FFF2-40B4-BE49-F238E27FC236}">
                <a16:creationId xmlns:a16="http://schemas.microsoft.com/office/drawing/2014/main" id="{CABE2E2D-8BDD-E955-5D6E-E8F2056193E1}"/>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0B0B0B"/>
                </a:solidFill>
                <a:effectLst/>
                <a:latin typeface="Open Sans" panose="020B0606030504020204" pitchFamily="34" charset="0"/>
              </a:rPr>
              <a:t>Data integrity is ensured</a:t>
            </a:r>
            <a:r>
              <a:rPr lang="en-US" b="0" i="0" dirty="0">
                <a:solidFill>
                  <a:srgbClr val="0B0B0B"/>
                </a:solidFill>
                <a:effectLst/>
                <a:latin typeface="Open Sans" panose="020B0606030504020204" pitchFamily="34" charset="0"/>
              </a:rPr>
              <a:t> - only the data you want entered is entered, and only certain users are able to enter data into the database.</a:t>
            </a:r>
            <a:br>
              <a:rPr lang="en-US" b="0" i="0" dirty="0">
                <a:solidFill>
                  <a:srgbClr val="0B0B0B"/>
                </a:solidFill>
                <a:effectLst/>
                <a:latin typeface="Open Sans" panose="020B0606030504020204" pitchFamily="34" charset="0"/>
              </a:rPr>
            </a:br>
            <a:br>
              <a:rPr lang="en-US" b="0" i="0" dirty="0">
                <a:solidFill>
                  <a:srgbClr val="0B0B0B"/>
                </a:solidFill>
                <a:effectLst/>
                <a:latin typeface="Open Sans" panose="020B0606030504020204" pitchFamily="34" charset="0"/>
              </a:rPr>
            </a:br>
            <a:endParaRPr lang="en-US" b="0" i="0" dirty="0">
              <a:solidFill>
                <a:srgbClr val="0B0B0B"/>
              </a:solidFill>
              <a:effectLst/>
              <a:latin typeface="Open Sans" panose="020B0606030504020204" pitchFamily="34" charset="0"/>
            </a:endParaRPr>
          </a:p>
          <a:p>
            <a:pPr algn="l">
              <a:buFont typeface="+mj-lt"/>
              <a:buAutoNum type="arabicPeriod"/>
            </a:pPr>
            <a:r>
              <a:rPr lang="en-US" b="1" i="0" dirty="0">
                <a:solidFill>
                  <a:srgbClr val="0B0B0B"/>
                </a:solidFill>
                <a:effectLst/>
                <a:latin typeface="Open Sans" panose="020B0606030504020204" pitchFamily="34" charset="0"/>
              </a:rPr>
              <a:t>Data can be accessed quickly</a:t>
            </a:r>
            <a:r>
              <a:rPr lang="en-US" b="0" i="0" dirty="0">
                <a:solidFill>
                  <a:srgbClr val="0B0B0B"/>
                </a:solidFill>
                <a:effectLst/>
                <a:latin typeface="Open Sans" panose="020B0606030504020204" pitchFamily="34" charset="0"/>
              </a:rPr>
              <a:t> - SQL allows you to obtain results very quickly from the data stored in a database. Code can be optimized to quickly pull results.</a:t>
            </a:r>
            <a:br>
              <a:rPr lang="en-US" b="0" i="0" dirty="0">
                <a:solidFill>
                  <a:srgbClr val="0B0B0B"/>
                </a:solidFill>
                <a:effectLst/>
                <a:latin typeface="Open Sans" panose="020B0606030504020204" pitchFamily="34" charset="0"/>
              </a:rPr>
            </a:br>
            <a:br>
              <a:rPr lang="en-US" b="0" i="0" dirty="0">
                <a:solidFill>
                  <a:srgbClr val="0B0B0B"/>
                </a:solidFill>
                <a:effectLst/>
                <a:latin typeface="Open Sans" panose="020B0606030504020204" pitchFamily="34" charset="0"/>
              </a:rPr>
            </a:br>
            <a:endParaRPr lang="en-US" b="0" i="0" dirty="0">
              <a:solidFill>
                <a:srgbClr val="0B0B0B"/>
              </a:solidFill>
              <a:effectLst/>
              <a:latin typeface="Open Sans" panose="020B0606030504020204" pitchFamily="34" charset="0"/>
            </a:endParaRPr>
          </a:p>
          <a:p>
            <a:pPr algn="l">
              <a:buFont typeface="+mj-lt"/>
              <a:buAutoNum type="arabicPeriod"/>
            </a:pPr>
            <a:r>
              <a:rPr lang="en-US" b="1" i="0" dirty="0">
                <a:solidFill>
                  <a:srgbClr val="0B0B0B"/>
                </a:solidFill>
                <a:effectLst/>
                <a:latin typeface="Open Sans" panose="020B0606030504020204" pitchFamily="34" charset="0"/>
              </a:rPr>
              <a:t>Data is easily shared</a:t>
            </a:r>
            <a:r>
              <a:rPr lang="en-US" b="0" i="0" dirty="0">
                <a:solidFill>
                  <a:srgbClr val="0B0B0B"/>
                </a:solidFill>
                <a:effectLst/>
                <a:latin typeface="Open Sans" panose="020B0606030504020204" pitchFamily="34" charset="0"/>
              </a:rPr>
              <a:t> - multiple individuals can access data stored in a database, and the data is the same for all users allowing for consistent results for anyone with access to your database.</a:t>
            </a:r>
          </a:p>
          <a:p>
            <a:endParaRPr lang="en-IN" dirty="0"/>
          </a:p>
        </p:txBody>
      </p:sp>
    </p:spTree>
    <p:extLst>
      <p:ext uri="{BB962C8B-B14F-4D97-AF65-F5344CB8AC3E}">
        <p14:creationId xmlns:p14="http://schemas.microsoft.com/office/powerpoint/2010/main" val="116191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91F6-9BA5-2F50-3D8C-A59DD170EEC7}"/>
              </a:ext>
            </a:extLst>
          </p:cNvPr>
          <p:cNvSpPr>
            <a:spLocks noGrp="1"/>
          </p:cNvSpPr>
          <p:nvPr>
            <p:ph type="title"/>
          </p:nvPr>
        </p:nvSpPr>
        <p:spPr/>
        <p:txBody>
          <a:bodyPr/>
          <a:lstStyle/>
          <a:p>
            <a:r>
              <a:rPr kumimoji="0" lang="en-US" altLang="en-US" sz="4400" b="0" i="0" u="none" strike="noStrike" cap="none" normalizeH="0" baseline="0" dirty="0">
                <a:ln>
                  <a:noFill/>
                </a:ln>
                <a:solidFill>
                  <a:srgbClr val="0B0B0B"/>
                </a:solidFill>
                <a:effectLst/>
                <a:latin typeface="var(--chakra-fonts-heading)"/>
                <a:cs typeface="Open Sans" panose="020B0606030504020204" pitchFamily="34" charset="0"/>
              </a:rPr>
              <a:t>How Databases Store Data</a:t>
            </a:r>
            <a:br>
              <a:rPr kumimoji="0" lang="en-US" altLang="en-US" sz="4400" b="0" i="0" u="none" strike="noStrike" cap="none" normalizeH="0" baseline="0" dirty="0">
                <a:ln>
                  <a:noFill/>
                </a:ln>
                <a:solidFill>
                  <a:srgbClr val="0B0B0B"/>
                </a:solidFill>
                <a:effectLst/>
                <a:latin typeface="var(--chakra-fonts-heading)"/>
                <a:cs typeface="Open Sans" panose="020B0606030504020204" pitchFamily="34" charset="0"/>
              </a:rPr>
            </a:br>
            <a:endParaRPr lang="en-IN" dirty="0"/>
          </a:p>
        </p:txBody>
      </p:sp>
      <p:sp>
        <p:nvSpPr>
          <p:cNvPr id="4" name="Rectangle 1">
            <a:extLst>
              <a:ext uri="{FF2B5EF4-FFF2-40B4-BE49-F238E27FC236}">
                <a16:creationId xmlns:a16="http://schemas.microsoft.com/office/drawing/2014/main" id="{FE95119F-2D68-D25B-223B-B9C9528E8F90}"/>
              </a:ext>
            </a:extLst>
          </p:cNvPr>
          <p:cNvSpPr>
            <a:spLocks noGrp="1" noChangeArrowheads="1"/>
          </p:cNvSpPr>
          <p:nvPr>
            <p:ph idx="1"/>
          </p:nvPr>
        </p:nvSpPr>
        <p:spPr bwMode="auto">
          <a:xfrm>
            <a:off x="838200" y="2416244"/>
            <a:ext cx="35238493"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A few key points about data stored in SQL databases:</a:t>
            </a:r>
            <a:endPar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Data in databases is stored in tables that can be thought of just like Excel spreadsheets.</a:t>
            </a:r>
            <a:b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br>
            <a: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For the most part, you can think of a database as a bunch of Excel spreadsheets. Each spreadsheet has rows and columns. Where each row holds data on a transaction, a person, a company, etc., while each column holds data pertaining to a particular aspect of one of the rows you care about like a name, location, a unique id, etc.</a:t>
            </a:r>
            <a:b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br>
            <a:b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br>
            <a:endPar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All the data in the same column must match in terms of data type.</a:t>
            </a:r>
            <a:b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br>
            <a: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An entire column is considered quantitative, discrete, or as some sort of string. This means if you have one row with a string in a particular column, the entire column might change to a text data type. </a:t>
            </a:r>
            <a:r>
              <a:rPr kumimoji="0" lang="en-US" altLang="en-US" sz="1800" b="1"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This can be very bad if you want to do math with this column!</a:t>
            </a:r>
            <a:b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br>
            <a:b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br>
            <a:endPar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Consistent column types are one of the main reasons working with databases is fast.</a:t>
            </a:r>
            <a:b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br>
            <a: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Often databases hold </a:t>
            </a:r>
            <a:r>
              <a:rPr kumimoji="0" lang="en-US" altLang="en-US" sz="1800" b="1"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a LOT</a:t>
            </a:r>
            <a:r>
              <a:rPr kumimoji="0" lang="en-US" altLang="en-US" sz="1800" b="0" i="0" u="none" strike="noStrike" cap="none" normalizeH="0" baseline="0" dirty="0">
                <a:ln>
                  <a:noFill/>
                </a:ln>
                <a:solidFill>
                  <a:srgbClr val="0B0B0B"/>
                </a:solidFill>
                <a:effectLst/>
                <a:latin typeface="Open Sans" panose="020B0606030504020204" pitchFamily="34" charset="0"/>
                <a:cs typeface="Open Sans" panose="020B0606030504020204" pitchFamily="34" charset="0"/>
              </a:rPr>
              <a:t> of data. So, knowing that the columns are all of the same type of data means that obtaining data from a database can still be fast.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837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C9F0-3D73-7A99-176D-2051C6A0400D}"/>
              </a:ext>
            </a:extLst>
          </p:cNvPr>
          <p:cNvSpPr>
            <a:spLocks noGrp="1"/>
          </p:cNvSpPr>
          <p:nvPr>
            <p:ph type="title"/>
          </p:nvPr>
        </p:nvSpPr>
        <p:spPr/>
        <p:txBody>
          <a:bodyPr/>
          <a:lstStyle/>
          <a:p>
            <a:r>
              <a:rPr lang="en-US" b="0" i="0" dirty="0">
                <a:solidFill>
                  <a:srgbClr val="0B0B0B"/>
                </a:solidFill>
                <a:effectLst/>
                <a:latin typeface="var(--chakra-fonts-heading)"/>
              </a:rPr>
              <a:t>Types of Databases</a:t>
            </a:r>
            <a:br>
              <a:rPr lang="en-US" b="0" i="0" dirty="0">
                <a:solidFill>
                  <a:srgbClr val="0B0B0B"/>
                </a:solidFill>
                <a:effectLst/>
                <a:latin typeface="var(--chakra-fonts-heading)"/>
              </a:rPr>
            </a:br>
            <a:endParaRPr lang="en-IN" dirty="0"/>
          </a:p>
        </p:txBody>
      </p:sp>
      <p:sp>
        <p:nvSpPr>
          <p:cNvPr id="3" name="Content Placeholder 2">
            <a:extLst>
              <a:ext uri="{FF2B5EF4-FFF2-40B4-BE49-F238E27FC236}">
                <a16:creationId xmlns:a16="http://schemas.microsoft.com/office/drawing/2014/main" id="{9B515D35-BD20-85A7-48E7-816AE07F069C}"/>
              </a:ext>
            </a:extLst>
          </p:cNvPr>
          <p:cNvSpPr>
            <a:spLocks noGrp="1"/>
          </p:cNvSpPr>
          <p:nvPr>
            <p:ph idx="1"/>
          </p:nvPr>
        </p:nvSpPr>
        <p:spPr/>
        <p:txBody>
          <a:bodyPr>
            <a:normAutofit fontScale="47500" lnSpcReduction="20000"/>
          </a:bodyPr>
          <a:lstStyle/>
          <a:p>
            <a:pPr algn="l"/>
            <a:r>
              <a:rPr lang="en-US" b="1" i="0" dirty="0">
                <a:solidFill>
                  <a:srgbClr val="0B0B0B"/>
                </a:solidFill>
                <a:effectLst/>
                <a:latin typeface="Open Sans" panose="020B0606030504020204" pitchFamily="34" charset="0"/>
              </a:rPr>
              <a:t>SQL Databases</a:t>
            </a:r>
          </a:p>
          <a:p>
            <a:pPr algn="l"/>
            <a:r>
              <a:rPr lang="en-US" b="0" i="0" dirty="0">
                <a:solidFill>
                  <a:srgbClr val="0B0B0B"/>
                </a:solidFill>
                <a:effectLst/>
                <a:latin typeface="Open Sans" panose="020B0606030504020204" pitchFamily="34" charset="0"/>
              </a:rPr>
              <a:t>There are many different types of SQL databases designed for different purposes. In this course we will use </a:t>
            </a:r>
            <a:r>
              <a:rPr lang="en-US" b="1" i="0" u="sng" dirty="0">
                <a:solidFill>
                  <a:srgbClr val="2015FF"/>
                </a:solidFill>
                <a:effectLst/>
                <a:latin typeface="Open Sans" panose="020B0606030504020204" pitchFamily="34" charset="0"/>
                <a:hlinkClick r:id="rId2"/>
              </a:rPr>
              <a:t>Postgres</a:t>
            </a:r>
            <a:r>
              <a:rPr lang="en-US" b="0" i="0" dirty="0">
                <a:solidFill>
                  <a:srgbClr val="0B0B0B"/>
                </a:solidFill>
                <a:effectLst/>
                <a:latin typeface="Open Sans" panose="020B0606030504020204" pitchFamily="34" charset="0"/>
              </a:rPr>
              <a:t> within the classroom, which is a popular open-source database with a very complete library of analytical functions.</a:t>
            </a:r>
          </a:p>
          <a:p>
            <a:pPr algn="l"/>
            <a:r>
              <a:rPr lang="en-US" b="0" i="0" dirty="0">
                <a:solidFill>
                  <a:srgbClr val="0B0B0B"/>
                </a:solidFill>
                <a:effectLst/>
                <a:latin typeface="Open Sans" panose="020B0606030504020204" pitchFamily="34" charset="0"/>
              </a:rPr>
              <a:t>Some of the most popular databases include:</a:t>
            </a:r>
          </a:p>
          <a:p>
            <a:pPr algn="l">
              <a:buFont typeface="+mj-lt"/>
              <a:buAutoNum type="arabicPeriod"/>
            </a:pPr>
            <a:r>
              <a:rPr lang="en-US" b="0" i="0" dirty="0">
                <a:solidFill>
                  <a:srgbClr val="0B0B0B"/>
                </a:solidFill>
                <a:effectLst/>
                <a:latin typeface="Open Sans" panose="020B0606030504020204" pitchFamily="34" charset="0"/>
              </a:rPr>
              <a:t>MySQL</a:t>
            </a:r>
          </a:p>
          <a:p>
            <a:pPr algn="l">
              <a:buFont typeface="+mj-lt"/>
              <a:buAutoNum type="arabicPeriod"/>
            </a:pPr>
            <a:r>
              <a:rPr lang="en-US" b="0" i="0" dirty="0">
                <a:solidFill>
                  <a:srgbClr val="0B0B0B"/>
                </a:solidFill>
                <a:effectLst/>
                <a:latin typeface="Open Sans" panose="020B0606030504020204" pitchFamily="34" charset="0"/>
              </a:rPr>
              <a:t>Access</a:t>
            </a:r>
          </a:p>
          <a:p>
            <a:pPr algn="l">
              <a:buFont typeface="+mj-lt"/>
              <a:buAutoNum type="arabicPeriod"/>
            </a:pPr>
            <a:r>
              <a:rPr lang="en-US" b="0" i="0" dirty="0">
                <a:solidFill>
                  <a:srgbClr val="0B0B0B"/>
                </a:solidFill>
                <a:effectLst/>
                <a:latin typeface="Open Sans" panose="020B0606030504020204" pitchFamily="34" charset="0"/>
              </a:rPr>
              <a:t>Oracle</a:t>
            </a:r>
          </a:p>
          <a:p>
            <a:pPr algn="l">
              <a:buFont typeface="+mj-lt"/>
              <a:buAutoNum type="arabicPeriod"/>
            </a:pPr>
            <a:r>
              <a:rPr lang="en-US" b="0" i="0" dirty="0">
                <a:solidFill>
                  <a:srgbClr val="0B0B0B"/>
                </a:solidFill>
                <a:effectLst/>
                <a:latin typeface="Open Sans" panose="020B0606030504020204" pitchFamily="34" charset="0"/>
              </a:rPr>
              <a:t>Microsoft SQL Server</a:t>
            </a:r>
          </a:p>
          <a:p>
            <a:pPr algn="l">
              <a:buFont typeface="+mj-lt"/>
              <a:buAutoNum type="arabicPeriod"/>
            </a:pPr>
            <a:r>
              <a:rPr lang="en-US" b="0" i="0" dirty="0">
                <a:solidFill>
                  <a:srgbClr val="0B0B0B"/>
                </a:solidFill>
                <a:effectLst/>
                <a:latin typeface="Open Sans" panose="020B0606030504020204" pitchFamily="34" charset="0"/>
              </a:rPr>
              <a:t>Postgres</a:t>
            </a:r>
          </a:p>
          <a:p>
            <a:pPr algn="l"/>
            <a:r>
              <a:rPr lang="en-US" b="0" i="0" dirty="0">
                <a:solidFill>
                  <a:srgbClr val="0B0B0B"/>
                </a:solidFill>
                <a:effectLst/>
                <a:latin typeface="Open Sans" panose="020B0606030504020204" pitchFamily="34" charset="0"/>
              </a:rPr>
              <a:t>You can also write SQL within other programming frameworks like Python, Scala, and </a:t>
            </a:r>
            <a:r>
              <a:rPr lang="en-US" b="0" i="0" dirty="0" err="1">
                <a:solidFill>
                  <a:srgbClr val="0B0B0B"/>
                </a:solidFill>
                <a:effectLst/>
                <a:latin typeface="Open Sans" panose="020B0606030504020204" pitchFamily="34" charset="0"/>
              </a:rPr>
              <a:t>HaDoop</a:t>
            </a:r>
            <a:r>
              <a:rPr lang="en-US" b="0" i="0" dirty="0">
                <a:solidFill>
                  <a:srgbClr val="0B0B0B"/>
                </a:solidFill>
                <a:effectLst/>
                <a:latin typeface="Open Sans" panose="020B0606030504020204" pitchFamily="34" charset="0"/>
              </a:rPr>
              <a:t>.</a:t>
            </a:r>
          </a:p>
          <a:p>
            <a:pPr algn="l"/>
            <a:r>
              <a:rPr lang="en-US" b="1" i="0" dirty="0">
                <a:solidFill>
                  <a:srgbClr val="0B0B0B"/>
                </a:solidFill>
                <a:effectLst/>
                <a:latin typeface="Open Sans" panose="020B0606030504020204" pitchFamily="34" charset="0"/>
              </a:rPr>
              <a:t>Small Differences</a:t>
            </a:r>
          </a:p>
          <a:p>
            <a:pPr algn="l"/>
            <a:r>
              <a:rPr lang="en-US" b="0" i="0" dirty="0">
                <a:solidFill>
                  <a:srgbClr val="0B0B0B"/>
                </a:solidFill>
                <a:effectLst/>
                <a:latin typeface="Open Sans" panose="020B0606030504020204" pitchFamily="34" charset="0"/>
              </a:rPr>
              <a:t>Each of these SQL databases may have subtle differences in syntax and available functions -- for example, MySQL doesn’t have some of the functions for modifying dates as Postgres. </a:t>
            </a:r>
            <a:r>
              <a:rPr lang="en-US" b="1" i="0" dirty="0">
                <a:solidFill>
                  <a:srgbClr val="0B0B0B"/>
                </a:solidFill>
                <a:effectLst/>
                <a:latin typeface="Open Sans" panose="020B0606030504020204" pitchFamily="34" charset="0"/>
              </a:rPr>
              <a:t>Most</a:t>
            </a:r>
            <a:r>
              <a:rPr lang="en-US" b="0" i="0" dirty="0">
                <a:solidFill>
                  <a:srgbClr val="0B0B0B"/>
                </a:solidFill>
                <a:effectLst/>
                <a:latin typeface="Open Sans" panose="020B0606030504020204" pitchFamily="34" charset="0"/>
              </a:rPr>
              <a:t> of what you see with Postgres will be directly applicable to using SQL in other frameworks and database environments. For the differences that do exist, you should check the documentation. Most SQL environments have great documentation online that you can easily access with a quick Google search.</a:t>
            </a:r>
          </a:p>
          <a:p>
            <a:pPr algn="l"/>
            <a:r>
              <a:rPr lang="en-US" b="0" i="0" dirty="0">
                <a:solidFill>
                  <a:srgbClr val="0B0B0B"/>
                </a:solidFill>
                <a:effectLst/>
                <a:latin typeface="Open Sans" panose="020B0606030504020204" pitchFamily="34" charset="0"/>
              </a:rPr>
              <a:t>The article </a:t>
            </a:r>
            <a:r>
              <a:rPr lang="en-US" b="1" i="0" u="sng" dirty="0">
                <a:solidFill>
                  <a:srgbClr val="2015FF"/>
                </a:solidFill>
                <a:effectLst/>
                <a:latin typeface="Open Sans" panose="020B0606030504020204" pitchFamily="34" charset="0"/>
                <a:hlinkClick r:id="rId3"/>
              </a:rPr>
              <a:t>here</a:t>
            </a:r>
            <a:r>
              <a:rPr lang="en-US" b="0" i="0" dirty="0">
                <a:solidFill>
                  <a:srgbClr val="0B0B0B"/>
                </a:solidFill>
                <a:effectLst/>
                <a:latin typeface="Open Sans" panose="020B0606030504020204" pitchFamily="34" charset="0"/>
              </a:rPr>
              <a:t> compares three of the most common types of SQL: SQLite, PostgreSQL, and MySQL.</a:t>
            </a:r>
          </a:p>
          <a:p>
            <a:pPr algn="l"/>
            <a:r>
              <a:rPr lang="en-US" b="0" i="0" dirty="0">
                <a:solidFill>
                  <a:srgbClr val="0B0B0B"/>
                </a:solidFill>
                <a:effectLst/>
                <a:latin typeface="Open Sans" panose="020B0606030504020204" pitchFamily="34" charset="0"/>
              </a:rPr>
              <a:t>You will use PostgreSQL for the lessons in this course, but you are not required to download it to your machine. We provide SQL workspaces in the classroom throughout the lessons. You may download PostgreSQL </a:t>
            </a:r>
            <a:r>
              <a:rPr lang="en-US" b="1" i="0" u="sng" dirty="0">
                <a:solidFill>
                  <a:srgbClr val="2015FF"/>
                </a:solidFill>
                <a:effectLst/>
                <a:latin typeface="Open Sans" panose="020B0606030504020204" pitchFamily="34" charset="0"/>
                <a:hlinkClick r:id="rId2"/>
              </a:rPr>
              <a:t>here</a:t>
            </a:r>
            <a:r>
              <a:rPr lang="en-US" b="0" i="0" dirty="0">
                <a:solidFill>
                  <a:srgbClr val="0B0B0B"/>
                </a:solidFill>
                <a:effectLst/>
                <a:latin typeface="Open Sans" panose="020B0606030504020204" pitchFamily="34" charset="0"/>
              </a:rPr>
              <a:t> if you'd like though.</a:t>
            </a:r>
          </a:p>
          <a:p>
            <a:endParaRPr lang="en-IN" dirty="0"/>
          </a:p>
        </p:txBody>
      </p:sp>
    </p:spTree>
    <p:extLst>
      <p:ext uri="{BB962C8B-B14F-4D97-AF65-F5344CB8AC3E}">
        <p14:creationId xmlns:p14="http://schemas.microsoft.com/office/powerpoint/2010/main" val="219328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4D9C-48E1-EAA1-E41F-98707150174A}"/>
              </a:ext>
            </a:extLst>
          </p:cNvPr>
          <p:cNvSpPr>
            <a:spLocks noGrp="1"/>
          </p:cNvSpPr>
          <p:nvPr>
            <p:ph type="title"/>
          </p:nvPr>
        </p:nvSpPr>
        <p:spPr/>
        <p:txBody>
          <a:bodyPr/>
          <a:lstStyle/>
          <a:p>
            <a:r>
              <a:rPr lang="en-IN" b="0" i="0" dirty="0">
                <a:solidFill>
                  <a:srgbClr val="0B0B0B"/>
                </a:solidFill>
                <a:effectLst/>
                <a:latin typeface="var(--chakra-fonts-heading)"/>
              </a:rPr>
              <a:t>Types of Statements</a:t>
            </a:r>
            <a:br>
              <a:rPr lang="en-IN" b="0" i="0" dirty="0">
                <a:solidFill>
                  <a:srgbClr val="0B0B0B"/>
                </a:solidFill>
                <a:effectLst/>
                <a:latin typeface="var(--chakra-fonts-heading)"/>
              </a:rPr>
            </a:br>
            <a:endParaRPr lang="en-IN" dirty="0"/>
          </a:p>
        </p:txBody>
      </p:sp>
      <p:sp>
        <p:nvSpPr>
          <p:cNvPr id="3" name="Content Placeholder 2">
            <a:extLst>
              <a:ext uri="{FF2B5EF4-FFF2-40B4-BE49-F238E27FC236}">
                <a16:creationId xmlns:a16="http://schemas.microsoft.com/office/drawing/2014/main" id="{D7BF6CD0-E055-117F-7FC2-AB2824B1327D}"/>
              </a:ext>
            </a:extLst>
          </p:cNvPr>
          <p:cNvSpPr>
            <a:spLocks noGrp="1"/>
          </p:cNvSpPr>
          <p:nvPr>
            <p:ph idx="1"/>
          </p:nvPr>
        </p:nvSpPr>
        <p:spPr/>
        <p:txBody>
          <a:bodyPr>
            <a:normAutofit fontScale="92500"/>
          </a:bodyPr>
          <a:lstStyle/>
          <a:p>
            <a:pPr algn="l"/>
            <a:r>
              <a:rPr lang="en-US" b="0" i="0" dirty="0">
                <a:solidFill>
                  <a:srgbClr val="0B0B0B"/>
                </a:solidFill>
                <a:effectLst/>
                <a:latin typeface="Open Sans" panose="020B0606030504020204" pitchFamily="34" charset="0"/>
              </a:rPr>
              <a:t>The key to SQL is understanding </a:t>
            </a:r>
            <a:r>
              <a:rPr lang="en-US" b="1" i="0" dirty="0">
                <a:solidFill>
                  <a:srgbClr val="0B0B0B"/>
                </a:solidFill>
                <a:effectLst/>
                <a:latin typeface="Open Sans" panose="020B0606030504020204" pitchFamily="34" charset="0"/>
              </a:rPr>
              <a:t>statements</a:t>
            </a:r>
            <a:r>
              <a:rPr lang="en-US" b="0" i="0" dirty="0">
                <a:solidFill>
                  <a:srgbClr val="0B0B0B"/>
                </a:solidFill>
                <a:effectLst/>
                <a:latin typeface="Open Sans" panose="020B0606030504020204" pitchFamily="34" charset="0"/>
              </a:rPr>
              <a:t>. A few statements include:</a:t>
            </a:r>
          </a:p>
          <a:p>
            <a:pPr algn="l">
              <a:buFont typeface="+mj-lt"/>
              <a:buAutoNum type="arabicPeriod"/>
            </a:pPr>
            <a:r>
              <a:rPr lang="en-US" b="1" i="0" dirty="0">
                <a:solidFill>
                  <a:srgbClr val="0B0B0B"/>
                </a:solidFill>
                <a:effectLst/>
                <a:latin typeface="Open Sans" panose="020B0606030504020204" pitchFamily="34" charset="0"/>
              </a:rPr>
              <a:t>CREATE TABLE</a:t>
            </a:r>
            <a:r>
              <a:rPr lang="en-US" b="0" i="0" dirty="0">
                <a:solidFill>
                  <a:srgbClr val="0B0B0B"/>
                </a:solidFill>
                <a:effectLst/>
                <a:latin typeface="Open Sans" panose="020B0606030504020204" pitchFamily="34" charset="0"/>
              </a:rPr>
              <a:t> is a statement that creates a new table in a database.</a:t>
            </a:r>
          </a:p>
          <a:p>
            <a:pPr algn="l">
              <a:buFont typeface="+mj-lt"/>
              <a:buAutoNum type="arabicPeriod"/>
            </a:pPr>
            <a:r>
              <a:rPr lang="en-US" b="1" i="0" dirty="0">
                <a:solidFill>
                  <a:srgbClr val="0B0B0B"/>
                </a:solidFill>
                <a:effectLst/>
                <a:latin typeface="Open Sans" panose="020B0606030504020204" pitchFamily="34" charset="0"/>
              </a:rPr>
              <a:t>DROP TABLE</a:t>
            </a:r>
            <a:r>
              <a:rPr lang="en-US" b="0" i="0" dirty="0">
                <a:solidFill>
                  <a:srgbClr val="0B0B0B"/>
                </a:solidFill>
                <a:effectLst/>
                <a:latin typeface="Open Sans" panose="020B0606030504020204" pitchFamily="34" charset="0"/>
              </a:rPr>
              <a:t> is a statement that removes a table in a database.</a:t>
            </a:r>
          </a:p>
          <a:p>
            <a:pPr algn="l">
              <a:buFont typeface="+mj-lt"/>
              <a:buAutoNum type="arabicPeriod"/>
            </a:pPr>
            <a:r>
              <a:rPr lang="en-US" b="1" i="0" dirty="0">
                <a:solidFill>
                  <a:srgbClr val="0B0B0B"/>
                </a:solidFill>
                <a:effectLst/>
                <a:latin typeface="Open Sans" panose="020B0606030504020204" pitchFamily="34" charset="0"/>
              </a:rPr>
              <a:t>SELECT</a:t>
            </a:r>
            <a:r>
              <a:rPr lang="en-US" b="0" i="0" dirty="0">
                <a:solidFill>
                  <a:srgbClr val="0B0B0B"/>
                </a:solidFill>
                <a:effectLst/>
                <a:latin typeface="Open Sans" panose="020B0606030504020204" pitchFamily="34" charset="0"/>
              </a:rPr>
              <a:t> allows you to read data and display it. This is called a </a:t>
            </a:r>
            <a:r>
              <a:rPr lang="en-US" b="1" i="0" dirty="0">
                <a:solidFill>
                  <a:srgbClr val="0B0B0B"/>
                </a:solidFill>
                <a:effectLst/>
                <a:latin typeface="Open Sans" panose="020B0606030504020204" pitchFamily="34" charset="0"/>
              </a:rPr>
              <a:t>query</a:t>
            </a:r>
            <a:r>
              <a:rPr lang="en-US" b="0" i="0" dirty="0">
                <a:solidFill>
                  <a:srgbClr val="0B0B0B"/>
                </a:solidFill>
                <a:effectLst/>
                <a:latin typeface="Open Sans" panose="020B0606030504020204" pitchFamily="34" charset="0"/>
              </a:rPr>
              <a:t>.</a:t>
            </a:r>
          </a:p>
          <a:p>
            <a:pPr algn="l"/>
            <a:r>
              <a:rPr lang="en-US" b="0" i="0" dirty="0">
                <a:solidFill>
                  <a:srgbClr val="0B0B0B"/>
                </a:solidFill>
                <a:effectLst/>
                <a:latin typeface="Open Sans" panose="020B0606030504020204" pitchFamily="34" charset="0"/>
              </a:rPr>
              <a:t>The </a:t>
            </a:r>
            <a:r>
              <a:rPr lang="en-US" b="1" i="0" dirty="0">
                <a:solidFill>
                  <a:srgbClr val="0B0B0B"/>
                </a:solidFill>
                <a:effectLst/>
                <a:latin typeface="Open Sans" panose="020B0606030504020204" pitchFamily="34" charset="0"/>
              </a:rPr>
              <a:t>SELECT</a:t>
            </a:r>
            <a:r>
              <a:rPr lang="en-US" b="0" i="0" dirty="0">
                <a:solidFill>
                  <a:srgbClr val="0B0B0B"/>
                </a:solidFill>
                <a:effectLst/>
                <a:latin typeface="Open Sans" panose="020B0606030504020204" pitchFamily="34" charset="0"/>
              </a:rPr>
              <a:t> statement is the common statement used by analysts, and you will be learning all about them throughout this course!</a:t>
            </a:r>
          </a:p>
          <a:p>
            <a:endParaRPr lang="en-IN" dirty="0"/>
          </a:p>
        </p:txBody>
      </p:sp>
    </p:spTree>
    <p:extLst>
      <p:ext uri="{BB962C8B-B14F-4D97-AF65-F5344CB8AC3E}">
        <p14:creationId xmlns:p14="http://schemas.microsoft.com/office/powerpoint/2010/main" val="390422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EB75-81E0-42A2-6E6B-6F5F8C2FA25F}"/>
              </a:ext>
            </a:extLst>
          </p:cNvPr>
          <p:cNvSpPr>
            <a:spLocks noGrp="1"/>
          </p:cNvSpPr>
          <p:nvPr>
            <p:ph type="title"/>
          </p:nvPr>
        </p:nvSpPr>
        <p:spPr/>
        <p:txBody>
          <a:bodyPr/>
          <a:lstStyle/>
          <a:p>
            <a:r>
              <a:rPr lang="en-IN" b="0" i="0" dirty="0">
                <a:solidFill>
                  <a:srgbClr val="0B0B0B"/>
                </a:solidFill>
                <a:effectLst/>
                <a:latin typeface="var(--chakra-fonts-heading)"/>
              </a:rPr>
              <a:t>SELECT &amp; FROM</a:t>
            </a:r>
            <a:br>
              <a:rPr lang="en-IN" b="0" i="0" dirty="0">
                <a:solidFill>
                  <a:srgbClr val="0B0B0B"/>
                </a:solidFill>
                <a:effectLst/>
                <a:latin typeface="var(--chakra-fonts-heading)"/>
              </a:rPr>
            </a:br>
            <a:endParaRPr lang="en-IN" dirty="0"/>
          </a:p>
        </p:txBody>
      </p:sp>
      <p:sp>
        <p:nvSpPr>
          <p:cNvPr id="3" name="Content Placeholder 2">
            <a:extLst>
              <a:ext uri="{FF2B5EF4-FFF2-40B4-BE49-F238E27FC236}">
                <a16:creationId xmlns:a16="http://schemas.microsoft.com/office/drawing/2014/main" id="{1EB2955E-D26A-2C76-F62B-DBBA9AC1B1F9}"/>
              </a:ext>
            </a:extLst>
          </p:cNvPr>
          <p:cNvSpPr>
            <a:spLocks noGrp="1"/>
          </p:cNvSpPr>
          <p:nvPr>
            <p:ph idx="1"/>
          </p:nvPr>
        </p:nvSpPr>
        <p:spPr/>
        <p:txBody>
          <a:bodyPr>
            <a:normAutofit fontScale="70000" lnSpcReduction="20000"/>
          </a:bodyPr>
          <a:lstStyle/>
          <a:p>
            <a:pPr algn="l"/>
            <a:r>
              <a:rPr lang="en-US" b="0" i="0" dirty="0">
                <a:solidFill>
                  <a:srgbClr val="0B0B0B"/>
                </a:solidFill>
                <a:effectLst/>
                <a:latin typeface="Open Sans" panose="020B0606030504020204" pitchFamily="34" charset="0"/>
              </a:rPr>
              <a:t>Here you were introduced to the SQL command that will be used in every query you write: SELECT ... FROM ....</a:t>
            </a:r>
          </a:p>
          <a:p>
            <a:pPr algn="l">
              <a:buFont typeface="+mj-lt"/>
              <a:buAutoNum type="arabicPeriod"/>
            </a:pPr>
            <a:r>
              <a:rPr lang="en-US" b="1" i="0" dirty="0">
                <a:solidFill>
                  <a:srgbClr val="0B0B0B"/>
                </a:solidFill>
                <a:effectLst/>
                <a:latin typeface="Open Sans" panose="020B0606030504020204" pitchFamily="34" charset="0"/>
              </a:rPr>
              <a:t>SELECT</a:t>
            </a:r>
            <a:r>
              <a:rPr lang="en-US" b="0" i="0" dirty="0">
                <a:solidFill>
                  <a:srgbClr val="0B0B0B"/>
                </a:solidFill>
                <a:effectLst/>
                <a:latin typeface="Open Sans" panose="020B0606030504020204" pitchFamily="34" charset="0"/>
              </a:rPr>
              <a:t> indicates which column(s) you want to be given the data for.</a:t>
            </a:r>
            <a:br>
              <a:rPr lang="en-US" b="0" i="0" dirty="0">
                <a:solidFill>
                  <a:srgbClr val="0B0B0B"/>
                </a:solidFill>
                <a:effectLst/>
                <a:latin typeface="Open Sans" panose="020B0606030504020204" pitchFamily="34" charset="0"/>
              </a:rPr>
            </a:br>
            <a:br>
              <a:rPr lang="en-US" b="0" i="0" dirty="0">
                <a:solidFill>
                  <a:srgbClr val="0B0B0B"/>
                </a:solidFill>
                <a:effectLst/>
                <a:latin typeface="Open Sans" panose="020B0606030504020204" pitchFamily="34" charset="0"/>
              </a:rPr>
            </a:br>
            <a:endParaRPr lang="en-US" b="0" i="0" dirty="0">
              <a:solidFill>
                <a:srgbClr val="0B0B0B"/>
              </a:solidFill>
              <a:effectLst/>
              <a:latin typeface="Open Sans" panose="020B0606030504020204" pitchFamily="34" charset="0"/>
            </a:endParaRPr>
          </a:p>
          <a:p>
            <a:pPr algn="l">
              <a:buFont typeface="+mj-lt"/>
              <a:buAutoNum type="arabicPeriod"/>
            </a:pPr>
            <a:r>
              <a:rPr lang="en-US" b="1" i="0" dirty="0">
                <a:solidFill>
                  <a:srgbClr val="0B0B0B"/>
                </a:solidFill>
                <a:effectLst/>
                <a:latin typeface="Open Sans" panose="020B0606030504020204" pitchFamily="34" charset="0"/>
              </a:rPr>
              <a:t>FROM</a:t>
            </a:r>
            <a:r>
              <a:rPr lang="en-US" b="0" i="0" dirty="0">
                <a:solidFill>
                  <a:srgbClr val="0B0B0B"/>
                </a:solidFill>
                <a:effectLst/>
                <a:latin typeface="Open Sans" panose="020B0606030504020204" pitchFamily="34" charset="0"/>
              </a:rPr>
              <a:t> specifies from which table(s) you want to select the columns. Notice the columns need to exist in this table.</a:t>
            </a:r>
          </a:p>
          <a:p>
            <a:pPr algn="l"/>
            <a:r>
              <a:rPr lang="en-US" b="0" i="0" dirty="0">
                <a:solidFill>
                  <a:srgbClr val="0B0B0B"/>
                </a:solidFill>
                <a:effectLst/>
                <a:latin typeface="Open Sans" panose="020B0606030504020204" pitchFamily="34" charset="0"/>
              </a:rPr>
              <a:t>If you want to be provided with the data from all columns in the table, you use "*", like so:</a:t>
            </a:r>
          </a:p>
          <a:p>
            <a:pPr algn="l">
              <a:buFont typeface="Arial" panose="020B0604020202020204" pitchFamily="34" charset="0"/>
              <a:buChar char="•"/>
            </a:pPr>
            <a:r>
              <a:rPr lang="en-US" b="0" i="0" dirty="0">
                <a:solidFill>
                  <a:srgbClr val="0B0B0B"/>
                </a:solidFill>
                <a:effectLst/>
                <a:latin typeface="Open Sans" panose="020B0606030504020204" pitchFamily="34" charset="0"/>
              </a:rPr>
              <a:t>SELECT * FROM orders</a:t>
            </a:r>
          </a:p>
          <a:p>
            <a:pPr algn="l"/>
            <a:r>
              <a:rPr lang="en-US" b="0" i="0" dirty="0">
                <a:solidFill>
                  <a:srgbClr val="0B0B0B"/>
                </a:solidFill>
                <a:effectLst/>
                <a:latin typeface="Open Sans" panose="020B0606030504020204" pitchFamily="34" charset="0"/>
              </a:rPr>
              <a:t>Note that using SELECT does not </a:t>
            </a:r>
            <a:r>
              <a:rPr lang="en-US" b="0" i="1" dirty="0">
                <a:solidFill>
                  <a:srgbClr val="0B0B0B"/>
                </a:solidFill>
                <a:effectLst/>
                <a:latin typeface="Open Sans" panose="020B0606030504020204" pitchFamily="34" charset="0"/>
              </a:rPr>
              <a:t>create</a:t>
            </a:r>
            <a:r>
              <a:rPr lang="en-US" b="0" i="0" dirty="0">
                <a:solidFill>
                  <a:srgbClr val="0B0B0B"/>
                </a:solidFill>
                <a:effectLst/>
                <a:latin typeface="Open Sans" panose="020B0606030504020204" pitchFamily="34" charset="0"/>
              </a:rPr>
              <a:t> a new table with these columns in the database, it just provides the data to you as the results, or output, of this command.</a:t>
            </a:r>
          </a:p>
          <a:p>
            <a:pPr algn="l"/>
            <a:r>
              <a:rPr lang="en-US" b="0" i="0" dirty="0">
                <a:solidFill>
                  <a:srgbClr val="0B0B0B"/>
                </a:solidFill>
                <a:effectLst/>
                <a:latin typeface="Open Sans" panose="020B0606030504020204" pitchFamily="34" charset="0"/>
              </a:rPr>
              <a:t>You will use this SQL SELECT statement in every query in this course, but you will be learning a few additional statements and operators that can be used along with them to ask more advanced questions of your data.</a:t>
            </a:r>
          </a:p>
          <a:p>
            <a:endParaRPr lang="en-IN" dirty="0"/>
          </a:p>
        </p:txBody>
      </p:sp>
    </p:spTree>
    <p:extLst>
      <p:ext uri="{BB962C8B-B14F-4D97-AF65-F5344CB8AC3E}">
        <p14:creationId xmlns:p14="http://schemas.microsoft.com/office/powerpoint/2010/main" val="145202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B89879-252C-E257-5155-58F062D2CAC7}"/>
              </a:ext>
            </a:extLst>
          </p:cNvPr>
          <p:cNvPicPr>
            <a:picLocks noGrp="1" noChangeAspect="1"/>
          </p:cNvPicPr>
          <p:nvPr>
            <p:ph idx="1"/>
          </p:nvPr>
        </p:nvPicPr>
        <p:blipFill>
          <a:blip r:embed="rId2"/>
          <a:stretch>
            <a:fillRect/>
          </a:stretch>
        </p:blipFill>
        <p:spPr>
          <a:xfrm>
            <a:off x="1157931" y="2325246"/>
            <a:ext cx="8744922" cy="4351338"/>
          </a:xfrm>
        </p:spPr>
      </p:pic>
      <p:sp>
        <p:nvSpPr>
          <p:cNvPr id="6" name="Rectangle 1">
            <a:extLst>
              <a:ext uri="{FF2B5EF4-FFF2-40B4-BE49-F238E27FC236}">
                <a16:creationId xmlns:a16="http://schemas.microsoft.com/office/drawing/2014/main" id="{18137DCF-8D52-13EF-08BC-FCC6D99773DB}"/>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B0B0B"/>
                </a:solidFill>
                <a:effectLst/>
                <a:latin typeface="Open Sans" panose="020B0606030504020204" pitchFamily="34" charset="0"/>
                <a:cs typeface="Open Sans" panose="020B0606030504020204" pitchFamily="34" charset="0"/>
              </a:rPr>
              <a:t>Try writing your own query to select only the </a:t>
            </a:r>
            <a:r>
              <a:rPr kumimoji="0" lang="en-US" altLang="en-US" sz="1200" b="0" i="0" u="none" strike="noStrike" cap="none" normalizeH="0" baseline="0">
                <a:ln>
                  <a:noFill/>
                </a:ln>
                <a:solidFill>
                  <a:schemeClr val="tx1"/>
                </a:solidFill>
                <a:effectLst/>
                <a:latin typeface="var(--chakra-fonts-mono)"/>
              </a:rPr>
              <a:t>id</a:t>
            </a:r>
            <a:r>
              <a:rPr kumimoji="0" lang="en-US" altLang="en-US" sz="1200" b="0" i="0" u="none" strike="noStrike" cap="none" normalizeH="0" baseline="0">
                <a:ln>
                  <a:noFill/>
                </a:ln>
                <a:solidFill>
                  <a:srgbClr val="0B0B0B"/>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a:ln>
                  <a:noFill/>
                </a:ln>
                <a:solidFill>
                  <a:schemeClr val="tx1"/>
                </a:solidFill>
                <a:effectLst/>
                <a:latin typeface="var(--chakra-fonts-mono)"/>
              </a:rPr>
              <a:t>account_id</a:t>
            </a:r>
            <a:r>
              <a:rPr kumimoji="0" lang="en-US" altLang="en-US" sz="1200" b="0" i="0" u="none" strike="noStrike" cap="none" normalizeH="0" baseline="0">
                <a:ln>
                  <a:noFill/>
                </a:ln>
                <a:solidFill>
                  <a:srgbClr val="0B0B0B"/>
                </a:solidFill>
                <a:effectLst/>
                <a:latin typeface="Open Sans" panose="020B0606030504020204" pitchFamily="34" charset="0"/>
                <a:cs typeface="Open Sans" panose="020B0606030504020204" pitchFamily="34" charset="0"/>
              </a:rPr>
              <a:t>, and </a:t>
            </a:r>
            <a:r>
              <a:rPr kumimoji="0" lang="en-US" altLang="en-US" sz="1200" b="0" i="0" u="none" strike="noStrike" cap="none" normalizeH="0" baseline="0">
                <a:ln>
                  <a:noFill/>
                </a:ln>
                <a:solidFill>
                  <a:schemeClr val="tx1"/>
                </a:solidFill>
                <a:effectLst/>
                <a:latin typeface="var(--chakra-fonts-mono)"/>
              </a:rPr>
              <a:t>occurred_at</a:t>
            </a:r>
            <a:r>
              <a:rPr kumimoji="0" lang="en-US" altLang="en-US" sz="1200" b="0" i="0" u="none" strike="noStrike" cap="none" normalizeH="0" baseline="0">
                <a:ln>
                  <a:noFill/>
                </a:ln>
                <a:solidFill>
                  <a:srgbClr val="0B0B0B"/>
                </a:solidFill>
                <a:effectLst/>
                <a:latin typeface="Open Sans" panose="020B0606030504020204" pitchFamily="34" charset="0"/>
                <a:cs typeface="Open Sans" panose="020B0606030504020204" pitchFamily="34" charset="0"/>
              </a:rPr>
              <a:t> columns for all orders in the </a:t>
            </a:r>
            <a:r>
              <a:rPr kumimoji="0" lang="en-US" altLang="en-US" sz="1200" b="1" i="0" u="none" strike="noStrike" cap="none" normalizeH="0" baseline="0">
                <a:ln>
                  <a:noFill/>
                </a:ln>
                <a:solidFill>
                  <a:srgbClr val="0B0B0B"/>
                </a:solidFill>
                <a:effectLst/>
                <a:latin typeface="Open Sans" panose="020B0606030504020204" pitchFamily="34" charset="0"/>
                <a:cs typeface="Open Sans" panose="020B0606030504020204" pitchFamily="34" charset="0"/>
              </a:rPr>
              <a:t>orders</a:t>
            </a:r>
            <a:r>
              <a:rPr kumimoji="0" lang="en-US" altLang="en-US" sz="1200" b="0" i="0" u="none" strike="noStrike" cap="none" normalizeH="0" baseline="0">
                <a:ln>
                  <a:noFill/>
                </a:ln>
                <a:solidFill>
                  <a:srgbClr val="0B0B0B"/>
                </a:solidFill>
                <a:effectLst/>
                <a:latin typeface="Open Sans" panose="020B0606030504020204" pitchFamily="34" charset="0"/>
                <a:cs typeface="Open Sans" panose="020B0606030504020204" pitchFamily="34" charset="0"/>
              </a:rPr>
              <a:t> table.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9638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1148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Open Sans</vt:lpstr>
      <vt:lpstr>var(--chakra-fonts-heading)</vt:lpstr>
      <vt:lpstr>var(--chakra-fonts-mono)</vt:lpstr>
      <vt:lpstr>Office Theme</vt:lpstr>
      <vt:lpstr>Why SQL Introduction Before we dive into writing Structured Query Language (SQL) queries, let's take a look at what makes SQL and the databases that utilize SQL so popular. I think it is an important distinction to say that SQL is a language. Hence, the last word of SQL being language. SQL is used all over the place beyond the databases we will utilize in this class. With that being said, SQL is most popular for its interaction with databases. For this class, you can think of a database as a bunch of excel spreadsheets all sitting in one place. Not all databases are a bunch of excel spreadsheets sitting in one place, but it is a reasonable idea for this class. </vt:lpstr>
      <vt:lpstr>Why Do Data Analysts Use SQL? </vt:lpstr>
      <vt:lpstr>Why Do Businesses Choose SQL? </vt:lpstr>
      <vt:lpstr>How Databases Store Data </vt:lpstr>
      <vt:lpstr>Types of Databases </vt:lpstr>
      <vt:lpstr>Types of Statements </vt:lpstr>
      <vt:lpstr>SELECT &amp; FROM </vt:lpstr>
      <vt:lpstr>Try writing your own query to select only the id, account_id, and occurred_at columns for all orders in the orders table.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SQL Introduction Before we dive into writing Structured Query Language (SQL) queries, let's take a look at what makes SQL and the databases that utilize SQL so popular. I think it is an important distinction to say that SQL is a language. Hence, the last word of SQL being language. SQL is used all over the place beyond the databases we will utilize in this class. With that being said, SQL is most popular for its interaction with databases. For this class, you can think of a database as a bunch of excel spreadsheets all sitting in one place. Not all databases are a bunch of excel spreadsheets sitting in one place, but it is a reasonable idea for this class. </dc:title>
  <dc:creator>Naveen k</dc:creator>
  <cp:lastModifiedBy>Naveen k</cp:lastModifiedBy>
  <cp:revision>1</cp:revision>
  <dcterms:created xsi:type="dcterms:W3CDTF">2023-09-20T07:22:33Z</dcterms:created>
  <dcterms:modified xsi:type="dcterms:W3CDTF">2023-09-20T14:25:55Z</dcterms:modified>
</cp:coreProperties>
</file>