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9" r:id="rId3"/>
    <p:sldId id="267" r:id="rId4"/>
    <p:sldId id="352" r:id="rId5"/>
    <p:sldId id="257" r:id="rId6"/>
    <p:sldId id="353" r:id="rId7"/>
    <p:sldId id="258" r:id="rId8"/>
    <p:sldId id="277" r:id="rId9"/>
    <p:sldId id="278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291" r:id="rId21"/>
    <p:sldId id="292" r:id="rId22"/>
    <p:sldId id="334" r:id="rId23"/>
    <p:sldId id="297" r:id="rId24"/>
    <p:sldId id="335" r:id="rId25"/>
    <p:sldId id="295" r:id="rId26"/>
    <p:sldId id="296" r:id="rId27"/>
    <p:sldId id="300" r:id="rId28"/>
    <p:sldId id="301" r:id="rId29"/>
    <p:sldId id="303" r:id="rId30"/>
    <p:sldId id="358" r:id="rId31"/>
    <p:sldId id="359" r:id="rId32"/>
    <p:sldId id="309" r:id="rId33"/>
    <p:sldId id="308" r:id="rId34"/>
    <p:sldId id="311" r:id="rId35"/>
    <p:sldId id="299" r:id="rId36"/>
    <p:sldId id="314" r:id="rId37"/>
    <p:sldId id="306" r:id="rId38"/>
    <p:sldId id="307" r:id="rId39"/>
    <p:sldId id="315" r:id="rId40"/>
    <p:sldId id="317" r:id="rId41"/>
    <p:sldId id="347" r:id="rId42"/>
    <p:sldId id="348" r:id="rId43"/>
    <p:sldId id="349" r:id="rId44"/>
    <p:sldId id="351" r:id="rId45"/>
    <p:sldId id="322" r:id="rId46"/>
    <p:sldId id="324" r:id="rId47"/>
    <p:sldId id="325" r:id="rId48"/>
    <p:sldId id="305" r:id="rId49"/>
    <p:sldId id="327" r:id="rId50"/>
    <p:sldId id="326" r:id="rId51"/>
    <p:sldId id="329" r:id="rId52"/>
    <p:sldId id="330" r:id="rId53"/>
    <p:sldId id="333" r:id="rId54"/>
    <p:sldId id="261" r:id="rId55"/>
    <p:sldId id="332" r:id="rId56"/>
    <p:sldId id="33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1871" autoAdjust="0"/>
  </p:normalViewPr>
  <p:slideViewPr>
    <p:cSldViewPr snapToGrid="0">
      <p:cViewPr varScale="1">
        <p:scale>
          <a:sx n="114" d="100"/>
          <a:sy n="114" d="100"/>
        </p:scale>
        <p:origin x="21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3A17-238E-4F99-ABAD-6BEDDAA315B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92571-29EA-401C-9D69-54DCD776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7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«personal data management»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nb-NO" dirty="0" err="1" smtClean="0">
                <a:sym typeface="Wingdings" panose="05000000000000000000" pitchFamily="2" charset="2"/>
              </a:rPr>
              <a:t>Should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r>
              <a:rPr lang="nb-NO" dirty="0" err="1" smtClean="0">
                <a:sym typeface="Wingdings" panose="05000000000000000000" pitchFamily="2" charset="2"/>
              </a:rPr>
              <a:t>result</a:t>
            </a:r>
            <a:r>
              <a:rPr lang="nb-NO" dirty="0" smtClean="0">
                <a:sym typeface="Wingdings" panose="05000000000000000000" pitchFamily="2" charset="2"/>
              </a:rPr>
              <a:t> in </a:t>
            </a:r>
            <a:r>
              <a:rPr lang="nb-NO" dirty="0" err="1" smtClean="0">
                <a:sym typeface="Wingdings" panose="05000000000000000000" pitchFamily="2" charset="2"/>
              </a:rPr>
              <a:t>openly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readable</a:t>
            </a:r>
            <a:r>
              <a:rPr lang="nb-NO" baseline="0" dirty="0" smtClean="0">
                <a:sym typeface="Wingdings" panose="05000000000000000000" pitchFamily="2" charset="2"/>
              </a:rPr>
              <a:t>/</a:t>
            </a:r>
            <a:r>
              <a:rPr lang="nb-NO" baseline="0" dirty="0" err="1" smtClean="0">
                <a:sym typeface="Wingdings" panose="05000000000000000000" pitchFamily="2" charset="2"/>
              </a:rPr>
              <a:t>usable</a:t>
            </a:r>
            <a:r>
              <a:rPr lang="nb-NO" baseline="0" dirty="0" smtClean="0">
                <a:sym typeface="Wingdings" panose="05000000000000000000" pitchFamily="2" charset="2"/>
              </a:rPr>
              <a:t> data management and </a:t>
            </a:r>
            <a:r>
              <a:rPr lang="nb-NO" baseline="0" dirty="0" err="1" smtClean="0">
                <a:sym typeface="Wingdings" panose="05000000000000000000" pitchFamily="2" charset="2"/>
              </a:rPr>
              <a:t>analysis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nb-NO" baseline="0" dirty="0" smtClean="0">
                <a:sym typeface="Wingdings" panose="05000000000000000000" pitchFamily="2" charset="2"/>
              </a:rPr>
              <a:t>Not </a:t>
            </a:r>
            <a:r>
              <a:rPr lang="nb-NO" baseline="0" dirty="0" err="1" smtClean="0">
                <a:sym typeface="Wingdings" panose="05000000000000000000" pitchFamily="2" charset="2"/>
              </a:rPr>
              <a:t>only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papers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are</a:t>
            </a:r>
            <a:r>
              <a:rPr lang="nb-NO" baseline="0" dirty="0" smtClean="0">
                <a:sym typeface="Wingdings" panose="05000000000000000000" pitchFamily="2" charset="2"/>
              </a:rPr>
              <a:t> part </a:t>
            </a:r>
            <a:r>
              <a:rPr lang="nb-NO" baseline="0" dirty="0" err="1" smtClean="0">
                <a:sym typeface="Wingdings" panose="05000000000000000000" pitchFamily="2" charset="2"/>
              </a:rPr>
              <a:t>of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your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work</a:t>
            </a:r>
            <a:r>
              <a:rPr lang="nb-NO" baseline="0" dirty="0" smtClean="0">
                <a:sym typeface="Wingdings" panose="05000000000000000000" pitchFamily="2" charset="2"/>
              </a:rPr>
              <a:t>, </a:t>
            </a:r>
            <a:r>
              <a:rPr lang="nb-NO" baseline="0" dirty="0" err="1" smtClean="0">
                <a:sym typeface="Wingdings" panose="05000000000000000000" pitchFamily="2" charset="2"/>
              </a:rPr>
              <a:t>but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also</a:t>
            </a:r>
            <a:r>
              <a:rPr lang="nb-NO" baseline="0" dirty="0" smtClean="0">
                <a:sym typeface="Wingdings" panose="05000000000000000000" pitchFamily="2" charset="2"/>
              </a:rPr>
              <a:t> data </a:t>
            </a:r>
            <a:r>
              <a:rPr lang="nb-NO" baseline="0" dirty="0" err="1" smtClean="0">
                <a:sym typeface="Wingdings" panose="05000000000000000000" pitchFamily="2" charset="2"/>
              </a:rPr>
              <a:t>collection</a:t>
            </a:r>
            <a:r>
              <a:rPr lang="nb-NO" baseline="0" dirty="0" smtClean="0">
                <a:sym typeface="Wingdings" panose="05000000000000000000" pitchFamily="2" charset="2"/>
              </a:rPr>
              <a:t> and </a:t>
            </a:r>
            <a:r>
              <a:rPr lang="nb-NO" baseline="0" dirty="0" err="1" smtClean="0">
                <a:sym typeface="Wingdings" panose="05000000000000000000" pitchFamily="2" charset="2"/>
              </a:rPr>
              <a:t>analysis</a:t>
            </a:r>
            <a:endParaRPr lang="nb-NO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nb-NO" baseline="0" dirty="0" err="1" smtClean="0">
                <a:sym typeface="Wingdings" panose="05000000000000000000" pitchFamily="2" charset="2"/>
              </a:rPr>
              <a:t>Sharing</a:t>
            </a:r>
            <a:r>
              <a:rPr lang="nb-NO" baseline="0" dirty="0" smtClean="0">
                <a:sym typeface="Wingdings" panose="05000000000000000000" pitchFamily="2" charset="2"/>
              </a:rPr>
              <a:t> all </a:t>
            </a:r>
            <a:r>
              <a:rPr lang="nb-NO" baseline="0" dirty="0" err="1" smtClean="0">
                <a:sym typeface="Wingdings" panose="05000000000000000000" pitchFamily="2" charset="2"/>
              </a:rPr>
              <a:t>this</a:t>
            </a:r>
            <a:r>
              <a:rPr lang="nb-NO" baseline="0" dirty="0" smtClean="0">
                <a:sym typeface="Wingdings" panose="05000000000000000000" pitchFamily="2" charset="2"/>
              </a:rPr>
              <a:t> and </a:t>
            </a:r>
            <a:r>
              <a:rPr lang="nb-NO" baseline="0" dirty="0" err="1" smtClean="0">
                <a:sym typeface="Wingdings" panose="05000000000000000000" pitchFamily="2" charset="2"/>
              </a:rPr>
              <a:t>making</a:t>
            </a:r>
            <a:r>
              <a:rPr lang="nb-NO" baseline="0" dirty="0" smtClean="0">
                <a:sym typeface="Wingdings" panose="05000000000000000000" pitchFamily="2" charset="2"/>
              </a:rPr>
              <a:t> it </a:t>
            </a:r>
            <a:r>
              <a:rPr lang="nb-NO" baseline="0" dirty="0" err="1" smtClean="0">
                <a:sym typeface="Wingdings" panose="05000000000000000000" pitchFamily="2" charset="2"/>
              </a:rPr>
              <a:t>reusable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should</a:t>
            </a:r>
            <a:r>
              <a:rPr lang="nb-NO" baseline="0" dirty="0" smtClean="0">
                <a:sym typeface="Wingdings" panose="05000000000000000000" pitchFamily="2" charset="2"/>
              </a:rPr>
              <a:t> be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nb-NO" baseline="0" dirty="0" err="1" smtClean="0">
                <a:sym typeface="Wingdings" panose="05000000000000000000" pitchFamily="2" charset="2"/>
              </a:rPr>
              <a:t>Being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selfish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about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how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you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organize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your</a:t>
            </a:r>
            <a:r>
              <a:rPr lang="nb-NO" baseline="0" dirty="0" smtClean="0">
                <a:sym typeface="Wingdings" panose="05000000000000000000" pitchFamily="2" charset="2"/>
              </a:rPr>
              <a:t> data (in a </a:t>
            </a:r>
            <a:r>
              <a:rPr lang="nb-NO" baseline="0" dirty="0" err="1" smtClean="0">
                <a:sym typeface="Wingdings" panose="05000000000000000000" pitchFamily="2" charset="2"/>
              </a:rPr>
              <a:t>way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that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your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future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you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can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get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into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your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analysis</a:t>
            </a:r>
            <a:r>
              <a:rPr lang="nb-NO" baseline="0" dirty="0" smtClean="0">
                <a:sym typeface="Wingdings" panose="05000000000000000000" pitchFamily="2" charset="2"/>
              </a:rPr>
              <a:t>) is </a:t>
            </a:r>
            <a:r>
              <a:rPr lang="nb-NO" baseline="0" dirty="0" err="1" smtClean="0">
                <a:sym typeface="Wingdings" panose="05000000000000000000" pitchFamily="2" charset="2"/>
              </a:rPr>
              <a:t>also</a:t>
            </a:r>
            <a:r>
              <a:rPr lang="nb-NO" baseline="0" dirty="0" smtClean="0">
                <a:sym typeface="Wingdings" panose="05000000000000000000" pitchFamily="2" charset="2"/>
              </a:rPr>
              <a:t> </a:t>
            </a:r>
            <a:r>
              <a:rPr lang="nb-NO" baseline="0" dirty="0" err="1" smtClean="0">
                <a:sym typeface="Wingdings" panose="05000000000000000000" pitchFamily="2" charset="2"/>
              </a:rPr>
              <a:t>good</a:t>
            </a:r>
            <a:r>
              <a:rPr lang="nb-NO" baseline="0" dirty="0" smtClean="0">
                <a:sym typeface="Wingdings" panose="05000000000000000000" pitchFamily="2" charset="2"/>
              </a:rPr>
              <a:t> for </a:t>
            </a:r>
            <a:r>
              <a:rPr lang="nb-NO" baseline="0" dirty="0" err="1" smtClean="0">
                <a:sym typeface="Wingdings" panose="05000000000000000000" pitchFamily="2" charset="2"/>
              </a:rPr>
              <a:t>this</a:t>
            </a:r>
            <a:r>
              <a:rPr lang="nb-NO" baseline="0" dirty="0" smtClean="0">
                <a:sym typeface="Wingdings" panose="05000000000000000000" pitchFamily="2" charset="2"/>
              </a:rPr>
              <a:t> purpose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nb-NO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8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+mj-lt"/>
              <a:buNone/>
            </a:pPr>
            <a:r>
              <a:rPr lang="nb-NO" baseline="0" dirty="0"/>
              <a:t>(e.g. by instrument or from survey)</a:t>
            </a:r>
          </a:p>
          <a:p>
            <a:pPr marL="457200" lvl="1" indent="0">
              <a:buFont typeface="+mj-lt"/>
              <a:buNone/>
            </a:pPr>
            <a:endParaRPr lang="nb-NO" baseline="0" dirty="0"/>
          </a:p>
          <a:p>
            <a:pPr marL="457200" lvl="1" indent="0">
              <a:buFont typeface="+mj-lt"/>
              <a:buNone/>
            </a:pPr>
            <a:r>
              <a:rPr lang="nb-NO" baseline="0" dirty="0"/>
              <a:t>Do not </a:t>
            </a:r>
            <a:r>
              <a:rPr lang="nb-NO" baseline="0" dirty="0" err="1"/>
              <a:t>overwrite</a:t>
            </a:r>
            <a:r>
              <a:rPr lang="nb-NO" baseline="0" dirty="0"/>
              <a:t> </a:t>
            </a:r>
            <a:r>
              <a:rPr lang="nb-NO" baseline="0" dirty="0" err="1"/>
              <a:t>raw</a:t>
            </a:r>
            <a:r>
              <a:rPr lang="nb-NO" baseline="0" dirty="0"/>
              <a:t> data files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cleaned</a:t>
            </a:r>
            <a:r>
              <a:rPr lang="nb-NO" baseline="0" dirty="0"/>
              <a:t> </a:t>
            </a:r>
            <a:r>
              <a:rPr lang="nb-NO" baseline="0" dirty="0" err="1"/>
              <a:t>versions</a:t>
            </a:r>
            <a:endParaRPr lang="nb-NO" baseline="0" dirty="0"/>
          </a:p>
          <a:p>
            <a:pPr marL="457200" lvl="1" indent="0">
              <a:buFont typeface="+mj-lt"/>
              <a:buNone/>
            </a:pPr>
            <a:r>
              <a:rPr lang="nb-NO" dirty="0" err="1"/>
              <a:t>Essential</a:t>
            </a:r>
            <a:r>
              <a:rPr lang="nb-NO" dirty="0"/>
              <a:t> for </a:t>
            </a:r>
            <a:r>
              <a:rPr lang="nb-NO" dirty="0" err="1"/>
              <a:t>rerunning</a:t>
            </a:r>
            <a:r>
              <a:rPr lang="nb-NO" dirty="0"/>
              <a:t> analyses from start to finish</a:t>
            </a:r>
          </a:p>
          <a:p>
            <a:pPr marL="457200" lvl="1" indent="0">
              <a:buFont typeface="+mj-lt"/>
              <a:buNone/>
            </a:pPr>
            <a:r>
              <a:rPr lang="nb-NO" dirty="0" err="1"/>
              <a:t>Recovery</a:t>
            </a:r>
            <a:r>
              <a:rPr lang="nb-NO" dirty="0"/>
              <a:t> from </a:t>
            </a:r>
            <a:r>
              <a:rPr lang="nb-NO" dirty="0" err="1"/>
              <a:t>analytical</a:t>
            </a:r>
            <a:r>
              <a:rPr lang="nb-NO" dirty="0"/>
              <a:t> </a:t>
            </a:r>
            <a:r>
              <a:rPr lang="nb-NO" dirty="0" err="1"/>
              <a:t>mishaps</a:t>
            </a:r>
            <a:endParaRPr lang="nb-NO" dirty="0"/>
          </a:p>
          <a:p>
            <a:pPr marL="457200" lvl="1" indent="0">
              <a:buFont typeface="+mj-lt"/>
              <a:buNone/>
            </a:pPr>
            <a:r>
              <a:rPr lang="nb-NO" dirty="0" err="1"/>
              <a:t>Experimenting</a:t>
            </a:r>
            <a:endParaRPr lang="nb-NO" dirty="0"/>
          </a:p>
          <a:p>
            <a:pPr marL="0" indent="0">
              <a:buFont typeface="+mj-lt"/>
              <a:buNone/>
            </a:pP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nb-NO" dirty="0"/>
              <a:t>	make it </a:t>
            </a:r>
            <a:r>
              <a:rPr lang="nb-NO" dirty="0" err="1"/>
              <a:t>harder</a:t>
            </a:r>
            <a:r>
              <a:rPr lang="nb-NO" dirty="0"/>
              <a:t> to </a:t>
            </a:r>
            <a:r>
              <a:rPr lang="nb-NO" dirty="0" err="1"/>
              <a:t>damage</a:t>
            </a:r>
            <a:r>
              <a:rPr lang="nb-NO" dirty="0"/>
              <a:t> </a:t>
            </a:r>
            <a:r>
              <a:rPr lang="nb-NO" dirty="0" err="1"/>
              <a:t>raw</a:t>
            </a:r>
            <a:r>
              <a:rPr lang="nb-NO" dirty="0"/>
              <a:t> data by </a:t>
            </a:r>
            <a:r>
              <a:rPr lang="nb-NO" dirty="0" err="1"/>
              <a:t>accident</a:t>
            </a:r>
            <a:endParaRPr lang="nb-NO" dirty="0"/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09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58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arenR"/>
            </a:pPr>
            <a:r>
              <a:rPr lang="nb-NO" dirty="0"/>
              <a:t>Save</a:t>
            </a:r>
            <a:r>
              <a:rPr lang="nb-NO" baseline="0" dirty="0"/>
              <a:t> data as </a:t>
            </a:r>
            <a:r>
              <a:rPr lang="nb-NO" baseline="0" dirty="0" err="1"/>
              <a:t>originally</a:t>
            </a:r>
            <a:r>
              <a:rPr lang="nb-NO" baseline="0" dirty="0"/>
              <a:t> </a:t>
            </a:r>
            <a:r>
              <a:rPr lang="nb-NO" baseline="0" dirty="0" err="1"/>
              <a:t>generated</a:t>
            </a:r>
            <a:r>
              <a:rPr lang="nb-NO" baseline="0" dirty="0"/>
              <a:t> (e.g. by instrument or from survey)</a:t>
            </a:r>
          </a:p>
          <a:p>
            <a:pPr marL="457200" lvl="1" indent="0">
              <a:buFont typeface="+mj-lt"/>
              <a:buNone/>
            </a:pPr>
            <a:r>
              <a:rPr lang="nb-NO" baseline="0" dirty="0"/>
              <a:t>Do not </a:t>
            </a:r>
            <a:r>
              <a:rPr lang="nb-NO" baseline="0" dirty="0" err="1"/>
              <a:t>overwrite</a:t>
            </a:r>
            <a:r>
              <a:rPr lang="nb-NO" baseline="0" dirty="0"/>
              <a:t> </a:t>
            </a:r>
            <a:r>
              <a:rPr lang="nb-NO" baseline="0" dirty="0" err="1"/>
              <a:t>raw</a:t>
            </a:r>
            <a:r>
              <a:rPr lang="nb-NO" baseline="0" dirty="0"/>
              <a:t> data files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cleane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2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arenR"/>
            </a:pPr>
            <a:r>
              <a:rPr lang="nb-NO" dirty="0"/>
              <a:t>Save</a:t>
            </a:r>
            <a:r>
              <a:rPr lang="nb-NO" baseline="0" dirty="0"/>
              <a:t> data as </a:t>
            </a:r>
            <a:r>
              <a:rPr lang="nb-NO" baseline="0" dirty="0" err="1"/>
              <a:t>originally</a:t>
            </a:r>
            <a:r>
              <a:rPr lang="nb-NO" baseline="0" dirty="0"/>
              <a:t> </a:t>
            </a:r>
            <a:r>
              <a:rPr lang="nb-NO" baseline="0" dirty="0" err="1"/>
              <a:t>generated</a:t>
            </a:r>
            <a:r>
              <a:rPr lang="nb-NO" baseline="0" dirty="0"/>
              <a:t> (e.g. by instrument or from survey)</a:t>
            </a:r>
          </a:p>
          <a:p>
            <a:pPr marL="457200" lvl="1" indent="0">
              <a:buFont typeface="+mj-lt"/>
              <a:buNone/>
            </a:pPr>
            <a:r>
              <a:rPr lang="nb-NO" baseline="0" dirty="0"/>
              <a:t>Do not </a:t>
            </a:r>
            <a:r>
              <a:rPr lang="nb-NO" baseline="0" dirty="0" err="1"/>
              <a:t>overwrite</a:t>
            </a:r>
            <a:r>
              <a:rPr lang="nb-NO" baseline="0" dirty="0"/>
              <a:t> </a:t>
            </a:r>
            <a:r>
              <a:rPr lang="nb-NO" baseline="0" dirty="0" err="1"/>
              <a:t>raw</a:t>
            </a:r>
            <a:r>
              <a:rPr lang="nb-NO" baseline="0" dirty="0"/>
              <a:t> data files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cleane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81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arenR"/>
            </a:pPr>
            <a:r>
              <a:rPr lang="nb-NO" dirty="0"/>
              <a:t>Save</a:t>
            </a:r>
            <a:r>
              <a:rPr lang="nb-NO" baseline="0" dirty="0"/>
              <a:t> data as </a:t>
            </a:r>
            <a:r>
              <a:rPr lang="nb-NO" baseline="0" dirty="0" err="1"/>
              <a:t>originally</a:t>
            </a:r>
            <a:r>
              <a:rPr lang="nb-NO" baseline="0" dirty="0"/>
              <a:t> </a:t>
            </a:r>
            <a:r>
              <a:rPr lang="nb-NO" baseline="0" dirty="0" err="1"/>
              <a:t>generated</a:t>
            </a:r>
            <a:r>
              <a:rPr lang="nb-NO" baseline="0" dirty="0"/>
              <a:t> (e.g. by instrument or from survey)</a:t>
            </a:r>
          </a:p>
          <a:p>
            <a:pPr marL="457200" lvl="1" indent="0">
              <a:buFont typeface="+mj-lt"/>
              <a:buNone/>
            </a:pPr>
            <a:r>
              <a:rPr lang="nb-NO" baseline="0" dirty="0"/>
              <a:t>Do not </a:t>
            </a:r>
            <a:r>
              <a:rPr lang="nb-NO" baseline="0" dirty="0" err="1"/>
              <a:t>overwrite</a:t>
            </a:r>
            <a:r>
              <a:rPr lang="nb-NO" baseline="0" dirty="0"/>
              <a:t> </a:t>
            </a:r>
            <a:r>
              <a:rPr lang="nb-NO" baseline="0" dirty="0" err="1"/>
              <a:t>raw</a:t>
            </a:r>
            <a:r>
              <a:rPr lang="nb-NO" baseline="0" dirty="0"/>
              <a:t> data files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cleane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30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arenR"/>
            </a:pPr>
            <a:r>
              <a:rPr lang="nb-NO" dirty="0"/>
              <a:t>Save</a:t>
            </a:r>
            <a:r>
              <a:rPr lang="nb-NO" baseline="0" dirty="0"/>
              <a:t> data as </a:t>
            </a:r>
            <a:r>
              <a:rPr lang="nb-NO" baseline="0" dirty="0" err="1"/>
              <a:t>originally</a:t>
            </a:r>
            <a:r>
              <a:rPr lang="nb-NO" baseline="0" dirty="0"/>
              <a:t> </a:t>
            </a:r>
            <a:r>
              <a:rPr lang="nb-NO" baseline="0" dirty="0" err="1"/>
              <a:t>generated</a:t>
            </a:r>
            <a:r>
              <a:rPr lang="nb-NO" baseline="0" dirty="0"/>
              <a:t> (e.g. by instrument or from survey)</a:t>
            </a:r>
          </a:p>
          <a:p>
            <a:pPr marL="457200" lvl="1" indent="0">
              <a:buFont typeface="+mj-lt"/>
              <a:buNone/>
            </a:pPr>
            <a:r>
              <a:rPr lang="nb-NO" baseline="0" dirty="0"/>
              <a:t>Do not </a:t>
            </a:r>
            <a:r>
              <a:rPr lang="nb-NO" baseline="0" dirty="0" err="1"/>
              <a:t>overwrite</a:t>
            </a:r>
            <a:r>
              <a:rPr lang="nb-NO" baseline="0" dirty="0"/>
              <a:t> </a:t>
            </a:r>
            <a:r>
              <a:rPr lang="nb-NO" baseline="0" dirty="0" err="1"/>
              <a:t>raw</a:t>
            </a:r>
            <a:r>
              <a:rPr lang="nb-NO" baseline="0" dirty="0"/>
              <a:t> data files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cleane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95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manipulation</a:t>
            </a:r>
            <a:r>
              <a:rPr lang="nb-NO" dirty="0"/>
              <a:t> is as </a:t>
            </a:r>
            <a:r>
              <a:rPr lang="nb-NO" dirty="0" err="1"/>
              <a:t>important</a:t>
            </a:r>
            <a:r>
              <a:rPr lang="nb-NO" dirty="0"/>
              <a:t> for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analysis</a:t>
            </a:r>
            <a:r>
              <a:rPr lang="nb-NO" dirty="0"/>
              <a:t> as </a:t>
            </a:r>
            <a:r>
              <a:rPr lang="nb-NO" dirty="0" err="1"/>
              <a:t>statistics</a:t>
            </a:r>
            <a:r>
              <a:rPr lang="nb-NO" dirty="0"/>
              <a:t> and </a:t>
            </a:r>
            <a:r>
              <a:rPr lang="nb-NO" dirty="0" err="1"/>
              <a:t>interpretation</a:t>
            </a:r>
            <a:endParaRPr lang="nb-NO" dirty="0"/>
          </a:p>
          <a:p>
            <a:r>
              <a:rPr lang="nb-NO" dirty="0" err="1"/>
              <a:t>You</a:t>
            </a:r>
            <a:r>
              <a:rPr lang="nb-NO" dirty="0"/>
              <a:t> have to </a:t>
            </a:r>
            <a:r>
              <a:rPr lang="nb-NO" dirty="0" err="1"/>
              <a:t>document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step</a:t>
            </a:r>
            <a:r>
              <a:rPr lang="nb-NO" dirty="0"/>
              <a:t> </a:t>
            </a:r>
            <a:r>
              <a:rPr lang="nb-NO" dirty="0" err="1"/>
              <a:t>throughoughly</a:t>
            </a:r>
            <a:r>
              <a:rPr lang="nb-NO" dirty="0"/>
              <a:t> so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reproduce</a:t>
            </a:r>
          </a:p>
          <a:p>
            <a:pPr marL="0" indent="0">
              <a:buFont typeface="+mj-lt"/>
              <a:buNone/>
            </a:pPr>
            <a:endParaRPr lang="nb-NO" dirty="0"/>
          </a:p>
          <a:p>
            <a:pPr marL="0" indent="0">
              <a:buFont typeface="+mj-lt"/>
              <a:buNone/>
            </a:pPr>
            <a:r>
              <a:rPr lang="nb-NO" dirty="0"/>
              <a:t>Write in a file</a:t>
            </a:r>
            <a:r>
              <a:rPr lang="nb-NO" baseline="0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menu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used,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column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copied</a:t>
            </a:r>
            <a:r>
              <a:rPr lang="nb-NO" dirty="0"/>
              <a:t> and </a:t>
            </a:r>
            <a:r>
              <a:rPr lang="nb-NO" dirty="0" err="1"/>
              <a:t>pasted</a:t>
            </a:r>
            <a:r>
              <a:rPr lang="nb-NO" dirty="0"/>
              <a:t> </a:t>
            </a:r>
            <a:r>
              <a:rPr lang="nb-NO" dirty="0" err="1"/>
              <a:t>etc</a:t>
            </a:r>
            <a:endParaRPr lang="nb-NO" dirty="0"/>
          </a:p>
          <a:p>
            <a:pPr marL="0" indent="0">
              <a:buFont typeface="+mj-lt"/>
              <a:buNone/>
            </a:pP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nb-NO" dirty="0"/>
              <a:t>At </a:t>
            </a:r>
            <a:r>
              <a:rPr lang="nb-NO" dirty="0" err="1"/>
              <a:t>least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has </a:t>
            </a:r>
            <a:r>
              <a:rPr lang="nb-NO" dirty="0" err="1"/>
              <a:t>been</a:t>
            </a:r>
            <a:r>
              <a:rPr lang="nb-NO" dirty="0"/>
              <a:t> done, </a:t>
            </a:r>
            <a:r>
              <a:rPr lang="nb-NO" dirty="0" err="1"/>
              <a:t>if</a:t>
            </a:r>
            <a:r>
              <a:rPr lang="nb-NO" dirty="0"/>
              <a:t> not </a:t>
            </a:r>
            <a:r>
              <a:rPr lang="nb-NO" dirty="0" err="1"/>
              <a:t>why</a:t>
            </a:r>
            <a:endParaRPr lang="nb-NO" dirty="0"/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22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Provide</a:t>
            </a:r>
            <a:r>
              <a:rPr lang="nb-NO" dirty="0"/>
              <a:t> metadata</a:t>
            </a:r>
          </a:p>
          <a:p>
            <a:r>
              <a:rPr lang="nb-NO" dirty="0"/>
              <a:t>Write README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53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Provide</a:t>
            </a:r>
            <a:r>
              <a:rPr lang="nb-NO" dirty="0"/>
              <a:t> metadata</a:t>
            </a:r>
          </a:p>
          <a:p>
            <a:r>
              <a:rPr lang="nb-NO" dirty="0"/>
              <a:t>Write README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3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We’re</a:t>
            </a:r>
            <a:r>
              <a:rPr lang="nb-NO" dirty="0" smtClean="0"/>
              <a:t> not </a:t>
            </a:r>
            <a:r>
              <a:rPr lang="nb-NO" dirty="0" err="1" smtClean="0"/>
              <a:t>doing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engineering</a:t>
            </a:r>
            <a:r>
              <a:rPr lang="nb-NO" dirty="0" smtClean="0"/>
              <a:t> and </a:t>
            </a: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do </a:t>
            </a:r>
            <a:r>
              <a:rPr lang="nb-NO" dirty="0" err="1" smtClean="0"/>
              <a:t>probably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doesnt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much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beyond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statistics</a:t>
            </a:r>
            <a:endParaRPr lang="nb-NO" baseline="0" dirty="0" smtClean="0"/>
          </a:p>
          <a:p>
            <a:r>
              <a:rPr lang="nb-NO" baseline="0" dirty="0" err="1" smtClean="0"/>
              <a:t>But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should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apply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some</a:t>
            </a:r>
            <a:r>
              <a:rPr lang="nb-NO" baseline="0" dirty="0" smtClean="0"/>
              <a:t> best </a:t>
            </a:r>
            <a:r>
              <a:rPr lang="nb-NO" baseline="0" dirty="0" err="1" smtClean="0"/>
              <a:t>practices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software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engineers</a:t>
            </a:r>
            <a:r>
              <a:rPr lang="nb-NO" baseline="0" dirty="0" smtClean="0"/>
              <a:t> to make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code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readbale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reusable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testable</a:t>
            </a:r>
            <a:endParaRPr lang="nb-NO" baseline="0" dirty="0" smtClean="0"/>
          </a:p>
          <a:p>
            <a:endParaRPr lang="nb-NO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Not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paper</a:t>
            </a:r>
            <a:r>
              <a:rPr lang="nb-NO" dirty="0" smtClean="0"/>
              <a:t>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raw</a:t>
            </a:r>
            <a:r>
              <a:rPr lang="nb-NO" dirty="0" smtClean="0"/>
              <a:t> data and </a:t>
            </a:r>
            <a:r>
              <a:rPr lang="nb-NO" dirty="0" err="1" smtClean="0"/>
              <a:t>the</a:t>
            </a:r>
            <a:r>
              <a:rPr lang="nb-NO" dirty="0" smtClean="0"/>
              <a:t> data </a:t>
            </a:r>
            <a:r>
              <a:rPr lang="nb-NO" dirty="0" err="1" smtClean="0"/>
              <a:t>analysis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part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research</a:t>
            </a:r>
            <a:r>
              <a:rPr lang="nb-NO" dirty="0" smtClean="0"/>
              <a:t> and </a:t>
            </a:r>
            <a:r>
              <a:rPr lang="nb-NO" dirty="0" err="1" smtClean="0"/>
              <a:t>should</a:t>
            </a:r>
            <a:r>
              <a:rPr lang="nb-NO" dirty="0" smtClean="0"/>
              <a:t> </a:t>
            </a:r>
            <a:r>
              <a:rPr lang="nb-NO" dirty="0" err="1" smtClean="0"/>
              <a:t>therefore</a:t>
            </a:r>
            <a:r>
              <a:rPr lang="nb-NO" dirty="0" smtClean="0"/>
              <a:t> be </a:t>
            </a:r>
            <a:r>
              <a:rPr lang="nb-NO" dirty="0" err="1" smtClean="0"/>
              <a:t>published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Aim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workshop: </a:t>
            </a:r>
            <a:r>
              <a:rPr lang="nb-NO" dirty="0" err="1" smtClean="0"/>
              <a:t>no</a:t>
            </a:r>
            <a:r>
              <a:rPr lang="nb-NO" dirty="0" smtClean="0"/>
              <a:t> «</a:t>
            </a:r>
            <a:r>
              <a:rPr lang="nb-NO" dirty="0" err="1" smtClean="0"/>
              <a:t>perfect</a:t>
            </a:r>
            <a:r>
              <a:rPr lang="nb-NO" dirty="0" smtClean="0"/>
              <a:t> </a:t>
            </a:r>
            <a:r>
              <a:rPr lang="nb-NO" dirty="0" err="1" smtClean="0"/>
              <a:t>recipe</a:t>
            </a:r>
            <a:r>
              <a:rPr lang="nb-NO" dirty="0" smtClean="0"/>
              <a:t>»,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discussion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works</a:t>
            </a:r>
            <a:r>
              <a:rPr lang="nb-NO" dirty="0" smtClean="0"/>
              <a:t> for </a:t>
            </a:r>
            <a:r>
              <a:rPr lang="nb-NO" dirty="0" err="1" smtClean="0"/>
              <a:t>you</a:t>
            </a:r>
            <a:r>
              <a:rPr lang="nb-NO" dirty="0" smtClean="0"/>
              <a:t> best, </a:t>
            </a:r>
            <a:r>
              <a:rPr lang="nb-NO" dirty="0" err="1" smtClean="0"/>
              <a:t>but</a:t>
            </a:r>
            <a:endParaRPr lang="nb-NO" dirty="0" smtClean="0"/>
          </a:p>
          <a:p>
            <a:pPr lvl="1"/>
            <a:r>
              <a:rPr lang="nb-NO" dirty="0" smtClean="0"/>
              <a:t>It </a:t>
            </a:r>
            <a:r>
              <a:rPr lang="nb-NO" dirty="0" err="1" smtClean="0"/>
              <a:t>needs</a:t>
            </a:r>
            <a:r>
              <a:rPr lang="nb-NO" dirty="0" smtClean="0"/>
              <a:t> to be </a:t>
            </a:r>
            <a:r>
              <a:rPr lang="nb-NO" dirty="0" err="1" smtClean="0"/>
              <a:t>reproducible</a:t>
            </a:r>
            <a:endParaRPr lang="nb-NO" dirty="0" smtClean="0"/>
          </a:p>
          <a:p>
            <a:pPr lvl="2"/>
            <a:r>
              <a:rPr lang="nb-NO" dirty="0" smtClean="0"/>
              <a:t>It </a:t>
            </a:r>
            <a:r>
              <a:rPr lang="nb-NO" dirty="0" err="1" smtClean="0"/>
              <a:t>needs</a:t>
            </a:r>
            <a:r>
              <a:rPr lang="nb-NO" dirty="0" smtClean="0"/>
              <a:t> to be </a:t>
            </a:r>
            <a:r>
              <a:rPr lang="nb-NO" dirty="0" err="1" smtClean="0"/>
              <a:t>somewhat</a:t>
            </a:r>
            <a:r>
              <a:rPr lang="nb-NO" dirty="0" smtClean="0"/>
              <a:t> </a:t>
            </a:r>
            <a:r>
              <a:rPr lang="nb-NO" dirty="0" err="1" smtClean="0"/>
              <a:t>self-explanatory</a:t>
            </a:r>
            <a:r>
              <a:rPr lang="nb-NO" dirty="0" smtClean="0"/>
              <a:t> to </a:t>
            </a:r>
            <a:r>
              <a:rPr lang="nb-NO" dirty="0" err="1" smtClean="0"/>
              <a:t>someone</a:t>
            </a:r>
            <a:r>
              <a:rPr lang="nb-NO" dirty="0" smtClean="0"/>
              <a:t> </a:t>
            </a:r>
            <a:r>
              <a:rPr lang="nb-NO" dirty="0" err="1" smtClean="0"/>
              <a:t>who</a:t>
            </a:r>
            <a:r>
              <a:rPr lang="nb-NO" dirty="0" smtClean="0"/>
              <a:t> </a:t>
            </a:r>
            <a:r>
              <a:rPr lang="nb-NO" dirty="0" err="1" smtClean="0"/>
              <a:t>wants</a:t>
            </a:r>
            <a:r>
              <a:rPr lang="nb-NO" dirty="0" smtClean="0"/>
              <a:t> to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data and sees it for </a:t>
            </a:r>
            <a:r>
              <a:rPr lang="nb-NO" dirty="0" err="1" smtClean="0"/>
              <a:t>the</a:t>
            </a:r>
            <a:r>
              <a:rPr lang="nb-NO" dirty="0" smtClean="0"/>
              <a:t> first time</a:t>
            </a:r>
          </a:p>
          <a:p>
            <a:pPr lvl="2"/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need</a:t>
            </a:r>
            <a:r>
              <a:rPr lang="nb-NO" dirty="0" smtClean="0"/>
              <a:t> to be </a:t>
            </a:r>
            <a:r>
              <a:rPr lang="nb-NO" dirty="0" err="1" smtClean="0"/>
              <a:t>able</a:t>
            </a:r>
            <a:r>
              <a:rPr lang="nb-NO" dirty="0" smtClean="0"/>
              <a:t> to </a:t>
            </a:r>
            <a:r>
              <a:rPr lang="nb-NO" dirty="0" err="1" smtClean="0"/>
              <a:t>get</a:t>
            </a:r>
            <a:r>
              <a:rPr lang="nb-NO" dirty="0" smtClean="0"/>
              <a:t> back to it </a:t>
            </a:r>
            <a:r>
              <a:rPr lang="nb-NO" dirty="0" err="1" smtClean="0"/>
              <a:t>after</a:t>
            </a:r>
            <a:r>
              <a:rPr lang="nb-NO" dirty="0" smtClean="0"/>
              <a:t> a </a:t>
            </a:r>
            <a:r>
              <a:rPr lang="nb-NO" dirty="0" err="1" smtClean="0"/>
              <a:t>long</a:t>
            </a:r>
            <a:r>
              <a:rPr lang="nb-NO" dirty="0" smtClean="0"/>
              <a:t> time </a:t>
            </a:r>
            <a:r>
              <a:rPr lang="nb-NO" dirty="0" err="1" smtClean="0"/>
              <a:t>without</a:t>
            </a:r>
            <a:r>
              <a:rPr lang="nb-NO" dirty="0" smtClean="0"/>
              <a:t> </a:t>
            </a:r>
            <a:r>
              <a:rPr lang="nb-NO" dirty="0" err="1" smtClean="0"/>
              <a:t>spending</a:t>
            </a:r>
            <a:r>
              <a:rPr lang="nb-NO" dirty="0" smtClean="0"/>
              <a:t> </a:t>
            </a:r>
            <a:r>
              <a:rPr lang="nb-NO" dirty="0" err="1" smtClean="0"/>
              <a:t>too</a:t>
            </a:r>
            <a:r>
              <a:rPr lang="nb-NO" dirty="0" smtClean="0"/>
              <a:t> </a:t>
            </a:r>
            <a:r>
              <a:rPr lang="nb-NO" dirty="0" err="1" smtClean="0"/>
              <a:t>much</a:t>
            </a:r>
            <a:r>
              <a:rPr lang="nb-NO" dirty="0" smtClean="0"/>
              <a:t> time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understanding</a:t>
            </a:r>
            <a:r>
              <a:rPr lang="nb-NO" dirty="0" smtClean="0"/>
              <a:t> </a:t>
            </a: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did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get</a:t>
            </a:r>
            <a:r>
              <a:rPr lang="nb-NO" dirty="0" smtClean="0"/>
              <a:t> data not all at </a:t>
            </a:r>
            <a:r>
              <a:rPr lang="nb-NO" dirty="0" err="1" smtClean="0"/>
              <a:t>once</a:t>
            </a:r>
            <a:r>
              <a:rPr lang="nb-NO" dirty="0" smtClean="0"/>
              <a:t>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little</a:t>
            </a:r>
            <a:r>
              <a:rPr lang="nb-NO" dirty="0" smtClean="0"/>
              <a:t> by </a:t>
            </a:r>
            <a:r>
              <a:rPr lang="nb-NO" dirty="0" err="1" smtClean="0"/>
              <a:t>little</a:t>
            </a:r>
            <a:r>
              <a:rPr lang="nb-NO" dirty="0" smtClean="0"/>
              <a:t> (</a:t>
            </a:r>
            <a:r>
              <a:rPr lang="nb-NO" dirty="0" err="1" smtClean="0"/>
              <a:t>especialy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seasonal</a:t>
            </a:r>
            <a:r>
              <a:rPr lang="nb-NO" dirty="0" smtClean="0"/>
              <a:t>)</a:t>
            </a:r>
          </a:p>
          <a:p>
            <a:pPr lvl="2"/>
            <a:r>
              <a:rPr lang="nb-NO" dirty="0" smtClean="0"/>
              <a:t>It </a:t>
            </a:r>
            <a:r>
              <a:rPr lang="nb-NO" dirty="0" err="1" smtClean="0"/>
              <a:t>should</a:t>
            </a:r>
            <a:r>
              <a:rPr lang="nb-NO" dirty="0" smtClean="0"/>
              <a:t> be in a </a:t>
            </a:r>
            <a:r>
              <a:rPr lang="nb-NO" dirty="0" err="1" smtClean="0"/>
              <a:t>shape</a:t>
            </a:r>
            <a:r>
              <a:rPr lang="nb-NO" dirty="0" smtClean="0"/>
              <a:t> so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publish</a:t>
            </a:r>
            <a:r>
              <a:rPr lang="nb-NO" dirty="0" smtClean="0"/>
              <a:t> it </a:t>
            </a:r>
            <a:r>
              <a:rPr lang="nb-NO" dirty="0" err="1" smtClean="0"/>
              <a:t>directly</a:t>
            </a:r>
            <a:r>
              <a:rPr lang="nb-NO" dirty="0" smtClean="0"/>
              <a:t>, </a:t>
            </a:r>
            <a:r>
              <a:rPr lang="nb-NO" dirty="0" err="1" smtClean="0"/>
              <a:t>since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want</a:t>
            </a:r>
            <a:r>
              <a:rPr lang="nb-NO" dirty="0" smtClean="0"/>
              <a:t> to </a:t>
            </a:r>
            <a:r>
              <a:rPr lang="nb-NO" dirty="0" err="1" smtClean="0"/>
              <a:t>publish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data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don’t</a:t>
            </a:r>
            <a:r>
              <a:rPr lang="nb-NO" dirty="0" smtClean="0"/>
              <a:t> </a:t>
            </a:r>
            <a:r>
              <a:rPr lang="nb-NO" dirty="0" err="1" smtClean="0"/>
              <a:t>need</a:t>
            </a:r>
            <a:r>
              <a:rPr lang="nb-NO" dirty="0" smtClean="0"/>
              <a:t> to </a:t>
            </a:r>
            <a:r>
              <a:rPr lang="nb-NO" dirty="0" err="1" smtClean="0"/>
              <a:t>fiddle</a:t>
            </a:r>
            <a:r>
              <a:rPr lang="nb-NO" dirty="0" smtClean="0"/>
              <a:t> </a:t>
            </a:r>
            <a:r>
              <a:rPr lang="nb-NO" dirty="0" err="1" smtClean="0"/>
              <a:t>around</a:t>
            </a:r>
            <a:r>
              <a:rPr lang="nb-NO" dirty="0" smtClean="0"/>
              <a:t> and </a:t>
            </a: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did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beginning</a:t>
            </a:r>
            <a:r>
              <a:rPr lang="nb-NO" dirty="0" smtClean="0"/>
              <a:t> </a:t>
            </a:r>
            <a:r>
              <a:rPr lang="nb-NO" dirty="0" err="1" smtClean="0"/>
              <a:t>doesnt</a:t>
            </a:r>
            <a:r>
              <a:rPr lang="nb-NO" dirty="0" smtClean="0"/>
              <a:t> match </a:t>
            </a: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came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end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67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Especially</a:t>
            </a:r>
            <a:r>
              <a:rPr lang="nb-NO" dirty="0" smtClean="0"/>
              <a:t> </a:t>
            </a:r>
            <a:r>
              <a:rPr lang="nb-NO" dirty="0" err="1" smtClean="0"/>
              <a:t>important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you’re</a:t>
            </a:r>
            <a:r>
              <a:rPr lang="nb-NO" dirty="0" smtClean="0"/>
              <a:t> </a:t>
            </a:r>
            <a:r>
              <a:rPr lang="nb-NO" dirty="0" err="1" smtClean="0"/>
              <a:t>publishing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code</a:t>
            </a:r>
            <a:r>
              <a:rPr lang="nb-NO" baseline="0" dirty="0" smtClean="0"/>
              <a:t>/data </a:t>
            </a:r>
            <a:r>
              <a:rPr lang="nb-NO" baseline="0" dirty="0" err="1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42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more than 1 page (about 60 lines)</a:t>
            </a:r>
            <a:r>
              <a:rPr lang="en-US" baseline="0" dirty="0" smtClean="0"/>
              <a:t> </a:t>
            </a:r>
            <a:r>
              <a:rPr lang="en-US" dirty="0" smtClean="0"/>
              <a:t>long</a:t>
            </a:r>
          </a:p>
          <a:p>
            <a:endParaRPr lang="nb-NO" dirty="0" smtClean="0"/>
          </a:p>
          <a:p>
            <a:r>
              <a:rPr lang="nb-NO" dirty="0" smtClean="0"/>
              <a:t>Mine: 50-150 lines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long</a:t>
            </a:r>
            <a:endParaRPr lang="nb-NO" baseline="0" dirty="0" smtClean="0"/>
          </a:p>
          <a:p>
            <a:endParaRPr lang="nb-NO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1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dirty="0" err="1" smtClean="0"/>
              <a:t>instead</a:t>
            </a:r>
            <a:r>
              <a:rPr lang="nb-NO" sz="1200" dirty="0" smtClean="0"/>
              <a:t> </a:t>
            </a:r>
            <a:r>
              <a:rPr lang="nb-NO" sz="1200" dirty="0" err="1" smtClean="0"/>
              <a:t>of</a:t>
            </a:r>
            <a:r>
              <a:rPr lang="nb-NO" sz="1200" dirty="0" smtClean="0"/>
              <a:t> multiple </a:t>
            </a:r>
            <a:r>
              <a:rPr lang="nb-NO" sz="1200" dirty="0" err="1" smtClean="0"/>
              <a:t>objects</a:t>
            </a:r>
            <a:r>
              <a:rPr lang="nb-NO" sz="1200" dirty="0" smtClean="0"/>
              <a:t> </a:t>
            </a:r>
            <a:r>
              <a:rPr lang="nb-NO" sz="1200" dirty="0" err="1" smtClean="0"/>
              <a:t>if</a:t>
            </a:r>
            <a:r>
              <a:rPr lang="nb-NO" sz="1200" dirty="0" smtClean="0"/>
              <a:t> </a:t>
            </a:r>
            <a:r>
              <a:rPr lang="nb-NO" sz="1200" dirty="0" err="1" smtClean="0"/>
              <a:t>you</a:t>
            </a:r>
            <a:r>
              <a:rPr lang="nb-NO" sz="1200" dirty="0" smtClean="0"/>
              <a:t> </a:t>
            </a:r>
            <a:r>
              <a:rPr lang="nb-NO" sz="1200" dirty="0" err="1" smtClean="0"/>
              <a:t>are</a:t>
            </a:r>
            <a:r>
              <a:rPr lang="nb-NO" sz="1200" dirty="0" smtClean="0"/>
              <a:t> </a:t>
            </a:r>
            <a:r>
              <a:rPr lang="nb-NO" sz="1200" dirty="0" err="1" smtClean="0"/>
              <a:t>going</a:t>
            </a:r>
            <a:r>
              <a:rPr lang="nb-NO" sz="1200" dirty="0" smtClean="0"/>
              <a:t> to do </a:t>
            </a:r>
            <a:r>
              <a:rPr lang="nb-NO" sz="1200" dirty="0" err="1" smtClean="0"/>
              <a:t>the</a:t>
            </a:r>
            <a:r>
              <a:rPr lang="nb-NO" sz="1200" dirty="0" smtClean="0"/>
              <a:t> same </a:t>
            </a:r>
            <a:r>
              <a:rPr lang="nb-NO" sz="1200" dirty="0" err="1" smtClean="0"/>
              <a:t>analysis</a:t>
            </a:r>
            <a:r>
              <a:rPr lang="nb-NO" sz="1200" dirty="0" smtClean="0"/>
              <a:t> </a:t>
            </a:r>
            <a:r>
              <a:rPr lang="nb-NO" sz="1200" dirty="0" err="1" smtClean="0"/>
              <a:t>on</a:t>
            </a:r>
            <a:r>
              <a:rPr lang="nb-NO" sz="1200" dirty="0" smtClean="0"/>
              <a:t> </a:t>
            </a:r>
            <a:r>
              <a:rPr lang="nb-NO" sz="1200" dirty="0" err="1" smtClean="0"/>
              <a:t>each</a:t>
            </a:r>
            <a:r>
              <a:rPr lang="nb-NO" sz="1200" dirty="0" smtClean="0"/>
              <a:t> </a:t>
            </a:r>
            <a:r>
              <a:rPr lang="nb-NO" sz="1200" dirty="0" err="1" smtClean="0"/>
              <a:t>object</a:t>
            </a:r>
            <a:r>
              <a:rPr lang="nb-NO" sz="1200" dirty="0" smtClean="0"/>
              <a:t>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the</a:t>
            </a:r>
            <a:r>
              <a:rPr lang="nb-NO" sz="1200" dirty="0" smtClean="0"/>
              <a:t> same </a:t>
            </a:r>
            <a:r>
              <a:rPr lang="nb-NO" sz="1200" dirty="0" err="1" smtClean="0"/>
              <a:t>structure</a:t>
            </a:r>
            <a:r>
              <a:rPr lang="nb-NO" sz="12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 dirty="0" smtClean="0"/>
              <a:t>For </a:t>
            </a:r>
            <a:r>
              <a:rPr lang="nb-NO" dirty="0" err="1" smtClean="0"/>
              <a:t>documenting</a:t>
            </a:r>
            <a:r>
              <a:rPr lang="nb-NO" dirty="0" smtClean="0"/>
              <a:t> </a:t>
            </a:r>
            <a:r>
              <a:rPr lang="nb-NO" dirty="0" err="1" smtClean="0"/>
              <a:t>their</a:t>
            </a:r>
            <a:r>
              <a:rPr lang="nb-NO" dirty="0" smtClean="0"/>
              <a:t> purpose</a:t>
            </a:r>
          </a:p>
          <a:p>
            <a:pPr>
              <a:buFontTx/>
              <a:buChar char="-"/>
            </a:pPr>
            <a:r>
              <a:rPr lang="nb-NO" dirty="0" smtClean="0"/>
              <a:t>Make </a:t>
            </a:r>
            <a:r>
              <a:rPr lang="nb-NO" dirty="0" err="1" smtClean="0"/>
              <a:t>the</a:t>
            </a:r>
            <a:r>
              <a:rPr lang="nb-NO" dirty="0" smtClean="0"/>
              <a:t> program </a:t>
            </a:r>
            <a:r>
              <a:rPr lang="nb-NO" dirty="0" err="1" smtClean="0"/>
              <a:t>easier</a:t>
            </a:r>
            <a:r>
              <a:rPr lang="nb-NO" dirty="0" smtClean="0"/>
              <a:t> to </a:t>
            </a:r>
            <a:r>
              <a:rPr lang="nb-NO" dirty="0" err="1" smtClean="0"/>
              <a:t>read</a:t>
            </a:r>
            <a:endParaRPr lang="nb-NO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4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collaborators</a:t>
            </a:r>
            <a:r>
              <a:rPr lang="nb-NO" dirty="0" smtClean="0"/>
              <a:t>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make it </a:t>
            </a:r>
            <a:r>
              <a:rPr lang="nb-NO" dirty="0" err="1" smtClean="0"/>
              <a:t>easy</a:t>
            </a:r>
            <a:r>
              <a:rPr lang="nb-NO" dirty="0" smtClean="0"/>
              <a:t> for </a:t>
            </a:r>
            <a:r>
              <a:rPr lang="nb-NO" dirty="0" err="1" smtClean="0"/>
              <a:t>them</a:t>
            </a:r>
            <a:r>
              <a:rPr lang="nb-NO" dirty="0" smtClean="0"/>
              <a:t> to </a:t>
            </a:r>
            <a:r>
              <a:rPr lang="nb-NO" dirty="0" err="1" smtClean="0"/>
              <a:t>work</a:t>
            </a:r>
            <a:r>
              <a:rPr lang="nb-NO" dirty="0" smtClean="0"/>
              <a:t>/ </a:t>
            </a:r>
            <a:r>
              <a:rPr lang="nb-NO" dirty="0" err="1" smtClean="0"/>
              <a:t>proof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 for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collaborators</a:t>
            </a:r>
            <a:r>
              <a:rPr lang="nb-NO" dirty="0" smtClean="0"/>
              <a:t> to </a:t>
            </a:r>
            <a:r>
              <a:rPr lang="nb-NO" dirty="0" err="1" smtClean="0"/>
              <a:t>join</a:t>
            </a:r>
            <a:endParaRPr lang="nb-NO" dirty="0" smtClean="0"/>
          </a:p>
          <a:p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collaborator</a:t>
            </a:r>
            <a:r>
              <a:rPr lang="nb-NO" dirty="0" smtClean="0"/>
              <a:t> </a:t>
            </a:r>
            <a:r>
              <a:rPr lang="nb-NO" dirty="0" err="1" smtClean="0"/>
              <a:t>could</a:t>
            </a:r>
            <a:r>
              <a:rPr lang="nb-NO" dirty="0" smtClean="0"/>
              <a:t> </a:t>
            </a:r>
            <a:r>
              <a:rPr lang="nb-NO" dirty="0" err="1" smtClean="0"/>
              <a:t>also</a:t>
            </a:r>
            <a:r>
              <a:rPr lang="nb-NO" dirty="0" smtClean="0"/>
              <a:t> be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returning</a:t>
            </a:r>
            <a:r>
              <a:rPr lang="nb-NO" dirty="0" smtClean="0"/>
              <a:t> to a </a:t>
            </a:r>
            <a:r>
              <a:rPr lang="nb-NO" dirty="0" err="1" smtClean="0"/>
              <a:t>project</a:t>
            </a:r>
            <a:r>
              <a:rPr lang="nb-NO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6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Contributing</a:t>
            </a:r>
            <a:r>
              <a:rPr lang="nb-NO" dirty="0" smtClean="0"/>
              <a:t> -&gt; more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software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development</a:t>
            </a:r>
            <a:r>
              <a:rPr lang="nb-NO" baseline="0" dirty="0" smtClean="0"/>
              <a:t>? </a:t>
            </a:r>
            <a:r>
              <a:rPr lang="nb-NO" baseline="0" dirty="0" err="1" smtClean="0"/>
              <a:t>But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certainly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also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good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us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specify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comes</a:t>
            </a:r>
            <a:r>
              <a:rPr lang="nb-NO" baseline="0" dirty="0" smtClean="0"/>
              <a:t> from </a:t>
            </a:r>
            <a:r>
              <a:rPr lang="nb-NO" baseline="0" dirty="0" err="1" smtClean="0"/>
              <a:t>whom</a:t>
            </a:r>
            <a:r>
              <a:rPr lang="nb-NO" baseline="0" dirty="0" smtClean="0"/>
              <a:t> in order to be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paper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err="1" smtClean="0"/>
              <a:t>Might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also</a:t>
            </a:r>
            <a:r>
              <a:rPr lang="nb-NO" baseline="0" dirty="0" smtClean="0"/>
              <a:t> be a «</a:t>
            </a:r>
            <a:r>
              <a:rPr lang="nb-NO" baseline="0" dirty="0" err="1" smtClean="0"/>
              <a:t>Absicherung</a:t>
            </a:r>
            <a:r>
              <a:rPr lang="nb-NO" baseline="0" dirty="0" smtClean="0"/>
              <a:t>» and </a:t>
            </a:r>
            <a:r>
              <a:rPr lang="nb-NO" baseline="0" dirty="0" err="1" smtClean="0"/>
              <a:t>documentation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us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PhDs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which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use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if</a:t>
            </a:r>
            <a:r>
              <a:rPr lang="nb-NO" baseline="0" dirty="0" smtClean="0"/>
              <a:t> it </a:t>
            </a:r>
            <a:r>
              <a:rPr lang="nb-NO" baseline="0" dirty="0" err="1" smtClean="0"/>
              <a:t>becomes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clear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your</a:t>
            </a:r>
            <a:r>
              <a:rPr lang="nb-NO" baseline="0" dirty="0" smtClean="0"/>
              <a:t> initial co-</a:t>
            </a:r>
            <a:r>
              <a:rPr lang="nb-NO" baseline="0" dirty="0" err="1" smtClean="0"/>
              <a:t>authors</a:t>
            </a:r>
            <a:r>
              <a:rPr lang="nb-NO" baseline="0" dirty="0" smtClean="0"/>
              <a:t> dont </a:t>
            </a:r>
            <a:r>
              <a:rPr lang="nb-NO" baseline="0" dirty="0" err="1" smtClean="0"/>
              <a:t>deserve</a:t>
            </a:r>
            <a:r>
              <a:rPr lang="nb-NO" baseline="0" dirty="0" smtClean="0"/>
              <a:t> to be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paper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en-US" dirty="0" smtClean="0"/>
              <a:t>all of the background information about a project that seems so obvious now but which you may very well forget in 5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41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Contributing</a:t>
            </a:r>
            <a:r>
              <a:rPr lang="nb-NO" dirty="0" smtClean="0"/>
              <a:t> -&gt; more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software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development</a:t>
            </a:r>
            <a:r>
              <a:rPr lang="nb-NO" baseline="0" dirty="0" smtClean="0"/>
              <a:t>? </a:t>
            </a:r>
            <a:r>
              <a:rPr lang="nb-NO" baseline="0" dirty="0" err="1" smtClean="0"/>
              <a:t>But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certainly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also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good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us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specify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comes</a:t>
            </a:r>
            <a:r>
              <a:rPr lang="nb-NO" baseline="0" dirty="0" smtClean="0"/>
              <a:t> from </a:t>
            </a:r>
            <a:r>
              <a:rPr lang="nb-NO" baseline="0" dirty="0" err="1" smtClean="0"/>
              <a:t>whom</a:t>
            </a:r>
            <a:r>
              <a:rPr lang="nb-NO" baseline="0" dirty="0" smtClean="0"/>
              <a:t> in order to be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paper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err="1" smtClean="0"/>
              <a:t>Might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also</a:t>
            </a:r>
            <a:r>
              <a:rPr lang="nb-NO" baseline="0" dirty="0" smtClean="0"/>
              <a:t> be a «</a:t>
            </a:r>
            <a:r>
              <a:rPr lang="nb-NO" baseline="0" dirty="0" err="1" smtClean="0"/>
              <a:t>Absicherung</a:t>
            </a:r>
            <a:r>
              <a:rPr lang="nb-NO" baseline="0" dirty="0" smtClean="0"/>
              <a:t>» and </a:t>
            </a:r>
            <a:r>
              <a:rPr lang="nb-NO" baseline="0" dirty="0" err="1" smtClean="0"/>
              <a:t>documentation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us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PhDs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which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use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if</a:t>
            </a:r>
            <a:r>
              <a:rPr lang="nb-NO" baseline="0" dirty="0" smtClean="0"/>
              <a:t> it </a:t>
            </a:r>
            <a:r>
              <a:rPr lang="nb-NO" baseline="0" dirty="0" err="1" smtClean="0"/>
              <a:t>becomes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clear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your</a:t>
            </a:r>
            <a:r>
              <a:rPr lang="nb-NO" baseline="0" dirty="0" smtClean="0"/>
              <a:t> initial co-</a:t>
            </a:r>
            <a:r>
              <a:rPr lang="nb-NO" baseline="0" dirty="0" err="1" smtClean="0"/>
              <a:t>authors</a:t>
            </a:r>
            <a:r>
              <a:rPr lang="nb-NO" baseline="0" dirty="0" smtClean="0"/>
              <a:t> dont </a:t>
            </a:r>
            <a:r>
              <a:rPr lang="nb-NO" baseline="0" dirty="0" err="1" smtClean="0"/>
              <a:t>deserve</a:t>
            </a:r>
            <a:r>
              <a:rPr lang="nb-NO" baseline="0" dirty="0" smtClean="0"/>
              <a:t> to be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paper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en-US" dirty="0" smtClean="0"/>
              <a:t>all of the background information about a project that seems so obvious now but which you may very well forget in 5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46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 if a researcher in a</a:t>
            </a:r>
          </a:p>
          <a:p>
            <a:r>
              <a:rPr lang="en-US" dirty="0" smtClean="0"/>
              <a:t>developing country is being paid by her government to compile a public health report, she</a:t>
            </a:r>
          </a:p>
          <a:p>
            <a:r>
              <a:rPr lang="en-US" dirty="0" smtClean="0"/>
              <a:t>will be unable to include your data if the license says "noncommercial".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97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E.g. separate </a:t>
            </a:r>
            <a:r>
              <a:rPr lang="nb-NO" dirty="0" err="1" smtClean="0"/>
              <a:t>project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paper</a:t>
            </a:r>
            <a:r>
              <a:rPr lang="nb-NO" dirty="0" smtClean="0"/>
              <a:t> </a:t>
            </a:r>
            <a:r>
              <a:rPr lang="nb-NO" dirty="0" err="1" smtClean="0"/>
              <a:t>you’re</a:t>
            </a:r>
            <a:r>
              <a:rPr lang="nb-NO" dirty="0" smtClean="0"/>
              <a:t> planning/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endParaRPr lang="nb-NO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Main </a:t>
            </a:r>
            <a:r>
              <a:rPr lang="nb-NO" dirty="0" err="1" smtClean="0"/>
              <a:t>aim</a:t>
            </a:r>
            <a:r>
              <a:rPr lang="nb-NO" dirty="0" smtClean="0"/>
              <a:t>: </a:t>
            </a:r>
            <a:r>
              <a:rPr lang="nb-NO" dirty="0" err="1" smtClean="0"/>
              <a:t>consistenct</a:t>
            </a:r>
            <a:r>
              <a:rPr lang="nb-NO" dirty="0" smtClean="0"/>
              <a:t> </a:t>
            </a:r>
            <a:r>
              <a:rPr lang="nb-NO" dirty="0" err="1" smtClean="0"/>
              <a:t>helps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effectively</a:t>
            </a:r>
            <a:r>
              <a:rPr lang="nb-NO" dirty="0" smtClean="0"/>
              <a:t> </a:t>
            </a:r>
            <a:r>
              <a:rPr lang="nb-NO" dirty="0" err="1" smtClean="0"/>
              <a:t>find</a:t>
            </a:r>
            <a:r>
              <a:rPr lang="nb-NO" dirty="0" smtClean="0"/>
              <a:t> and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things</a:t>
            </a:r>
            <a:r>
              <a:rPr lang="nb-NO" dirty="0" smtClean="0"/>
              <a:t> 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47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0" dirty="0" err="1" smtClean="0"/>
              <a:t>Rprojects</a:t>
            </a:r>
            <a:r>
              <a:rPr lang="nb-NO" b="0" baseline="0" dirty="0" smtClean="0"/>
              <a:t> </a:t>
            </a:r>
            <a:r>
              <a:rPr lang="nb-NO" b="0" baseline="0" dirty="0" err="1" smtClean="0"/>
              <a:t>are</a:t>
            </a:r>
            <a:r>
              <a:rPr lang="nb-NO" b="0" baseline="0" dirty="0" smtClean="0"/>
              <a:t> </a:t>
            </a:r>
            <a:r>
              <a:rPr lang="nb-NO" b="0" baseline="0" dirty="0" err="1" smtClean="0"/>
              <a:t>automatically</a:t>
            </a:r>
            <a:r>
              <a:rPr lang="nb-NO" b="0" baseline="0" dirty="0" smtClean="0"/>
              <a:t> setting </a:t>
            </a:r>
            <a:r>
              <a:rPr lang="nb-NO" b="0" baseline="0" dirty="0" err="1" smtClean="0"/>
              <a:t>your</a:t>
            </a:r>
            <a:r>
              <a:rPr lang="nb-NO" b="0" baseline="0" dirty="0" smtClean="0"/>
              <a:t> </a:t>
            </a:r>
            <a:r>
              <a:rPr lang="nb-NO" b="0" baseline="0" dirty="0" err="1" smtClean="0"/>
              <a:t>project</a:t>
            </a:r>
            <a:r>
              <a:rPr lang="nb-NO" b="0" baseline="0" dirty="0" smtClean="0"/>
              <a:t> folder as </a:t>
            </a:r>
            <a:r>
              <a:rPr lang="nb-NO" b="0" baseline="0" dirty="0" err="1" smtClean="0"/>
              <a:t>working</a:t>
            </a:r>
            <a:r>
              <a:rPr lang="nb-NO" b="0" baseline="0" dirty="0" smtClean="0"/>
              <a:t> </a:t>
            </a:r>
            <a:r>
              <a:rPr lang="nb-NO" b="0" baseline="0" dirty="0" err="1" smtClean="0"/>
              <a:t>directory</a:t>
            </a:r>
            <a:endParaRPr lang="nb-NO" b="0" baseline="0" dirty="0" smtClean="0"/>
          </a:p>
          <a:p>
            <a:r>
              <a:rPr lang="nb-NO" b="0" baseline="0" dirty="0" err="1" smtClean="0"/>
              <a:t>You</a:t>
            </a:r>
            <a:r>
              <a:rPr lang="nb-NO" b="0" baseline="0" dirty="0" smtClean="0"/>
              <a:t> </a:t>
            </a:r>
            <a:r>
              <a:rPr lang="nb-NO" b="0" baseline="0" dirty="0" err="1" smtClean="0"/>
              <a:t>can</a:t>
            </a:r>
            <a:r>
              <a:rPr lang="nb-NO" b="0" baseline="0" dirty="0" smtClean="0"/>
              <a:t> have </a:t>
            </a:r>
            <a:r>
              <a:rPr lang="nb-NO" b="0" baseline="0" dirty="0" err="1" smtClean="0"/>
              <a:t>several</a:t>
            </a:r>
            <a:r>
              <a:rPr lang="nb-NO" b="0" baseline="0" dirty="0" smtClean="0"/>
              <a:t> </a:t>
            </a:r>
            <a:r>
              <a:rPr lang="nb-NO" b="0" baseline="0" dirty="0" err="1" smtClean="0"/>
              <a:t>Rprojects</a:t>
            </a:r>
            <a:r>
              <a:rPr lang="nb-NO" b="0" baseline="0" dirty="0" smtClean="0"/>
              <a:t> </a:t>
            </a:r>
            <a:r>
              <a:rPr lang="nb-NO" b="0" baseline="0" dirty="0" err="1" smtClean="0"/>
              <a:t>open</a:t>
            </a:r>
            <a:endParaRPr lang="nb-NO" b="0" baseline="0" dirty="0" smtClean="0"/>
          </a:p>
          <a:p>
            <a:r>
              <a:rPr lang="nb-NO" b="0" baseline="0" dirty="0" smtClean="0"/>
              <a:t>An </a:t>
            </a:r>
            <a:r>
              <a:rPr lang="nb-NO" b="0" baseline="0" dirty="0" err="1" smtClean="0"/>
              <a:t>Rproject</a:t>
            </a:r>
            <a:r>
              <a:rPr lang="nb-NO" b="0" baseline="0" dirty="0" smtClean="0"/>
              <a:t> is «</a:t>
            </a:r>
            <a:r>
              <a:rPr lang="nb-NO" b="0" baseline="0" dirty="0" err="1" smtClean="0"/>
              <a:t>closed</a:t>
            </a:r>
            <a:r>
              <a:rPr lang="nb-NO" b="0" baseline="0" dirty="0" smtClean="0"/>
              <a:t>» in </a:t>
            </a:r>
            <a:r>
              <a:rPr lang="nb-NO" b="0" baseline="0" dirty="0" err="1" smtClean="0"/>
              <a:t>itself</a:t>
            </a:r>
            <a:r>
              <a:rPr lang="nb-NO" b="0" baseline="0" dirty="0" smtClean="0"/>
              <a:t>, as </a:t>
            </a:r>
            <a:r>
              <a:rPr lang="nb-NO" b="0" baseline="0" dirty="0" err="1" smtClean="0"/>
              <a:t>long</a:t>
            </a:r>
            <a:r>
              <a:rPr lang="nb-NO" b="0" baseline="0" dirty="0" smtClean="0"/>
              <a:t> as </a:t>
            </a:r>
            <a:r>
              <a:rPr lang="nb-NO" b="0" baseline="0" dirty="0" err="1" smtClean="0"/>
              <a:t>the</a:t>
            </a:r>
            <a:r>
              <a:rPr lang="nb-NO" b="0" baseline="0" dirty="0" smtClean="0"/>
              <a:t> </a:t>
            </a:r>
            <a:r>
              <a:rPr lang="nb-NO" b="0" baseline="0" dirty="0" err="1" smtClean="0"/>
              <a:t>whole</a:t>
            </a:r>
            <a:r>
              <a:rPr lang="nb-NO" b="0" baseline="0" dirty="0" smtClean="0"/>
              <a:t> folder is </a:t>
            </a:r>
            <a:r>
              <a:rPr lang="nb-NO" b="0" baseline="0" dirty="0" err="1" smtClean="0"/>
              <a:t>removed</a:t>
            </a:r>
            <a:r>
              <a:rPr lang="nb-NO" b="0" baseline="0" dirty="0" smtClean="0"/>
              <a:t>, </a:t>
            </a:r>
            <a:r>
              <a:rPr lang="nb-NO" b="0" baseline="0" dirty="0" err="1" smtClean="0"/>
              <a:t>everything</a:t>
            </a:r>
            <a:r>
              <a:rPr lang="nb-NO" b="0" baseline="0" dirty="0" smtClean="0"/>
              <a:t> </a:t>
            </a:r>
            <a:r>
              <a:rPr lang="nb-NO" b="0" baseline="0" dirty="0" err="1" smtClean="0"/>
              <a:t>will</a:t>
            </a:r>
            <a:r>
              <a:rPr lang="nb-NO" b="0" baseline="0" dirty="0" smtClean="0"/>
              <a:t> </a:t>
            </a:r>
            <a:r>
              <a:rPr lang="nb-NO" b="0" baseline="0" dirty="0" err="1" smtClean="0"/>
              <a:t>work</a:t>
            </a:r>
            <a:r>
              <a:rPr lang="nb-NO" b="0" baseline="0" dirty="0" smtClean="0"/>
              <a:t> just as </a:t>
            </a:r>
            <a:r>
              <a:rPr lang="nb-NO" b="0" baseline="0" dirty="0" err="1" smtClean="0"/>
              <a:t>you</a:t>
            </a:r>
            <a:r>
              <a:rPr lang="nb-NO" b="0" baseline="0" dirty="0" smtClean="0"/>
              <a:t> </a:t>
            </a:r>
            <a:r>
              <a:rPr lang="nb-NO" b="0" baseline="0" dirty="0" err="1" smtClean="0"/>
              <a:t>set</a:t>
            </a:r>
            <a:r>
              <a:rPr lang="nb-NO" b="0" baseline="0" dirty="0" smtClean="0"/>
              <a:t> </a:t>
            </a:r>
            <a:r>
              <a:rPr lang="nb-NO" b="0" baseline="0" dirty="0" err="1" smtClean="0"/>
              <a:t>on</a:t>
            </a:r>
            <a:r>
              <a:rPr lang="nb-NO" b="0" baseline="0" dirty="0" smtClean="0"/>
              <a:t> </a:t>
            </a:r>
            <a:r>
              <a:rPr lang="nb-NO" b="0" baseline="0" dirty="0" err="1" smtClean="0"/>
              <a:t>each</a:t>
            </a:r>
            <a:r>
              <a:rPr lang="nb-NO" b="0" baseline="0" dirty="0" smtClean="0"/>
              <a:t> computer</a:t>
            </a:r>
            <a:endParaRPr lang="en-US" b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setwd</a:t>
            </a:r>
            <a:r>
              <a:rPr lang="en-US" dirty="0" smtClean="0"/>
              <a:t>(), meanwhile, is completely dependent on the way you organize your </a:t>
            </a:r>
            <a:r>
              <a:rPr lang="en-US" dirty="0" smtClean="0"/>
              <a:t>files. Everyone who gets</a:t>
            </a:r>
            <a:r>
              <a:rPr lang="en-US" baseline="0" dirty="0" smtClean="0"/>
              <a:t> your script has to change the file path</a:t>
            </a:r>
            <a:endParaRPr lang="en-US" dirty="0" smtClean="0"/>
          </a:p>
          <a:p>
            <a:endParaRPr lang="nb-NO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rm</a:t>
            </a:r>
            <a:r>
              <a:rPr lang="en-US" dirty="0" smtClean="0"/>
              <a:t>() </a:t>
            </a:r>
            <a:r>
              <a:rPr lang="en-US" i="1" dirty="0" smtClean="0"/>
              <a:t>doesn’t</a:t>
            </a:r>
            <a:r>
              <a:rPr lang="en-US" dirty="0" smtClean="0"/>
              <a:t> give you a clean R session; it won’t, for instance, detach packages</a:t>
            </a:r>
          </a:p>
          <a:p>
            <a:endParaRPr lang="nb-NO" dirty="0" smtClean="0"/>
          </a:p>
          <a:p>
            <a:r>
              <a:rPr lang="en-US" dirty="0" smtClean="0"/>
              <a:t>Use here() from the here package to write file </a:t>
            </a:r>
            <a:r>
              <a:rPr lang="en-US" dirty="0" smtClean="0"/>
              <a:t>paths</a:t>
            </a:r>
          </a:p>
          <a:p>
            <a:endParaRPr lang="nb-NO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0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Master </a:t>
            </a:r>
            <a:r>
              <a:rPr lang="nb-NO" dirty="0" err="1" smtClean="0"/>
              <a:t>thesis</a:t>
            </a:r>
            <a:endParaRPr lang="nb-NO" dirty="0" smtClean="0"/>
          </a:p>
          <a:p>
            <a:r>
              <a:rPr lang="nb-NO" dirty="0" smtClean="0"/>
              <a:t>I </a:t>
            </a:r>
            <a:r>
              <a:rPr lang="nb-NO" dirty="0" err="1" smtClean="0"/>
              <a:t>realized</a:t>
            </a:r>
            <a:r>
              <a:rPr lang="nb-NO" dirty="0" smtClean="0"/>
              <a:t> I </a:t>
            </a:r>
            <a:r>
              <a:rPr lang="nb-NO" dirty="0" err="1" smtClean="0"/>
              <a:t>would</a:t>
            </a:r>
            <a:r>
              <a:rPr lang="nb-NO" dirty="0" smtClean="0"/>
              <a:t> </a:t>
            </a:r>
            <a:r>
              <a:rPr lang="nb-NO" dirty="0" err="1" smtClean="0"/>
              <a:t>get</a:t>
            </a:r>
            <a:r>
              <a:rPr lang="nb-NO" dirty="0" smtClean="0"/>
              <a:t> a lot </a:t>
            </a:r>
            <a:r>
              <a:rPr lang="nb-NO" dirty="0" err="1" smtClean="0"/>
              <a:t>of</a:t>
            </a:r>
            <a:r>
              <a:rPr lang="nb-NO" dirty="0" smtClean="0"/>
              <a:t> data, </a:t>
            </a: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different types (</a:t>
            </a:r>
            <a:r>
              <a:rPr lang="nb-NO" dirty="0" err="1" smtClean="0"/>
              <a:t>community</a:t>
            </a:r>
            <a:r>
              <a:rPr lang="nb-NO" dirty="0" smtClean="0"/>
              <a:t> data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macrofauna</a:t>
            </a:r>
            <a:r>
              <a:rPr lang="nb-NO" dirty="0" smtClean="0"/>
              <a:t>, </a:t>
            </a:r>
            <a:r>
              <a:rPr lang="nb-NO" dirty="0" err="1" smtClean="0"/>
              <a:t>meiofauna</a:t>
            </a:r>
            <a:r>
              <a:rPr lang="nb-NO" dirty="0" smtClean="0"/>
              <a:t>,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groups</a:t>
            </a:r>
            <a:r>
              <a:rPr lang="nb-NO" dirty="0" smtClean="0"/>
              <a:t> </a:t>
            </a:r>
            <a:r>
              <a:rPr lang="nb-NO" dirty="0" err="1" smtClean="0"/>
              <a:t>were</a:t>
            </a:r>
            <a:r>
              <a:rPr lang="nb-NO" dirty="0" smtClean="0"/>
              <a:t> </a:t>
            </a:r>
            <a:r>
              <a:rPr lang="nb-NO" dirty="0" err="1" smtClean="0"/>
              <a:t>identified</a:t>
            </a:r>
            <a:r>
              <a:rPr lang="nb-NO" dirty="0" smtClean="0"/>
              <a:t> to species </a:t>
            </a:r>
            <a:r>
              <a:rPr lang="nb-NO" dirty="0" err="1" smtClean="0"/>
              <a:t>level</a:t>
            </a:r>
            <a:r>
              <a:rPr lang="nb-NO" dirty="0" smtClean="0"/>
              <a:t> </a:t>
            </a:r>
            <a:r>
              <a:rPr lang="nb-NO" dirty="0" err="1" smtClean="0"/>
              <a:t>others</a:t>
            </a:r>
            <a:r>
              <a:rPr lang="nb-NO" dirty="0" smtClean="0"/>
              <a:t> not, a </a:t>
            </a:r>
            <a:r>
              <a:rPr lang="nb-NO" dirty="0" err="1" smtClean="0"/>
              <a:t>bunch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environmental</a:t>
            </a:r>
            <a:r>
              <a:rPr lang="nb-NO" dirty="0" smtClean="0"/>
              <a:t> data (sediments, different </a:t>
            </a:r>
            <a:r>
              <a:rPr lang="nb-NO" dirty="0" err="1" smtClean="0"/>
              <a:t>sectioning</a:t>
            </a:r>
            <a:r>
              <a:rPr lang="nb-NO" dirty="0" smtClean="0"/>
              <a:t> 0-1, 0-0.5, 0-10cm </a:t>
            </a:r>
            <a:r>
              <a:rPr lang="nb-NO" dirty="0" err="1" smtClean="0"/>
              <a:t>etc</a:t>
            </a:r>
            <a:r>
              <a:rPr lang="nb-NO" dirty="0" smtClean="0"/>
              <a:t>), data </a:t>
            </a:r>
            <a:r>
              <a:rPr lang="nb-NO" dirty="0" err="1" smtClean="0"/>
              <a:t>that</a:t>
            </a:r>
            <a:r>
              <a:rPr lang="nb-NO" dirty="0" smtClean="0"/>
              <a:t> I </a:t>
            </a:r>
            <a:r>
              <a:rPr lang="nb-NO" dirty="0" err="1" smtClean="0"/>
              <a:t>found</a:t>
            </a:r>
            <a:r>
              <a:rPr lang="nb-NO" dirty="0" smtClean="0"/>
              <a:t> </a:t>
            </a:r>
            <a:r>
              <a:rPr lang="nb-NO" dirty="0" err="1" smtClean="0"/>
              <a:t>open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(water </a:t>
            </a:r>
            <a:r>
              <a:rPr lang="nb-NO" dirty="0" err="1" smtClean="0"/>
              <a:t>column</a:t>
            </a:r>
            <a:r>
              <a:rPr lang="nb-NO" dirty="0" smtClean="0"/>
              <a:t> data/ CTD, </a:t>
            </a:r>
            <a:r>
              <a:rPr lang="nb-NO" dirty="0" err="1" smtClean="0"/>
              <a:t>sea</a:t>
            </a:r>
            <a:r>
              <a:rPr lang="nb-NO" dirty="0" smtClean="0"/>
              <a:t> </a:t>
            </a:r>
            <a:r>
              <a:rPr lang="nb-NO" dirty="0" err="1" smtClean="0"/>
              <a:t>ice</a:t>
            </a:r>
            <a:r>
              <a:rPr lang="nb-NO" dirty="0" smtClean="0"/>
              <a:t>) AND data from 1990s </a:t>
            </a:r>
            <a:r>
              <a:rPr lang="nb-NO" dirty="0" err="1" smtClean="0"/>
              <a:t>that</a:t>
            </a:r>
            <a:r>
              <a:rPr lang="nb-NO" dirty="0" smtClean="0"/>
              <a:t> I </a:t>
            </a:r>
            <a:r>
              <a:rPr lang="nb-NO" dirty="0" err="1" smtClean="0"/>
              <a:t>needed</a:t>
            </a:r>
            <a:r>
              <a:rPr lang="nb-NO" dirty="0" smtClean="0"/>
              <a:t> to type in </a:t>
            </a:r>
            <a:r>
              <a:rPr lang="nb-NO" dirty="0" err="1" smtClean="0"/>
              <a:t>manually</a:t>
            </a:r>
            <a:r>
              <a:rPr lang="nb-NO" dirty="0" smtClean="0"/>
              <a:t> from hard </a:t>
            </a:r>
            <a:r>
              <a:rPr lang="nb-NO" dirty="0" err="1" smtClean="0"/>
              <a:t>copies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 </a:t>
            </a:r>
            <a:r>
              <a:rPr lang="nb-NO" dirty="0" err="1" smtClean="0"/>
              <a:t>got</a:t>
            </a:r>
            <a:r>
              <a:rPr lang="nb-NO" dirty="0" smtClean="0"/>
              <a:t> sent</a:t>
            </a:r>
          </a:p>
          <a:p>
            <a:r>
              <a:rPr lang="nb-NO" dirty="0" smtClean="0"/>
              <a:t>I </a:t>
            </a:r>
            <a:r>
              <a:rPr lang="nb-NO" dirty="0" err="1" smtClean="0"/>
              <a:t>realized</a:t>
            </a:r>
            <a:r>
              <a:rPr lang="nb-NO" dirty="0" smtClean="0"/>
              <a:t> I </a:t>
            </a:r>
            <a:r>
              <a:rPr lang="nb-NO" dirty="0" err="1" smtClean="0"/>
              <a:t>would</a:t>
            </a:r>
            <a:r>
              <a:rPr lang="nb-NO" dirty="0" smtClean="0"/>
              <a:t> lose my </a:t>
            </a:r>
            <a:r>
              <a:rPr lang="nb-NO" dirty="0" err="1" smtClean="0"/>
              <a:t>overview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I dont </a:t>
            </a:r>
            <a:r>
              <a:rPr lang="nb-NO" dirty="0" err="1" smtClean="0"/>
              <a:t>organize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all in a </a:t>
            </a:r>
            <a:r>
              <a:rPr lang="nb-NO" dirty="0" err="1" smtClean="0"/>
              <a:t>clever</a:t>
            </a:r>
            <a:r>
              <a:rPr lang="nb-NO" dirty="0" smtClean="0"/>
              <a:t> </a:t>
            </a:r>
            <a:r>
              <a:rPr lang="nb-NO" dirty="0" err="1" smtClean="0"/>
              <a:t>way</a:t>
            </a:r>
            <a:endParaRPr lang="nb-NO" dirty="0" smtClean="0"/>
          </a:p>
          <a:p>
            <a:r>
              <a:rPr lang="nb-NO" dirty="0" smtClean="0"/>
              <a:t>I </a:t>
            </a:r>
            <a:r>
              <a:rPr lang="nb-NO" dirty="0" err="1" smtClean="0"/>
              <a:t>started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just </a:t>
            </a:r>
            <a:r>
              <a:rPr lang="nb-NO" dirty="0" err="1" smtClean="0"/>
              <a:t>using</a:t>
            </a:r>
            <a:r>
              <a:rPr lang="nb-NO" dirty="0" smtClean="0"/>
              <a:t> a </a:t>
            </a:r>
            <a:r>
              <a:rPr lang="nb-NO" dirty="0" err="1" smtClean="0"/>
              <a:t>organized</a:t>
            </a:r>
            <a:r>
              <a:rPr lang="nb-NO" dirty="0" smtClean="0"/>
              <a:t> folder and </a:t>
            </a:r>
            <a:r>
              <a:rPr lang="nb-NO" dirty="0" err="1" smtClean="0"/>
              <a:t>naming</a:t>
            </a:r>
            <a:r>
              <a:rPr lang="nb-NO" dirty="0" smtClean="0"/>
              <a:t> </a:t>
            </a:r>
            <a:r>
              <a:rPr lang="nb-NO" dirty="0" err="1" smtClean="0"/>
              <a:t>structure</a:t>
            </a:r>
            <a:r>
              <a:rPr lang="nb-NO" dirty="0" smtClean="0"/>
              <a:t> and it </a:t>
            </a:r>
            <a:r>
              <a:rPr lang="nb-NO" dirty="0" err="1" smtClean="0"/>
              <a:t>already</a:t>
            </a:r>
            <a:r>
              <a:rPr lang="nb-NO" dirty="0" smtClean="0"/>
              <a:t> </a:t>
            </a:r>
            <a:r>
              <a:rPr lang="nb-NO" dirty="0" err="1" smtClean="0"/>
              <a:t>changed</a:t>
            </a:r>
            <a:r>
              <a:rPr lang="nb-NO" dirty="0" smtClean="0"/>
              <a:t> a lot</a:t>
            </a:r>
            <a:endParaRPr lang="en-US" dirty="0" smtClean="0"/>
          </a:p>
          <a:p>
            <a:r>
              <a:rPr lang="nb-NO" dirty="0" err="1" smtClean="0"/>
              <a:t>However</a:t>
            </a:r>
            <a:r>
              <a:rPr lang="nb-NO" dirty="0" smtClean="0"/>
              <a:t>,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year</a:t>
            </a:r>
            <a:r>
              <a:rPr lang="nb-NO" dirty="0" smtClean="0"/>
              <a:t> later </a:t>
            </a:r>
            <a:r>
              <a:rPr lang="nb-NO" dirty="0" err="1" smtClean="0"/>
              <a:t>when</a:t>
            </a:r>
            <a:r>
              <a:rPr lang="nb-NO" dirty="0" smtClean="0"/>
              <a:t> I </a:t>
            </a:r>
            <a:r>
              <a:rPr lang="nb-NO" dirty="0" err="1" smtClean="0"/>
              <a:t>got</a:t>
            </a:r>
            <a:r>
              <a:rPr lang="nb-NO" dirty="0" smtClean="0"/>
              <a:t> back to </a:t>
            </a:r>
            <a:r>
              <a:rPr lang="nb-NO" dirty="0" err="1" smtClean="0"/>
              <a:t>the</a:t>
            </a:r>
            <a:r>
              <a:rPr lang="nb-NO" dirty="0" smtClean="0"/>
              <a:t> data to </a:t>
            </a:r>
            <a:r>
              <a:rPr lang="nb-NO" dirty="0" err="1" smtClean="0"/>
              <a:t>get</a:t>
            </a:r>
            <a:r>
              <a:rPr lang="nb-NO" dirty="0" smtClean="0"/>
              <a:t> a </a:t>
            </a:r>
            <a:r>
              <a:rPr lang="nb-NO" dirty="0" err="1" smtClean="0"/>
              <a:t>paper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it </a:t>
            </a:r>
            <a:r>
              <a:rPr lang="nb-NO" dirty="0" err="1" smtClean="0"/>
              <a:t>published</a:t>
            </a:r>
            <a:r>
              <a:rPr lang="nb-NO" dirty="0" smtClean="0"/>
              <a:t>, I </a:t>
            </a:r>
            <a:r>
              <a:rPr lang="nb-NO" dirty="0" err="1" smtClean="0"/>
              <a:t>had</a:t>
            </a:r>
            <a:r>
              <a:rPr lang="nb-NO" dirty="0" smtClean="0"/>
              <a:t> to </a:t>
            </a:r>
            <a:r>
              <a:rPr lang="nb-NO" dirty="0" err="1" smtClean="0"/>
              <a:t>rewrite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whole</a:t>
            </a:r>
            <a:r>
              <a:rPr lang="nb-NO" dirty="0" smtClean="0"/>
              <a:t> </a:t>
            </a:r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I </a:t>
            </a:r>
            <a:r>
              <a:rPr lang="nb-NO" dirty="0" err="1" smtClean="0"/>
              <a:t>didnt</a:t>
            </a:r>
            <a:r>
              <a:rPr lang="nb-NO" dirty="0" smtClean="0"/>
              <a:t> understand </a:t>
            </a:r>
            <a:r>
              <a:rPr lang="nb-NO" dirty="0" err="1" smtClean="0"/>
              <a:t>what</a:t>
            </a:r>
            <a:r>
              <a:rPr lang="nb-NO" dirty="0" smtClean="0"/>
              <a:t> I </a:t>
            </a:r>
            <a:r>
              <a:rPr lang="nb-NO" dirty="0" err="1" smtClean="0"/>
              <a:t>was</a:t>
            </a:r>
            <a:r>
              <a:rPr lang="nb-NO" dirty="0" smtClean="0"/>
              <a:t> </a:t>
            </a:r>
            <a:r>
              <a:rPr lang="nb-NO" dirty="0" err="1" smtClean="0"/>
              <a:t>doing</a:t>
            </a:r>
            <a:endParaRPr lang="nb-NO" dirty="0" smtClean="0"/>
          </a:p>
          <a:p>
            <a:r>
              <a:rPr lang="nb-NO" dirty="0" smtClean="0"/>
              <a:t>So 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paper</a:t>
            </a:r>
            <a:r>
              <a:rPr lang="nb-NO" dirty="0" smtClean="0"/>
              <a:t> </a:t>
            </a: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meant</a:t>
            </a:r>
            <a:r>
              <a:rPr lang="nb-NO" dirty="0" smtClean="0"/>
              <a:t> </a:t>
            </a:r>
            <a:r>
              <a:rPr lang="nb-NO" dirty="0" err="1" smtClean="0"/>
              <a:t>spending</a:t>
            </a:r>
            <a:r>
              <a:rPr lang="nb-NO" dirty="0" smtClean="0"/>
              <a:t> a lot </a:t>
            </a:r>
            <a:r>
              <a:rPr lang="nb-NO" dirty="0" err="1" smtClean="0"/>
              <a:t>of</a:t>
            </a:r>
            <a:r>
              <a:rPr lang="nb-NO" dirty="0" smtClean="0"/>
              <a:t> time </a:t>
            </a:r>
            <a:r>
              <a:rPr lang="nb-NO" dirty="0" err="1" smtClean="0"/>
              <a:t>getting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it </a:t>
            </a:r>
            <a:r>
              <a:rPr lang="nb-NO" dirty="0" err="1" smtClean="0"/>
              <a:t>again</a:t>
            </a:r>
            <a:r>
              <a:rPr lang="nb-NO" dirty="0" smtClean="0"/>
              <a:t>, so I </a:t>
            </a: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started</a:t>
            </a:r>
            <a:r>
              <a:rPr lang="nb-NO" dirty="0" smtClean="0"/>
              <a:t> to </a:t>
            </a:r>
            <a:r>
              <a:rPr lang="nb-NO" dirty="0" err="1" smtClean="0"/>
              <a:t>invest</a:t>
            </a:r>
            <a:r>
              <a:rPr lang="nb-NO" dirty="0" smtClean="0"/>
              <a:t> more time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my </a:t>
            </a:r>
            <a:r>
              <a:rPr lang="nb-NO" dirty="0" err="1" smtClean="0"/>
              <a:t>way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organization</a:t>
            </a:r>
            <a:r>
              <a:rPr lang="nb-NO" dirty="0" smtClean="0"/>
              <a:t> as </a:t>
            </a:r>
            <a:r>
              <a:rPr lang="nb-NO" dirty="0" err="1" smtClean="0"/>
              <a:t>well</a:t>
            </a:r>
            <a:endParaRPr lang="nb-NO" dirty="0" smtClean="0"/>
          </a:p>
          <a:p>
            <a:r>
              <a:rPr lang="nb-NO" dirty="0" err="1" smtClean="0"/>
              <a:t>Today</a:t>
            </a:r>
            <a:r>
              <a:rPr lang="nb-NO" dirty="0" smtClean="0"/>
              <a:t> my folder </a:t>
            </a:r>
            <a:r>
              <a:rPr lang="nb-NO" dirty="0" err="1" smtClean="0"/>
              <a:t>structure</a:t>
            </a:r>
            <a:r>
              <a:rPr lang="nb-NO" dirty="0" smtClean="0"/>
              <a:t> and my </a:t>
            </a:r>
            <a:r>
              <a:rPr lang="nb-NO" dirty="0" err="1" smtClean="0"/>
              <a:t>coding</a:t>
            </a:r>
            <a:r>
              <a:rPr lang="nb-NO" dirty="0" smtClean="0"/>
              <a:t> </a:t>
            </a:r>
            <a:r>
              <a:rPr lang="nb-NO" dirty="0" err="1" smtClean="0"/>
              <a:t>looks</a:t>
            </a:r>
            <a:r>
              <a:rPr lang="nb-NO" dirty="0" smtClean="0"/>
              <a:t> a lot </a:t>
            </a:r>
            <a:r>
              <a:rPr lang="nb-NO" dirty="0" err="1" smtClean="0"/>
              <a:t>better</a:t>
            </a:r>
            <a:r>
              <a:rPr lang="nb-NO" dirty="0" smtClean="0"/>
              <a:t>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there</a:t>
            </a:r>
            <a:r>
              <a:rPr lang="nb-NO" dirty="0" smtClean="0"/>
              <a:t> is still a lot to </a:t>
            </a:r>
            <a:r>
              <a:rPr lang="nb-NO" dirty="0" err="1" smtClean="0"/>
              <a:t>improve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My </a:t>
            </a:r>
            <a:r>
              <a:rPr lang="nb-NO" dirty="0" err="1" smtClean="0"/>
              <a:t>code</a:t>
            </a:r>
            <a:r>
              <a:rPr lang="nb-NO" dirty="0" smtClean="0"/>
              <a:t> is over 5000 lines </a:t>
            </a:r>
            <a:r>
              <a:rPr lang="nb-NO" dirty="0" err="1" smtClean="0"/>
              <a:t>long</a:t>
            </a:r>
            <a:endParaRPr lang="nb-NO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08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default directory will be wherever the project is located</a:t>
            </a:r>
          </a:p>
          <a:p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06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here::here() figures out the top-level of your current project using some sane heuristics. It looks at working directory, checks a criterion and, if not satisfied, moves up to parent directory and checks again. Lather, rinse, repeat</a:t>
            </a:r>
            <a:r>
              <a:rPr lang="en-US" dirty="0" smtClean="0"/>
              <a:t>.</a:t>
            </a:r>
          </a:p>
          <a:p>
            <a:endParaRPr lang="nb-NO" dirty="0" smtClean="0"/>
          </a:p>
          <a:p>
            <a:pPr marL="171450" indent="-171450">
              <a:buFontTx/>
              <a:buChar char="-"/>
            </a:pPr>
            <a:r>
              <a:rPr lang="nb-NO" dirty="0" smtClean="0"/>
              <a:t>If </a:t>
            </a:r>
            <a:r>
              <a:rPr lang="nb-NO" dirty="0" err="1" smtClean="0"/>
              <a:t>you</a:t>
            </a:r>
            <a:r>
              <a:rPr lang="nb-NO" dirty="0" smtClean="0"/>
              <a:t> have a </a:t>
            </a:r>
            <a:r>
              <a:rPr lang="nb-NO" dirty="0" err="1" smtClean="0"/>
              <a:t>long</a:t>
            </a:r>
            <a:r>
              <a:rPr lang="nb-NO" dirty="0" smtClean="0"/>
              <a:t> file </a:t>
            </a:r>
            <a:r>
              <a:rPr lang="nb-NO" dirty="0" err="1" smtClean="0"/>
              <a:t>path</a:t>
            </a:r>
            <a:r>
              <a:rPr lang="nb-NO" dirty="0" smtClean="0"/>
              <a:t>,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instead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figuring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backslashes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everything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comma</a:t>
            </a:r>
            <a:r>
              <a:rPr lang="nb-NO" baseline="0" dirty="0" smtClean="0"/>
              <a:t> and it </a:t>
            </a:r>
            <a:r>
              <a:rPr lang="nb-NO" baseline="0" dirty="0" err="1" smtClean="0"/>
              <a:t>creates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filepath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you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smtClean="0"/>
              <a:t>Works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same </a:t>
            </a:r>
            <a:r>
              <a:rPr lang="nb-NO" baseline="0" dirty="0" err="1" smtClean="0"/>
              <a:t>way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but</a:t>
            </a:r>
            <a:r>
              <a:rPr lang="nb-NO" baseline="0" dirty="0" smtClean="0"/>
              <a:t> not </a:t>
            </a:r>
            <a:r>
              <a:rPr lang="nb-NO" baseline="0" dirty="0" err="1" smtClean="0"/>
              <a:t>if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e.g. </a:t>
            </a:r>
            <a:r>
              <a:rPr lang="nb-NO" baseline="0" dirty="0" err="1" smtClean="0"/>
              <a:t>want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use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Rmarkdown</a:t>
            </a:r>
            <a:r>
              <a:rPr lang="nb-NO" baseline="0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9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set up a local working directory in a fresh R session, which makes it much easier for someone else to open and run your code. </a:t>
            </a:r>
          </a:p>
          <a:p>
            <a:endParaRPr lang="en-US" dirty="0" smtClean="0"/>
          </a:p>
          <a:p>
            <a:r>
              <a:rPr lang="en-US" dirty="0" smtClean="0"/>
              <a:t>never save or load your workspace:</a:t>
            </a:r>
          </a:p>
          <a:p>
            <a:endParaRPr lang="nb-NO" dirty="0" smtClean="0"/>
          </a:p>
          <a:p>
            <a:r>
              <a:rPr lang="en-US" dirty="0" smtClean="0"/>
              <a:t>That ensures you always get a clean slate when you restart </a:t>
            </a:r>
            <a:r>
              <a:rPr lang="en-US" dirty="0" err="1" smtClean="0"/>
              <a:t>RStudio</a:t>
            </a:r>
            <a:r>
              <a:rPr lang="en-US" dirty="0" smtClean="0"/>
              <a:t>, and forces you to record all important steps in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88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 smtClean="0"/>
              <a:t>Consider</a:t>
            </a:r>
            <a:r>
              <a:rPr lang="nb-NO" dirty="0" smtClean="0"/>
              <a:t> </a:t>
            </a:r>
            <a:r>
              <a:rPr lang="nb-NO" dirty="0" err="1" smtClean="0"/>
              <a:t>creating</a:t>
            </a:r>
            <a:r>
              <a:rPr lang="nb-NO" dirty="0" smtClean="0"/>
              <a:t> 1 </a:t>
            </a:r>
            <a:r>
              <a:rPr lang="nb-NO" dirty="0" err="1" smtClean="0"/>
              <a:t>change</a:t>
            </a:r>
            <a:r>
              <a:rPr lang="nb-NO" dirty="0" smtClean="0"/>
              <a:t> log file per </a:t>
            </a:r>
            <a:r>
              <a:rPr lang="nb-NO" dirty="0" err="1" smtClean="0"/>
              <a:t>contributor</a:t>
            </a:r>
            <a:r>
              <a:rPr lang="nb-NO" dirty="0" smtClean="0"/>
              <a:t> and </a:t>
            </a:r>
            <a:r>
              <a:rPr lang="nb-NO" dirty="0" err="1" smtClean="0"/>
              <a:t>merge</a:t>
            </a:r>
            <a:r>
              <a:rPr lang="nb-NO" dirty="0" smtClean="0"/>
              <a:t> </a:t>
            </a:r>
            <a:r>
              <a:rPr lang="nb-NO" dirty="0" err="1" smtClean="0"/>
              <a:t>those</a:t>
            </a:r>
            <a:r>
              <a:rPr lang="nb-NO" dirty="0" smtClean="0"/>
              <a:t> files </a:t>
            </a:r>
            <a:r>
              <a:rPr lang="nb-NO" dirty="0" err="1" smtClean="0"/>
              <a:t>whenever</a:t>
            </a:r>
            <a:r>
              <a:rPr lang="nb-NO" dirty="0" smtClean="0"/>
              <a:t> a </a:t>
            </a:r>
            <a:r>
              <a:rPr lang="nb-NO" dirty="0" err="1" smtClean="0"/>
              <a:t>backup</a:t>
            </a:r>
            <a:r>
              <a:rPr lang="nb-NO" dirty="0" smtClean="0"/>
              <a:t> </a:t>
            </a:r>
            <a:r>
              <a:rPr lang="nb-NO" dirty="0" err="1" smtClean="0"/>
              <a:t>copy</a:t>
            </a:r>
            <a:r>
              <a:rPr lang="nb-NO" dirty="0" smtClean="0"/>
              <a:t> is </a:t>
            </a:r>
            <a:r>
              <a:rPr lang="nb-NO" dirty="0" err="1" smtClean="0"/>
              <a:t>made</a:t>
            </a:r>
            <a:endParaRPr lang="nb-NO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179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Remember</a:t>
            </a:r>
            <a:r>
              <a:rPr lang="nb-NO" dirty="0" smtClean="0"/>
              <a:t> Luke’s </a:t>
            </a:r>
            <a:r>
              <a:rPr lang="nb-NO" dirty="0" err="1" smtClean="0"/>
              <a:t>webinar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GitHub</a:t>
            </a:r>
            <a:r>
              <a:rPr lang="nb-NO" dirty="0" smtClean="0"/>
              <a:t>!</a:t>
            </a:r>
          </a:p>
          <a:p>
            <a:r>
              <a:rPr lang="nb-NO" dirty="0" smtClean="0"/>
              <a:t>Works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plain</a:t>
            </a:r>
            <a:r>
              <a:rPr lang="nb-NO" dirty="0" smtClean="0"/>
              <a:t> </a:t>
            </a:r>
            <a:r>
              <a:rPr lang="nb-NO" dirty="0" err="1" smtClean="0"/>
              <a:t>text</a:t>
            </a:r>
            <a:r>
              <a:rPr lang="nb-NO" dirty="0" smtClean="0"/>
              <a:t> files </a:t>
            </a:r>
            <a:r>
              <a:rPr lang="nb-NO" dirty="0" err="1" smtClean="0"/>
              <a:t>such</a:t>
            </a:r>
            <a:r>
              <a:rPr lang="nb-NO" dirty="0" smtClean="0"/>
              <a:t> as </a:t>
            </a:r>
            <a:r>
              <a:rPr lang="nb-NO" dirty="0" err="1" smtClean="0"/>
              <a:t>source</a:t>
            </a:r>
            <a:r>
              <a:rPr lang="nb-NO" dirty="0" smtClean="0"/>
              <a:t> </a:t>
            </a:r>
            <a:r>
              <a:rPr lang="nb-NO" dirty="0" err="1" smtClean="0"/>
              <a:t>code</a:t>
            </a:r>
            <a:endParaRPr lang="nb-NO" dirty="0" smtClean="0"/>
          </a:p>
          <a:p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store </a:t>
            </a:r>
            <a:r>
              <a:rPr lang="nb-NO" dirty="0" err="1" smtClean="0"/>
              <a:t>docx</a:t>
            </a:r>
            <a:r>
              <a:rPr lang="nb-NO" dirty="0" smtClean="0"/>
              <a:t> or </a:t>
            </a:r>
            <a:r>
              <a:rPr lang="nb-NO" dirty="0" err="1" smtClean="0"/>
              <a:t>pdf</a:t>
            </a:r>
            <a:r>
              <a:rPr lang="nb-NO" dirty="0" smtClean="0"/>
              <a:t> in a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control</a:t>
            </a:r>
            <a:r>
              <a:rPr lang="nb-NO" dirty="0" smtClean="0"/>
              <a:t> system,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not </a:t>
            </a:r>
            <a:r>
              <a:rPr lang="nb-NO" dirty="0" err="1" smtClean="0"/>
              <a:t>possible</a:t>
            </a:r>
            <a:r>
              <a:rPr lang="nb-NO" dirty="0" smtClean="0"/>
              <a:t> to </a:t>
            </a:r>
            <a:r>
              <a:rPr lang="nb-NO" dirty="0" err="1" smtClean="0"/>
              <a:t>trach</a:t>
            </a:r>
            <a:r>
              <a:rPr lang="nb-NO" dirty="0" smtClean="0"/>
              <a:t> </a:t>
            </a:r>
            <a:r>
              <a:rPr lang="nb-NO" dirty="0" err="1" smtClean="0"/>
              <a:t>changes</a:t>
            </a:r>
            <a:endParaRPr lang="nb-NO" dirty="0" smtClean="0"/>
          </a:p>
          <a:p>
            <a:r>
              <a:rPr lang="nb-NO" dirty="0" err="1" smtClean="0"/>
              <a:t>Tabular</a:t>
            </a:r>
            <a:r>
              <a:rPr lang="nb-NO" dirty="0" smtClean="0"/>
              <a:t> data: </a:t>
            </a:r>
            <a:r>
              <a:rPr lang="nb-NO" dirty="0" err="1" smtClean="0"/>
              <a:t>possible</a:t>
            </a:r>
            <a:r>
              <a:rPr lang="nb-NO" dirty="0" smtClean="0"/>
              <a:t> to do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control</a:t>
            </a:r>
            <a:r>
              <a:rPr lang="nb-NO" dirty="0" smtClean="0"/>
              <a:t>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changing</a:t>
            </a:r>
            <a:r>
              <a:rPr lang="nb-NO" dirty="0" smtClean="0"/>
              <a:t> order </a:t>
            </a:r>
            <a:r>
              <a:rPr lang="nb-NO" dirty="0" err="1" smtClean="0"/>
              <a:t>of</a:t>
            </a:r>
            <a:r>
              <a:rPr lang="nb-NO" dirty="0" smtClean="0"/>
              <a:t> roes or </a:t>
            </a:r>
            <a:r>
              <a:rPr lang="nb-NO" dirty="0" err="1" smtClean="0"/>
              <a:t>columns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big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system</a:t>
            </a:r>
          </a:p>
          <a:p>
            <a:endParaRPr lang="nb-NO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 smtClean="0"/>
              <a:t>Raw</a:t>
            </a:r>
            <a:r>
              <a:rPr lang="nb-NO" dirty="0" smtClean="0"/>
              <a:t> data </a:t>
            </a:r>
            <a:r>
              <a:rPr lang="nb-NO" dirty="0" err="1" smtClean="0"/>
              <a:t>should</a:t>
            </a:r>
            <a:r>
              <a:rPr lang="nb-NO" dirty="0" smtClean="0"/>
              <a:t> not be </a:t>
            </a:r>
            <a:r>
              <a:rPr lang="nb-NO" dirty="0" err="1" smtClean="0"/>
              <a:t>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73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an e-mail based workflow, </a:t>
            </a:r>
          </a:p>
          <a:p>
            <a:endParaRPr lang="nb-NO" dirty="0" smtClean="0"/>
          </a:p>
          <a:p>
            <a:r>
              <a:rPr lang="en-US" dirty="0" smtClean="0"/>
              <a:t>Reduce the chances of work being lost or people overwriting each other’s work.</a:t>
            </a:r>
          </a:p>
          <a:p>
            <a:r>
              <a:rPr lang="en-US" dirty="0" smtClean="0"/>
              <a:t>Make it easy to track and combine contributions from multiple collaborators.</a:t>
            </a:r>
          </a:p>
          <a:p>
            <a:r>
              <a:rPr lang="en-US" dirty="0" smtClean="0"/>
              <a:t>Avoid duplication and manual entry of information, particularly in constructing </a:t>
            </a:r>
            <a:r>
              <a:rPr lang="en-US" dirty="0" err="1" smtClean="0"/>
              <a:t>bibliogra-phies</a:t>
            </a:r>
            <a:r>
              <a:rPr lang="en-US" dirty="0" smtClean="0"/>
              <a:t>, tables of contents, and lists.</a:t>
            </a:r>
          </a:p>
          <a:p>
            <a:r>
              <a:rPr lang="en-US" dirty="0" smtClean="0"/>
              <a:t>Make it easy to regenerate the final published form (e.g., a PDF) and to tell if it is up to date.</a:t>
            </a:r>
          </a:p>
          <a:p>
            <a:r>
              <a:rPr lang="en-US" dirty="0" smtClean="0"/>
              <a:t>Make it easy to share that final version with collaborators and to submit it to a journal.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93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Perefer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zotero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since</a:t>
            </a:r>
            <a:r>
              <a:rPr lang="nb-NO" baseline="0" dirty="0" smtClean="0"/>
              <a:t> web-</a:t>
            </a:r>
            <a:r>
              <a:rPr lang="nb-NO" baseline="0" dirty="0" err="1" smtClean="0"/>
              <a:t>based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open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68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course</a:t>
            </a:r>
            <a:r>
              <a:rPr lang="nb-NO" dirty="0" smtClean="0"/>
              <a:t> a problem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PI’s</a:t>
            </a:r>
            <a:r>
              <a:rPr lang="nb-NO" dirty="0" smtClean="0"/>
              <a:t> do not </a:t>
            </a:r>
            <a:r>
              <a:rPr lang="nb-NO" dirty="0" err="1" smtClean="0"/>
              <a:t>value</a:t>
            </a:r>
            <a:r>
              <a:rPr lang="nb-NO" dirty="0" smtClean="0"/>
              <a:t> </a:t>
            </a:r>
            <a:r>
              <a:rPr lang="nb-NO" dirty="0" err="1" smtClean="0"/>
              <a:t>these</a:t>
            </a:r>
            <a:r>
              <a:rPr lang="nb-NO" dirty="0" smtClean="0"/>
              <a:t> </a:t>
            </a:r>
            <a:r>
              <a:rPr lang="nb-NO" dirty="0" err="1" smtClean="0"/>
              <a:t>things</a:t>
            </a:r>
            <a:endParaRPr lang="nb-NO" dirty="0" smtClean="0"/>
          </a:p>
          <a:p>
            <a:r>
              <a:rPr lang="nb-NO" dirty="0" smtClean="0"/>
              <a:t>«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please</a:t>
            </a:r>
            <a:r>
              <a:rPr lang="nb-NO" dirty="0" smtClean="0"/>
              <a:t> just send </a:t>
            </a:r>
            <a:r>
              <a:rPr lang="nb-NO" dirty="0" err="1" smtClean="0"/>
              <a:t>me</a:t>
            </a:r>
            <a:r>
              <a:rPr lang="nb-NO" dirty="0" smtClean="0"/>
              <a:t> a </a:t>
            </a:r>
            <a:r>
              <a:rPr lang="nb-NO" dirty="0" err="1" smtClean="0"/>
              <a:t>word</a:t>
            </a:r>
            <a:r>
              <a:rPr lang="nb-NO" dirty="0" smtClean="0"/>
              <a:t> </a:t>
            </a:r>
            <a:r>
              <a:rPr lang="nb-NO" dirty="0" err="1" smtClean="0"/>
              <a:t>document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track</a:t>
            </a:r>
            <a:r>
              <a:rPr lang="nb-NO" dirty="0" smtClean="0"/>
              <a:t> </a:t>
            </a:r>
            <a:r>
              <a:rPr lang="nb-NO" dirty="0" err="1" smtClean="0"/>
              <a:t>changes</a:t>
            </a:r>
            <a:r>
              <a:rPr lang="nb-NO" dirty="0" smtClean="0"/>
              <a:t>»</a:t>
            </a:r>
          </a:p>
          <a:p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maybe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system, e.g.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(co-)supervise and </a:t>
            </a:r>
            <a:r>
              <a:rPr lang="nb-NO" dirty="0" err="1" smtClean="0"/>
              <a:t>require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students, to at </a:t>
            </a:r>
            <a:r>
              <a:rPr lang="nb-NO" dirty="0" err="1" smtClean="0"/>
              <a:t>least</a:t>
            </a:r>
            <a:r>
              <a:rPr lang="nb-NO" dirty="0" smtClean="0"/>
              <a:t> </a:t>
            </a:r>
            <a:r>
              <a:rPr lang="nb-NO" dirty="0" err="1" smtClean="0"/>
              <a:t>keep</a:t>
            </a:r>
            <a:r>
              <a:rPr lang="nb-NO" dirty="0" smtClean="0"/>
              <a:t> </a:t>
            </a:r>
            <a:r>
              <a:rPr lang="nb-NO" dirty="0" err="1" smtClean="0"/>
              <a:t>their</a:t>
            </a:r>
            <a:r>
              <a:rPr lang="nb-NO" dirty="0" smtClean="0"/>
              <a:t> data </a:t>
            </a:r>
            <a:r>
              <a:rPr lang="nb-NO" dirty="0" err="1" smtClean="0"/>
              <a:t>organized</a:t>
            </a:r>
            <a:r>
              <a:rPr lang="nb-NO" dirty="0" smtClean="0"/>
              <a:t> in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way</a:t>
            </a:r>
            <a:r>
              <a:rPr lang="nb-NO" dirty="0" smtClean="0"/>
              <a:t> </a:t>
            </a:r>
            <a:r>
              <a:rPr lang="nb-NO" dirty="0" err="1" smtClean="0"/>
              <a:t>even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we’re</a:t>
            </a:r>
            <a:r>
              <a:rPr lang="nb-NO" dirty="0" smtClean="0"/>
              <a:t> not </a:t>
            </a:r>
            <a:r>
              <a:rPr lang="nb-NO" dirty="0" err="1" smtClean="0"/>
              <a:t>experienced</a:t>
            </a:r>
            <a:r>
              <a:rPr lang="nb-NO" dirty="0" smtClean="0"/>
              <a:t> in </a:t>
            </a:r>
            <a:r>
              <a:rPr lang="nb-NO" dirty="0" err="1" smtClean="0"/>
              <a:t>GitHub</a:t>
            </a:r>
            <a:r>
              <a:rPr lang="nb-NO" dirty="0" smtClean="0"/>
              <a:t> and </a:t>
            </a:r>
            <a:r>
              <a:rPr lang="nb-NO" dirty="0" err="1" smtClean="0"/>
              <a:t>Rmarkdown</a:t>
            </a:r>
            <a:r>
              <a:rPr lang="nb-NO" dirty="0" smtClean="0"/>
              <a:t> </a:t>
            </a:r>
            <a:r>
              <a:rPr lang="nb-NO" dirty="0" err="1" smtClean="0"/>
              <a:t>etc</a:t>
            </a:r>
            <a:r>
              <a:rPr lang="nb-NO" dirty="0" smtClean="0"/>
              <a:t> </a:t>
            </a:r>
            <a:r>
              <a:rPr lang="nb-NO" dirty="0" err="1" smtClean="0"/>
              <a:t>ourselves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5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people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surely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doing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already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5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Several</a:t>
            </a:r>
            <a:r>
              <a:rPr lang="nb-NO" dirty="0" smtClean="0"/>
              <a:t> formats </a:t>
            </a:r>
            <a:r>
              <a:rPr lang="nb-NO" dirty="0" err="1" smtClean="0"/>
              <a:t>of</a:t>
            </a:r>
            <a:r>
              <a:rPr lang="nb-NO" baseline="0" dirty="0" smtClean="0"/>
              <a:t> same file (</a:t>
            </a:r>
            <a:r>
              <a:rPr lang="nb-NO" baseline="0" dirty="0" err="1" smtClean="0"/>
              <a:t>txt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odp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ppt</a:t>
            </a:r>
            <a:r>
              <a:rPr lang="nb-NO" baseline="0" dirty="0" smtClean="0"/>
              <a:t>, </a:t>
            </a:r>
            <a:endParaRPr lang="nb-NO" dirty="0" smtClean="0"/>
          </a:p>
          <a:p>
            <a:r>
              <a:rPr lang="nb-NO" dirty="0" err="1" smtClean="0"/>
              <a:t>Master_thesis</a:t>
            </a:r>
            <a:r>
              <a:rPr lang="nb-NO" dirty="0" smtClean="0"/>
              <a:t>, </a:t>
            </a:r>
            <a:r>
              <a:rPr lang="nb-NO" dirty="0" err="1" smtClean="0"/>
              <a:t>master_thesis_new</a:t>
            </a:r>
            <a:r>
              <a:rPr lang="nb-NO" dirty="0" smtClean="0"/>
              <a:t>, </a:t>
            </a:r>
            <a:r>
              <a:rPr lang="nb-NO" dirty="0" err="1" smtClean="0"/>
              <a:t>master_thesis_notesonly</a:t>
            </a:r>
            <a:endParaRPr lang="nb-NO" dirty="0" smtClean="0"/>
          </a:p>
          <a:p>
            <a:r>
              <a:rPr lang="nb-NO" dirty="0" err="1" smtClean="0"/>
              <a:t>Tables</a:t>
            </a:r>
            <a:r>
              <a:rPr lang="nb-NO" dirty="0" smtClean="0"/>
              <a:t>, </a:t>
            </a:r>
            <a:r>
              <a:rPr lang="nb-NO" dirty="0" err="1" smtClean="0"/>
              <a:t>tables_all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Data, scripts, outputs</a:t>
            </a:r>
            <a:r>
              <a:rPr lang="nb-NO" baseline="0" dirty="0" smtClean="0"/>
              <a:t> all in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same file</a:t>
            </a:r>
            <a:endParaRPr lang="nb-NO" dirty="0" smtClean="0"/>
          </a:p>
          <a:p>
            <a:r>
              <a:rPr lang="nb-NO" dirty="0" smtClean="0"/>
              <a:t>Different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ways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name</a:t>
            </a:r>
            <a:r>
              <a:rPr lang="nb-NO" baseline="0" dirty="0" smtClean="0"/>
              <a:t> files (</a:t>
            </a:r>
            <a:r>
              <a:rPr lang="nb-NO" baseline="0" dirty="0" err="1" smtClean="0"/>
              <a:t>paul_poly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poly_comparison</a:t>
            </a:r>
            <a:r>
              <a:rPr lang="nb-NO" baseline="0" dirty="0" smtClean="0"/>
              <a:t>)</a:t>
            </a:r>
          </a:p>
          <a:p>
            <a:endParaRPr lang="nb-NO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6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Several</a:t>
            </a:r>
            <a:r>
              <a:rPr lang="nb-NO" dirty="0" smtClean="0"/>
              <a:t> formats </a:t>
            </a:r>
            <a:r>
              <a:rPr lang="nb-NO" dirty="0" err="1" smtClean="0"/>
              <a:t>of</a:t>
            </a:r>
            <a:r>
              <a:rPr lang="nb-NO" baseline="0" dirty="0" smtClean="0"/>
              <a:t> same file (</a:t>
            </a:r>
            <a:r>
              <a:rPr lang="nb-NO" baseline="0" dirty="0" err="1" smtClean="0"/>
              <a:t>txt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odp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ppt</a:t>
            </a:r>
            <a:r>
              <a:rPr lang="nb-NO" baseline="0" dirty="0" smtClean="0"/>
              <a:t>, </a:t>
            </a:r>
            <a:endParaRPr lang="nb-NO" dirty="0" smtClean="0"/>
          </a:p>
          <a:p>
            <a:r>
              <a:rPr lang="nb-NO" dirty="0" err="1" smtClean="0"/>
              <a:t>Master_thesis</a:t>
            </a:r>
            <a:r>
              <a:rPr lang="nb-NO" dirty="0" smtClean="0"/>
              <a:t>, </a:t>
            </a:r>
            <a:r>
              <a:rPr lang="nb-NO" dirty="0" err="1" smtClean="0"/>
              <a:t>master_thesis_new</a:t>
            </a:r>
            <a:r>
              <a:rPr lang="nb-NO" dirty="0" smtClean="0"/>
              <a:t>, </a:t>
            </a:r>
            <a:r>
              <a:rPr lang="nb-NO" dirty="0" err="1" smtClean="0"/>
              <a:t>master_thesis_notesonly</a:t>
            </a:r>
            <a:endParaRPr lang="nb-NO" dirty="0" smtClean="0"/>
          </a:p>
          <a:p>
            <a:r>
              <a:rPr lang="nb-NO" dirty="0" err="1" smtClean="0"/>
              <a:t>Tables</a:t>
            </a:r>
            <a:r>
              <a:rPr lang="nb-NO" dirty="0" smtClean="0"/>
              <a:t>, </a:t>
            </a:r>
            <a:r>
              <a:rPr lang="nb-NO" dirty="0" err="1" smtClean="0"/>
              <a:t>tables_all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Data, scripts, outputs</a:t>
            </a:r>
            <a:r>
              <a:rPr lang="nb-NO" baseline="0" dirty="0" smtClean="0"/>
              <a:t> all in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same file</a:t>
            </a:r>
            <a:endParaRPr lang="nb-NO" dirty="0" smtClean="0"/>
          </a:p>
          <a:p>
            <a:r>
              <a:rPr lang="nb-NO" dirty="0" smtClean="0"/>
              <a:t>Different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ways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name</a:t>
            </a:r>
            <a:r>
              <a:rPr lang="nb-NO" baseline="0" dirty="0" smtClean="0"/>
              <a:t> files (</a:t>
            </a:r>
            <a:r>
              <a:rPr lang="nb-NO" baseline="0" dirty="0" err="1" smtClean="0"/>
              <a:t>paul_poly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poly_comparison</a:t>
            </a:r>
            <a:r>
              <a:rPr lang="nb-NO" baseline="0" dirty="0" smtClean="0"/>
              <a:t>)</a:t>
            </a:r>
          </a:p>
          <a:p>
            <a:endParaRPr lang="nb-NO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0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Not just </a:t>
            </a:r>
            <a:r>
              <a:rPr lang="nb-NO" dirty="0" err="1" smtClean="0"/>
              <a:t>give</a:t>
            </a:r>
            <a:r>
              <a:rPr lang="nb-NO" dirty="0" smtClean="0"/>
              <a:t> tips &amp; </a:t>
            </a:r>
            <a:r>
              <a:rPr lang="nb-NO" dirty="0" err="1" smtClean="0"/>
              <a:t>recipe</a:t>
            </a:r>
            <a:r>
              <a:rPr lang="nb-NO" dirty="0" smtClean="0"/>
              <a:t>,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find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together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what</a:t>
            </a:r>
            <a:r>
              <a:rPr lang="nb-NO" baseline="0" dirty="0" smtClean="0"/>
              <a:t> is </a:t>
            </a:r>
            <a:r>
              <a:rPr lang="nb-NO" baseline="0" dirty="0" err="1" smtClean="0"/>
              <a:t>actually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difficult</a:t>
            </a:r>
            <a:r>
              <a:rPr lang="nb-NO" baseline="0" dirty="0" smtClean="0"/>
              <a:t>. </a:t>
            </a:r>
            <a:r>
              <a:rPr lang="nb-NO" baseline="0" dirty="0" err="1" smtClean="0"/>
              <a:t>Because</a:t>
            </a:r>
            <a:r>
              <a:rPr lang="nb-NO" baseline="0" dirty="0" smtClean="0"/>
              <a:t> it is </a:t>
            </a:r>
            <a:r>
              <a:rPr lang="nb-NO" baseline="0" dirty="0" err="1" smtClean="0"/>
              <a:t>always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said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it saves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time to be </a:t>
            </a:r>
            <a:r>
              <a:rPr lang="nb-NO" baseline="0" dirty="0" err="1" smtClean="0"/>
              <a:t>organized</a:t>
            </a:r>
            <a:r>
              <a:rPr lang="nb-NO" baseline="0" dirty="0" smtClean="0"/>
              <a:t> or </a:t>
            </a:r>
            <a:r>
              <a:rPr lang="nb-NO" baseline="0" dirty="0" err="1" smtClean="0"/>
              <a:t>thats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actually</a:t>
            </a:r>
            <a:r>
              <a:rPr lang="nb-NO" baseline="0" dirty="0" smtClean="0"/>
              <a:t> not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difficult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but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why</a:t>
            </a:r>
            <a:r>
              <a:rPr lang="nb-NO" baseline="0" dirty="0" smtClean="0"/>
              <a:t> is it </a:t>
            </a:r>
            <a:r>
              <a:rPr lang="nb-NO" baseline="0" dirty="0" err="1" smtClean="0"/>
              <a:t>then</a:t>
            </a:r>
            <a:r>
              <a:rPr lang="nb-NO" baseline="0" dirty="0" smtClean="0"/>
              <a:t> not </a:t>
            </a:r>
            <a:r>
              <a:rPr lang="nb-NO" baseline="0" dirty="0" err="1" smtClean="0"/>
              <a:t>really</a:t>
            </a:r>
            <a:r>
              <a:rPr lang="nb-NO" baseline="0" dirty="0" smtClean="0"/>
              <a:t> happening?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Data </a:t>
            </a:r>
            <a:r>
              <a:rPr lang="nb-NO" dirty="0" err="1" smtClean="0"/>
              <a:t>don’t</a:t>
            </a:r>
            <a:r>
              <a:rPr lang="nb-NO" dirty="0" smtClean="0"/>
              <a:t> </a:t>
            </a:r>
            <a:r>
              <a:rPr lang="nb-NO" dirty="0" err="1" smtClean="0"/>
              <a:t>come</a:t>
            </a:r>
            <a:r>
              <a:rPr lang="nb-NO" dirty="0" smtClean="0"/>
              <a:t> 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same time</a:t>
            </a:r>
          </a:p>
          <a:p>
            <a:r>
              <a:rPr lang="nb-NO" baseline="0" dirty="0" smtClean="0"/>
              <a:t>Data </a:t>
            </a:r>
            <a:r>
              <a:rPr lang="nb-NO" baseline="0" dirty="0" err="1" smtClean="0"/>
              <a:t>are</a:t>
            </a:r>
            <a:r>
              <a:rPr lang="nb-NO" baseline="0" dirty="0" smtClean="0"/>
              <a:t> from different </a:t>
            </a:r>
            <a:r>
              <a:rPr lang="nb-NO" baseline="0" dirty="0" err="1" smtClean="0"/>
              <a:t>people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have a different style to </a:t>
            </a:r>
            <a:r>
              <a:rPr lang="nb-NO" baseline="0" dirty="0" err="1" smtClean="0"/>
              <a:t>name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things</a:t>
            </a:r>
            <a:endParaRPr lang="nb-NO" baseline="0" dirty="0" smtClean="0"/>
          </a:p>
          <a:p>
            <a:r>
              <a:rPr lang="nb-NO" dirty="0" smtClean="0"/>
              <a:t>Time</a:t>
            </a:r>
          </a:p>
          <a:p>
            <a:endParaRPr lang="nb-NO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(time </a:t>
            </a:r>
            <a:r>
              <a:rPr lang="nb-NO" dirty="0" err="1" smtClean="0"/>
              <a:t>restriction</a:t>
            </a:r>
            <a:r>
              <a:rPr lang="nb-NO" dirty="0" smtClean="0"/>
              <a:t>, </a:t>
            </a:r>
            <a:r>
              <a:rPr lang="nb-NO" dirty="0" err="1" smtClean="0"/>
              <a:t>size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project</a:t>
            </a:r>
            <a:r>
              <a:rPr lang="nb-NO" dirty="0" smtClean="0"/>
              <a:t>, </a:t>
            </a:r>
            <a:r>
              <a:rPr lang="nb-NO" dirty="0" err="1" smtClean="0"/>
              <a:t>coming</a:t>
            </a:r>
            <a:r>
              <a:rPr lang="nb-NO" dirty="0" smtClean="0"/>
              <a:t> back to it later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5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Set </a:t>
            </a:r>
            <a:r>
              <a:rPr lang="nb-NO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recommendations</a:t>
            </a:r>
            <a:r>
              <a:rPr lang="nb-NO" baseline="0" dirty="0" smtClean="0"/>
              <a:t>  by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paper</a:t>
            </a:r>
            <a:endParaRPr lang="nb-NO" baseline="0" dirty="0" smtClean="0"/>
          </a:p>
          <a:p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saving both raw and intermediate forms, documenting all steps, creating tidy data amenable to analysis.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Writing, organizing, and sharing scripts and programs used in an analysis.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making it easy for existing and new collaborators to understand and contribute to a project.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organizing the digital artifacts of a project to ease discovery and understanding.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recording how various components of your project change over time.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writing manuscripts in a way that leaves an audit trail and minimizes manual merging of conflicts.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2571-29EA-401C-9D69-54DCD77646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4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1C9B-4B7C-475A-B75F-D94AF2A5120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F2C7-409D-4CA3-9ADA-688185DD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0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1C9B-4B7C-475A-B75F-D94AF2A5120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F2C7-409D-4CA3-9ADA-688185DD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4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1C9B-4B7C-475A-B75F-D94AF2A5120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F2C7-409D-4CA3-9ADA-688185DD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1C9B-4B7C-475A-B75F-D94AF2A5120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F2C7-409D-4CA3-9ADA-688185DD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1C9B-4B7C-475A-B75F-D94AF2A5120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F2C7-409D-4CA3-9ADA-688185DD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1C9B-4B7C-475A-B75F-D94AF2A5120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F2C7-409D-4CA3-9ADA-688185DD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1C9B-4B7C-475A-B75F-D94AF2A5120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F2C7-409D-4CA3-9ADA-688185DD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2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1C9B-4B7C-475A-B75F-D94AF2A5120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F2C7-409D-4CA3-9ADA-688185DD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4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1C9B-4B7C-475A-B75F-D94AF2A5120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F2C7-409D-4CA3-9ADA-688185DD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1C9B-4B7C-475A-B75F-D94AF2A5120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F2C7-409D-4CA3-9ADA-688185DD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9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1C9B-4B7C-475A-B75F-D94AF2A5120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F2C7-409D-4CA3-9ADA-688185DD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41C9B-4B7C-475A-B75F-D94AF2A5120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F2C7-409D-4CA3-9ADA-688185DD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3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fconventions.org/standard-name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os-svalbard.org/cgi-bin/darwinsheet/?setup=aen" TargetMode="External"/><Relationship Id="rId4" Type="http://schemas.openxmlformats.org/officeDocument/2006/relationships/hyperlink" Target="https://dwc.tdwg.org/lis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os-svalbard.org/cgi-bin/darwinsheet/?setup=ae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mfarewell.co.uk/my-r-script-header-templat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rnell.app.box.com/v/ReadmeTemplat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ite.org/cite-your-data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dyverse.org/blog/2017/12/workflow-vs-script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cbi.1005510" TargetMode="External"/><Relationship Id="rId7" Type="http://schemas.openxmlformats.org/officeDocument/2006/relationships/hyperlink" Target="https://malco.io/2018/11/05/why-should-i-use-the-here-package-when-i-m-already-using-projects/" TargetMode="External"/><Relationship Id="rId2" Type="http://schemas.openxmlformats.org/officeDocument/2006/relationships/hyperlink" Target="https://www.youtube.com/watch?v=nabtt660-xg&amp;list=PLgDT5hypdTySm2mh-hQA7knReBJY7ia_x&amp;ab_channel=UWSchoolofAquaticandFisheryScien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ennybc/here_here" TargetMode="External"/><Relationship Id="rId5" Type="http://schemas.openxmlformats.org/officeDocument/2006/relationships/hyperlink" Target="https://library.ucsd.edu/research-and-collections/data-curation/best-practices.html" TargetMode="External"/><Relationship Id="rId4" Type="http://schemas.openxmlformats.org/officeDocument/2006/relationships/hyperlink" Target="https://www.tidyverse.org/blog/2017/12/workflow-vs-script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adv-r.hadley.nz/index.html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udience.ahaslides.com/AE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Structure</a:t>
            </a:r>
            <a:r>
              <a:rPr lang="nb-NO" dirty="0" smtClean="0"/>
              <a:t> and </a:t>
            </a:r>
            <a:r>
              <a:rPr lang="nb-NO" dirty="0" err="1" smtClean="0"/>
              <a:t>organization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br>
              <a:rPr lang="nb-NO" dirty="0" smtClean="0"/>
            </a:br>
            <a:r>
              <a:rPr lang="nb-NO" dirty="0" smtClean="0"/>
              <a:t>folders and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Nansen Legacy workshop</a:t>
            </a:r>
          </a:p>
          <a:p>
            <a:r>
              <a:rPr lang="en-US" b="1" dirty="0"/>
              <a:t>Reproducible data wrangling, visualization and collaboration </a:t>
            </a:r>
            <a:br>
              <a:rPr lang="en-US" b="1" dirty="0"/>
            </a:br>
            <a:r>
              <a:rPr lang="en-US" b="1" dirty="0"/>
              <a:t>with R and GitHub</a:t>
            </a:r>
            <a:endParaRPr lang="nb-N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 management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30516" cy="4351338"/>
          </a:xfrm>
        </p:spPr>
        <p:txBody>
          <a:bodyPr>
            <a:normAutofit/>
          </a:bodyPr>
          <a:lstStyle/>
          <a:p>
            <a:r>
              <a:rPr lang="en-GB" sz="3200" dirty="0"/>
              <a:t>Findable</a:t>
            </a:r>
          </a:p>
          <a:p>
            <a:endParaRPr lang="en-GB" sz="3200" dirty="0"/>
          </a:p>
          <a:p>
            <a:r>
              <a:rPr lang="en-GB" sz="3200" dirty="0"/>
              <a:t>Accessible</a:t>
            </a:r>
          </a:p>
          <a:p>
            <a:endParaRPr lang="en-GB" sz="3200" dirty="0"/>
          </a:p>
          <a:p>
            <a:r>
              <a:rPr lang="en-GB" sz="3200" dirty="0"/>
              <a:t>Interoperable</a:t>
            </a:r>
          </a:p>
          <a:p>
            <a:endParaRPr lang="en-GB" sz="3200" dirty="0"/>
          </a:p>
          <a:p>
            <a:r>
              <a:rPr lang="en-GB" sz="3200" dirty="0"/>
              <a:t>Reusable</a:t>
            </a:r>
            <a:endParaRPr lang="en-US" sz="3200" dirty="0"/>
          </a:p>
          <a:p>
            <a:endParaRPr lang="nb-NO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248655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the raw data and keep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Save</a:t>
            </a:r>
            <a:r>
              <a:rPr lang="nb-NO" baseline="0" dirty="0"/>
              <a:t> data as </a:t>
            </a:r>
            <a:r>
              <a:rPr lang="nb-NO" baseline="0" dirty="0" err="1"/>
              <a:t>originally</a:t>
            </a:r>
            <a:r>
              <a:rPr lang="nb-NO" baseline="0" dirty="0"/>
              <a:t> </a:t>
            </a:r>
            <a:r>
              <a:rPr lang="nb-NO" baseline="0" dirty="0" err="1"/>
              <a:t>generated</a:t>
            </a:r>
            <a:endParaRPr lang="nb-NO" baseline="0" dirty="0"/>
          </a:p>
          <a:p>
            <a:pPr marL="457200" lvl="1" indent="0">
              <a:buFont typeface="+mj-lt"/>
              <a:buNone/>
            </a:pPr>
            <a:endParaRPr lang="nb-NO" dirty="0"/>
          </a:p>
          <a:p>
            <a:pPr marL="0" indent="0">
              <a:buFont typeface="+mj-lt"/>
              <a:buNone/>
            </a:pPr>
            <a:r>
              <a:rPr lang="nb-NO" dirty="0" err="1"/>
              <a:t>Change</a:t>
            </a:r>
            <a:r>
              <a:rPr lang="nb-NO" dirty="0"/>
              <a:t> file </a:t>
            </a:r>
            <a:r>
              <a:rPr lang="nb-NO" dirty="0" err="1"/>
              <a:t>permissions</a:t>
            </a:r>
            <a:r>
              <a:rPr lang="nb-NO" dirty="0"/>
              <a:t> to </a:t>
            </a:r>
            <a:r>
              <a:rPr lang="nb-NO" dirty="0" err="1"/>
              <a:t>read-only</a:t>
            </a:r>
            <a:endParaRPr lang="nb-NO" dirty="0"/>
          </a:p>
          <a:p>
            <a:pPr marL="0" indent="0">
              <a:buFont typeface="+mj-lt"/>
              <a:buNone/>
            </a:pPr>
            <a:endParaRPr lang="nb-NO" dirty="0"/>
          </a:p>
          <a:p>
            <a:pPr marL="0" indent="0">
              <a:buFont typeface="+mj-lt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221232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that raw data are backed up in more than one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30516" cy="4351338"/>
          </a:xfrm>
        </p:spPr>
        <p:txBody>
          <a:bodyPr>
            <a:normAutofit fontScale="85000" lnSpcReduction="10000"/>
          </a:bodyPr>
          <a:lstStyle/>
          <a:p>
            <a:endParaRPr lang="nb-NO" dirty="0"/>
          </a:p>
          <a:p>
            <a:r>
              <a:rPr lang="nb-NO" dirty="0"/>
              <a:t>Careful with flash drives</a:t>
            </a:r>
          </a:p>
          <a:p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institution</a:t>
            </a:r>
            <a:r>
              <a:rPr lang="nb-NO" dirty="0"/>
              <a:t>-intern </a:t>
            </a:r>
            <a:r>
              <a:rPr lang="nb-NO" dirty="0" err="1"/>
              <a:t>storage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  <a:p>
            <a:endParaRPr lang="nb-NO" dirty="0"/>
          </a:p>
          <a:p>
            <a:r>
              <a:rPr lang="en-US" dirty="0"/>
              <a:t>Rule of 3: Keep 2 copies onsite, 1 offsite.</a:t>
            </a:r>
          </a:p>
          <a:p>
            <a:endParaRPr lang="en-US" dirty="0"/>
          </a:p>
          <a:p>
            <a:r>
              <a:rPr lang="en-US" dirty="0"/>
              <a:t>NIRD internal work area: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/projects/NS9530K/</a:t>
            </a:r>
            <a:r>
              <a:rPr lang="en-GB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nansen_legacy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/work</a:t>
            </a:r>
            <a:endParaRPr lang="en-US" dirty="0"/>
          </a:p>
          <a:p>
            <a:endParaRPr lang="nb-NO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1690688"/>
            <a:ext cx="4775200" cy="44364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415611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 you wish to see in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Personal use (or in NIRD interal work area):</a:t>
            </a:r>
          </a:p>
          <a:p>
            <a:pPr marL="0" indent="0">
              <a:buNone/>
            </a:pPr>
            <a:r>
              <a:rPr lang="nb-NO" sz="2400" dirty="0"/>
              <a:t>CSV, XLSX, JSON etc. all fine</a:t>
            </a:r>
          </a:p>
          <a:p>
            <a:endParaRPr lang="nb-NO" sz="2400" dirty="0"/>
          </a:p>
          <a:p>
            <a:pPr marL="0" indent="0">
              <a:buNone/>
            </a:pPr>
            <a:r>
              <a:rPr lang="nb-NO" dirty="0"/>
              <a:t>When publishing: </a:t>
            </a:r>
          </a:p>
          <a:p>
            <a:r>
              <a:rPr lang="nb-NO" sz="2400" dirty="0"/>
              <a:t>NetCDF-CF (physical data)</a:t>
            </a:r>
          </a:p>
          <a:p>
            <a:r>
              <a:rPr lang="nb-NO" sz="2400" dirty="0"/>
              <a:t>Darwin Core Archive (biological data)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But keep original files!</a:t>
            </a:r>
          </a:p>
          <a:p>
            <a:pPr lvl="1"/>
            <a:endParaRPr lang="nb-NO" dirty="0"/>
          </a:p>
          <a:p>
            <a:pPr marL="0" indent="0">
              <a:buNone/>
            </a:pPr>
            <a:endParaRPr lang="nb-N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116" y="3481184"/>
            <a:ext cx="4547584" cy="26576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40" t="88830"/>
          <a:stretch/>
        </p:blipFill>
        <p:spPr>
          <a:xfrm>
            <a:off x="10896600" y="5842000"/>
            <a:ext cx="673100" cy="2968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73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 you wish to see in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684000" cy="4156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Variable names from common vocabulary:</a:t>
            </a:r>
          </a:p>
          <a:p>
            <a:pPr marL="0" indent="0">
              <a:buNone/>
            </a:pPr>
            <a:endParaRPr lang="nb-N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dirty="0"/>
              <a:t>CF Conventions (</a:t>
            </a:r>
            <a:r>
              <a:rPr lang="nb-NO" dirty="0">
                <a:hlinkClick r:id="rId3"/>
              </a:rPr>
              <a:t>https://cfconventions.org/standard-names.html</a:t>
            </a:r>
            <a:r>
              <a:rPr lang="nb-NO" dirty="0"/>
              <a:t>)</a:t>
            </a:r>
          </a:p>
          <a:p>
            <a:r>
              <a:rPr lang="nb-NO" dirty="0"/>
              <a:t>Darwin Core (</a:t>
            </a:r>
            <a:r>
              <a:rPr lang="nb-NO" dirty="0">
                <a:hlinkClick r:id="rId4"/>
              </a:rPr>
              <a:t>https://dwc.tdwg.org/list/</a:t>
            </a:r>
            <a:r>
              <a:rPr lang="nb-NO" dirty="0"/>
              <a:t>)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List the convention used in the file. The variable names are then searchable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AeN sample logging template generator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5"/>
              </a:rPr>
              <a:t>https://www.sios-svalbard.org/cgi-bin/darwinsheet/?setup=aen</a:t>
            </a:r>
            <a:endParaRPr lang="nb-NO" dirty="0"/>
          </a:p>
          <a:p>
            <a:pPr marL="0" indent="0">
              <a:buNone/>
            </a:pPr>
            <a:endParaRPr lang="nb-N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235434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nb-NO" dirty="0"/>
          </a:p>
          <a:p>
            <a:endParaRPr lang="en-US" dirty="0"/>
          </a:p>
          <a:p>
            <a:pPr marL="0" indent="0">
              <a:buNone/>
            </a:pPr>
            <a:r>
              <a:rPr lang="nb-NO" dirty="0"/>
              <a:t>              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column</a:t>
            </a:r>
            <a:r>
              <a:rPr lang="nb-NO" dirty="0"/>
              <a:t> a variable </a:t>
            </a:r>
          </a:p>
          <a:p>
            <a:pPr marL="0" indent="0">
              <a:buNone/>
            </a:pPr>
            <a:r>
              <a:rPr lang="nb-NO" dirty="0"/>
              <a:t>              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row</a:t>
            </a:r>
            <a:r>
              <a:rPr lang="nb-NO" dirty="0"/>
              <a:t> an </a:t>
            </a:r>
            <a:r>
              <a:rPr lang="nb-NO" dirty="0" err="1"/>
              <a:t>observation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dirty="0"/>
              <a:t>Think about this already before going in the field </a:t>
            </a:r>
            <a:r>
              <a:rPr lang="nb-NO" dirty="0">
                <a:sym typeface="Wingdings" panose="05000000000000000000" pitchFamily="2" charset="2"/>
              </a:rPr>
              <a:t> create templates</a:t>
            </a:r>
            <a:r>
              <a:rPr lang="nb-NO" dirty="0"/>
              <a:t> using AeN template generator on SIOS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https://www.sios-svalbard.org/cgi-bin/darwinsheet/?setup=aen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48710" b="39782"/>
          <a:stretch/>
        </p:blipFill>
        <p:spPr>
          <a:xfrm>
            <a:off x="2029300" y="2054155"/>
            <a:ext cx="3282846" cy="1463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analysis-friendly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1784"/>
          <a:stretch/>
        </p:blipFill>
        <p:spPr>
          <a:xfrm>
            <a:off x="6957259" y="1570689"/>
            <a:ext cx="3086100" cy="243060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721952" y="2389046"/>
            <a:ext cx="825500" cy="7318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2708236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 you wish to see in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9800" cy="41560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nb-NO" b="1" dirty="0"/>
          </a:p>
          <a:p>
            <a:pPr marL="0" indent="0">
              <a:buNone/>
            </a:pPr>
            <a:r>
              <a:rPr lang="nb-NO" b="1" dirty="0"/>
              <a:t>File </a:t>
            </a:r>
            <a:r>
              <a:rPr lang="nb-NO" b="1" dirty="0" err="1"/>
              <a:t>names</a:t>
            </a:r>
            <a:r>
              <a:rPr lang="nb-NO" b="1" dirty="0"/>
              <a:t>: </a:t>
            </a:r>
            <a:r>
              <a:rPr lang="nb-NO" b="1" dirty="0" err="1"/>
              <a:t>Use</a:t>
            </a:r>
            <a:r>
              <a:rPr lang="nb-NO" b="1" dirty="0"/>
              <a:t> </a:t>
            </a:r>
            <a:r>
              <a:rPr lang="nb-NO" b="1" dirty="0" err="1"/>
              <a:t>self-explaining</a:t>
            </a:r>
            <a:r>
              <a:rPr lang="nb-NO" b="1" dirty="0"/>
              <a:t> </a:t>
            </a:r>
            <a:r>
              <a:rPr lang="nb-NO" b="1" dirty="0" err="1"/>
              <a:t>names</a:t>
            </a:r>
            <a:endParaRPr lang="nb-NO" b="1" dirty="0"/>
          </a:p>
          <a:p>
            <a:pPr lvl="1"/>
            <a:r>
              <a:rPr lang="en-US" dirty="0"/>
              <a:t>Use consistent file names and formats within a project, and if possible, from project to project.</a:t>
            </a:r>
          </a:p>
          <a:p>
            <a:pPr lvl="1"/>
            <a:r>
              <a:rPr lang="nb-NO" dirty="0"/>
              <a:t>No </a:t>
            </a:r>
            <a:r>
              <a:rPr lang="nb-NO" dirty="0" err="1"/>
              <a:t>spaces</a:t>
            </a:r>
            <a:r>
              <a:rPr lang="nb-NO" dirty="0"/>
              <a:t>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underscores</a:t>
            </a:r>
            <a:endParaRPr lang="nb-NO" dirty="0"/>
          </a:p>
          <a:p>
            <a:pPr lvl="1"/>
            <a:r>
              <a:rPr lang="en-US" dirty="0"/>
              <a:t>Use surname first, followed by first name or initials</a:t>
            </a:r>
          </a:p>
          <a:p>
            <a:pPr lvl="1"/>
            <a:r>
              <a:rPr lang="en-US" altLang="en-US" sz="2400" dirty="0"/>
              <a:t>Use the date format: YYYY-MM-DD, YYYY_MM_DD, or YYYYMMDD. </a:t>
            </a:r>
          </a:p>
          <a:p>
            <a:pPr lvl="1"/>
            <a:r>
              <a:rPr lang="en-US" altLang="en-US" sz="2400" dirty="0"/>
              <a:t>Keep track of different file versions with a suffix representing date (e.g., "filename_20140620") or version number (e.g., "filename_v001"). Document changes where possible.</a:t>
            </a:r>
            <a:endParaRPr lang="en-US" sz="2400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Don't rely on directory structure to provide critical information about file contents</a:t>
            </a:r>
          </a:p>
          <a:p>
            <a:pPr lvl="1"/>
            <a:r>
              <a:rPr lang="en-US" dirty="0"/>
              <a:t>Project001/</a:t>
            </a:r>
            <a:r>
              <a:rPr lang="en-US" dirty="0" err="1"/>
              <a:t>SiteB</a:t>
            </a:r>
            <a:r>
              <a:rPr lang="en-US" dirty="0"/>
              <a:t>/SiteB_2010_rawdata.txt better than Project001/</a:t>
            </a:r>
            <a:r>
              <a:rPr lang="en-US" dirty="0" err="1"/>
              <a:t>SiteB</a:t>
            </a:r>
            <a:r>
              <a:rPr lang="en-US" dirty="0"/>
              <a:t>/2010/rawdata.txt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838200" y="17457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91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all the steps used to process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Best way: write scripts for EVERY stage of data processing</a:t>
            </a:r>
          </a:p>
          <a:p>
            <a:pPr lvl="1"/>
            <a:r>
              <a:rPr lang="nb-NO" dirty="0"/>
              <a:t>It is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easier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generating</a:t>
            </a:r>
            <a:r>
              <a:rPr lang="nb-NO" dirty="0"/>
              <a:t> data </a:t>
            </a:r>
            <a:r>
              <a:rPr lang="nb-NO" dirty="0" err="1"/>
              <a:t>constantly</a:t>
            </a: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If not </a:t>
            </a:r>
            <a:r>
              <a:rPr lang="nb-NO" dirty="0" err="1"/>
              <a:t>possible</a:t>
            </a:r>
            <a:endParaRPr lang="nb-NO" dirty="0"/>
          </a:p>
          <a:p>
            <a:pPr lvl="2"/>
            <a:r>
              <a:rPr lang="nb-NO" sz="2400" dirty="0"/>
              <a:t>document every manual action</a:t>
            </a:r>
          </a:p>
          <a:p>
            <a:pPr lvl="2"/>
            <a:endParaRPr lang="en-US" dirty="0"/>
          </a:p>
          <a:p>
            <a:r>
              <a:rPr lang="en-US" dirty="0"/>
              <a:t>Record processing history in metadata of published file</a:t>
            </a:r>
          </a:p>
          <a:p>
            <a:endParaRPr lang="en-US" dirty="0"/>
          </a:p>
          <a:p>
            <a:r>
              <a:rPr lang="en-US" dirty="0"/>
              <a:t>Publish data papers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1817460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data to a data repository that contributes to SIOS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Data file or data collection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NMDC, NPI, NorDataNet, MET, and NIRD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Data repository issues DOI (Digital object identifier)</a:t>
            </a:r>
          </a:p>
          <a:p>
            <a:endParaRPr lang="nb-NO" dirty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7878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b-NO" sz="4800" dirty="0"/>
          </a:p>
          <a:p>
            <a:endParaRPr lang="nb-NO" sz="4800" dirty="0"/>
          </a:p>
          <a:p>
            <a:pPr marL="0" indent="0">
              <a:buNone/>
            </a:pPr>
            <a:r>
              <a:rPr lang="nb-NO" sz="4800" dirty="0"/>
              <a:t>data.nleg@unis.no</a:t>
            </a:r>
          </a:p>
          <a:p>
            <a:endParaRPr lang="nb-NO" sz="4800" dirty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377759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</a:t>
            </a:r>
            <a:r>
              <a:rPr lang="nb-NO" dirty="0" smtClean="0"/>
              <a:t> to </a:t>
            </a:r>
            <a:r>
              <a:rPr lang="nb-NO" dirty="0" err="1" smtClean="0"/>
              <a:t>organize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159500" cy="4791075"/>
          </a:xfrm>
        </p:spPr>
        <p:txBody>
          <a:bodyPr>
            <a:normAutofit/>
          </a:bodyPr>
          <a:lstStyle/>
          <a:p>
            <a:r>
              <a:rPr lang="nb-NO" dirty="0" err="1" smtClean="0"/>
              <a:t>Reduce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 smtClean="0"/>
          </a:p>
          <a:p>
            <a:r>
              <a:rPr lang="nb-NO" dirty="0" smtClean="0"/>
              <a:t>Be more </a:t>
            </a:r>
            <a:r>
              <a:rPr lang="nb-NO" dirty="0" err="1" smtClean="0"/>
              <a:t>efficient</a:t>
            </a:r>
            <a:endParaRPr lang="nb-NO" dirty="0" smtClean="0"/>
          </a:p>
          <a:p>
            <a:pPr lvl="1"/>
            <a:r>
              <a:rPr lang="nb-NO" dirty="0" err="1"/>
              <a:t>paper</a:t>
            </a:r>
            <a:r>
              <a:rPr lang="nb-NO" dirty="0"/>
              <a:t> </a:t>
            </a:r>
            <a:r>
              <a:rPr lang="nb-NO" dirty="0" err="1"/>
              <a:t>writing</a:t>
            </a:r>
            <a:r>
              <a:rPr lang="nb-NO" dirty="0"/>
              <a:t>/</a:t>
            </a:r>
            <a:r>
              <a:rPr lang="nb-NO" dirty="0" err="1"/>
              <a:t>review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less </a:t>
            </a:r>
            <a:r>
              <a:rPr lang="nb-NO" dirty="0" err="1"/>
              <a:t>painful</a:t>
            </a:r>
            <a:endParaRPr lang="nb-NO" dirty="0"/>
          </a:p>
          <a:p>
            <a:pPr lvl="1"/>
            <a:r>
              <a:rPr lang="nb-NO" dirty="0" err="1"/>
              <a:t>easy</a:t>
            </a:r>
            <a:r>
              <a:rPr lang="nb-NO" dirty="0"/>
              <a:t> re-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/</a:t>
            </a:r>
            <a:r>
              <a:rPr lang="nb-NO" dirty="0" err="1"/>
              <a:t>code</a:t>
            </a:r>
            <a:endParaRPr lang="nb-NO" dirty="0"/>
          </a:p>
          <a:p>
            <a:pPr lvl="1"/>
            <a:r>
              <a:rPr lang="nb-NO" dirty="0" err="1"/>
              <a:t>easier</a:t>
            </a:r>
            <a:r>
              <a:rPr lang="nb-NO" dirty="0"/>
              <a:t> </a:t>
            </a:r>
            <a:r>
              <a:rPr lang="nb-NO" dirty="0" err="1"/>
              <a:t>sharing</a:t>
            </a:r>
            <a:r>
              <a:rPr lang="nb-NO" dirty="0"/>
              <a:t> later</a:t>
            </a:r>
          </a:p>
          <a:p>
            <a:r>
              <a:rPr lang="nb-NO" dirty="0" smtClean="0"/>
              <a:t>Make </a:t>
            </a:r>
            <a:r>
              <a:rPr lang="nb-NO" dirty="0" err="1" smtClean="0"/>
              <a:t>your</a:t>
            </a:r>
            <a:r>
              <a:rPr lang="nb-NO" dirty="0" smtClean="0"/>
              <a:t> data and </a:t>
            </a:r>
            <a:r>
              <a:rPr lang="nb-NO" dirty="0" err="1" smtClean="0"/>
              <a:t>analysis</a:t>
            </a:r>
            <a:r>
              <a:rPr lang="nb-NO" dirty="0" smtClean="0"/>
              <a:t> </a:t>
            </a:r>
            <a:r>
              <a:rPr lang="nb-NO" dirty="0" err="1" smtClean="0"/>
              <a:t>readable</a:t>
            </a:r>
            <a:r>
              <a:rPr lang="nb-NO" dirty="0" smtClean="0"/>
              <a:t> and </a:t>
            </a:r>
            <a:r>
              <a:rPr lang="nb-NO" dirty="0" err="1" smtClean="0"/>
              <a:t>reusable</a:t>
            </a:r>
            <a:r>
              <a:rPr lang="nb-NO" dirty="0" smtClean="0"/>
              <a:t> for </a:t>
            </a:r>
          </a:p>
          <a:p>
            <a:pPr lvl="1"/>
            <a:r>
              <a:rPr lang="nb-NO" dirty="0" smtClean="0"/>
              <a:t>Your </a:t>
            </a:r>
            <a:r>
              <a:rPr lang="nb-NO" dirty="0" err="1" smtClean="0"/>
              <a:t>future</a:t>
            </a:r>
            <a:r>
              <a:rPr lang="nb-NO" dirty="0" smtClean="0"/>
              <a:t> </a:t>
            </a:r>
            <a:r>
              <a:rPr lang="nb-NO" dirty="0" err="1" smtClean="0"/>
              <a:t>self</a:t>
            </a:r>
            <a:endParaRPr lang="nb-NO" dirty="0" smtClean="0"/>
          </a:p>
          <a:p>
            <a:pPr lvl="1"/>
            <a:r>
              <a:rPr lang="nb-NO" dirty="0" smtClean="0"/>
              <a:t>Your </a:t>
            </a:r>
            <a:r>
              <a:rPr lang="nb-NO" dirty="0" err="1" smtClean="0"/>
              <a:t>collaborators</a:t>
            </a:r>
            <a:endParaRPr lang="nb-NO" dirty="0" smtClean="0"/>
          </a:p>
          <a:p>
            <a:pPr lvl="1"/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researchers</a:t>
            </a:r>
            <a:r>
              <a:rPr lang="nb-NO" dirty="0" smtClean="0"/>
              <a:t>, journalists,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public</a:t>
            </a:r>
            <a:endParaRPr lang="nb-NO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00" y="2255483"/>
            <a:ext cx="5054600" cy="39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«</a:t>
            </a:r>
            <a:r>
              <a:rPr lang="nb-NO" dirty="0" err="1" smtClean="0"/>
              <a:t>code-writing</a:t>
            </a:r>
            <a:r>
              <a:rPr lang="nb-NO" dirty="0" smtClean="0"/>
              <a:t>»</a:t>
            </a:r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Be </a:t>
            </a:r>
            <a:r>
              <a:rPr lang="nb-NO" i="1" dirty="0" err="1" smtClean="0"/>
              <a:t>readable</a:t>
            </a:r>
            <a:r>
              <a:rPr lang="nb-NO" i="1" dirty="0" smtClean="0"/>
              <a:t>, </a:t>
            </a:r>
            <a:r>
              <a:rPr lang="nb-NO" i="1" dirty="0" err="1" smtClean="0"/>
              <a:t>reusable</a:t>
            </a:r>
            <a:r>
              <a:rPr lang="nb-NO" i="1" dirty="0" smtClean="0"/>
              <a:t>, </a:t>
            </a:r>
            <a:r>
              <a:rPr lang="nb-NO" i="1" dirty="0" err="1" smtClean="0"/>
              <a:t>testable</a:t>
            </a:r>
            <a:endParaRPr lang="nb-NO" i="1" dirty="0" smtClean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4" b="7407"/>
          <a:stretch/>
        </p:blipFill>
        <p:spPr>
          <a:xfrm>
            <a:off x="6725380" y="182563"/>
            <a:ext cx="4625970" cy="5676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14353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a brief explanatory comment at the start of every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b-NO" dirty="0"/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kind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data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in </a:t>
            </a:r>
            <a:r>
              <a:rPr lang="nb-NO" dirty="0" err="1" smtClean="0"/>
              <a:t>your</a:t>
            </a:r>
            <a:r>
              <a:rPr lang="nb-NO" dirty="0" smtClean="0"/>
              <a:t> script? </a:t>
            </a:r>
          </a:p>
          <a:p>
            <a:r>
              <a:rPr lang="nb-NO" dirty="0" err="1" smtClean="0"/>
              <a:t>What</a:t>
            </a:r>
            <a:r>
              <a:rPr lang="nb-NO" dirty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achieve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script? </a:t>
            </a:r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3611" y="3570020"/>
            <a:ext cx="4724400" cy="16619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b-NO" b="1" dirty="0" smtClean="0"/>
              <a:t>Code </a:t>
            </a:r>
            <a:r>
              <a:rPr lang="nb-NO" b="1" dirty="0" err="1" smtClean="0"/>
              <a:t>snippets</a:t>
            </a:r>
            <a:endParaRPr lang="nb-NO" b="1" dirty="0"/>
          </a:p>
          <a:p>
            <a:endParaRPr lang="nb-NO" dirty="0" smtClean="0"/>
          </a:p>
          <a:p>
            <a:r>
              <a:rPr lang="nb-NO" dirty="0" smtClean="0"/>
              <a:t>In R: </a:t>
            </a:r>
          </a:p>
          <a:p>
            <a:r>
              <a:rPr lang="nb-NO" dirty="0" smtClean="0"/>
              <a:t>Tools &gt; Global Options &gt; Code &gt; Edit </a:t>
            </a:r>
            <a:r>
              <a:rPr lang="nb-NO" dirty="0" err="1" smtClean="0"/>
              <a:t>Snippets</a:t>
            </a:r>
            <a:endParaRPr lang="nb-NO" dirty="0" smtClean="0"/>
          </a:p>
          <a:p>
            <a:endParaRPr lang="nb-NO" dirty="0"/>
          </a:p>
          <a:p>
            <a:r>
              <a:rPr lang="nb-NO" sz="1200" dirty="0" smtClean="0"/>
              <a:t>See </a:t>
            </a:r>
            <a:r>
              <a:rPr lang="nb-NO" sz="1200" dirty="0" err="1" smtClean="0"/>
              <a:t>also</a:t>
            </a:r>
            <a:r>
              <a:rPr lang="nb-NO" sz="1200" dirty="0" smtClean="0"/>
              <a:t>: </a:t>
            </a: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://timfarewell.co.uk/my-r-script-header-template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97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programs into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err="1" smtClean="0"/>
              <a:t>Don’t</a:t>
            </a:r>
            <a:r>
              <a:rPr lang="nb-NO" dirty="0" smtClean="0"/>
              <a:t> </a:t>
            </a:r>
            <a:r>
              <a:rPr lang="nb-NO" dirty="0" err="1" smtClean="0"/>
              <a:t>write</a:t>
            </a:r>
            <a:r>
              <a:rPr lang="nb-NO" dirty="0" smtClean="0"/>
              <a:t>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long</a:t>
            </a:r>
            <a:r>
              <a:rPr lang="nb-NO" dirty="0" smtClean="0"/>
              <a:t> script,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split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analyses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meaningful</a:t>
            </a:r>
            <a:r>
              <a:rPr lang="nb-NO" dirty="0" smtClean="0"/>
              <a:t> </a:t>
            </a:r>
            <a:r>
              <a:rPr lang="nb-NO" dirty="0" err="1" smtClean="0"/>
              <a:t>pieces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2311" y="4370530"/>
            <a:ext cx="4724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b-NO" b="1" dirty="0" err="1" smtClean="0"/>
              <a:t>Sectioning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42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ruthless about eliminating </a:t>
            </a:r>
            <a:r>
              <a:rPr lang="en-US" dirty="0" smtClean="0"/>
              <a:t>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8621"/>
            <a:ext cx="10515600" cy="2074863"/>
          </a:xfrm>
        </p:spPr>
        <p:txBody>
          <a:bodyPr>
            <a:normAutofit lnSpcReduction="10000"/>
          </a:bodyPr>
          <a:lstStyle/>
          <a:p>
            <a:endParaRPr lang="nb-NO" dirty="0"/>
          </a:p>
          <a:p>
            <a:pPr marL="0" indent="0">
              <a:buNone/>
            </a:pPr>
            <a:r>
              <a:rPr lang="nb-NO" sz="3000" dirty="0" err="1" smtClean="0"/>
              <a:t>Instead</a:t>
            </a:r>
            <a:r>
              <a:rPr lang="nb-NO" sz="3000" dirty="0" smtClean="0"/>
              <a:t> </a:t>
            </a:r>
            <a:r>
              <a:rPr lang="nb-NO" sz="3000" dirty="0" err="1" smtClean="0"/>
              <a:t>of</a:t>
            </a:r>
            <a:r>
              <a:rPr lang="nb-NO" sz="3000" dirty="0" smtClean="0"/>
              <a:t> </a:t>
            </a:r>
            <a:r>
              <a:rPr lang="nb-NO" sz="3000" dirty="0" err="1" smtClean="0"/>
              <a:t>copy-pasting</a:t>
            </a:r>
            <a:endParaRPr lang="nb-NO" sz="3000" dirty="0" smtClean="0"/>
          </a:p>
          <a:p>
            <a:pPr lvl="1"/>
            <a:r>
              <a:rPr lang="nb-NO" sz="2600" dirty="0" smtClean="0"/>
              <a:t>Write &amp; </a:t>
            </a:r>
            <a:r>
              <a:rPr lang="nb-NO" sz="2600" dirty="0" err="1" smtClean="0"/>
              <a:t>reuse</a:t>
            </a:r>
            <a:r>
              <a:rPr lang="nb-NO" sz="2600" dirty="0" smtClean="0"/>
              <a:t> </a:t>
            </a:r>
            <a:r>
              <a:rPr lang="nb-NO" sz="2600" dirty="0" err="1" smtClean="0"/>
              <a:t>functions</a:t>
            </a:r>
            <a:r>
              <a:rPr lang="nb-NO" sz="2600" dirty="0" smtClean="0"/>
              <a:t> </a:t>
            </a:r>
          </a:p>
          <a:p>
            <a:pPr lvl="1"/>
            <a:r>
              <a:rPr lang="nb-NO" sz="2600" dirty="0" smtClean="0"/>
              <a:t>Make lists </a:t>
            </a:r>
          </a:p>
          <a:p>
            <a:pPr lvl="1"/>
            <a:r>
              <a:rPr lang="nb-NO" sz="2600" dirty="0" err="1" smtClean="0"/>
              <a:t>Use</a:t>
            </a:r>
            <a:r>
              <a:rPr lang="nb-NO" sz="2600" dirty="0" smtClean="0"/>
              <a:t> </a:t>
            </a:r>
            <a:r>
              <a:rPr lang="nb-NO" sz="2600" dirty="0" err="1" smtClean="0"/>
              <a:t>iterations</a:t>
            </a:r>
            <a:r>
              <a:rPr lang="nb-NO" sz="2600" dirty="0" smtClean="0"/>
              <a:t> (loops) or </a:t>
            </a:r>
            <a:r>
              <a:rPr lang="nb-NO" sz="2600" dirty="0" err="1" smtClean="0"/>
              <a:t>mapping</a:t>
            </a:r>
            <a:r>
              <a:rPr lang="nb-NO" sz="2600" dirty="0" smtClean="0"/>
              <a:t> (</a:t>
            </a:r>
            <a:r>
              <a:rPr lang="nb-NO" sz="2600" dirty="0" err="1" smtClean="0"/>
              <a:t>lapply</a:t>
            </a:r>
            <a:r>
              <a:rPr lang="nb-NO" sz="2600" dirty="0" smtClean="0"/>
              <a:t>, </a:t>
            </a:r>
            <a:r>
              <a:rPr lang="nb-NO" sz="2600" dirty="0" err="1" smtClean="0"/>
              <a:t>purrr</a:t>
            </a:r>
            <a:r>
              <a:rPr lang="nb-NO" sz="2600" dirty="0" smtClean="0"/>
              <a:t>)</a:t>
            </a:r>
          </a:p>
          <a:p>
            <a:pPr lvl="1"/>
            <a:endParaRPr lang="nb-NO" sz="2600" dirty="0"/>
          </a:p>
          <a:p>
            <a:pPr lvl="1"/>
            <a:endParaRPr lang="nb-NO" sz="2600" dirty="0" smtClean="0"/>
          </a:p>
          <a:p>
            <a:pPr lvl="1"/>
            <a:endParaRPr lang="nb-NO" sz="2600" dirty="0"/>
          </a:p>
          <a:p>
            <a:pPr lvl="1"/>
            <a:endParaRPr lang="nb-NO" sz="2600" dirty="0"/>
          </a:p>
          <a:p>
            <a:pPr marL="0" indent="0">
              <a:buNone/>
            </a:pPr>
            <a:endParaRPr lang="nb-NO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30" y="1604358"/>
            <a:ext cx="7522148" cy="24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search for well-maintained software libraries that do what you need.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others</a:t>
            </a:r>
            <a:r>
              <a:rPr lang="nb-NO" dirty="0"/>
              <a:t> have done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trying</a:t>
            </a:r>
            <a:r>
              <a:rPr lang="nb-NO" dirty="0"/>
              <a:t> to do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 smtClean="0"/>
              <a:t>doing</a:t>
            </a:r>
            <a:r>
              <a:rPr lang="nb-NO" dirty="0" smtClean="0"/>
              <a:t> </a:t>
            </a:r>
            <a:r>
              <a:rPr lang="nb-NO" dirty="0" err="1" smtClean="0"/>
              <a:t>things</a:t>
            </a:r>
            <a:r>
              <a:rPr lang="nb-NO" dirty="0" smtClean="0"/>
              <a:t> from </a:t>
            </a:r>
            <a:r>
              <a:rPr lang="nb-NO" dirty="0" err="1" smtClean="0"/>
              <a:t>scratch</a:t>
            </a:r>
            <a:r>
              <a:rPr lang="en-US" dirty="0" smtClean="0"/>
              <a:t>, but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Test libraries before relying on them.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6" b="60526"/>
          <a:stretch/>
        </p:blipFill>
        <p:spPr>
          <a:xfrm>
            <a:off x="6786463" y="4710287"/>
            <a:ext cx="4762500" cy="1206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83" y="2974975"/>
            <a:ext cx="1756389" cy="17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functions and variables meaningful names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73" y="1170570"/>
            <a:ext cx="5107013" cy="3945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724400" cy="4798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smtClean="0"/>
              <a:t>«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greater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scope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 variable, </a:t>
            </a:r>
            <a:r>
              <a:rPr lang="nb-NO" dirty="0" err="1" smtClean="0"/>
              <a:t>the</a:t>
            </a:r>
            <a:r>
              <a:rPr lang="nb-NO" dirty="0" smtClean="0"/>
              <a:t> more informative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name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be»</a:t>
            </a:r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/>
              <a:t>Be </a:t>
            </a:r>
            <a:r>
              <a:rPr lang="nb-NO" dirty="0" err="1"/>
              <a:t>consistent</a:t>
            </a:r>
            <a:endParaRPr lang="nb-NO" dirty="0"/>
          </a:p>
          <a:p>
            <a:r>
              <a:rPr lang="nb-NO" dirty="0" err="1" smtClean="0"/>
              <a:t>Don’t</a:t>
            </a:r>
            <a:r>
              <a:rPr lang="nb-NO" dirty="0" smtClean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names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sth</a:t>
            </a:r>
            <a:r>
              <a:rPr lang="nb-NO" dirty="0"/>
              <a:t> (</a:t>
            </a:r>
            <a:r>
              <a:rPr lang="nb-NO" dirty="0" err="1"/>
              <a:t>e.g</a:t>
            </a:r>
            <a:r>
              <a:rPr lang="nb-NO" dirty="0"/>
              <a:t>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F, sum, plot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Use</a:t>
            </a:r>
            <a:r>
              <a:rPr lang="nb-NO" dirty="0" smtClean="0"/>
              <a:t> tab </a:t>
            </a:r>
            <a:r>
              <a:rPr lang="nb-NO" dirty="0" err="1" smtClean="0"/>
              <a:t>completion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</p:txBody>
      </p:sp>
      <p:sp>
        <p:nvSpPr>
          <p:cNvPr id="5" name="Rectangle 4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8473" y="5551851"/>
            <a:ext cx="51973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nb-NO" b="1" dirty="0" err="1"/>
              <a:t>Instead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giving a relative </a:t>
            </a:r>
            <a:r>
              <a:rPr lang="nb-NO" b="1" dirty="0" err="1"/>
              <a:t>path</a:t>
            </a:r>
            <a:r>
              <a:rPr lang="nb-NO" b="1" dirty="0"/>
              <a:t>, </a:t>
            </a:r>
            <a:r>
              <a:rPr lang="nb-NO" b="1" dirty="0" err="1"/>
              <a:t>use</a:t>
            </a:r>
            <a:r>
              <a:rPr lang="nb-NO" b="1" dirty="0"/>
              <a:t> </a:t>
            </a:r>
            <a:r>
              <a:rPr lang="nb-N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file.path</a:t>
            </a:r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958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comment and uncomment sections of code to control program’s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This </a:t>
            </a:r>
            <a:r>
              <a:rPr lang="nb-NO" dirty="0" err="1" smtClean="0"/>
              <a:t>doesn’t</a:t>
            </a:r>
            <a:r>
              <a:rPr lang="nb-NO" dirty="0" smtClean="0"/>
              <a:t> make it </a:t>
            </a:r>
            <a:r>
              <a:rPr lang="nb-NO" dirty="0" err="1" smtClean="0"/>
              <a:t>reproducible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Rather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/</a:t>
            </a:r>
            <a:r>
              <a:rPr lang="nb-NO" dirty="0" err="1" smtClean="0"/>
              <a:t>else</a:t>
            </a:r>
            <a:r>
              <a:rPr lang="nb-NO" dirty="0" smtClean="0"/>
              <a:t> statements in </a:t>
            </a:r>
            <a:r>
              <a:rPr lang="nb-NO" dirty="0" err="1" smtClean="0"/>
              <a:t>the</a:t>
            </a:r>
            <a:r>
              <a:rPr lang="nb-NO" dirty="0" smtClean="0"/>
              <a:t> program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41585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a simple example or test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nb-NO" dirty="0"/>
          </a:p>
          <a:p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whether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scripts </a:t>
            </a:r>
            <a:r>
              <a:rPr lang="nb-NO" dirty="0" err="1" smtClean="0"/>
              <a:t>give</a:t>
            </a:r>
            <a:r>
              <a:rPr lang="nb-NO" dirty="0" smtClean="0"/>
              <a:t> a </a:t>
            </a:r>
            <a:r>
              <a:rPr lang="nb-NO" dirty="0" err="1" smtClean="0"/>
              <a:t>known</a:t>
            </a:r>
            <a:r>
              <a:rPr lang="nb-NO" dirty="0" smtClean="0"/>
              <a:t> </a:t>
            </a:r>
            <a:r>
              <a:rPr lang="nb-NO" dirty="0" err="1" smtClean="0"/>
              <a:t>correct</a:t>
            </a:r>
            <a:r>
              <a:rPr lang="nb-NO" dirty="0" smtClean="0"/>
              <a:t> output for a simple </a:t>
            </a:r>
            <a:r>
              <a:rPr lang="nb-NO" dirty="0" err="1" smtClean="0"/>
              <a:t>known</a:t>
            </a:r>
            <a:r>
              <a:rPr lang="nb-NO" dirty="0" smtClean="0"/>
              <a:t> input (e.g. </a:t>
            </a:r>
            <a:r>
              <a:rPr lang="nb-NO" dirty="0" err="1" smtClean="0"/>
              <a:t>mock</a:t>
            </a:r>
            <a:r>
              <a:rPr lang="nb-NO" dirty="0" smtClean="0"/>
              <a:t> </a:t>
            </a:r>
            <a:r>
              <a:rPr lang="nb-NO" dirty="0" err="1" smtClean="0"/>
              <a:t>dataset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generated</a:t>
            </a:r>
            <a:r>
              <a:rPr lang="nb-NO" dirty="0" smtClean="0"/>
              <a:t> data, or an older </a:t>
            </a:r>
            <a:r>
              <a:rPr lang="nb-NO" dirty="0" err="1" smtClean="0"/>
              <a:t>dataset</a:t>
            </a:r>
            <a:r>
              <a:rPr lang="nb-NO" dirty="0" smtClean="0"/>
              <a:t>)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208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code to a reputable DOI-issuing </a:t>
            </a:r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Just as </a:t>
            </a:r>
            <a:r>
              <a:rPr lang="nb-NO" dirty="0" err="1" smtClean="0"/>
              <a:t>your</a:t>
            </a:r>
            <a:r>
              <a:rPr lang="nb-NO" dirty="0" smtClean="0"/>
              <a:t> data, </a:t>
            </a:r>
            <a:r>
              <a:rPr lang="nb-NO" dirty="0" err="1" smtClean="0"/>
              <a:t>publish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77" y="3574828"/>
            <a:ext cx="4622334" cy="153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Collaboration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304480"/>
            <a:ext cx="7097149" cy="555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My master </a:t>
            </a:r>
            <a:r>
              <a:rPr lang="nb-NO" dirty="0" err="1" smtClean="0"/>
              <a:t>thesis</a:t>
            </a:r>
            <a:r>
              <a:rPr lang="nb-NO" dirty="0" smtClean="0"/>
              <a:t> </a:t>
            </a:r>
            <a:r>
              <a:rPr lang="nb-NO" dirty="0" err="1" smtClean="0"/>
              <a:t>started</a:t>
            </a:r>
            <a:r>
              <a:rPr lang="nb-NO" dirty="0" smtClean="0"/>
              <a:t> </a:t>
            </a:r>
            <a:r>
              <a:rPr lang="nb-NO" dirty="0" err="1" smtClean="0"/>
              <a:t>off</a:t>
            </a:r>
            <a:r>
              <a:rPr lang="nb-NO" dirty="0" smtClean="0"/>
              <a:t> as a mess…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77" y="1906621"/>
            <a:ext cx="7005662" cy="4176453"/>
          </a:xfrm>
        </p:spPr>
      </p:pic>
    </p:spTree>
    <p:extLst>
      <p:ext uri="{BB962C8B-B14F-4D97-AF65-F5344CB8AC3E}">
        <p14:creationId xmlns:p14="http://schemas.microsoft.com/office/powerpoint/2010/main" val="23053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 smtClean="0"/>
              <a:t>README.txt file </a:t>
            </a:r>
            <a:r>
              <a:rPr lang="nb-NO" b="1" dirty="0" smtClean="0"/>
              <a:t>at </a:t>
            </a:r>
            <a:r>
              <a:rPr lang="nb-NO" b="1" dirty="0" err="1" smtClean="0"/>
              <a:t>project</a:t>
            </a:r>
            <a:r>
              <a:rPr lang="nb-NO" b="1" dirty="0" smtClean="0"/>
              <a:t> </a:t>
            </a:r>
            <a:r>
              <a:rPr lang="nb-NO" b="1" dirty="0" err="1" smtClean="0"/>
              <a:t>level</a:t>
            </a:r>
            <a:endParaRPr lang="nb-NO" b="1" dirty="0" smtClean="0"/>
          </a:p>
          <a:p>
            <a:pPr lvl="1"/>
            <a:r>
              <a:rPr lang="nb-NO" dirty="0" smtClean="0"/>
              <a:t>Projects </a:t>
            </a:r>
            <a:r>
              <a:rPr lang="nb-NO" dirty="0" err="1" smtClean="0"/>
              <a:t>title</a:t>
            </a:r>
            <a:endParaRPr lang="nb-NO" dirty="0" smtClean="0"/>
          </a:p>
          <a:p>
            <a:pPr lvl="1"/>
            <a:r>
              <a:rPr lang="nb-NO" dirty="0" err="1" smtClean="0"/>
              <a:t>Brief</a:t>
            </a:r>
            <a:r>
              <a:rPr lang="nb-NO" dirty="0" smtClean="0"/>
              <a:t> </a:t>
            </a:r>
            <a:r>
              <a:rPr lang="nb-NO" dirty="0" err="1" smtClean="0"/>
              <a:t>description</a:t>
            </a:r>
            <a:endParaRPr lang="nb-NO" dirty="0" smtClean="0"/>
          </a:p>
          <a:p>
            <a:pPr lvl="1"/>
            <a:r>
              <a:rPr lang="nb-NO" dirty="0" err="1" smtClean="0"/>
              <a:t>Contact</a:t>
            </a:r>
            <a:r>
              <a:rPr lang="nb-NO" dirty="0" smtClean="0"/>
              <a:t> </a:t>
            </a:r>
            <a:r>
              <a:rPr lang="nb-NO" dirty="0" err="1" smtClean="0"/>
              <a:t>information</a:t>
            </a:r>
            <a:endParaRPr lang="nb-NO" dirty="0" smtClean="0"/>
          </a:p>
          <a:p>
            <a:pPr lvl="1"/>
            <a:r>
              <a:rPr lang="nb-NO" dirty="0" err="1" smtClean="0"/>
              <a:t>Collaborators</a:t>
            </a:r>
            <a:r>
              <a:rPr lang="nb-NO" dirty="0" smtClean="0"/>
              <a:t>/</a:t>
            </a:r>
            <a:r>
              <a:rPr lang="nb-NO" dirty="0" err="1" smtClean="0"/>
              <a:t>contributors</a:t>
            </a:r>
            <a:r>
              <a:rPr lang="nb-NO" dirty="0" smtClean="0"/>
              <a:t> (</a:t>
            </a:r>
            <a:r>
              <a:rPr lang="nb-NO" dirty="0" err="1" smtClean="0"/>
              <a:t>specify</a:t>
            </a:r>
            <a:r>
              <a:rPr lang="nb-NO" dirty="0" smtClean="0"/>
              <a:t>), sponsors/</a:t>
            </a:r>
            <a:r>
              <a:rPr lang="nb-NO" dirty="0" err="1" smtClean="0"/>
              <a:t>funding</a:t>
            </a:r>
            <a:r>
              <a:rPr lang="nb-NO" dirty="0" smtClean="0"/>
              <a:t> </a:t>
            </a:r>
            <a:r>
              <a:rPr lang="nb-NO" dirty="0" err="1" smtClean="0"/>
              <a:t>sources</a:t>
            </a:r>
            <a:endParaRPr lang="nb-NO" dirty="0" smtClean="0"/>
          </a:p>
          <a:p>
            <a:pPr lvl="1"/>
            <a:r>
              <a:rPr lang="nb-NO" dirty="0" smtClean="0"/>
              <a:t>Methods/</a:t>
            </a:r>
            <a:r>
              <a:rPr lang="nb-NO" dirty="0" err="1" smtClean="0"/>
              <a:t>techniques</a:t>
            </a:r>
            <a:r>
              <a:rPr lang="nb-NO" dirty="0" smtClean="0"/>
              <a:t>/</a:t>
            </a:r>
            <a:r>
              <a:rPr lang="nb-NO" dirty="0" err="1" smtClean="0"/>
              <a:t>protocols</a:t>
            </a:r>
            <a:r>
              <a:rPr lang="nb-NO" dirty="0" smtClean="0"/>
              <a:t>/standards, </a:t>
            </a:r>
            <a:r>
              <a:rPr lang="nb-NO" dirty="0" err="1" smtClean="0"/>
              <a:t>instrumentation</a:t>
            </a:r>
            <a:r>
              <a:rPr lang="nb-NO" dirty="0" smtClean="0"/>
              <a:t>, </a:t>
            </a:r>
            <a:r>
              <a:rPr lang="nb-NO" dirty="0" err="1" smtClean="0"/>
              <a:t>software</a:t>
            </a:r>
            <a:r>
              <a:rPr lang="nb-NO" dirty="0" smtClean="0"/>
              <a:t> (</a:t>
            </a:r>
            <a:r>
              <a:rPr lang="nb-NO" dirty="0" err="1" smtClean="0"/>
              <a:t>incl</a:t>
            </a:r>
            <a:r>
              <a:rPr lang="nb-NO" dirty="0" smtClean="0"/>
              <a:t>. Versions)</a:t>
            </a:r>
          </a:p>
          <a:p>
            <a:pPr lvl="1"/>
            <a:r>
              <a:rPr lang="nb-NO" dirty="0" err="1" smtClean="0"/>
              <a:t>Citation</a:t>
            </a:r>
            <a:r>
              <a:rPr lang="nb-NO" dirty="0" smtClean="0"/>
              <a:t> info, </a:t>
            </a:r>
            <a:r>
              <a:rPr lang="nb-NO" dirty="0" err="1" smtClean="0"/>
              <a:t>ditribution</a:t>
            </a:r>
            <a:r>
              <a:rPr lang="nb-NO" dirty="0" smtClean="0"/>
              <a:t> </a:t>
            </a:r>
            <a:r>
              <a:rPr lang="nb-NO" dirty="0" err="1" smtClean="0"/>
              <a:t>restrictions</a:t>
            </a:r>
            <a:r>
              <a:rPr lang="nb-NO" dirty="0" smtClean="0"/>
              <a:t>, copyright</a:t>
            </a:r>
          </a:p>
          <a:p>
            <a:pPr lvl="1"/>
            <a:r>
              <a:rPr lang="nb-NO" dirty="0" err="1" smtClean="0"/>
              <a:t>Examples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to run </a:t>
            </a:r>
            <a:r>
              <a:rPr lang="nb-NO" dirty="0" err="1" smtClean="0"/>
              <a:t>various</a:t>
            </a:r>
            <a:r>
              <a:rPr lang="nb-NO" dirty="0" smtClean="0"/>
              <a:t> </a:t>
            </a:r>
            <a:r>
              <a:rPr lang="nb-NO" dirty="0" err="1" smtClean="0"/>
              <a:t>cleaning</a:t>
            </a:r>
            <a:r>
              <a:rPr lang="nb-NO" dirty="0" smtClean="0"/>
              <a:t> or </a:t>
            </a:r>
            <a:r>
              <a:rPr lang="nb-NO" dirty="0" err="1" smtClean="0"/>
              <a:t>analysis</a:t>
            </a:r>
            <a:r>
              <a:rPr lang="nb-NO" dirty="0" smtClean="0"/>
              <a:t> </a:t>
            </a:r>
            <a:r>
              <a:rPr lang="nb-NO" dirty="0" err="1" smtClean="0"/>
              <a:t>tasks</a:t>
            </a:r>
            <a:endParaRPr lang="nb-NO" dirty="0" smtClean="0"/>
          </a:p>
          <a:p>
            <a:pPr lvl="1"/>
            <a:r>
              <a:rPr lang="nb-NO" dirty="0" smtClean="0"/>
              <a:t>List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datasets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going</a:t>
            </a:r>
            <a:r>
              <a:rPr lang="nb-NO" dirty="0" smtClean="0"/>
              <a:t> to </a:t>
            </a:r>
            <a:r>
              <a:rPr lang="nb-NO" dirty="0" err="1" smtClean="0"/>
              <a:t>use</a:t>
            </a:r>
            <a:endParaRPr lang="nb-NO" dirty="0" smtClean="0"/>
          </a:p>
          <a:p>
            <a:pPr lvl="2"/>
            <a:r>
              <a:rPr lang="en-GB" dirty="0"/>
              <a:t>dataset name, source, date created or downloaded, resolution and extent, CRS, licence, citation, any comments </a:t>
            </a:r>
            <a:endParaRPr lang="en-GB" dirty="0" smtClean="0"/>
          </a:p>
          <a:p>
            <a:pPr lvl="2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Update regularly!</a:t>
            </a: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overview of </a:t>
            </a:r>
            <a:r>
              <a:rPr lang="en-US"/>
              <a:t>your </a:t>
            </a:r>
            <a:r>
              <a:rPr lang="en-US" smtClean="0"/>
              <a:t>project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1388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smtClean="0"/>
              <a:t>README.txt file </a:t>
            </a:r>
            <a:r>
              <a:rPr lang="nb-NO" b="1" dirty="0" smtClean="0"/>
              <a:t>at file </a:t>
            </a:r>
            <a:r>
              <a:rPr lang="nb-NO" b="1" dirty="0" err="1" smtClean="0"/>
              <a:t>level</a:t>
            </a:r>
            <a:r>
              <a:rPr lang="nb-NO" b="1" dirty="0" smtClean="0"/>
              <a:t> </a:t>
            </a:r>
            <a:r>
              <a:rPr lang="nb-NO" dirty="0" smtClean="0"/>
              <a:t>for </a:t>
            </a:r>
            <a:r>
              <a:rPr lang="nb-NO" dirty="0" err="1" smtClean="0"/>
              <a:t>every</a:t>
            </a:r>
            <a:r>
              <a:rPr lang="nb-NO" dirty="0" smtClean="0"/>
              <a:t> </a:t>
            </a:r>
            <a:r>
              <a:rPr lang="nb-NO" dirty="0" err="1" smtClean="0"/>
              <a:t>dataset</a:t>
            </a:r>
            <a:endParaRPr lang="nb-NO" dirty="0"/>
          </a:p>
          <a:p>
            <a:pPr lvl="1"/>
            <a:r>
              <a:rPr lang="en-US" dirty="0"/>
              <a:t>complete list of the parameter names used in the </a:t>
            </a:r>
            <a:r>
              <a:rPr lang="en-US" dirty="0" smtClean="0"/>
              <a:t>dataset</a:t>
            </a:r>
          </a:p>
          <a:p>
            <a:pPr lvl="1"/>
            <a:r>
              <a:rPr lang="en-US" dirty="0"/>
              <a:t>Description of each </a:t>
            </a:r>
            <a:r>
              <a:rPr lang="en-US" dirty="0" smtClean="0"/>
              <a:t>parameter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format</a:t>
            </a:r>
          </a:p>
          <a:p>
            <a:pPr lvl="2"/>
            <a:r>
              <a:rPr lang="en-US" dirty="0" smtClean="0"/>
              <a:t>Dates: YYYY-MM-DD </a:t>
            </a:r>
            <a:r>
              <a:rPr lang="en-US" dirty="0"/>
              <a:t>or </a:t>
            </a:r>
            <a:r>
              <a:rPr lang="en-US" dirty="0" smtClean="0"/>
              <a:t>YYYYMMDD</a:t>
            </a:r>
          </a:p>
          <a:p>
            <a:pPr lvl="2"/>
            <a:r>
              <a:rPr lang="en-US" dirty="0" smtClean="0"/>
              <a:t>Time: HH:MM:SS </a:t>
            </a:r>
            <a:r>
              <a:rPr lang="en-US" dirty="0"/>
              <a:t>or </a:t>
            </a:r>
            <a:r>
              <a:rPr lang="en-US" dirty="0" smtClean="0"/>
              <a:t>HHMMSS +local </a:t>
            </a:r>
            <a:r>
              <a:rPr lang="en-US" dirty="0"/>
              <a:t>time </a:t>
            </a:r>
            <a:r>
              <a:rPr lang="en-US" dirty="0" smtClean="0"/>
              <a:t>zone</a:t>
            </a:r>
          </a:p>
          <a:p>
            <a:pPr lvl="2"/>
            <a:r>
              <a:rPr lang="en-US" dirty="0" smtClean="0"/>
              <a:t>Coordinates: decimal </a:t>
            </a:r>
            <a:r>
              <a:rPr lang="en-US" dirty="0"/>
              <a:t>degrees </a:t>
            </a:r>
            <a:r>
              <a:rPr lang="en-US" dirty="0" smtClean="0"/>
              <a:t>(DD)</a:t>
            </a:r>
          </a:p>
          <a:p>
            <a:pPr lvl="1"/>
            <a:r>
              <a:rPr lang="en-US" dirty="0"/>
              <a:t>Units of </a:t>
            </a:r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attribute/variable that describes data quality or </a:t>
            </a:r>
            <a:r>
              <a:rPr lang="en-US" dirty="0" smtClean="0"/>
              <a:t>certainty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overview of your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7195" y="2846080"/>
            <a:ext cx="529279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b-NO" sz="2000" dirty="0" err="1" smtClean="0"/>
              <a:t>Template</a:t>
            </a:r>
            <a:r>
              <a:rPr lang="nb-NO" sz="2000" dirty="0" smtClean="0"/>
              <a:t>: </a:t>
            </a:r>
          </a:p>
          <a:p>
            <a:r>
              <a:rPr lang="en-US" sz="2000" dirty="0">
                <a:hlinkClick r:id="rId3"/>
              </a:rPr>
              <a:t>https://cornell.app.box.com/v/ReadmeTemplate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4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shared "to-do" list for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NOTES.txt or TODO.txt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Update </a:t>
            </a:r>
            <a:r>
              <a:rPr lang="nb-NO" dirty="0" err="1" smtClean="0"/>
              <a:t>regularly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9919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on communication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Make </a:t>
            </a:r>
            <a:r>
              <a:rPr lang="nb-NO" dirty="0" err="1" smtClean="0"/>
              <a:t>clear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</a:t>
            </a:r>
            <a:r>
              <a:rPr lang="nb-NO" dirty="0" err="1" smtClean="0"/>
              <a:t>members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project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communicate</a:t>
            </a:r>
            <a:r>
              <a:rPr lang="nb-NO" dirty="0" smtClean="0"/>
              <a:t> and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platforms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be used</a:t>
            </a:r>
          </a:p>
          <a:p>
            <a:pPr marL="0" indent="0">
              <a:buNone/>
            </a:pPr>
            <a:endParaRPr lang="nb-NO" dirty="0" smtClean="0"/>
          </a:p>
          <a:p>
            <a:pPr marL="457200" lvl="1" indent="0">
              <a:buNone/>
            </a:pPr>
            <a:r>
              <a:rPr lang="nb-NO" dirty="0" smtClean="0"/>
              <a:t>E-mail, Microsoft Teams, Google </a:t>
            </a:r>
            <a:r>
              <a:rPr lang="nb-NO" dirty="0" err="1" smtClean="0"/>
              <a:t>docs</a:t>
            </a:r>
            <a:r>
              <a:rPr lang="nb-NO" dirty="0" smtClean="0"/>
              <a:t>, Zoom , </a:t>
            </a:r>
            <a:r>
              <a:rPr lang="nb-NO" dirty="0" err="1" smtClean="0"/>
              <a:t>GitHub</a:t>
            </a:r>
            <a:r>
              <a:rPr lang="nb-NO" dirty="0" smtClean="0"/>
              <a:t>….</a:t>
            </a:r>
          </a:p>
          <a:p>
            <a:endParaRPr lang="nb-NO" dirty="0"/>
          </a:p>
          <a:p>
            <a:endParaRPr lang="nb-NO" dirty="0" smtClean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42422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license </a:t>
            </a:r>
            <a:r>
              <a:rPr lang="en-US" dirty="0" smtClean="0"/>
              <a:t>&amp; citation explicit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b-NO" dirty="0"/>
          </a:p>
          <a:p>
            <a:r>
              <a:rPr lang="nb-NO" dirty="0" smtClean="0"/>
              <a:t>LICENSE.txt </a:t>
            </a:r>
            <a:r>
              <a:rPr lang="nb-NO" dirty="0" smtClean="0"/>
              <a:t>file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projects</a:t>
            </a:r>
            <a:r>
              <a:rPr lang="nb-NO" dirty="0" smtClean="0"/>
              <a:t> </a:t>
            </a:r>
            <a:r>
              <a:rPr lang="nb-NO" dirty="0" err="1" smtClean="0"/>
              <a:t>home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states</a:t>
            </a:r>
            <a:r>
              <a:rPr lang="nb-NO" dirty="0" smtClean="0"/>
              <a:t> </a:t>
            </a: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licenses</a:t>
            </a:r>
            <a:r>
              <a:rPr lang="nb-NO" dirty="0" smtClean="0"/>
              <a:t> </a:t>
            </a:r>
            <a:r>
              <a:rPr lang="nb-NO" dirty="0" err="1" smtClean="0"/>
              <a:t>apply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data and </a:t>
            </a:r>
            <a:r>
              <a:rPr lang="nb-NO" dirty="0" err="1" smtClean="0"/>
              <a:t>manuscripts</a:t>
            </a:r>
            <a:endParaRPr lang="nb-NO" dirty="0" smtClean="0"/>
          </a:p>
          <a:p>
            <a:pPr lvl="1"/>
            <a:r>
              <a:rPr lang="nb-NO" dirty="0"/>
              <a:t>Do not </a:t>
            </a:r>
            <a:r>
              <a:rPr lang="nb-NO" dirty="0" err="1"/>
              <a:t>use</a:t>
            </a:r>
            <a:r>
              <a:rPr lang="nb-NO" dirty="0"/>
              <a:t> «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commercial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»</a:t>
            </a:r>
          </a:p>
          <a:p>
            <a:pPr lvl="2"/>
            <a:r>
              <a:rPr lang="nb-NO" dirty="0" err="1"/>
              <a:t>Rather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permissive</a:t>
            </a:r>
            <a:r>
              <a:rPr lang="nb-NO" dirty="0"/>
              <a:t> </a:t>
            </a:r>
            <a:r>
              <a:rPr lang="nb-NO" dirty="0" err="1"/>
              <a:t>software</a:t>
            </a:r>
            <a:r>
              <a:rPr lang="nb-NO" dirty="0"/>
              <a:t> </a:t>
            </a:r>
            <a:r>
              <a:rPr lang="nb-NO" dirty="0" err="1"/>
              <a:t>licenses</a:t>
            </a:r>
            <a:r>
              <a:rPr lang="nb-NO" dirty="0"/>
              <a:t> </a:t>
            </a:r>
            <a:r>
              <a:rPr lang="nb-NO" dirty="0" err="1"/>
              <a:t>rather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GNU General </a:t>
            </a:r>
            <a:r>
              <a:rPr lang="nb-NO" dirty="0" err="1"/>
              <a:t>Pulic</a:t>
            </a:r>
            <a:r>
              <a:rPr lang="nb-NO" dirty="0"/>
              <a:t> License (GPL) </a:t>
            </a:r>
            <a:endParaRPr lang="en-US" dirty="0"/>
          </a:p>
          <a:p>
            <a:endParaRPr lang="nb-NO" dirty="0" smtClean="0"/>
          </a:p>
          <a:p>
            <a:r>
              <a:rPr lang="nb-NO" dirty="0" smtClean="0"/>
              <a:t>CITATION.txt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4501" y="4820641"/>
            <a:ext cx="173816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b-NO" sz="2400" dirty="0" err="1" smtClean="0"/>
              <a:t>Examples</a:t>
            </a:r>
            <a:r>
              <a:rPr lang="nb-NO" sz="2400" dirty="0" smtClean="0"/>
              <a:t>:</a:t>
            </a:r>
          </a:p>
          <a:p>
            <a:r>
              <a:rPr lang="en-US" sz="2400" dirty="0">
                <a:hlinkClick r:id="rId3"/>
              </a:rPr>
              <a:t>DataCite.org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42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65" y="2035616"/>
            <a:ext cx="5054600" cy="39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 each project in its own directory, which is named after the </a:t>
            </a:r>
            <a:r>
              <a:rPr lang="en-US" dirty="0" smtClean="0"/>
              <a:t>project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Divide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research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projects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If 2 </a:t>
            </a:r>
            <a:r>
              <a:rPr lang="nb-NO" dirty="0" err="1" smtClean="0"/>
              <a:t>research</a:t>
            </a:r>
            <a:r>
              <a:rPr lang="nb-NO" dirty="0" smtClean="0"/>
              <a:t> </a:t>
            </a:r>
            <a:r>
              <a:rPr lang="nb-NO" dirty="0" err="1" smtClean="0"/>
              <a:t>efforts</a:t>
            </a:r>
            <a:r>
              <a:rPr lang="nb-NO" dirty="0" smtClean="0"/>
              <a:t> </a:t>
            </a:r>
            <a:r>
              <a:rPr lang="nb-NO" dirty="0" err="1" smtClean="0"/>
              <a:t>share</a:t>
            </a:r>
            <a:r>
              <a:rPr lang="nb-NO" dirty="0" smtClean="0"/>
              <a:t> more </a:t>
            </a:r>
            <a:r>
              <a:rPr lang="nb-NO" dirty="0" err="1" smtClean="0"/>
              <a:t>than</a:t>
            </a:r>
            <a:r>
              <a:rPr lang="nb-NO" dirty="0" smtClean="0"/>
              <a:t> half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their</a:t>
            </a:r>
            <a:r>
              <a:rPr lang="nb-NO" dirty="0" smtClean="0"/>
              <a:t> data or </a:t>
            </a:r>
            <a:r>
              <a:rPr lang="nb-NO" dirty="0" err="1" smtClean="0"/>
              <a:t>code</a:t>
            </a:r>
            <a:r>
              <a:rPr lang="nb-NO" dirty="0" smtClean="0"/>
              <a:t>, </a:t>
            </a:r>
            <a:r>
              <a:rPr lang="nb-NO" dirty="0" err="1" smtClean="0"/>
              <a:t>they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</a:t>
            </a:r>
            <a:r>
              <a:rPr lang="nb-NO" dirty="0" err="1" smtClean="0"/>
              <a:t>probably</a:t>
            </a:r>
            <a:r>
              <a:rPr lang="nb-NO" dirty="0" smtClean="0"/>
              <a:t> be </a:t>
            </a:r>
            <a:r>
              <a:rPr lang="nb-NO" dirty="0" err="1" smtClean="0"/>
              <a:t>put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If </a:t>
            </a:r>
            <a:r>
              <a:rPr lang="nb-NO" dirty="0" err="1" smtClean="0"/>
              <a:t>several</a:t>
            </a:r>
            <a:r>
              <a:rPr lang="nb-NO" dirty="0" smtClean="0"/>
              <a:t> </a:t>
            </a:r>
            <a:r>
              <a:rPr lang="nb-NO" dirty="0" err="1" smtClean="0"/>
              <a:t>projects</a:t>
            </a:r>
            <a:r>
              <a:rPr lang="nb-NO" dirty="0" smtClean="0"/>
              <a:t> </a:t>
            </a:r>
            <a:r>
              <a:rPr lang="nb-NO" dirty="0" err="1" smtClean="0"/>
              <a:t>require</a:t>
            </a:r>
            <a:r>
              <a:rPr lang="nb-NO" dirty="0" smtClean="0"/>
              <a:t> same </a:t>
            </a:r>
            <a:r>
              <a:rPr lang="nb-NO" dirty="0" err="1" smtClean="0"/>
              <a:t>code</a:t>
            </a:r>
            <a:r>
              <a:rPr lang="nb-NO" dirty="0" smtClean="0"/>
              <a:t>,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code</a:t>
            </a:r>
            <a:r>
              <a:rPr lang="nb-NO" dirty="0" smtClean="0"/>
              <a:t>/script </a:t>
            </a:r>
            <a:r>
              <a:rPr lang="nb-NO" dirty="0" err="1" smtClean="0"/>
              <a:t>should</a:t>
            </a:r>
            <a:r>
              <a:rPr lang="nb-NO" dirty="0" smtClean="0"/>
              <a:t> be a </a:t>
            </a:r>
            <a:r>
              <a:rPr lang="nb-NO" dirty="0" err="1" smtClean="0"/>
              <a:t>project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own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32851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text documents associated with the project in the doc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Files for </a:t>
            </a:r>
            <a:r>
              <a:rPr lang="nb-NO" dirty="0" err="1" smtClean="0"/>
              <a:t>manuscripts</a:t>
            </a:r>
            <a:r>
              <a:rPr lang="nb-NO" dirty="0" smtClean="0"/>
              <a:t>, </a:t>
            </a:r>
            <a:r>
              <a:rPr lang="nb-NO" dirty="0" err="1" smtClean="0"/>
              <a:t>documentation</a:t>
            </a:r>
            <a:r>
              <a:rPr lang="nb-NO" dirty="0" smtClean="0"/>
              <a:t> for </a:t>
            </a:r>
            <a:r>
              <a:rPr lang="nb-NO" dirty="0" err="1" smtClean="0"/>
              <a:t>source</a:t>
            </a:r>
            <a:r>
              <a:rPr lang="nb-NO" dirty="0" smtClean="0"/>
              <a:t> </a:t>
            </a:r>
            <a:r>
              <a:rPr lang="nb-NO" dirty="0" err="1" smtClean="0"/>
              <a:t>code</a:t>
            </a:r>
            <a:r>
              <a:rPr lang="nb-NO" dirty="0" smtClean="0"/>
              <a:t>, </a:t>
            </a:r>
            <a:r>
              <a:rPr lang="nb-NO" dirty="0" err="1" smtClean="0"/>
              <a:t>electronic</a:t>
            </a:r>
            <a:r>
              <a:rPr lang="nb-NO" dirty="0" smtClean="0"/>
              <a:t> lab </a:t>
            </a:r>
            <a:r>
              <a:rPr lang="nb-NO" dirty="0" err="1" smtClean="0"/>
              <a:t>notebook</a:t>
            </a:r>
            <a:r>
              <a:rPr lang="nb-NO" dirty="0" smtClean="0"/>
              <a:t>,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38118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Put raw data and metadata in a data directory and files generated during cleanup and analysis in a results directory.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b-NO" dirty="0" smtClean="0"/>
          </a:p>
          <a:p>
            <a:r>
              <a:rPr lang="nb-NO" dirty="0" err="1" smtClean="0"/>
              <a:t>Results</a:t>
            </a:r>
            <a:r>
              <a:rPr lang="nb-NO" dirty="0" smtClean="0"/>
              <a:t> </a:t>
            </a:r>
          </a:p>
          <a:p>
            <a:pPr lvl="1"/>
            <a:r>
              <a:rPr lang="nb-NO" dirty="0" smtClean="0"/>
              <a:t>Will </a:t>
            </a:r>
            <a:r>
              <a:rPr lang="nb-NO" dirty="0" err="1" smtClean="0"/>
              <a:t>require</a:t>
            </a:r>
            <a:r>
              <a:rPr lang="nb-NO" dirty="0" smtClean="0"/>
              <a:t> </a:t>
            </a:r>
            <a:r>
              <a:rPr lang="nb-NO" dirty="0" err="1" smtClean="0"/>
              <a:t>additional</a:t>
            </a:r>
            <a:r>
              <a:rPr lang="nb-NO" dirty="0" smtClean="0"/>
              <a:t> </a:t>
            </a:r>
            <a:r>
              <a:rPr lang="nb-NO" dirty="0" err="1" smtClean="0"/>
              <a:t>subdirectores</a:t>
            </a:r>
            <a:endParaRPr lang="en-US" dirty="0" smtClean="0"/>
          </a:p>
          <a:p>
            <a:pPr lvl="1"/>
            <a:r>
              <a:rPr lang="nb-NO" dirty="0" err="1" smtClean="0"/>
              <a:t>Cleaned</a:t>
            </a:r>
            <a:r>
              <a:rPr lang="nb-NO" dirty="0" smtClean="0"/>
              <a:t> data, </a:t>
            </a:r>
            <a:r>
              <a:rPr lang="nb-NO" dirty="0" err="1" smtClean="0"/>
              <a:t>statistical</a:t>
            </a:r>
            <a:r>
              <a:rPr lang="nb-NO" dirty="0" smtClean="0"/>
              <a:t> </a:t>
            </a:r>
            <a:r>
              <a:rPr lang="nb-NO" dirty="0" err="1" smtClean="0"/>
              <a:t>tables</a:t>
            </a:r>
            <a:r>
              <a:rPr lang="nb-NO" dirty="0" smtClean="0"/>
              <a:t>, final </a:t>
            </a:r>
            <a:r>
              <a:rPr lang="nb-NO" dirty="0" err="1" smtClean="0"/>
              <a:t>figures</a:t>
            </a:r>
            <a:r>
              <a:rPr lang="nb-NO" dirty="0" smtClean="0"/>
              <a:t>/</a:t>
            </a:r>
            <a:r>
              <a:rPr lang="nb-NO" dirty="0" err="1" smtClean="0"/>
              <a:t>tables</a:t>
            </a:r>
            <a:endParaRPr lang="nb-NO" dirty="0" smtClean="0"/>
          </a:p>
          <a:p>
            <a:r>
              <a:rPr lang="nb-NO" dirty="0" smtClean="0"/>
              <a:t>Data</a:t>
            </a:r>
          </a:p>
          <a:p>
            <a:pPr lvl="1"/>
            <a:r>
              <a:rPr lang="nb-NO" dirty="0" err="1" smtClean="0"/>
              <a:t>Subdirectories</a:t>
            </a:r>
            <a:r>
              <a:rPr lang="nb-NO" dirty="0" smtClean="0"/>
              <a:t> to </a:t>
            </a:r>
            <a:r>
              <a:rPr lang="nb-NO" dirty="0" err="1" smtClean="0"/>
              <a:t>organize</a:t>
            </a:r>
            <a:r>
              <a:rPr lang="nb-NO" dirty="0" smtClean="0"/>
              <a:t> </a:t>
            </a:r>
            <a:r>
              <a:rPr lang="nb-NO" dirty="0" err="1" smtClean="0"/>
              <a:t>raw</a:t>
            </a:r>
            <a:r>
              <a:rPr lang="nb-NO" dirty="0" smtClean="0"/>
              <a:t> data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time, </a:t>
            </a:r>
            <a:r>
              <a:rPr lang="nb-NO" dirty="0" err="1" smtClean="0"/>
              <a:t>method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collection</a:t>
            </a:r>
            <a:r>
              <a:rPr lang="nb-NO" dirty="0" smtClean="0"/>
              <a:t>, or </a:t>
            </a:r>
            <a:r>
              <a:rPr lang="nb-NO" dirty="0" err="1" smtClean="0"/>
              <a:t>other</a:t>
            </a:r>
            <a:r>
              <a:rPr lang="nb-NO" dirty="0" smtClean="0"/>
              <a:t> metadata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27161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project source code in the </a:t>
            </a:r>
            <a:r>
              <a:rPr lang="en-US" dirty="0" err="1"/>
              <a:t>src</a:t>
            </a:r>
            <a:r>
              <a:rPr lang="en-US" dirty="0"/>
              <a:t> directory.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Scripts for data </a:t>
            </a:r>
            <a:r>
              <a:rPr lang="nb-NO" dirty="0" err="1" smtClean="0"/>
              <a:t>cleaning</a:t>
            </a:r>
            <a:r>
              <a:rPr lang="nb-NO" dirty="0" smtClean="0"/>
              <a:t>, </a:t>
            </a:r>
            <a:r>
              <a:rPr lang="nb-NO" dirty="0" err="1" smtClean="0"/>
              <a:t>making</a:t>
            </a:r>
            <a:r>
              <a:rPr lang="nb-NO" dirty="0" smtClean="0"/>
              <a:t> plots, </a:t>
            </a:r>
            <a:r>
              <a:rPr lang="nb-NO" dirty="0" err="1" smtClean="0"/>
              <a:t>statistical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nb-NO" dirty="0" smtClean="0"/>
          </a:p>
          <a:p>
            <a:r>
              <a:rPr lang="nb-NO" dirty="0" err="1"/>
              <a:t>controller</a:t>
            </a:r>
            <a:r>
              <a:rPr lang="nb-NO" dirty="0"/>
              <a:t> </a:t>
            </a:r>
            <a:r>
              <a:rPr lang="nb-NO" dirty="0" smtClean="0"/>
              <a:t>script (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masterscript.R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 smtClean="0"/>
              <a:t>or 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runall.R</a:t>
            </a:r>
            <a:r>
              <a:rPr lang="nb-NO" dirty="0"/>
              <a:t>)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all </a:t>
            </a:r>
            <a:r>
              <a:rPr lang="nb-NO" dirty="0" err="1" smtClean="0"/>
              <a:t>analysis</a:t>
            </a:r>
            <a:r>
              <a:rPr lang="nb-NO" dirty="0" smtClean="0"/>
              <a:t> </a:t>
            </a:r>
            <a:r>
              <a:rPr lang="nb-NO" dirty="0" err="1" smtClean="0"/>
              <a:t>steps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enture</a:t>
            </a:r>
            <a:r>
              <a:rPr lang="nb-NO" dirty="0" smtClean="0"/>
              <a:t> </a:t>
            </a:r>
            <a:r>
              <a:rPr lang="nb-NO" dirty="0" err="1" smtClean="0"/>
              <a:t>project</a:t>
            </a:r>
            <a:r>
              <a:rPr lang="nb-NO" dirty="0" smtClean="0"/>
              <a:t> from start to finish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19623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1917" y="1841500"/>
            <a:ext cx="10328166" cy="456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all files to reflect their content or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b-NO" dirty="0"/>
          </a:p>
          <a:p>
            <a:r>
              <a:rPr lang="nb-NO" dirty="0" smtClean="0"/>
              <a:t>E.g. 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bird_count_table.csv</a:t>
            </a:r>
            <a:r>
              <a:rPr lang="nb-NO" dirty="0" smtClean="0"/>
              <a:t>, 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manuscript.md</a:t>
            </a:r>
            <a:r>
              <a:rPr lang="nb-NO" dirty="0" smtClean="0"/>
              <a:t>, 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sightings_analysis.R</a:t>
            </a:r>
            <a:endParaRPr lang="nb-N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dirty="0" err="1" smtClean="0"/>
              <a:t>Don’t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sequential</a:t>
            </a:r>
            <a:r>
              <a:rPr lang="nb-NO" dirty="0" smtClean="0"/>
              <a:t> </a:t>
            </a:r>
            <a:r>
              <a:rPr lang="nb-NO" dirty="0" err="1" smtClean="0"/>
              <a:t>numbers</a:t>
            </a:r>
            <a:r>
              <a:rPr lang="nb-NO" dirty="0" smtClean="0"/>
              <a:t> (e.g. 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result1.csv</a:t>
            </a:r>
            <a:r>
              <a:rPr lang="nb-NO" dirty="0" smtClean="0"/>
              <a:t>, 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result2.csv</a:t>
            </a:r>
            <a:r>
              <a:rPr lang="nb-NO" dirty="0" smtClean="0"/>
              <a:t> or 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fig_3_a.png</a:t>
            </a:r>
            <a:r>
              <a:rPr lang="nb-NO" dirty="0" smtClean="0"/>
              <a:t>)</a:t>
            </a:r>
          </a:p>
          <a:p>
            <a:pPr lvl="1"/>
            <a:r>
              <a:rPr lang="nb-NO" dirty="0" err="1" smtClean="0"/>
              <a:t>They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r>
              <a:rPr lang="nb-NO" dirty="0" smtClean="0"/>
              <a:t> as </a:t>
            </a:r>
            <a:r>
              <a:rPr lang="nb-NO" dirty="0" err="1" smtClean="0"/>
              <a:t>project</a:t>
            </a:r>
            <a:r>
              <a:rPr lang="nb-NO" dirty="0" smtClean="0"/>
              <a:t> </a:t>
            </a:r>
            <a:r>
              <a:rPr lang="nb-NO" dirty="0" err="1" smtClean="0"/>
              <a:t>evolves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6729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Rprojects</a:t>
            </a:r>
            <a:r>
              <a:rPr lang="nb-NO" dirty="0" smtClean="0"/>
              <a:t> and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5983" y="1690688"/>
            <a:ext cx="6968296" cy="3495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8910" y="5397366"/>
            <a:ext cx="769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</a:t>
            </a:r>
            <a:r>
              <a:rPr lang="nb-NO" dirty="0" smtClean="0"/>
              <a:t>rom Jenny Brian </a:t>
            </a:r>
            <a:r>
              <a:rPr lang="nb-NO" dirty="0" smtClean="0">
                <a:hlinkClick r:id="rId4"/>
              </a:rPr>
              <a:t>https://www.tidyverse.org/blog/2017/12/workflow-vs-script/</a:t>
            </a:r>
            <a:r>
              <a:rPr lang="nb-NO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68180" y="6070158"/>
            <a:ext cx="40232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smtClean="0"/>
              <a:t>Also: never </a:t>
            </a:r>
            <a:r>
              <a:rPr lang="en-US" b="1" dirty="0"/>
              <a:t>save or load your workspace</a:t>
            </a:r>
            <a:endParaRPr lang="en-US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Create</a:t>
            </a:r>
            <a:r>
              <a:rPr lang="nb-NO" dirty="0" smtClean="0"/>
              <a:t> an </a:t>
            </a:r>
            <a:r>
              <a:rPr lang="nb-NO" dirty="0" err="1" smtClean="0"/>
              <a:t>Rproject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5696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h</a:t>
            </a:r>
            <a:r>
              <a:rPr lang="nb-NO" dirty="0" err="1" smtClean="0"/>
              <a:t>ere</a:t>
            </a:r>
            <a:r>
              <a:rPr lang="nb-NO" dirty="0" smtClean="0"/>
              <a:t>::</a:t>
            </a:r>
            <a:r>
              <a:rPr lang="nb-NO" dirty="0" err="1" smtClean="0"/>
              <a:t>here</a:t>
            </a:r>
            <a:r>
              <a:rPr lang="nb-NO" dirty="0" smtClean="0"/>
              <a:t>()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03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save or load your workspace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90" y="1627464"/>
            <a:ext cx="5176209" cy="4958055"/>
          </a:xfrm>
        </p:spPr>
      </p:pic>
    </p:spTree>
    <p:extLst>
      <p:ext uri="{BB962C8B-B14F-4D97-AF65-F5344CB8AC3E}">
        <p14:creationId xmlns:p14="http://schemas.microsoft.com/office/powerpoint/2010/main" val="1995578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file called CHANGELOG.txt to the project’s docs subfolder</a:t>
            </a:r>
            <a:r>
              <a:rPr lang="en-US" dirty="0" smtClean="0"/>
              <a:t>.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805" y="2222501"/>
            <a:ext cx="8892390" cy="2269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19317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entire project whenever a significant change has been </a:t>
            </a:r>
            <a:r>
              <a:rPr lang="en-US" dirty="0" smtClean="0"/>
              <a:t>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b-NO" dirty="0" smtClean="0"/>
          </a:p>
          <a:p>
            <a:r>
              <a:rPr lang="en-US" dirty="0" smtClean="0"/>
              <a:t>i.e., one that</a:t>
            </a:r>
          </a:p>
          <a:p>
            <a:pPr lvl="1"/>
            <a:r>
              <a:rPr lang="en-US" dirty="0" smtClean="0"/>
              <a:t>materially affects the results, and store that copy in a subfolder whose name reflects the date in the area that’s being synchronized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548" y="3651833"/>
            <a:ext cx="60769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7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a version control system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To </a:t>
            </a:r>
            <a:r>
              <a:rPr lang="nb-NO" dirty="0" err="1" smtClean="0"/>
              <a:t>manage</a:t>
            </a:r>
            <a:r>
              <a:rPr lang="nb-NO" dirty="0" smtClean="0"/>
              <a:t> </a:t>
            </a:r>
            <a:r>
              <a:rPr lang="nb-NO" dirty="0" err="1" smtClean="0"/>
              <a:t>changes</a:t>
            </a:r>
            <a:r>
              <a:rPr lang="nb-NO" dirty="0" smtClean="0"/>
              <a:t> to a </a:t>
            </a:r>
            <a:r>
              <a:rPr lang="nb-NO" dirty="0" err="1" smtClean="0"/>
              <a:t>project</a:t>
            </a:r>
            <a:endParaRPr lang="nb-NO" dirty="0" smtClean="0"/>
          </a:p>
          <a:p>
            <a:endParaRPr lang="nb-NO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22821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Manuscripts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85" y="1027906"/>
            <a:ext cx="5939614" cy="50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>
            <a:noAutofit/>
          </a:bodyPr>
          <a:lstStyle/>
          <a:p>
            <a:r>
              <a:rPr lang="en-US" sz="3600" dirty="0"/>
              <a:t>Write manuscripts using online tools with rich formatting, change tracking, and reference management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E.g. </a:t>
            </a:r>
            <a:r>
              <a:rPr lang="nb-NO" dirty="0" err="1" smtClean="0"/>
              <a:t>GoogleDocs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17848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" t="16855" r="48826"/>
          <a:stretch/>
        </p:blipFill>
        <p:spPr>
          <a:xfrm>
            <a:off x="204146" y="583659"/>
            <a:ext cx="6298038" cy="6049558"/>
          </a:xfrm>
        </p:spPr>
      </p:pic>
    </p:spTree>
    <p:extLst>
      <p:ext uri="{BB962C8B-B14F-4D97-AF65-F5344CB8AC3E}">
        <p14:creationId xmlns:p14="http://schemas.microsoft.com/office/powerpoint/2010/main" val="41545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manuscript in a plain text format that permits version control.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E.g. LaTeX or </a:t>
            </a:r>
            <a:r>
              <a:rPr lang="nb-NO" dirty="0" err="1" smtClean="0"/>
              <a:t>Markdown</a:t>
            </a:r>
            <a:r>
              <a:rPr lang="nb-NO" dirty="0" smtClean="0"/>
              <a:t>, </a:t>
            </a:r>
            <a:r>
              <a:rPr lang="nb-NO" dirty="0" err="1" smtClean="0"/>
              <a:t>GitHub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However</a:t>
            </a:r>
            <a:r>
              <a:rPr lang="nb-NO" dirty="0" smtClean="0"/>
              <a:t>, it </a:t>
            </a:r>
            <a:r>
              <a:rPr lang="nb-NO" dirty="0" err="1" smtClean="0"/>
              <a:t>requires</a:t>
            </a:r>
            <a:r>
              <a:rPr lang="nb-NO" dirty="0" smtClean="0"/>
              <a:t> all </a:t>
            </a:r>
            <a:r>
              <a:rPr lang="nb-NO" dirty="0" err="1" smtClean="0"/>
              <a:t>contributors</a:t>
            </a:r>
            <a:r>
              <a:rPr lang="nb-NO" dirty="0" smtClean="0"/>
              <a:t> to understand all </a:t>
            </a:r>
            <a:r>
              <a:rPr lang="nb-NO" dirty="0" err="1" smtClean="0"/>
              <a:t>these</a:t>
            </a:r>
            <a:r>
              <a:rPr lang="nb-NO" dirty="0" smtClean="0"/>
              <a:t> programs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4226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Supplementary</a:t>
            </a:r>
            <a:r>
              <a:rPr lang="nb-NO" dirty="0" smtClean="0"/>
              <a:t>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Dont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pdf</a:t>
            </a:r>
            <a:r>
              <a:rPr lang="nb-NO" dirty="0" smtClean="0"/>
              <a:t>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csv</a:t>
            </a:r>
            <a:r>
              <a:rPr lang="nb-NO" dirty="0" smtClean="0"/>
              <a:t>, </a:t>
            </a:r>
            <a:r>
              <a:rPr lang="nb-NO" dirty="0" err="1" smtClean="0"/>
              <a:t>json</a:t>
            </a:r>
            <a:r>
              <a:rPr lang="nb-NO" dirty="0" smtClean="0"/>
              <a:t>, </a:t>
            </a:r>
            <a:r>
              <a:rPr lang="nb-NO" dirty="0" err="1" smtClean="0"/>
              <a:t>yaml</a:t>
            </a:r>
            <a:r>
              <a:rPr lang="nb-NO" dirty="0" smtClean="0"/>
              <a:t>, </a:t>
            </a:r>
            <a:r>
              <a:rPr lang="nb-NO" dirty="0" err="1" smtClean="0"/>
              <a:t>xml</a:t>
            </a:r>
            <a:r>
              <a:rPr lang="nb-NO" dirty="0" smtClean="0"/>
              <a:t>, </a:t>
            </a:r>
            <a:r>
              <a:rPr lang="nb-NO" dirty="0" smtClean="0"/>
              <a:t>hdf5</a:t>
            </a:r>
          </a:p>
          <a:p>
            <a:r>
              <a:rPr lang="en-US" dirty="0" err="1" smtClean="0"/>
              <a:t>Rmarkdown</a:t>
            </a:r>
            <a:r>
              <a:rPr lang="en-US" dirty="0" smtClean="0"/>
              <a:t> </a:t>
            </a:r>
            <a:r>
              <a:rPr lang="en-US" dirty="0"/>
              <a:t>html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For annotated code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reviewers </a:t>
            </a:r>
            <a:r>
              <a:rPr lang="en-US" dirty="0"/>
              <a:t>see the stats, plus they can recreate them if they really want to.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19382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61" y="2282571"/>
            <a:ext cx="4508500" cy="3005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Use</a:t>
            </a:r>
            <a:r>
              <a:rPr lang="nb-NO" dirty="0" smtClean="0"/>
              <a:t> a </a:t>
            </a:r>
            <a:r>
              <a:rPr lang="nb-NO" dirty="0" err="1" smtClean="0"/>
              <a:t>bibliography</a:t>
            </a:r>
            <a:r>
              <a:rPr lang="nb-NO" dirty="0" smtClean="0"/>
              <a:t>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4554062"/>
            <a:ext cx="2825680" cy="1007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1" y="2431565"/>
            <a:ext cx="1979561" cy="15848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58" y="2743891"/>
            <a:ext cx="2326315" cy="15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Group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smtClean="0"/>
              <a:t>2 (20min)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Apply</a:t>
            </a:r>
            <a:r>
              <a:rPr lang="nb-NO" dirty="0" smtClean="0"/>
              <a:t> </a:t>
            </a:r>
            <a:r>
              <a:rPr lang="nb-NO" dirty="0" err="1" smtClean="0"/>
              <a:t>these</a:t>
            </a:r>
            <a:r>
              <a:rPr lang="nb-NO" dirty="0" smtClean="0"/>
              <a:t> guidelines to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own</a:t>
            </a:r>
            <a:r>
              <a:rPr lang="nb-NO" dirty="0" smtClean="0"/>
              <a:t> </a:t>
            </a:r>
            <a:r>
              <a:rPr lang="nb-NO" dirty="0" err="1" smtClean="0"/>
              <a:t>project</a:t>
            </a:r>
            <a:r>
              <a:rPr lang="nb-NO" dirty="0" smtClean="0"/>
              <a:t> </a:t>
            </a:r>
            <a:r>
              <a:rPr lang="nb-NO" b="1" dirty="0" smtClean="0"/>
              <a:t>OR</a:t>
            </a:r>
            <a:endParaRPr lang="nb-NO" b="1" dirty="0" smtClean="0"/>
          </a:p>
          <a:p>
            <a:pPr marL="0" indent="0">
              <a:buNone/>
            </a:pPr>
            <a:r>
              <a:rPr lang="nb-NO" dirty="0" smtClean="0"/>
              <a:t>   Make </a:t>
            </a:r>
            <a:r>
              <a:rPr lang="nb-NO" dirty="0" smtClean="0"/>
              <a:t>a </a:t>
            </a:r>
            <a:r>
              <a:rPr lang="nb-NO" dirty="0" smtClean="0"/>
              <a:t>«</a:t>
            </a:r>
            <a:r>
              <a:rPr lang="nb-NO" dirty="0" err="1" smtClean="0"/>
              <a:t>template</a:t>
            </a:r>
            <a:r>
              <a:rPr lang="nb-NO" dirty="0" smtClean="0"/>
              <a:t>» </a:t>
            </a:r>
            <a:r>
              <a:rPr lang="nb-NO" dirty="0" smtClean="0"/>
              <a:t>folder </a:t>
            </a:r>
            <a:r>
              <a:rPr lang="nb-NO" dirty="0" smtClean="0"/>
              <a:t>for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future</a:t>
            </a:r>
            <a:r>
              <a:rPr lang="nb-NO" dirty="0" smtClean="0"/>
              <a:t> </a:t>
            </a:r>
            <a:r>
              <a:rPr lang="nb-NO" dirty="0" err="1" smtClean="0"/>
              <a:t>project</a:t>
            </a:r>
            <a:r>
              <a:rPr lang="nb-NO" dirty="0" smtClean="0"/>
              <a:t> (15min)</a:t>
            </a:r>
            <a:endParaRPr lang="nb-NO" dirty="0" smtClean="0"/>
          </a:p>
          <a:p>
            <a:r>
              <a:rPr lang="nb-NO" dirty="0" err="1" smtClean="0"/>
              <a:t>Discussion</a:t>
            </a:r>
            <a:endParaRPr lang="nb-NO" dirty="0" smtClean="0"/>
          </a:p>
          <a:p>
            <a:pPr lvl="1"/>
            <a:r>
              <a:rPr lang="nb-NO" dirty="0" err="1" smtClean="0"/>
              <a:t>Improvement</a:t>
            </a:r>
            <a:r>
              <a:rPr lang="nb-NO" dirty="0" smtClean="0"/>
              <a:t>?</a:t>
            </a:r>
          </a:p>
          <a:p>
            <a:pPr lvl="1"/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was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improvement</a:t>
            </a:r>
            <a:r>
              <a:rPr lang="nb-NO" dirty="0" smtClean="0"/>
              <a:t>?</a:t>
            </a:r>
          </a:p>
          <a:p>
            <a:pPr lvl="1"/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was</a:t>
            </a:r>
            <a:r>
              <a:rPr lang="nb-NO" dirty="0" smtClean="0"/>
              <a:t> still </a:t>
            </a:r>
            <a:r>
              <a:rPr lang="nb-NO" dirty="0" err="1" smtClean="0"/>
              <a:t>difficult</a:t>
            </a:r>
            <a:r>
              <a:rPr lang="nb-NO" dirty="0" smtClean="0"/>
              <a:t>?</a:t>
            </a:r>
          </a:p>
          <a:p>
            <a:pPr lvl="1"/>
            <a:r>
              <a:rPr lang="nb-NO" dirty="0" err="1" smtClean="0"/>
              <a:t>Which</a:t>
            </a:r>
            <a:r>
              <a:rPr lang="nb-NO" dirty="0" smtClean="0"/>
              <a:t> tips </a:t>
            </a:r>
            <a:r>
              <a:rPr lang="nb-NO" dirty="0" err="1" smtClean="0"/>
              <a:t>were</a:t>
            </a:r>
            <a:r>
              <a:rPr lang="nb-NO" dirty="0" smtClean="0"/>
              <a:t> </a:t>
            </a:r>
            <a:r>
              <a:rPr lang="nb-NO" dirty="0" err="1" smtClean="0"/>
              <a:t>especially</a:t>
            </a:r>
            <a:r>
              <a:rPr lang="nb-NO" dirty="0" smtClean="0"/>
              <a:t> </a:t>
            </a:r>
            <a:r>
              <a:rPr lang="nb-NO" dirty="0" err="1" smtClean="0"/>
              <a:t>helpful</a:t>
            </a:r>
            <a:r>
              <a:rPr lang="nb-NO" dirty="0" smtClean="0"/>
              <a:t>?</a:t>
            </a:r>
          </a:p>
          <a:p>
            <a:pPr lvl="1"/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needs</a:t>
            </a:r>
            <a:r>
              <a:rPr lang="nb-NO" dirty="0" smtClean="0"/>
              <a:t> </a:t>
            </a:r>
            <a:r>
              <a:rPr lang="nb-NO" dirty="0" err="1" smtClean="0"/>
              <a:t>too</a:t>
            </a:r>
            <a:r>
              <a:rPr lang="nb-NO" dirty="0" smtClean="0"/>
              <a:t> </a:t>
            </a:r>
            <a:r>
              <a:rPr lang="nb-NO" dirty="0" err="1" smtClean="0"/>
              <a:t>much</a:t>
            </a:r>
            <a:r>
              <a:rPr lang="nb-NO" dirty="0" smtClean="0"/>
              <a:t> time, </a:t>
            </a:r>
            <a:r>
              <a:rPr lang="nb-NO" dirty="0" smtClean="0"/>
              <a:t>or </a:t>
            </a:r>
            <a:r>
              <a:rPr lang="nb-NO" dirty="0" err="1" smtClean="0"/>
              <a:t>seems</a:t>
            </a:r>
            <a:r>
              <a:rPr lang="nb-NO" dirty="0" smtClean="0"/>
              <a:t> </a:t>
            </a:r>
            <a:r>
              <a:rPr lang="nb-NO" dirty="0" err="1" smtClean="0"/>
              <a:t>unnecessary</a:t>
            </a:r>
            <a:r>
              <a:rPr lang="nb-NO" dirty="0" smtClean="0"/>
              <a:t>?</a:t>
            </a:r>
          </a:p>
          <a:p>
            <a:pPr lvl="1"/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were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already</a:t>
            </a:r>
            <a:r>
              <a:rPr lang="nb-NO" dirty="0" smtClean="0"/>
              <a:t> </a:t>
            </a:r>
            <a:r>
              <a:rPr lang="nb-NO" dirty="0" err="1" smtClean="0"/>
              <a:t>applying</a:t>
            </a:r>
            <a:r>
              <a:rPr lang="nb-NO" dirty="0" smtClean="0"/>
              <a:t> </a:t>
            </a:r>
            <a:r>
              <a:rPr lang="nb-NO" dirty="0" err="1" smtClean="0"/>
              <a:t>naturally</a:t>
            </a:r>
            <a:r>
              <a:rPr lang="nb-NO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538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References &amp; </a:t>
            </a:r>
            <a:r>
              <a:rPr lang="nb-NO" dirty="0" err="1" smtClean="0"/>
              <a:t>further</a:t>
            </a:r>
            <a:r>
              <a:rPr lang="nb-NO" dirty="0" smtClean="0"/>
              <a:t> </a:t>
            </a:r>
            <a:r>
              <a:rPr lang="nb-NO" dirty="0" err="1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 smtClean="0"/>
              <a:t>Data </a:t>
            </a:r>
            <a:r>
              <a:rPr lang="nb-NO" dirty="0" err="1" smtClean="0"/>
              <a:t>structure</a:t>
            </a:r>
            <a:r>
              <a:rPr lang="nb-NO" dirty="0" smtClean="0"/>
              <a:t> and folder </a:t>
            </a:r>
            <a:r>
              <a:rPr lang="nb-NO" dirty="0" err="1" smtClean="0"/>
              <a:t>organization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https://www.youtube.com/watch?v=nabtt660-xg&amp;list=PLgDT5hypdTySm2mh-hQA7knReBJY7ia_x&amp;ab_channel=UWSchoolofAquaticandFisherySciences</a:t>
            </a:r>
            <a:endParaRPr lang="en-US" dirty="0" smtClean="0"/>
          </a:p>
          <a:p>
            <a:pPr lvl="1"/>
            <a:r>
              <a:rPr lang="en-US" dirty="0" smtClean="0">
                <a:effectLst/>
              </a:rPr>
              <a:t>Wilson, Greg, Jennifer Bryan, Karen Cranston, Justin </a:t>
            </a:r>
            <a:r>
              <a:rPr lang="en-US" dirty="0" err="1" smtClean="0">
                <a:effectLst/>
              </a:rPr>
              <a:t>Kitzes</a:t>
            </a:r>
            <a:r>
              <a:rPr lang="en-US" dirty="0" smtClean="0">
                <a:effectLst/>
              </a:rPr>
              <a:t>, Lex </a:t>
            </a:r>
            <a:r>
              <a:rPr lang="en-US" dirty="0" err="1" smtClean="0">
                <a:effectLst/>
              </a:rPr>
              <a:t>Nederbragt</a:t>
            </a:r>
            <a:r>
              <a:rPr lang="en-US" dirty="0" smtClean="0">
                <a:effectLst/>
              </a:rPr>
              <a:t>, and Tracy K. Teal. “Good Enough Practices in Scientific Computing.” </a:t>
            </a:r>
            <a:r>
              <a:rPr lang="en-US" i="1" dirty="0" smtClean="0">
                <a:effectLst/>
              </a:rPr>
              <a:t>PLOS Computational Biology</a:t>
            </a:r>
            <a:r>
              <a:rPr lang="en-US" dirty="0" smtClean="0">
                <a:effectLst/>
              </a:rPr>
              <a:t> 13, no. 6 (June 22, 2017): e1005510. </a:t>
            </a:r>
            <a:r>
              <a:rPr lang="en-US" dirty="0" smtClean="0">
                <a:effectLst/>
                <a:hlinkClick r:id="rId3"/>
              </a:rPr>
              <a:t>https://doi.org/10.1371/journal.pcbi.1005510</a:t>
            </a:r>
            <a:r>
              <a:rPr lang="en-US" dirty="0" smtClean="0">
                <a:effectLst/>
              </a:rPr>
              <a:t>.</a:t>
            </a:r>
          </a:p>
          <a:p>
            <a:pPr lvl="1"/>
            <a:r>
              <a:rPr lang="nb-NO" dirty="0" smtClean="0">
                <a:hlinkClick r:id="rId4"/>
              </a:rPr>
              <a:t>https://www.tidyverse.org/blog/2017/12/workflow-vs-script/</a:t>
            </a:r>
            <a:endParaRPr lang="nb-NO" dirty="0" smtClean="0"/>
          </a:p>
          <a:p>
            <a:pPr lvl="1"/>
            <a:r>
              <a:rPr lang="nb-NO" dirty="0">
                <a:hlinkClick r:id="rId5"/>
              </a:rPr>
              <a:t>https://</a:t>
            </a:r>
            <a:r>
              <a:rPr lang="nb-NO" dirty="0" smtClean="0">
                <a:hlinkClick r:id="rId5"/>
              </a:rPr>
              <a:t>library.ucsd.edu/research-and-collections/data-curation/best-practices.html</a:t>
            </a:r>
            <a:r>
              <a:rPr lang="nb-NO" dirty="0" smtClean="0"/>
              <a:t> </a:t>
            </a:r>
          </a:p>
          <a:p>
            <a:pPr marL="0" indent="0">
              <a:buNone/>
            </a:pPr>
            <a:r>
              <a:rPr lang="nb-NO" dirty="0"/>
              <a:t>Here::</a:t>
            </a:r>
            <a:r>
              <a:rPr lang="nb-NO" dirty="0" err="1"/>
              <a:t>here</a:t>
            </a:r>
            <a:r>
              <a:rPr lang="nb-NO" dirty="0"/>
              <a:t>() : </a:t>
            </a:r>
          </a:p>
          <a:p>
            <a:pPr lvl="1"/>
            <a:r>
              <a:rPr lang="nb-NO" dirty="0">
                <a:hlinkClick r:id="rId6"/>
              </a:rPr>
              <a:t>https://github.com/jennybc/here_here</a:t>
            </a:r>
            <a:endParaRPr lang="nb-NO" dirty="0"/>
          </a:p>
          <a:p>
            <a:pPr lvl="1"/>
            <a:r>
              <a:rPr lang="nb-NO" dirty="0"/>
              <a:t> </a:t>
            </a:r>
            <a:r>
              <a:rPr lang="en-US" dirty="0">
                <a:hlinkClick r:id="rId7"/>
              </a:rPr>
              <a:t>https://malco.io/2018/11/05/why-should-i-use-the-here-package-when-i-m-already-using-projects</a:t>
            </a:r>
            <a:r>
              <a:rPr lang="en-US" dirty="0" smtClean="0">
                <a:hlinkClick r:id="rId7"/>
              </a:rPr>
              <a:t>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Figure</a:t>
            </a:r>
            <a:r>
              <a:rPr lang="nb-NO" dirty="0" smtClean="0"/>
              <a:t> </a:t>
            </a:r>
            <a:r>
              <a:rPr lang="nb-NO" dirty="0" err="1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https://www.r-bloggers.com/2016/03/are-you-doing-parallel-computations-in-r-then-use-biocparallel-2/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289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More </a:t>
            </a:r>
            <a:r>
              <a:rPr lang="nb-NO" dirty="0" err="1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Data </a:t>
            </a:r>
            <a:r>
              <a:rPr lang="nb-NO" dirty="0" err="1" smtClean="0"/>
              <a:t>wrangling</a:t>
            </a:r>
            <a:endParaRPr lang="en-US" dirty="0" smtClean="0"/>
          </a:p>
          <a:p>
            <a:pPr lvl="1"/>
            <a:r>
              <a:rPr lang="en-US" dirty="0" smtClean="0"/>
              <a:t>Wickham </a:t>
            </a:r>
            <a:r>
              <a:rPr lang="en-US" dirty="0"/>
              <a:t>&amp; </a:t>
            </a:r>
            <a:r>
              <a:rPr lang="en-US" dirty="0" err="1"/>
              <a:t>Grolemund</a:t>
            </a:r>
            <a:r>
              <a:rPr lang="en-US" dirty="0"/>
              <a:t>, R for Data Science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r4ds.had.co.nz/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Advanced R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adv-r.hadley.nz/index.html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" t="16855" r="48826"/>
          <a:stretch/>
        </p:blipFill>
        <p:spPr>
          <a:xfrm>
            <a:off x="204146" y="583659"/>
            <a:ext cx="6298038" cy="60495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6876" t="23959" r="15997" b="22895"/>
          <a:stretch/>
        </p:blipFill>
        <p:spPr>
          <a:xfrm>
            <a:off x="7309579" y="2013624"/>
            <a:ext cx="4776856" cy="2801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3447" y="3287949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5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b-NO" dirty="0" smtClean="0"/>
              <a:t>Group </a:t>
            </a:r>
            <a:r>
              <a:rPr lang="nb-NO" dirty="0" err="1" smtClean="0"/>
              <a:t>exercise</a:t>
            </a:r>
            <a:r>
              <a:rPr lang="nb-NO" dirty="0" smtClean="0"/>
              <a:t> (15min)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b-NO" dirty="0" smtClean="0"/>
              <a:t>1. Split </a:t>
            </a:r>
            <a:r>
              <a:rPr lang="nb-NO" dirty="0" err="1" smtClean="0"/>
              <a:t>into</a:t>
            </a:r>
            <a:r>
              <a:rPr lang="nb-NO" dirty="0" smtClean="0"/>
              <a:t> break-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rooms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2. </a:t>
            </a:r>
            <a:r>
              <a:rPr lang="nb-NO" dirty="0" err="1" smtClean="0"/>
              <a:t>Take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own</a:t>
            </a:r>
            <a:r>
              <a:rPr lang="nb-NO" dirty="0" smtClean="0"/>
              <a:t> </a:t>
            </a:r>
            <a:r>
              <a:rPr lang="nb-NO" dirty="0" err="1" smtClean="0"/>
              <a:t>example</a:t>
            </a:r>
            <a:r>
              <a:rPr lang="nb-NO" dirty="0" smtClean="0"/>
              <a:t> (e.g. a </a:t>
            </a:r>
            <a:r>
              <a:rPr lang="nb-NO" dirty="0" err="1" smtClean="0"/>
              <a:t>project</a:t>
            </a:r>
            <a:r>
              <a:rPr lang="nb-NO" dirty="0" smtClean="0"/>
              <a:t> folder, </a:t>
            </a:r>
            <a:r>
              <a:rPr lang="nb-NO" dirty="0" err="1" smtClean="0"/>
              <a:t>your</a:t>
            </a:r>
            <a:r>
              <a:rPr lang="nb-NO" dirty="0"/>
              <a:t> </a:t>
            </a:r>
            <a:r>
              <a:rPr lang="nb-NO" dirty="0" err="1" smtClean="0"/>
              <a:t>thesis</a:t>
            </a:r>
            <a:r>
              <a:rPr lang="nb-NO" dirty="0" smtClean="0"/>
              <a:t> etc.) and </a:t>
            </a:r>
            <a:r>
              <a:rPr lang="nb-NO" dirty="0" err="1" smtClean="0"/>
              <a:t>think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following</a:t>
            </a:r>
            <a:r>
              <a:rPr lang="nb-NO" dirty="0" smtClean="0"/>
              <a:t> questions</a:t>
            </a:r>
            <a:r>
              <a:rPr lang="nb-NO" dirty="0" smtClean="0"/>
              <a:t>: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lvl="1"/>
            <a:r>
              <a:rPr lang="nb-NO" dirty="0" smtClean="0"/>
              <a:t>Is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 smtClean="0"/>
              <a:t>organized</a:t>
            </a:r>
            <a:r>
              <a:rPr lang="nb-NO" dirty="0" smtClean="0"/>
              <a:t> </a:t>
            </a:r>
            <a:r>
              <a:rPr lang="nb-NO" dirty="0" err="1"/>
              <a:t>your</a:t>
            </a:r>
            <a:r>
              <a:rPr lang="nb-NO" dirty="0"/>
              <a:t> folders and </a:t>
            </a:r>
            <a:r>
              <a:rPr lang="nb-NO" dirty="0" smtClean="0"/>
              <a:t>data </a:t>
            </a:r>
            <a:r>
              <a:rPr lang="nb-NO" dirty="0" err="1" smtClean="0"/>
              <a:t>reproducible</a:t>
            </a:r>
            <a:r>
              <a:rPr lang="nb-NO" dirty="0" smtClean="0"/>
              <a:t> for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people</a:t>
            </a:r>
            <a:r>
              <a:rPr lang="nb-NO" dirty="0" smtClean="0"/>
              <a:t>, and </a:t>
            </a:r>
            <a:r>
              <a:rPr lang="nb-NO" dirty="0" err="1" smtClean="0"/>
              <a:t>above</a:t>
            </a:r>
            <a:r>
              <a:rPr lang="nb-NO" dirty="0" smtClean="0"/>
              <a:t> all for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future</a:t>
            </a:r>
            <a:r>
              <a:rPr lang="nb-NO" dirty="0" smtClean="0"/>
              <a:t> </a:t>
            </a:r>
            <a:r>
              <a:rPr lang="nb-NO" dirty="0" err="1" smtClean="0"/>
              <a:t>self</a:t>
            </a:r>
            <a:r>
              <a:rPr lang="nb-NO" dirty="0" smtClean="0"/>
              <a:t>?</a:t>
            </a:r>
          </a:p>
          <a:p>
            <a:pPr lvl="1"/>
            <a:endParaRPr lang="nb-NO" dirty="0" smtClean="0"/>
          </a:p>
          <a:p>
            <a:pPr lvl="1"/>
            <a:r>
              <a:rPr lang="nb-NO" dirty="0" smtClean="0"/>
              <a:t>If not, </a:t>
            </a:r>
            <a:r>
              <a:rPr lang="nb-NO" dirty="0" err="1" smtClean="0"/>
              <a:t>what</a:t>
            </a:r>
            <a:r>
              <a:rPr lang="nb-NO" dirty="0" smtClean="0"/>
              <a:t> makes it </a:t>
            </a:r>
            <a:r>
              <a:rPr lang="nb-NO" dirty="0" err="1" smtClean="0"/>
              <a:t>difficult</a:t>
            </a:r>
            <a:r>
              <a:rPr lang="nb-NO" dirty="0" smtClean="0"/>
              <a:t> for </a:t>
            </a:r>
            <a:r>
              <a:rPr lang="nb-NO" dirty="0" err="1" smtClean="0"/>
              <a:t>you</a:t>
            </a:r>
            <a:r>
              <a:rPr lang="nb-NO" dirty="0" smtClean="0"/>
              <a:t> to have </a:t>
            </a:r>
            <a:r>
              <a:rPr lang="nb-NO" dirty="0" err="1" smtClean="0"/>
              <a:t>your</a:t>
            </a:r>
            <a:r>
              <a:rPr lang="nb-NO" dirty="0" smtClean="0"/>
              <a:t> folders and data </a:t>
            </a:r>
            <a:r>
              <a:rPr lang="nb-NO" dirty="0" err="1" smtClean="0"/>
              <a:t>organized</a:t>
            </a:r>
            <a:r>
              <a:rPr lang="nb-NO" dirty="0" smtClean="0"/>
              <a:t>?</a:t>
            </a:r>
          </a:p>
          <a:p>
            <a:pPr lvl="1"/>
            <a:endParaRPr lang="nb-NO" dirty="0" smtClean="0"/>
          </a:p>
          <a:p>
            <a:pPr lvl="1"/>
            <a:r>
              <a:rPr lang="nb-NO" dirty="0" smtClean="0"/>
              <a:t>At </a:t>
            </a: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point</a:t>
            </a:r>
            <a:r>
              <a:rPr lang="nb-NO" dirty="0" smtClean="0"/>
              <a:t> do </a:t>
            </a:r>
            <a:r>
              <a:rPr lang="nb-NO" dirty="0" err="1" smtClean="0"/>
              <a:t>you</a:t>
            </a:r>
            <a:r>
              <a:rPr lang="nb-NO" dirty="0" smtClean="0"/>
              <a:t> start to lose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overview</a:t>
            </a:r>
            <a:r>
              <a:rPr lang="nb-NO" dirty="0" smtClean="0"/>
              <a:t>?</a:t>
            </a:r>
          </a:p>
          <a:p>
            <a:pPr lvl="1"/>
            <a:endParaRPr lang="nb-NO" dirty="0" smtClean="0"/>
          </a:p>
          <a:p>
            <a:pPr lvl="1"/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common</a:t>
            </a:r>
            <a:r>
              <a:rPr lang="nb-NO" dirty="0" smtClean="0"/>
              <a:t> </a:t>
            </a:r>
            <a:r>
              <a:rPr lang="nb-NO" dirty="0" err="1" smtClean="0"/>
              <a:t>habits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would</a:t>
            </a:r>
            <a:r>
              <a:rPr lang="nb-NO" dirty="0" smtClean="0"/>
              <a:t> like </a:t>
            </a:r>
            <a:r>
              <a:rPr lang="nb-NO" dirty="0" smtClean="0"/>
              <a:t>to </a:t>
            </a:r>
            <a:r>
              <a:rPr lang="nb-NO" dirty="0" err="1" smtClean="0"/>
              <a:t>change</a:t>
            </a:r>
            <a:r>
              <a:rPr lang="nb-NO" dirty="0" smtClean="0"/>
              <a:t>/</a:t>
            </a:r>
            <a:r>
              <a:rPr lang="nb-NO" dirty="0" err="1" smtClean="0"/>
              <a:t>improve</a:t>
            </a:r>
            <a:r>
              <a:rPr lang="nb-NO" dirty="0" smtClean="0"/>
              <a:t> </a:t>
            </a:r>
            <a:r>
              <a:rPr lang="nb-NO" dirty="0" err="1" smtClean="0"/>
              <a:t>regarding</a:t>
            </a:r>
            <a:endParaRPr lang="nb-NO" dirty="0" smtClean="0"/>
          </a:p>
          <a:p>
            <a:pPr lvl="2"/>
            <a:r>
              <a:rPr lang="nb-NO" dirty="0" smtClean="0"/>
              <a:t>File </a:t>
            </a:r>
            <a:r>
              <a:rPr lang="nb-NO" dirty="0" err="1" smtClean="0"/>
              <a:t>naming</a:t>
            </a:r>
            <a:endParaRPr lang="nb-NO" dirty="0" smtClean="0"/>
          </a:p>
          <a:p>
            <a:pPr lvl="2"/>
            <a:r>
              <a:rPr lang="nb-NO" dirty="0" smtClean="0"/>
              <a:t>folder </a:t>
            </a:r>
            <a:r>
              <a:rPr lang="nb-NO" dirty="0" err="1" smtClean="0"/>
              <a:t>architecture</a:t>
            </a:r>
            <a:endParaRPr lang="nb-NO" dirty="0" smtClean="0"/>
          </a:p>
          <a:p>
            <a:pPr lvl="2"/>
            <a:r>
              <a:rPr lang="nb-NO" dirty="0" smtClean="0"/>
              <a:t>Data input/</a:t>
            </a:r>
            <a:r>
              <a:rPr lang="nb-NO" dirty="0" err="1" smtClean="0"/>
              <a:t>process</a:t>
            </a:r>
            <a:r>
              <a:rPr lang="nb-NO" dirty="0" smtClean="0"/>
              <a:t>/output </a:t>
            </a:r>
            <a:r>
              <a:rPr lang="nb-NO" dirty="0" err="1" smtClean="0"/>
              <a:t>structure</a:t>
            </a:r>
            <a:endParaRPr lang="nb-NO" dirty="0" smtClean="0"/>
          </a:p>
          <a:p>
            <a:pPr lvl="2"/>
            <a:r>
              <a:rPr lang="nb-NO" dirty="0" smtClean="0"/>
              <a:t>Collaboration/</a:t>
            </a:r>
            <a:r>
              <a:rPr lang="nb-NO" dirty="0" err="1" smtClean="0"/>
              <a:t>Sharing</a:t>
            </a:r>
            <a:endParaRPr lang="nb-NO" dirty="0" smtClean="0"/>
          </a:p>
          <a:p>
            <a:pPr lvl="2"/>
            <a:r>
              <a:rPr lang="nb-NO" dirty="0" err="1" smtClean="0"/>
              <a:t>Other</a:t>
            </a:r>
            <a:endParaRPr lang="nb-NO" dirty="0"/>
          </a:p>
          <a:p>
            <a:pPr marL="0" indent="0">
              <a:buNone/>
            </a:pPr>
            <a:r>
              <a:rPr lang="nb-NO" dirty="0" smtClean="0"/>
              <a:t>3. </a:t>
            </a:r>
            <a:r>
              <a:rPr lang="nb-NO" dirty="0"/>
              <a:t>Go to </a:t>
            </a:r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audience.ahaslides.com/AEN</a:t>
            </a:r>
            <a:r>
              <a:rPr lang="nb-NO" dirty="0" smtClean="0"/>
              <a:t> </a:t>
            </a:r>
            <a:endParaRPr lang="nb-NO" dirty="0"/>
          </a:p>
          <a:p>
            <a:pPr marL="0" indent="0">
              <a:buNone/>
            </a:pPr>
            <a:endParaRPr lang="nb-NO" dirty="0" smtClean="0"/>
          </a:p>
        </p:txBody>
      </p:sp>
      <p:sp>
        <p:nvSpPr>
          <p:cNvPr id="5" name="Rectangle 4"/>
          <p:cNvSpPr/>
          <p:nvPr/>
        </p:nvSpPr>
        <p:spPr>
          <a:xfrm>
            <a:off x="5419927" y="5942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193" y="777196"/>
            <a:ext cx="10311613" cy="46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Good </a:t>
            </a:r>
            <a:r>
              <a:rPr lang="nb-NO" dirty="0" err="1" smtClean="0"/>
              <a:t>enough</a:t>
            </a:r>
            <a:r>
              <a:rPr lang="nb-NO" dirty="0" smtClean="0"/>
              <a:t> </a:t>
            </a:r>
            <a:r>
              <a:rPr lang="nb-NO" dirty="0" err="1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management</a:t>
            </a:r>
          </a:p>
          <a:p>
            <a:pPr marL="0" indent="0">
              <a:buNone/>
            </a:pPr>
            <a:r>
              <a:rPr lang="en-US" dirty="0" smtClean="0"/>
              <a:t>Software</a:t>
            </a:r>
          </a:p>
          <a:p>
            <a:pPr marL="0" indent="0">
              <a:buNone/>
            </a:pPr>
            <a:r>
              <a:rPr lang="en-US" dirty="0" smtClean="0"/>
              <a:t>Collaboration </a:t>
            </a:r>
          </a:p>
          <a:p>
            <a:pPr marL="0" indent="0">
              <a:buNone/>
            </a:pPr>
            <a:r>
              <a:rPr lang="en-US" dirty="0" smtClean="0"/>
              <a:t>Project organization </a:t>
            </a:r>
          </a:p>
          <a:p>
            <a:pPr marL="0" indent="0">
              <a:buNone/>
            </a:pPr>
            <a:r>
              <a:rPr lang="en-US" dirty="0" smtClean="0"/>
              <a:t>Tracking changes</a:t>
            </a:r>
          </a:p>
          <a:p>
            <a:pPr marL="0" indent="0">
              <a:buNone/>
            </a:pPr>
            <a:r>
              <a:rPr lang="en-US" dirty="0" smtClean="0"/>
              <a:t>Manuscripts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6600" y="6342063"/>
            <a:ext cx="19518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385" y="6342063"/>
            <a:ext cx="104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16791" y="6342063"/>
            <a:ext cx="15272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Collaboration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16600" y="6342063"/>
            <a:ext cx="2151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Project organization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40619" y="6342063"/>
            <a:ext cx="17954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Tracking changes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108707" y="6342063"/>
            <a:ext cx="136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Manuscripts</a:t>
            </a:r>
          </a:p>
        </p:txBody>
      </p:sp>
    </p:spTree>
    <p:extLst>
      <p:ext uri="{BB962C8B-B14F-4D97-AF65-F5344CB8AC3E}">
        <p14:creationId xmlns:p14="http://schemas.microsoft.com/office/powerpoint/2010/main" val="21035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3820</Words>
  <Application>Microsoft Office PowerPoint</Application>
  <PresentationFormat>Widescreen</PresentationFormat>
  <Paragraphs>731</Paragraphs>
  <Slides>56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Wingdings</vt:lpstr>
      <vt:lpstr>Office Theme</vt:lpstr>
      <vt:lpstr>Structure and organization of  folders and data</vt:lpstr>
      <vt:lpstr>Why we need to organize</vt:lpstr>
      <vt:lpstr>My master thesis started off as a mess… </vt:lpstr>
      <vt:lpstr>PowerPoint Presentation</vt:lpstr>
      <vt:lpstr>PowerPoint Presentation</vt:lpstr>
      <vt:lpstr>PowerPoint Presentation</vt:lpstr>
      <vt:lpstr>Group exercise (15min)</vt:lpstr>
      <vt:lpstr>PowerPoint Presentation</vt:lpstr>
      <vt:lpstr>Good enough practices</vt:lpstr>
      <vt:lpstr>FAIR data management principles</vt:lpstr>
      <vt:lpstr>Save the raw data and keep it</vt:lpstr>
      <vt:lpstr>Ensure that raw data are backed up in more than one location</vt:lpstr>
      <vt:lpstr>Create the data you wish to see in the world</vt:lpstr>
      <vt:lpstr>Create the data you wish to see in the world</vt:lpstr>
      <vt:lpstr>Create analysis-friendly data</vt:lpstr>
      <vt:lpstr>Create the data you wish to see in the world</vt:lpstr>
      <vt:lpstr>Record all the steps used to process data</vt:lpstr>
      <vt:lpstr>Submit data to a data repository that contributes to SIOS</vt:lpstr>
      <vt:lpstr>PowerPoint Presentation</vt:lpstr>
      <vt:lpstr>Software</vt:lpstr>
      <vt:lpstr>Place a brief explanatory comment at the start of every script</vt:lpstr>
      <vt:lpstr>Decompose programs into functions</vt:lpstr>
      <vt:lpstr>Be ruthless about eliminating duplication</vt:lpstr>
      <vt:lpstr>Always search for well-maintained software libraries that do what you need.</vt:lpstr>
      <vt:lpstr>Give functions and variables meaningful names</vt:lpstr>
      <vt:lpstr>Do not comment and uncomment sections of code to control program’s behavior</vt:lpstr>
      <vt:lpstr>Provide a simple example or test data set</vt:lpstr>
      <vt:lpstr>Submit code to a reputable DOI-issuing repository</vt:lpstr>
      <vt:lpstr>Collaboration</vt:lpstr>
      <vt:lpstr>Create an overview of your project</vt:lpstr>
      <vt:lpstr>Create an overview of your project</vt:lpstr>
      <vt:lpstr>Create a shared "to-do" list for the project</vt:lpstr>
      <vt:lpstr>Decide on communication strategies</vt:lpstr>
      <vt:lpstr>Make the license &amp; citation explicit</vt:lpstr>
      <vt:lpstr>Project organization</vt:lpstr>
      <vt:lpstr>Put each project in its own directory, which is named after the project</vt:lpstr>
      <vt:lpstr>Put text documents associated with the project in the doc directory</vt:lpstr>
      <vt:lpstr>Put raw data and metadata in a data directory and files generated during cleanup and analysis in a results directory.</vt:lpstr>
      <vt:lpstr>Put project source code in the src directory.</vt:lpstr>
      <vt:lpstr>Name all files to reflect their content or function</vt:lpstr>
      <vt:lpstr>Rprojects and the here package</vt:lpstr>
      <vt:lpstr>Create an Rproject</vt:lpstr>
      <vt:lpstr>here::here()</vt:lpstr>
      <vt:lpstr>never save or load your workspace</vt:lpstr>
      <vt:lpstr>Add a file called CHANGELOG.txt to the project’s docs subfolder.</vt:lpstr>
      <vt:lpstr>Copy the entire project whenever a significant change has been made</vt:lpstr>
      <vt:lpstr>Use a version control system. </vt:lpstr>
      <vt:lpstr>Manuscripts </vt:lpstr>
      <vt:lpstr>Write manuscripts using online tools with rich formatting, change tracking, and reference management.</vt:lpstr>
      <vt:lpstr>Write the manuscript in a plain text format that permits version control.</vt:lpstr>
      <vt:lpstr>Supplementary materials</vt:lpstr>
      <vt:lpstr>Use a bibliography manager</vt:lpstr>
      <vt:lpstr>Group work 2 (20min)</vt:lpstr>
      <vt:lpstr>References &amp; further reading</vt:lpstr>
      <vt:lpstr>Figure references</vt:lpstr>
      <vt:lpstr>More literature</vt:lpstr>
    </vt:vector>
  </TitlesOfParts>
  <Company>UiT Norges arktiske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of data and folders</dc:title>
  <dc:creator>Yasemin Bodur</dc:creator>
  <cp:lastModifiedBy>Yasemin Bodur</cp:lastModifiedBy>
  <cp:revision>111</cp:revision>
  <dcterms:created xsi:type="dcterms:W3CDTF">2021-01-05T09:20:05Z</dcterms:created>
  <dcterms:modified xsi:type="dcterms:W3CDTF">2021-01-19T18:12:12Z</dcterms:modified>
</cp:coreProperties>
</file>