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943" r:id="rId2"/>
    <p:sldId id="396" r:id="rId3"/>
    <p:sldId id="398" r:id="rId4"/>
    <p:sldId id="399" r:id="rId5"/>
    <p:sldId id="400" r:id="rId6"/>
    <p:sldId id="436" r:id="rId7"/>
    <p:sldId id="401" r:id="rId8"/>
    <p:sldId id="435" r:id="rId9"/>
    <p:sldId id="932" r:id="rId10"/>
    <p:sldId id="933" r:id="rId11"/>
    <p:sldId id="934" r:id="rId12"/>
    <p:sldId id="403" r:id="rId13"/>
    <p:sldId id="411" r:id="rId14"/>
    <p:sldId id="281" r:id="rId15"/>
    <p:sldId id="371" r:id="rId16"/>
    <p:sldId id="391" r:id="rId17"/>
    <p:sldId id="965" r:id="rId18"/>
    <p:sldId id="964" r:id="rId19"/>
    <p:sldId id="966" r:id="rId20"/>
    <p:sldId id="375" r:id="rId21"/>
    <p:sldId id="376" r:id="rId22"/>
    <p:sldId id="967" r:id="rId23"/>
    <p:sldId id="968" r:id="rId24"/>
    <p:sldId id="377" r:id="rId25"/>
    <p:sldId id="280" r:id="rId26"/>
    <p:sldId id="969" r:id="rId27"/>
    <p:sldId id="282" r:id="rId28"/>
    <p:sldId id="970" r:id="rId29"/>
    <p:sldId id="971" r:id="rId30"/>
    <p:sldId id="972" r:id="rId31"/>
    <p:sldId id="973" r:id="rId32"/>
    <p:sldId id="380" r:id="rId33"/>
    <p:sldId id="944" r:id="rId34"/>
    <p:sldId id="383" r:id="rId35"/>
    <p:sldId id="290" r:id="rId36"/>
    <p:sldId id="349" r:id="rId37"/>
    <p:sldId id="350" r:id="rId38"/>
    <p:sldId id="352" r:id="rId39"/>
    <p:sldId id="353" r:id="rId40"/>
    <p:sldId id="354" r:id="rId41"/>
    <p:sldId id="355" r:id="rId42"/>
    <p:sldId id="351" r:id="rId43"/>
    <p:sldId id="960" r:id="rId44"/>
    <p:sldId id="293" r:id="rId45"/>
    <p:sldId id="338" r:id="rId46"/>
    <p:sldId id="961" r:id="rId47"/>
    <p:sldId id="962" r:id="rId48"/>
    <p:sldId id="963" r:id="rId49"/>
    <p:sldId id="951" r:id="rId50"/>
    <p:sldId id="256" r:id="rId51"/>
    <p:sldId id="952" r:id="rId52"/>
    <p:sldId id="954" r:id="rId53"/>
    <p:sldId id="945" r:id="rId54"/>
    <p:sldId id="946" r:id="rId55"/>
    <p:sldId id="974" r:id="rId56"/>
    <p:sldId id="975" r:id="rId57"/>
    <p:sldId id="949" r:id="rId58"/>
    <p:sldId id="942" r:id="rId59"/>
    <p:sldId id="941" r:id="rId60"/>
    <p:sldId id="416" r:id="rId6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59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2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7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8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pmath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math.or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0.png"/><Relationship Id="rId7" Type="http://schemas.openxmlformats.org/officeDocument/2006/relationships/image" Target="NUL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10" Type="http://schemas.openxmlformats.org/officeDocument/2006/relationships/image" Target="../media/image49.png"/><Relationship Id="rId4" Type="http://schemas.openxmlformats.org/officeDocument/2006/relationships/image" Target="../media/image440.png"/><Relationship Id="rId9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andom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96654"/>
            <a:chOff x="5697345" y="814191"/>
            <a:chExt cx="3172691" cy="4296654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505982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Foundations of</a:t>
              </a:r>
            </a:p>
            <a:p>
              <a:pPr algn="ctr"/>
              <a:r>
                <a:rPr lang="en-US" sz="2400" b="1" dirty="0"/>
                <a:t>Quantum Computing</a:t>
              </a:r>
            </a:p>
            <a:p>
              <a:pPr algn="ctr"/>
              <a:r>
                <a:rPr lang="en-US" sz="2400" dirty="0"/>
                <a:t>(QIS 301)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187515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04</a:t>
              </a:r>
            </a:p>
            <a:p>
              <a:pPr algn="ctr"/>
              <a:r>
                <a:rPr lang="en-US" dirty="0"/>
                <a:t>Introducing Python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(Double Period)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B9BEB5-B5C2-4682-94B8-CECAED13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54" y="2794675"/>
            <a:ext cx="4130893" cy="180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4195916" y="2959807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170359" y="3566590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77038"/>
              <a:gd name="adj2" fmla="val 11305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6030"/>
              <a:gd name="adj2" fmla="val -10629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79029"/>
              <a:gd name="adj2" fmla="val 6816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Basel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5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776EB71B-B2AE-4036-96FD-FBC4C586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44" y="1332320"/>
            <a:ext cx="6250213" cy="5123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126774" y="1951671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right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994462" y="1361816"/>
            <a:ext cx="198760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82065" y="1461365"/>
            <a:ext cx="2144709" cy="1228970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384933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package that contains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party modules we can use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1994462" y="1998157"/>
            <a:ext cx="163456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629025" y="2097706"/>
            <a:ext cx="2497749" cy="24902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33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C4EEAF-3E0B-4BA5-B40A-8A7589BE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44" y="1332320"/>
            <a:ext cx="6250213" cy="5123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126774" y="386721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994462" y="5719323"/>
            <a:ext cx="2363686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>
            <a:off x="1946268" y="4212206"/>
            <a:ext cx="48194" cy="1781489"/>
          </a:xfrm>
          <a:prstGeom prst="bentConnector3">
            <a:avLst>
              <a:gd name="adj1" fmla="val 17372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358148" y="5621541"/>
            <a:ext cx="2980759" cy="37215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946268" y="4112656"/>
            <a:ext cx="829854" cy="199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109BCAD-57A8-4E85-8EB2-121C5E51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44" y="1332320"/>
            <a:ext cx="6250213" cy="5123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073195" y="400033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5727141" y="4221870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311911" y="4443406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234199" y="2571913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3229896" y="3413138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348636" y="465756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6146391" y="5062021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159F2-68D3-4E73-908E-544FFD81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00" y="1583879"/>
            <a:ext cx="4344677" cy="2733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5246271" y="396045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1" name="Rounded Rectangular Callout 6">
            <a:extLst>
              <a:ext uri="{FF2B5EF4-FFF2-40B4-BE49-F238E27FC236}">
                <a16:creationId xmlns:a16="http://schemas.microsoft.com/office/drawing/2014/main" id="{BDB6E94F-B610-4C79-A4F9-5AB94A97E912}"/>
              </a:ext>
            </a:extLst>
          </p:cNvPr>
          <p:cNvSpPr/>
          <p:nvPr/>
        </p:nvSpPr>
        <p:spPr>
          <a:xfrm>
            <a:off x="7017800" y="3069521"/>
            <a:ext cx="1712656" cy="718958"/>
          </a:xfrm>
          <a:prstGeom prst="wedgeRoundRectCallout">
            <a:avLst>
              <a:gd name="adj1" fmla="val -83421"/>
              <a:gd name="adj2" fmla="val 403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771B0B-FACC-436C-9801-1C02B4EE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82" y="4626186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E0EE523-2C2C-479E-9EF5-2344530AB5B5}"/>
              </a:ext>
            </a:extLst>
          </p:cNvPr>
          <p:cNvSpPr/>
          <p:nvPr/>
        </p:nvSpPr>
        <p:spPr>
          <a:xfrm>
            <a:off x="2384755" y="5632704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B31E1-2FCB-4CCD-8032-0AC7CFEAB871}"/>
              </a:ext>
            </a:extLst>
          </p:cNvPr>
          <p:cNvSpPr/>
          <p:nvPr/>
        </p:nvSpPr>
        <p:spPr>
          <a:xfrm>
            <a:off x="3597366" y="5149960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FDF9F-068C-470B-99F3-CB4996762466}"/>
              </a:ext>
            </a:extLst>
          </p:cNvPr>
          <p:cNvSpPr/>
          <p:nvPr/>
        </p:nvSpPr>
        <p:spPr>
          <a:xfrm>
            <a:off x="4516682" y="5135314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3740D-ADB9-420C-ACC3-A20A435D9B88}"/>
              </a:ext>
            </a:extLst>
          </p:cNvPr>
          <p:cNvSpPr/>
          <p:nvPr/>
        </p:nvSpPr>
        <p:spPr>
          <a:xfrm>
            <a:off x="4900963" y="512099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5FF4DF-DBBE-44D0-8D10-F5E5206BEEC0}"/>
              </a:ext>
            </a:extLst>
          </p:cNvPr>
          <p:cNvSpPr/>
          <p:nvPr/>
        </p:nvSpPr>
        <p:spPr>
          <a:xfrm>
            <a:off x="5246271" y="511107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A235FD-FA71-4A51-95AD-3CCD92CDDCDF}"/>
              </a:ext>
            </a:extLst>
          </p:cNvPr>
          <p:cNvSpPr/>
          <p:nvPr/>
        </p:nvSpPr>
        <p:spPr>
          <a:xfrm>
            <a:off x="3529012" y="5649672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8BF8A2-3D80-45AC-A29F-59A4926FB505}"/>
              </a:ext>
            </a:extLst>
          </p:cNvPr>
          <p:cNvSpPr/>
          <p:nvPr/>
        </p:nvSpPr>
        <p:spPr>
          <a:xfrm>
            <a:off x="3711303" y="6086899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BA57FE-9665-4B0C-91CF-10D7E0B52D61}"/>
              </a:ext>
            </a:extLst>
          </p:cNvPr>
          <p:cNvSpPr/>
          <p:nvPr/>
        </p:nvSpPr>
        <p:spPr>
          <a:xfrm>
            <a:off x="4473903" y="5659594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D5DEC-13A9-431C-AC72-296CF615B1CE}"/>
              </a:ext>
            </a:extLst>
          </p:cNvPr>
          <p:cNvSpPr/>
          <p:nvPr/>
        </p:nvSpPr>
        <p:spPr>
          <a:xfrm>
            <a:off x="5037094" y="608689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0DC4DD-2DC9-4D1D-B1BB-F590FDFE0866}"/>
              </a:ext>
            </a:extLst>
          </p:cNvPr>
          <p:cNvCxnSpPr/>
          <p:nvPr/>
        </p:nvCxnSpPr>
        <p:spPr>
          <a:xfrm flipV="1">
            <a:off x="1364226" y="5627550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7446F6B-720E-4987-B702-91232EFCBA3C}"/>
              </a:ext>
            </a:extLst>
          </p:cNvPr>
          <p:cNvSpPr/>
          <p:nvPr/>
        </p:nvSpPr>
        <p:spPr>
          <a:xfrm>
            <a:off x="6749116" y="6059285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65A432-AFF8-4E8C-8DB0-79BD6F231EFA}"/>
              </a:ext>
            </a:extLst>
          </p:cNvPr>
          <p:cNvSpPr/>
          <p:nvPr/>
        </p:nvSpPr>
        <p:spPr>
          <a:xfrm>
            <a:off x="1829338" y="4526012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Modify the program to calculate the sum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squares </a:t>
                </a:r>
                <a:r>
                  <a:rPr lang="en-US" sz="2400" dirty="0"/>
                  <a:t>of the reciprocals of the positive integers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sequence converge to a single value – or does it diverge (grow without bounds)?  If it converges, what is its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exact</a:t>
                </a:r>
                <a:r>
                  <a:rPr lang="en-US" sz="2400" dirty="0"/>
                  <a:t> value?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Don’t forget we are now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squaring </a:t>
                </a:r>
                <a:r>
                  <a:rPr lang="en-US" sz="2400" b="1" dirty="0"/>
                  <a:t>n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in the </a:t>
                </a:r>
                <a:r>
                  <a:rPr lang="en-US" sz="2400" i="1" dirty="0"/>
                  <a:t>denominator</a:t>
                </a:r>
                <a:r>
                  <a:rPr lang="en-US" sz="2400" dirty="0"/>
                  <a:t>, so update the code accordingly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(hint: edit line #10)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After this change does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look more familiar?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3"/>
                <a:stretch>
                  <a:fillRect l="-1005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109BCAD-57A8-4E85-8EB2-121C5E51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4" y="1332320"/>
            <a:ext cx="6250213" cy="5123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670505" y="317442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579DFEC6-61B4-4BC8-B407-DA38A94AAA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0610" y="5400367"/>
            <a:ext cx="835742" cy="6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F74DB-E524-463F-90EE-8A3E07F32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/>
          <a:stretch/>
        </p:blipFill>
        <p:spPr>
          <a:xfrm>
            <a:off x="1494316" y="1353280"/>
            <a:ext cx="6155368" cy="5102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4341557" y="319654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95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08EC9A-8848-4B13-AE9F-FDA51954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7" y="1468581"/>
            <a:ext cx="4691702" cy="2876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3351" y="2433291"/>
            <a:ext cx="1329198" cy="718958"/>
          </a:xfrm>
          <a:prstGeom prst="wedgeRoundRectCallout">
            <a:avLst>
              <a:gd name="adj1" fmla="val -89021"/>
              <a:gd name="adj2" fmla="val 12226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3" y="4907781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78626" y="4077877"/>
            <a:ext cx="1847994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713BB29-8B45-4A39-9A56-3146B23C03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097" y="5912107"/>
            <a:ext cx="835742" cy="626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F98D5-C916-4566-ABAA-16AE0CB00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5"/>
          <a:stretch/>
        </p:blipFill>
        <p:spPr>
          <a:xfrm>
            <a:off x="396179" y="1799302"/>
            <a:ext cx="4428571" cy="3663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euclid_gcd.py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670" y="2052259"/>
            <a:ext cx="3320088" cy="28410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2304F-1C7C-4171-98E3-4BC29E558FA1}"/>
              </a:ext>
            </a:extLst>
          </p:cNvPr>
          <p:cNvSpPr/>
          <p:nvPr/>
        </p:nvSpPr>
        <p:spPr>
          <a:xfrm>
            <a:off x="1227804" y="2708560"/>
            <a:ext cx="3233584" cy="193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03E21-9488-4A48-BEBE-DD2BB4DE0565}"/>
                  </a:ext>
                </a:extLst>
              </p:cNvPr>
              <p:cNvSpPr txBox="1"/>
              <p:nvPr/>
            </p:nvSpPr>
            <p:spPr>
              <a:xfrm>
                <a:off x="5806327" y="5163158"/>
                <a:ext cx="206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Ensure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B03E21-9488-4A48-BEBE-DD2BB4DE0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27" y="5163158"/>
                <a:ext cx="2064774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9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6BC925-C518-4DD2-8DA9-5A4427E9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48" y="1756733"/>
            <a:ext cx="5877704" cy="36411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2304F-1C7C-4171-98E3-4BC29E558FA1}"/>
              </a:ext>
            </a:extLst>
          </p:cNvPr>
          <p:cNvSpPr/>
          <p:nvPr/>
        </p:nvSpPr>
        <p:spPr>
          <a:xfrm>
            <a:off x="2808082" y="2293375"/>
            <a:ext cx="1911402" cy="259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0BA02777-E570-4CA6-9511-014A9569C24C}"/>
              </a:ext>
            </a:extLst>
          </p:cNvPr>
          <p:cNvSpPr/>
          <p:nvPr/>
        </p:nvSpPr>
        <p:spPr>
          <a:xfrm rot="10800000">
            <a:off x="1871969" y="2974181"/>
            <a:ext cx="1021326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B23FF4-E46C-4EBB-9CFE-CC480269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euclid_gcd.py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2A00CD1-E4A1-4470-A382-5EBF6D808934}"/>
              </a:ext>
            </a:extLst>
          </p:cNvPr>
          <p:cNvSpPr/>
          <p:nvPr/>
        </p:nvSpPr>
        <p:spPr>
          <a:xfrm>
            <a:off x="5637547" y="2334958"/>
            <a:ext cx="2112730" cy="978848"/>
          </a:xfrm>
          <a:prstGeom prst="wedgeRoundRectCallout">
            <a:avLst>
              <a:gd name="adj1" fmla="val -130311"/>
              <a:gd name="adj2" fmla="val -3714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7030A0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statement introduces a scope with the </a:t>
            </a:r>
            <a:r>
              <a:rPr lang="en-US" sz="1600" b="1" dirty="0">
                <a:solidFill>
                  <a:schemeClr val="tx1"/>
                </a:solidFill>
              </a:rPr>
              <a:t>colon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AA5A755-6DC3-406C-9F66-C3CE8C3FFA5E}"/>
              </a:ext>
            </a:extLst>
          </p:cNvPr>
          <p:cNvSpPr/>
          <p:nvPr/>
        </p:nvSpPr>
        <p:spPr>
          <a:xfrm>
            <a:off x="5637547" y="3827080"/>
            <a:ext cx="2112730" cy="978848"/>
          </a:xfrm>
          <a:prstGeom prst="wedgeRoundRectCallout">
            <a:avLst>
              <a:gd name="adj1" fmla="val -116710"/>
              <a:gd name="adj2" fmla="val -11097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7030A0"/>
                </a:solidFill>
              </a:rPr>
              <a:t>while</a:t>
            </a:r>
            <a:r>
              <a:rPr lang="en-US" sz="1600" dirty="0">
                <a:solidFill>
                  <a:schemeClr val="tx1"/>
                </a:solidFill>
              </a:rPr>
              <a:t> statement introduces a scope with the </a:t>
            </a:r>
            <a:r>
              <a:rPr lang="en-US" sz="1600" b="1" dirty="0">
                <a:solidFill>
                  <a:schemeClr val="tx1"/>
                </a:solidFill>
              </a:rPr>
              <a:t>colon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369CCBB-4989-4A5C-819B-1681D323789B}"/>
              </a:ext>
            </a:extLst>
          </p:cNvPr>
          <p:cNvSpPr/>
          <p:nvPr/>
        </p:nvSpPr>
        <p:spPr>
          <a:xfrm>
            <a:off x="278363" y="1668982"/>
            <a:ext cx="1678819" cy="978848"/>
          </a:xfrm>
          <a:prstGeom prst="wedgeRoundRectCallout">
            <a:avLst>
              <a:gd name="adj1" fmla="val 126729"/>
              <a:gd name="adj2" fmla="val 5146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convenient way to </a:t>
            </a:r>
            <a:r>
              <a:rPr lang="en-US" b="1" dirty="0">
                <a:solidFill>
                  <a:schemeClr val="tx1"/>
                </a:solidFill>
              </a:rPr>
              <a:t>swap</a:t>
            </a:r>
            <a:r>
              <a:rPr lang="en-US" dirty="0">
                <a:solidFill>
                  <a:schemeClr val="tx1"/>
                </a:solidFill>
              </a:rPr>
              <a:t> two values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3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25784B-7D11-44BD-AE40-5C4DED1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78" y="4833087"/>
            <a:ext cx="2717445" cy="289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Euclid’s GCD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56" y="1468581"/>
            <a:ext cx="3320088" cy="28410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C2304F-1C7C-4171-98E3-4BC29E558FA1}"/>
              </a:ext>
            </a:extLst>
          </p:cNvPr>
          <p:cNvSpPr/>
          <p:nvPr/>
        </p:nvSpPr>
        <p:spPr>
          <a:xfrm>
            <a:off x="5588155" y="4833086"/>
            <a:ext cx="222710" cy="2896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C3FB4-906C-45B2-B156-66B30C89BCD8}"/>
              </a:ext>
            </a:extLst>
          </p:cNvPr>
          <p:cNvSpPr/>
          <p:nvPr/>
        </p:nvSpPr>
        <p:spPr>
          <a:xfrm>
            <a:off x="4885147" y="4083382"/>
            <a:ext cx="189298" cy="2052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940B9-16A2-4F25-A88F-5CA10FC816AB}"/>
              </a:ext>
            </a:extLst>
          </p:cNvPr>
          <p:cNvSpPr txBox="1"/>
          <p:nvPr/>
        </p:nvSpPr>
        <p:spPr>
          <a:xfrm>
            <a:off x="6232044" y="4593203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6E2F9EF-A43D-4118-8970-C7A1F0DF602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6200000" flipH="1">
            <a:off x="5067426" y="4201001"/>
            <a:ext cx="544455" cy="719714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average number of times (the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) a </a:t>
                </a:r>
                <a:r>
                  <a:rPr lang="en-US" sz="2400" b="1" dirty="0"/>
                  <a:t>million</a:t>
                </a:r>
                <a:r>
                  <a:rPr lang="en-US" sz="2400" dirty="0"/>
                  <a:t> pairs of random integers (1 ≤ n ≤ 100,000) are coprime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no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𝒑𝒓𝒐𝒃𝒂𝒃𝒊𝒍𝒊𝒕𝒚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5844E-625E-4BFD-AFC1-4EE5659C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30" y="1255270"/>
            <a:ext cx="5039340" cy="5314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3384F2-BD93-4874-BF13-221882B6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8B64ED-F951-41B1-BD67-CC139485514E}"/>
              </a:ext>
            </a:extLst>
          </p:cNvPr>
          <p:cNvGrpSpPr/>
          <p:nvPr/>
        </p:nvGrpSpPr>
        <p:grpSpPr>
          <a:xfrm>
            <a:off x="4572000" y="2483412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456463-C4E2-4277-B9C3-6D39D0CE2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F20D91-2544-4871-A84E-DE3C63D9C0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CE943A-CD1A-4BA6-93F5-841DFDB26887}"/>
              </a:ext>
            </a:extLst>
          </p:cNvPr>
          <p:cNvGrpSpPr/>
          <p:nvPr/>
        </p:nvGrpSpPr>
        <p:grpSpPr>
          <a:xfrm>
            <a:off x="5005085" y="3225704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C2EE73-9299-4D98-BDD0-E1D3D64EDB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8A0220-97FB-47FF-A071-AD8A7506478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5FA2C-0DFD-46EC-A827-1084B77A2E01}"/>
              </a:ext>
            </a:extLst>
          </p:cNvPr>
          <p:cNvGrpSpPr/>
          <p:nvPr/>
        </p:nvGrpSpPr>
        <p:grpSpPr>
          <a:xfrm>
            <a:off x="5296050" y="3606499"/>
            <a:ext cx="1068643" cy="369332"/>
            <a:chOff x="3647644" y="4910075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CDC031-DCE2-49D9-B7C3-4AF2E3ACB93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B38753A-57D2-4A28-89B0-9C5236A23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631BE2-052D-4C44-9011-B4352A739C07}"/>
              </a:ext>
            </a:extLst>
          </p:cNvPr>
          <p:cNvGrpSpPr/>
          <p:nvPr/>
        </p:nvGrpSpPr>
        <p:grpSpPr>
          <a:xfrm>
            <a:off x="5549547" y="3867575"/>
            <a:ext cx="1064340" cy="369332"/>
            <a:chOff x="3647644" y="5421073"/>
            <a:chExt cx="10643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DE01AE-44FF-4DA2-BD9B-0C077FA8F2F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FAB79D-7219-4C1A-BC01-2090974B1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76EAA1-4AF4-49B2-8627-F36B94D4B52C}"/>
              </a:ext>
            </a:extLst>
          </p:cNvPr>
          <p:cNvGrpSpPr/>
          <p:nvPr/>
        </p:nvGrpSpPr>
        <p:grpSpPr>
          <a:xfrm>
            <a:off x="5316180" y="4291268"/>
            <a:ext cx="1068643" cy="369332"/>
            <a:chOff x="3647644" y="5359159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CD9C18-59B9-478B-BD5C-BFEB6F382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AFC94E-CD65-4276-B7AC-A92E05904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A07C14-9206-467A-82B1-F6FD0C0A927A}"/>
              </a:ext>
            </a:extLst>
          </p:cNvPr>
          <p:cNvGrpSpPr/>
          <p:nvPr/>
        </p:nvGrpSpPr>
        <p:grpSpPr>
          <a:xfrm>
            <a:off x="5889988" y="4745696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3BE3A8-78C9-4C1C-A15E-547E01F6206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FA5211-0A1E-4670-B8DD-A79415CEE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B59A32-0FE5-4655-8F0C-A33DD20B917C}"/>
              </a:ext>
            </a:extLst>
          </p:cNvPr>
          <p:cNvGrpSpPr/>
          <p:nvPr/>
        </p:nvGrpSpPr>
        <p:grpSpPr>
          <a:xfrm>
            <a:off x="6944265" y="5287176"/>
            <a:ext cx="1084769" cy="369332"/>
            <a:chOff x="3912011" y="6259384"/>
            <a:chExt cx="1084769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DA38A-2A99-478B-A496-9F77D76D3A8C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30F8FD-EB1B-4A67-B8EA-82363FB88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1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C84FEE-F7FE-456B-A2B1-9934A2AA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3" y="2160941"/>
            <a:ext cx="3700637" cy="535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878826" y="2435962"/>
            <a:ext cx="1234500" cy="2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19331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Leonhard Euler</a:t>
            </a:r>
          </a:p>
          <a:p>
            <a:pPr algn="ctr"/>
            <a:r>
              <a:rPr lang="en-US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D00F18-C806-4B09-9706-0F8E67DC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1" y="2051027"/>
            <a:ext cx="5632678" cy="3545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85721" y="2728907"/>
            <a:ext cx="1430593" cy="700093"/>
          </a:xfrm>
          <a:prstGeom prst="wedgeRoundRectCallout">
            <a:avLst>
              <a:gd name="adj1" fmla="val 141256"/>
              <a:gd name="adj2" fmla="val 106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566837" y="4027702"/>
            <a:ext cx="1430593" cy="709925"/>
          </a:xfrm>
          <a:prstGeom prst="wedgeRoundRectCallout">
            <a:avLst>
              <a:gd name="adj1" fmla="val 132492"/>
              <a:gd name="adj2" fmla="val -87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76554" y="995517"/>
            <a:ext cx="1615923" cy="945190"/>
          </a:xfrm>
          <a:prstGeom prst="wedgeRoundRectCallout">
            <a:avLst>
              <a:gd name="adj1" fmla="val 95058"/>
              <a:gd name="adj2" fmla="val 1333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818553" y="5735720"/>
            <a:ext cx="1430593" cy="709925"/>
          </a:xfrm>
          <a:prstGeom prst="wedgeRoundRectCallout">
            <a:avLst>
              <a:gd name="adj1" fmla="val 89193"/>
              <a:gd name="adj2" fmla="val -123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61838"/>
              <a:gd name="adj2" fmla="val -1109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116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69512-632C-45BB-B4AC-D2A14E0C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6" y="1377008"/>
            <a:ext cx="4095238" cy="51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22058D-91C0-42BE-B516-BDFD8676A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835" y="5200733"/>
            <a:ext cx="2371844" cy="938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07764-6593-435F-8C26-C849A85903F0}"/>
              </a:ext>
            </a:extLst>
          </p:cNvPr>
          <p:cNvSpPr txBox="1"/>
          <p:nvPr/>
        </p:nvSpPr>
        <p:spPr>
          <a:xfrm>
            <a:off x="5523835" y="2046761"/>
            <a:ext cx="299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scientific notation to define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70B6C-CD77-436F-A2A2-8C5EB4DAB0EA}"/>
              </a:ext>
            </a:extLst>
          </p:cNvPr>
          <p:cNvSpPr txBox="1"/>
          <p:nvPr/>
        </p:nvSpPr>
        <p:spPr>
          <a:xfrm>
            <a:off x="5395451" y="2856804"/>
            <a:ext cx="299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built-in </a:t>
            </a:r>
            <a:r>
              <a:rPr lang="en-US" b="1" dirty="0"/>
              <a:t>abs</a:t>
            </a:r>
            <a:r>
              <a:rPr lang="en-US" dirty="0"/>
              <a:t>()</a:t>
            </a:r>
            <a:r>
              <a:rPr lang="en-US" b="1" dirty="0"/>
              <a:t> </a:t>
            </a:r>
            <a:r>
              <a:rPr lang="en-US" dirty="0"/>
              <a:t>function returns the absolute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A912A-A52F-4EAB-8BAB-B3FCC066CD18}"/>
              </a:ext>
            </a:extLst>
          </p:cNvPr>
          <p:cNvSpPr/>
          <p:nvPr/>
        </p:nvSpPr>
        <p:spPr>
          <a:xfrm>
            <a:off x="1843548" y="3348037"/>
            <a:ext cx="486698" cy="22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F01F932-3D97-4AAE-BE3F-43CC25DBB9A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330246" y="2369927"/>
            <a:ext cx="3193589" cy="109002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BAF3A-29B0-4F2E-92B2-8B99C0DF8648}"/>
              </a:ext>
            </a:extLst>
          </p:cNvPr>
          <p:cNvSpPr/>
          <p:nvPr/>
        </p:nvSpPr>
        <p:spPr>
          <a:xfrm>
            <a:off x="1581149" y="3712369"/>
            <a:ext cx="2636889" cy="223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9E555E6-4EFD-4FF5-8E11-D84484AA5043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4218038" y="3179970"/>
            <a:ext cx="1177413" cy="6443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D060E-29C6-4248-BD6E-277BC6BFA238}"/>
              </a:ext>
            </a:extLst>
          </p:cNvPr>
          <p:cNvSpPr/>
          <p:nvPr/>
        </p:nvSpPr>
        <p:spPr>
          <a:xfrm>
            <a:off x="1416459" y="5339411"/>
            <a:ext cx="1641066" cy="39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9225E-6DBD-4FF0-885A-69020FCD786D}"/>
              </a:ext>
            </a:extLst>
          </p:cNvPr>
          <p:cNvSpPr txBox="1"/>
          <p:nvPr/>
        </p:nvSpPr>
        <p:spPr>
          <a:xfrm>
            <a:off x="5395451" y="3824288"/>
            <a:ext cx="32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break</a:t>
            </a:r>
            <a:r>
              <a:rPr lang="en-US" dirty="0"/>
              <a:t> statement will exit the containing loop immediately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8AFCA64-3A9A-4230-9EB6-04DFBD6FF5A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057525" y="4147454"/>
            <a:ext cx="2337926" cy="13916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 animBg="1"/>
      <p:bldP spid="17" grpId="0" animBg="1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Roots of Googol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program to calculate the </a:t>
                </a:r>
                <a:r>
                  <a:rPr lang="en-US" sz="2400" b="1" dirty="0"/>
                  <a:t>square root </a:t>
                </a:r>
                <a:r>
                  <a:rPr lang="en-US" sz="2400" dirty="0"/>
                  <a:t>of a number 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100</a:t>
                </a:r>
                <a:r>
                  <a:rPr lang="en-US" sz="2400" dirty="0"/>
                  <a:t> random digits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This number is </a:t>
                </a:r>
                <a:r>
                  <a:rPr lang="en-US" sz="2000" b="1" dirty="0"/>
                  <a:t>bigger</a:t>
                </a:r>
                <a:r>
                  <a:rPr lang="en-US" sz="2000" dirty="0"/>
                  <a:t> than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googol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program </a:t>
                </a:r>
                <a:r>
                  <a:rPr lang="en-US" sz="2000" u="sng" dirty="0"/>
                  <a:t>can still</a:t>
                </a:r>
                <a:r>
                  <a:rPr lang="en-US" sz="2000" dirty="0"/>
                  <a:t> use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Newton’s method</a:t>
                </a:r>
                <a:r>
                  <a:rPr lang="en-US" sz="2000" dirty="0"/>
                  <a:t>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many Python packages that allows us to deal with arbitrarily large numbers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beauty of Python is how easily you can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import</a:t>
                </a:r>
                <a:r>
                  <a:rPr lang="en-US" sz="2000" dirty="0"/>
                  <a:t> other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party packages into your code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install packages into our activated Python virtual environment using the command "</a:t>
                </a:r>
                <a:r>
                  <a:rPr lang="en-US" sz="2000" b="1" dirty="0"/>
                  <a:t>pip install</a:t>
                </a:r>
                <a:r>
                  <a:rPr lang="en-US" sz="2000" dirty="0"/>
                  <a:t> </a:t>
                </a:r>
                <a:r>
                  <a:rPr lang="en-US" sz="2000" i="1" dirty="0" err="1"/>
                  <a:t>package_name</a:t>
                </a:r>
                <a:r>
                  <a:rPr lang="en-US" sz="2000" i="1" dirty="0"/>
                  <a:t>"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All the packages used in this workshop are listed in the </a:t>
                </a:r>
                <a:r>
                  <a:rPr lang="en-US" sz="2000" b="1" dirty="0"/>
                  <a:t>requirements.txt</a:t>
                </a:r>
                <a:r>
                  <a:rPr lang="en-US" sz="2000" dirty="0"/>
                  <a:t> file located in the root of the git repository</a:t>
                </a:r>
                <a:endParaRPr lang="en-US" sz="20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 r="-1082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Roots of Googol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very good package to use for large numbers is </a:t>
            </a:r>
            <a:r>
              <a:rPr lang="en-US" sz="2400" b="1" dirty="0" err="1">
                <a:solidFill>
                  <a:srgbClr val="7030A0"/>
                </a:solidFill>
              </a:rPr>
              <a:t>mpmath</a:t>
            </a:r>
            <a:endParaRPr lang="en-US" sz="2400" b="1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provides a "drop-in" replacement for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float</a:t>
            </a:r>
            <a:endParaRPr lang="en-US" sz="2000" b="1" dirty="0">
              <a:solidFill>
                <a:srgbClr val="7030A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don't have to learn a lot of new things to use this package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For more information see </a:t>
            </a:r>
            <a:r>
              <a:rPr lang="en-US" sz="2000" dirty="0">
                <a:hlinkClick r:id="rId3"/>
              </a:rPr>
              <a:t>https://mpmath.org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86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Importing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E073D-A38A-4D02-8F97-CBD50006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32" y="1887723"/>
            <a:ext cx="4724336" cy="4526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https://mpmath.org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1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Python Package Index (</a:t>
            </a:r>
            <a:r>
              <a:rPr lang="en-US" sz="3200" dirty="0" err="1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https://pypi.org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0DC0B-A9D3-48CF-B694-336004A36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02" y="1908825"/>
            <a:ext cx="5146595" cy="4447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BB764C-E052-4A94-82EE-01172B21BE71}"/>
              </a:ext>
            </a:extLst>
          </p:cNvPr>
          <p:cNvSpPr/>
          <p:nvPr/>
        </p:nvSpPr>
        <p:spPr>
          <a:xfrm>
            <a:off x="2595716" y="4159045"/>
            <a:ext cx="958645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856E-F596-4456-B466-18EDB614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3" y="5782038"/>
            <a:ext cx="5647524" cy="544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CA9024-E52E-4CCE-BD16-4F9E5582E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0" b="23664"/>
          <a:stretch/>
        </p:blipFill>
        <p:spPr>
          <a:xfrm>
            <a:off x="582562" y="1485899"/>
            <a:ext cx="5647524" cy="394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big_sqrt.py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07764-6593-435F-8C26-C849A85903F0}"/>
              </a:ext>
            </a:extLst>
          </p:cNvPr>
          <p:cNvSpPr txBox="1"/>
          <p:nvPr/>
        </p:nvSpPr>
        <p:spPr>
          <a:xfrm>
            <a:off x="6704985" y="998081"/>
            <a:ext cx="1856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uses </a:t>
            </a:r>
            <a:r>
              <a:rPr lang="en-US" b="1" dirty="0">
                <a:solidFill>
                  <a:srgbClr val="7030A0"/>
                </a:solidFill>
              </a:rPr>
              <a:t>from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import</a:t>
            </a:r>
            <a:r>
              <a:rPr lang="en-US" dirty="0"/>
              <a:t> to bring 3</a:t>
            </a:r>
            <a:r>
              <a:rPr lang="en-US" baseline="30000" dirty="0"/>
              <a:t>rd</a:t>
            </a:r>
            <a:r>
              <a:rPr lang="en-US" dirty="0"/>
              <a:t> party packages into your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70B6C-CD77-436F-A2A2-8C5EB4DAB0EA}"/>
              </a:ext>
            </a:extLst>
          </p:cNvPr>
          <p:cNvSpPr txBox="1"/>
          <p:nvPr/>
        </p:nvSpPr>
        <p:spPr>
          <a:xfrm>
            <a:off x="6704985" y="4560002"/>
            <a:ext cx="200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still use Newton's method!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A912A-A52F-4EAB-8BAB-B3FCC066CD18}"/>
              </a:ext>
            </a:extLst>
          </p:cNvPr>
          <p:cNvSpPr/>
          <p:nvPr/>
        </p:nvSpPr>
        <p:spPr>
          <a:xfrm>
            <a:off x="914398" y="1828402"/>
            <a:ext cx="1681317" cy="322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F01F932-3D97-4AAE-BE3F-43CC25DBB9A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595715" y="1736745"/>
            <a:ext cx="4109270" cy="253064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BAF3A-29B0-4F2E-92B2-8B99C0DF8648}"/>
              </a:ext>
            </a:extLst>
          </p:cNvPr>
          <p:cNvSpPr/>
          <p:nvPr/>
        </p:nvSpPr>
        <p:spPr>
          <a:xfrm>
            <a:off x="914397" y="3541542"/>
            <a:ext cx="2544100" cy="1380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9E555E6-4EFD-4FF5-8E11-D84484AA5043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3458497" y="4231783"/>
            <a:ext cx="3246488" cy="6513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49102A-1401-4182-9B8F-6188B78CAD69}"/>
              </a:ext>
            </a:extLst>
          </p:cNvPr>
          <p:cNvSpPr txBox="1"/>
          <p:nvPr/>
        </p:nvSpPr>
        <p:spPr>
          <a:xfrm>
            <a:off x="6704985" y="2917541"/>
            <a:ext cx="193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normally don't want our lines to go beyond 80 columns in width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4D22AD-7010-4783-8FE7-682946C5F8C2}"/>
              </a:ext>
            </a:extLst>
          </p:cNvPr>
          <p:cNvSpPr/>
          <p:nvPr/>
        </p:nvSpPr>
        <p:spPr>
          <a:xfrm>
            <a:off x="914397" y="2393143"/>
            <a:ext cx="5169313" cy="223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B33040-0A91-4B55-81F2-D948CAC77516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6083710" y="2505062"/>
            <a:ext cx="621275" cy="1012644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25BB279-1D70-4C77-8208-CFD33776D1FA}"/>
              </a:ext>
            </a:extLst>
          </p:cNvPr>
          <p:cNvSpPr/>
          <p:nvPr/>
        </p:nvSpPr>
        <p:spPr>
          <a:xfrm>
            <a:off x="591780" y="5763948"/>
            <a:ext cx="5638306" cy="544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4B5E2EE-BE97-42B8-AFC3-CDFE918B7A1E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6230086" y="6033186"/>
            <a:ext cx="474899" cy="279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D8E40A-37F1-4FC7-9240-42F6B9D6B3E8}"/>
              </a:ext>
            </a:extLst>
          </p:cNvPr>
          <p:cNvSpPr txBox="1"/>
          <p:nvPr/>
        </p:nvSpPr>
        <p:spPr>
          <a:xfrm>
            <a:off x="6704985" y="5648465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1ABD3-6A37-46A3-B76B-DEC8468477E8}"/>
              </a:ext>
            </a:extLst>
          </p:cNvPr>
          <p:cNvCxnSpPr>
            <a:cxnSpLocks/>
          </p:cNvCxnSpPr>
          <p:nvPr/>
        </p:nvCxnSpPr>
        <p:spPr>
          <a:xfrm>
            <a:off x="3474372" y="5152512"/>
            <a:ext cx="0" cy="10609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 animBg="1"/>
      <p:bldP spid="20" grpId="0"/>
      <p:bldP spid="21" grpId="0" animBg="1"/>
      <p:bldP spid="35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Calculate and display the square root of a random integer between one and two million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 to eight digits of precision to the right of the decimal point</a:t>
                </a:r>
              </a:p>
              <a:p>
                <a:endParaRPr lang="en-US" b="1" dirty="0"/>
              </a:p>
              <a:p>
                <a:r>
                  <a:rPr lang="en-US" dirty="0"/>
                  <a:t>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−08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3332"/>
              </a:xfrm>
              <a:prstGeom prst="rect">
                <a:avLst/>
              </a:prstGeom>
              <a:blipFill>
                <a:blip r:embed="rId2"/>
                <a:stretch>
                  <a:fillRect l="-1331" t="-767" r="-1479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492858" y="1320786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58" y="1320786"/>
                <a:ext cx="3196837" cy="280013"/>
              </a:xfrm>
              <a:prstGeom prst="rect">
                <a:avLst/>
              </a:prstGeom>
              <a:blipFill>
                <a:blip r:embed="rId3"/>
                <a:stretch>
                  <a:fillRect t="-169565" r="-16031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342496" y="1860437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96" y="1860437"/>
                <a:ext cx="3530005" cy="276999"/>
              </a:xfrm>
              <a:prstGeom prst="rect">
                <a:avLst/>
              </a:prstGeom>
              <a:blipFill>
                <a:blip r:embed="rId4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5556722" y="2882793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2" y="2882793"/>
                <a:ext cx="3068661" cy="832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777423" y="5738881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23" y="5738881"/>
                <a:ext cx="2514278" cy="566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5884343" y="4227673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43" y="4227673"/>
                <a:ext cx="2324739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5356122" y="4947177"/>
                <a:ext cx="3367012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22" y="4947177"/>
                <a:ext cx="3367012" cy="720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6894871" y="5757971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Implement Heron's Method</a:t>
            </a:r>
          </a:p>
        </p:txBody>
      </p:sp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BE646-56F9-4A00-A9ED-F0734D3D1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7"/>
          <a:stretch/>
        </p:blipFill>
        <p:spPr>
          <a:xfrm>
            <a:off x="444144" y="1909916"/>
            <a:ext cx="4466667" cy="3943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BAF3A-29B0-4F2E-92B2-8B99C0DF8648}"/>
              </a:ext>
            </a:extLst>
          </p:cNvPr>
          <p:cNvSpPr/>
          <p:nvPr/>
        </p:nvSpPr>
        <p:spPr>
          <a:xfrm>
            <a:off x="1011913" y="2963860"/>
            <a:ext cx="2771048" cy="837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FEB319-A090-474F-875A-0D5267563861}"/>
                  </a:ext>
                </a:extLst>
              </p:cNvPr>
              <p:cNvSpPr txBox="1"/>
              <p:nvPr/>
            </p:nvSpPr>
            <p:spPr>
              <a:xfrm>
                <a:off x="5596249" y="2720551"/>
                <a:ext cx="310360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FEB319-A090-474F-875A-0D5267563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49" y="2720551"/>
                <a:ext cx="3103607" cy="309637"/>
              </a:xfrm>
              <a:prstGeom prst="rect">
                <a:avLst/>
              </a:prstGeom>
              <a:blipFill>
                <a:blip r:embed="rId4"/>
                <a:stretch>
                  <a:fillRect l="-589" t="-141176" r="-18271" b="-2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801B-3921-4703-896C-FA2349455F9F}"/>
                  </a:ext>
                </a:extLst>
              </p:cNvPr>
              <p:cNvSpPr/>
              <p:nvPr/>
            </p:nvSpPr>
            <p:spPr>
              <a:xfrm>
                <a:off x="5889161" y="3231655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801B-3921-4703-896C-FA2349455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61" y="3231655"/>
                <a:ext cx="255275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110F4C-6F23-4008-91A4-FEC9FB53D60E}"/>
              </a:ext>
            </a:extLst>
          </p:cNvPr>
          <p:cNvCxnSpPr>
            <a:cxnSpLocks/>
          </p:cNvCxnSpPr>
          <p:nvPr/>
        </p:nvCxnSpPr>
        <p:spPr>
          <a:xfrm flipH="1">
            <a:off x="2101645" y="2573594"/>
            <a:ext cx="1061884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524FC6-ED3A-4E84-952B-6C119FEBA2D2}"/>
              </a:ext>
            </a:extLst>
          </p:cNvPr>
          <p:cNvCxnSpPr/>
          <p:nvPr/>
        </p:nvCxnSpPr>
        <p:spPr>
          <a:xfrm flipH="1">
            <a:off x="4186083" y="4370439"/>
            <a:ext cx="523568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122503-BD3B-4555-A6A9-C2425DA2B97C}"/>
              </a:ext>
            </a:extLst>
          </p:cNvPr>
          <p:cNvCxnSpPr/>
          <p:nvPr/>
        </p:nvCxnSpPr>
        <p:spPr>
          <a:xfrm flipH="1">
            <a:off x="3025877" y="4559710"/>
            <a:ext cx="523568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B63940-F0FD-4E67-B6CA-8BF4DFF17455}"/>
                  </a:ext>
                </a:extLst>
              </p:cNvPr>
              <p:cNvSpPr txBox="1"/>
              <p:nvPr/>
            </p:nvSpPr>
            <p:spPr>
              <a:xfrm>
                <a:off x="6533632" y="4147805"/>
                <a:ext cx="9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B63940-F0FD-4E67-B6CA-8BF4DFF17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32" y="4147805"/>
                <a:ext cx="953018" cy="276999"/>
              </a:xfrm>
              <a:prstGeom prst="rect">
                <a:avLst/>
              </a:prstGeom>
              <a:blipFill>
                <a:blip r:embed="rId6"/>
                <a:stretch>
                  <a:fillRect l="-3205" t="-4348" r="-1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7DDBFC8A-427C-47FF-9A18-FDEE7A313EF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0181" y="4961735"/>
            <a:ext cx="835742" cy="6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7" grpId="0"/>
      <p:bldP spid="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10CFC-9BE3-45E5-B522-FAF011C01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6"/>
          <a:stretch/>
        </p:blipFill>
        <p:spPr>
          <a:xfrm>
            <a:off x="391879" y="1541206"/>
            <a:ext cx="4518932" cy="4838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BAF3A-29B0-4F2E-92B2-8B99C0DF8648}"/>
              </a:ext>
            </a:extLst>
          </p:cNvPr>
          <p:cNvSpPr/>
          <p:nvPr/>
        </p:nvSpPr>
        <p:spPr>
          <a:xfrm>
            <a:off x="997165" y="3319465"/>
            <a:ext cx="2984900" cy="590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FEB319-A090-474F-875A-0D5267563861}"/>
                  </a:ext>
                </a:extLst>
              </p:cNvPr>
              <p:cNvSpPr txBox="1"/>
              <p:nvPr/>
            </p:nvSpPr>
            <p:spPr>
              <a:xfrm>
                <a:off x="5596249" y="2720551"/>
                <a:ext cx="310360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FEB319-A090-474F-875A-0D5267563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49" y="2720551"/>
                <a:ext cx="3103607" cy="309637"/>
              </a:xfrm>
              <a:prstGeom prst="rect">
                <a:avLst/>
              </a:prstGeom>
              <a:blipFill>
                <a:blip r:embed="rId4"/>
                <a:stretch>
                  <a:fillRect l="-589" t="-141176" r="-18271" b="-2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801B-3921-4703-896C-FA2349455F9F}"/>
                  </a:ext>
                </a:extLst>
              </p:cNvPr>
              <p:cNvSpPr/>
              <p:nvPr/>
            </p:nvSpPr>
            <p:spPr>
              <a:xfrm>
                <a:off x="5889161" y="3231655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801B-3921-4703-896C-FA2349455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61" y="3231655"/>
                <a:ext cx="255275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524FC6-ED3A-4E84-952B-6C119FEBA2D2}"/>
              </a:ext>
            </a:extLst>
          </p:cNvPr>
          <p:cNvCxnSpPr/>
          <p:nvPr/>
        </p:nvCxnSpPr>
        <p:spPr>
          <a:xfrm flipH="1">
            <a:off x="3287661" y="3802626"/>
            <a:ext cx="523568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B63940-F0FD-4E67-B6CA-8BF4DFF17455}"/>
                  </a:ext>
                </a:extLst>
              </p:cNvPr>
              <p:cNvSpPr txBox="1"/>
              <p:nvPr/>
            </p:nvSpPr>
            <p:spPr>
              <a:xfrm>
                <a:off x="6533632" y="4147805"/>
                <a:ext cx="953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B63940-F0FD-4E67-B6CA-8BF4DFF17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32" y="4147805"/>
                <a:ext cx="953018" cy="276999"/>
              </a:xfrm>
              <a:prstGeom prst="rect">
                <a:avLst/>
              </a:prstGeom>
              <a:blipFill>
                <a:blip r:embed="rId6"/>
                <a:stretch>
                  <a:fillRect l="-3205" t="-4348" r="-1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EAB01A-E25D-4DE0-A6B8-386623A68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760" y="5268772"/>
            <a:ext cx="3104762" cy="1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4E2AF-C56E-47C8-A946-3D37D346BAD2}"/>
                  </a:ext>
                </a:extLst>
              </p:cNvPr>
              <p:cNvSpPr txBox="1"/>
              <p:nvPr/>
            </p:nvSpPr>
            <p:spPr>
              <a:xfrm>
                <a:off x="4216650" y="3476232"/>
                <a:ext cx="1183336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∗∗2=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4E2AF-C56E-47C8-A946-3D37D346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650" y="3476232"/>
                <a:ext cx="1183336" cy="276999"/>
              </a:xfrm>
              <a:prstGeom prst="rect">
                <a:avLst/>
              </a:prstGeom>
              <a:blipFill>
                <a:blip r:embed="rId8"/>
                <a:stretch>
                  <a:fillRect l="-2041" t="-2083" r="-510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16B3458-9590-4074-89A7-A39F83680051}"/>
              </a:ext>
            </a:extLst>
          </p:cNvPr>
          <p:cNvSpPr txBox="1"/>
          <p:nvPr/>
        </p:nvSpPr>
        <p:spPr>
          <a:xfrm>
            <a:off x="6757219" y="5440201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581A2-83C5-4ACA-AE41-AD16A4D3BC02}"/>
              </a:ext>
            </a:extLst>
          </p:cNvPr>
          <p:cNvCxnSpPr/>
          <p:nvPr/>
        </p:nvCxnSpPr>
        <p:spPr>
          <a:xfrm flipH="1">
            <a:off x="3388442" y="3588996"/>
            <a:ext cx="523568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ACC58-93DD-4A2C-B1AD-E669BE158AF2}"/>
              </a:ext>
            </a:extLst>
          </p:cNvPr>
          <p:cNvCxnSpPr/>
          <p:nvPr/>
        </p:nvCxnSpPr>
        <p:spPr>
          <a:xfrm flipH="1">
            <a:off x="2497854" y="3408019"/>
            <a:ext cx="523568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9904D-EA68-4962-AF2C-77C4FD77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66" y="1468581"/>
            <a:ext cx="5929868" cy="5084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15C72-D32A-4A11-A35B-248378CCDE64}"/>
              </a:ext>
            </a:extLst>
          </p:cNvPr>
          <p:cNvSpPr/>
          <p:nvPr/>
        </p:nvSpPr>
        <p:spPr>
          <a:xfrm>
            <a:off x="5908282" y="2680991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C0B3A-CCF6-4057-B933-BEB342E41A64}"/>
              </a:ext>
            </a:extLst>
          </p:cNvPr>
          <p:cNvSpPr/>
          <p:nvPr/>
        </p:nvSpPr>
        <p:spPr>
          <a:xfrm>
            <a:off x="2612017" y="2639013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72E38-2317-4E56-A9FC-E7EF22ABFA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0610" y="5400367"/>
            <a:ext cx="835742" cy="6268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6AB1C2-3215-4657-83F5-8C1BCDEFFB14}"/>
              </a:ext>
            </a:extLst>
          </p:cNvPr>
          <p:cNvGrpSpPr/>
          <p:nvPr/>
        </p:nvGrpSpPr>
        <p:grpSpPr>
          <a:xfrm>
            <a:off x="4239548" y="2953103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9DD5D6-5D0D-4513-A053-8BD3088845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37651-C26D-44C1-84A6-29C231D6714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0D6FD5-3223-4CA9-B1EC-5D3685C7A74D}"/>
              </a:ext>
            </a:extLst>
          </p:cNvPr>
          <p:cNvGrpSpPr/>
          <p:nvPr/>
        </p:nvGrpSpPr>
        <p:grpSpPr>
          <a:xfrm>
            <a:off x="4600927" y="3419066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816358-45AB-4273-A8D2-8F19AABC6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A02766-B368-4A3D-B033-ED8E08A8514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107D6F-7E84-4D39-A94E-657CFB6EA930}"/>
              </a:ext>
            </a:extLst>
          </p:cNvPr>
          <p:cNvGrpSpPr/>
          <p:nvPr/>
        </p:nvGrpSpPr>
        <p:grpSpPr>
          <a:xfrm>
            <a:off x="4158248" y="429126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69A8-1B44-418B-B1C2-DCF595F8D18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FCA6A1-8107-44F2-AB35-D082CFD21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F22E00-E138-48A7-BE66-8B63902DBAA5}"/>
              </a:ext>
            </a:extLst>
          </p:cNvPr>
          <p:cNvGrpSpPr/>
          <p:nvPr/>
        </p:nvGrpSpPr>
        <p:grpSpPr>
          <a:xfrm>
            <a:off x="5547598" y="4970643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7DAC6-B66D-487A-902E-14C52A34408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2BAC5F-D9BC-4227-916B-6929F1785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8E0E80-952E-49BA-B3E0-37D74D3E69D4}"/>
              </a:ext>
            </a:extLst>
          </p:cNvPr>
          <p:cNvGrpSpPr/>
          <p:nvPr/>
        </p:nvGrpSpPr>
        <p:grpSpPr>
          <a:xfrm>
            <a:off x="3767410" y="1415551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665D50-CDE6-4F89-904D-685675B523F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C06C92-7EC3-4A7E-AC58-A8D6DB913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6AA1EA-109B-481E-B490-EE1587FD06D0}"/>
              </a:ext>
            </a:extLst>
          </p:cNvPr>
          <p:cNvGrpSpPr/>
          <p:nvPr/>
        </p:nvGrpSpPr>
        <p:grpSpPr>
          <a:xfrm>
            <a:off x="5316180" y="1878791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46FC7-9E4A-4277-927B-12573EC896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548439-AC01-4ACF-B13D-8F91F1E2F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7B5F8C-B817-4997-BE18-798574F34805}"/>
              </a:ext>
            </a:extLst>
          </p:cNvPr>
          <p:cNvGrpSpPr/>
          <p:nvPr/>
        </p:nvGrpSpPr>
        <p:grpSpPr>
          <a:xfrm>
            <a:off x="5550252" y="5404357"/>
            <a:ext cx="1084769" cy="369332"/>
            <a:chOff x="3912011" y="6259384"/>
            <a:chExt cx="1084769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DBC03E-CB74-4032-82B0-0474ED822CAA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59C60FD-1F68-4AF6-AC1A-1770296DF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F6A67-EBC1-4397-B656-92F21D1C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16" y="2231662"/>
            <a:ext cx="6892369" cy="239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15C72-D32A-4A11-A35B-248378CCDE64}"/>
              </a:ext>
            </a:extLst>
          </p:cNvPr>
          <p:cNvSpPr/>
          <p:nvPr/>
        </p:nvSpPr>
        <p:spPr>
          <a:xfrm>
            <a:off x="5908282" y="2680991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7A1CCC9-8479-4CD1-B596-60862E4C5837}"/>
              </a:ext>
            </a:extLst>
          </p:cNvPr>
          <p:cNvCxnSpPr>
            <a:cxnSpLocks/>
            <a:endCxn id="15" idx="3"/>
          </p:cNvCxnSpPr>
          <p:nvPr/>
        </p:nvCxnSpPr>
        <p:spPr>
          <a:xfrm rot="16200000" flipH="1">
            <a:off x="5529823" y="4170406"/>
            <a:ext cx="2085152" cy="1065870"/>
          </a:xfrm>
          <a:prstGeom prst="bentConnector4">
            <a:avLst>
              <a:gd name="adj1" fmla="val -568"/>
              <a:gd name="adj2" fmla="val 12144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C0B3A-CCF6-4057-B933-BEB342E41A64}"/>
              </a:ext>
            </a:extLst>
          </p:cNvPr>
          <p:cNvSpPr/>
          <p:nvPr/>
        </p:nvSpPr>
        <p:spPr>
          <a:xfrm>
            <a:off x="2612017" y="2639013"/>
            <a:ext cx="368710" cy="21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2CD199-F9C8-49DD-BF6D-81CBE4EC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67" y="5436393"/>
            <a:ext cx="5066667" cy="619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EA1D74-0903-4661-A55E-9EDD6CE56BAD}"/>
              </a:ext>
            </a:extLst>
          </p:cNvPr>
          <p:cNvSpPr txBox="1"/>
          <p:nvPr/>
        </p:nvSpPr>
        <p:spPr>
          <a:xfrm>
            <a:off x="2196588" y="4980921"/>
            <a:ext cx="475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https://docs.python.org/3/library/random.html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34795-4BDB-4617-A39C-A9F17F2B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14" y="1883658"/>
            <a:ext cx="4580288" cy="9160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78509" y="2185260"/>
            <a:ext cx="1082730" cy="61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01CB8-97CB-4831-9A40-55EF6757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38" y="2067814"/>
            <a:ext cx="5626721" cy="2914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540159" y="4562926"/>
            <a:ext cx="2077680" cy="1245357"/>
          </a:xfrm>
          <a:prstGeom prst="wedgeRoundRectCallout">
            <a:avLst>
              <a:gd name="adj1" fmla="val 67129"/>
              <a:gd name="adj2" fmla="val -9108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075720" y="1972126"/>
            <a:ext cx="2212874" cy="1103455"/>
          </a:xfrm>
          <a:prstGeom prst="wedgeRoundRectCallout">
            <a:avLst>
              <a:gd name="adj1" fmla="val -30830"/>
              <a:gd name="adj2" fmla="val 9859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234632" y="5346618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closures)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5600</TotalTime>
  <Words>2948</Words>
  <Application>Microsoft Office PowerPoint</Application>
  <PresentationFormat>On-screen Show (4:3)</PresentationFormat>
  <Paragraphs>508</Paragraphs>
  <Slides>60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Goals</vt:lpstr>
      <vt:lpstr>Identifiers</vt:lpstr>
      <vt:lpstr>Identifiers</vt:lpstr>
      <vt:lpstr>Statements &amp; Scopes</vt:lpstr>
      <vt:lpstr>Statements and Scopes</vt:lpstr>
      <vt:lpstr>Variable Types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for loops</vt:lpstr>
      <vt:lpstr>def Statement</vt:lpstr>
      <vt:lpstr>The Basel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 basel_series.py</vt:lpstr>
      <vt:lpstr>PowerPoint Presentation</vt:lpstr>
      <vt:lpstr>PowerPoint Presentation</vt:lpstr>
      <vt:lpstr>Run basel_series.py</vt:lpstr>
      <vt:lpstr>if Statement</vt:lpstr>
      <vt:lpstr>if Statement</vt:lpstr>
      <vt:lpstr>while Loop</vt:lpstr>
      <vt:lpstr>Greatest Common Divisor (GCD)</vt:lpstr>
      <vt:lpstr>Edit euclid_gcd.py</vt:lpstr>
      <vt:lpstr>Edit euclid_gcd.py</vt:lpstr>
      <vt:lpstr>Run Lab 2 – Euclid’s GCD</vt:lpstr>
      <vt:lpstr>Coprime Probability</vt:lpstr>
      <vt:lpstr>Open coprime_probability.py</vt:lpstr>
      <vt:lpstr>Run coprime_probability.py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Run newton_sqrt.py</vt:lpstr>
      <vt:lpstr>Roots of Googol</vt:lpstr>
      <vt:lpstr>Roots of Googol</vt:lpstr>
      <vt:lpstr>Importing Packages</vt:lpstr>
      <vt:lpstr>The Python Package Index (PyPI)</vt:lpstr>
      <vt:lpstr>Run big_sqrt.py</vt:lpstr>
      <vt:lpstr>PowerPoint Presentation</vt:lpstr>
      <vt:lpstr>Edit herons_method.py</vt:lpstr>
      <vt:lpstr>Run herons_method.py</vt:lpstr>
      <vt:lpstr>Random Straws</vt:lpstr>
      <vt:lpstr>Random Straws</vt:lpstr>
      <vt:lpstr>Open random_straws.py</vt:lpstr>
      <vt:lpstr>Edit random_straws.py</vt:lpstr>
      <vt:lpstr>Run random_straws.py</vt:lpstr>
      <vt:lpstr>Python vs Java/C++</vt:lpstr>
      <vt:lpstr>Python vs Java/C++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826</cp:revision>
  <cp:lastPrinted>2015-06-01T00:45:11Z</cp:lastPrinted>
  <dcterms:created xsi:type="dcterms:W3CDTF">2014-09-21T17:58:26Z</dcterms:created>
  <dcterms:modified xsi:type="dcterms:W3CDTF">2021-06-10T03:10:48Z</dcterms:modified>
</cp:coreProperties>
</file>