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943" r:id="rId2"/>
    <p:sldId id="396" r:id="rId3"/>
    <p:sldId id="321" r:id="rId4"/>
    <p:sldId id="322" r:id="rId5"/>
    <p:sldId id="1017" r:id="rId6"/>
    <p:sldId id="1016" r:id="rId7"/>
    <p:sldId id="323" r:id="rId8"/>
    <p:sldId id="324" r:id="rId9"/>
    <p:sldId id="325" r:id="rId10"/>
    <p:sldId id="469" r:id="rId11"/>
    <p:sldId id="327" r:id="rId12"/>
    <p:sldId id="356" r:id="rId13"/>
    <p:sldId id="463" r:id="rId14"/>
    <p:sldId id="464" r:id="rId15"/>
    <p:sldId id="462" r:id="rId16"/>
    <p:sldId id="993" r:id="rId17"/>
    <p:sldId id="347" r:id="rId18"/>
    <p:sldId id="330" r:id="rId19"/>
    <p:sldId id="331" r:id="rId20"/>
    <p:sldId id="332" r:id="rId21"/>
    <p:sldId id="333" r:id="rId22"/>
    <p:sldId id="334" r:id="rId23"/>
    <p:sldId id="470" r:id="rId24"/>
    <p:sldId id="994" r:id="rId25"/>
    <p:sldId id="995" r:id="rId26"/>
    <p:sldId id="996" r:id="rId27"/>
    <p:sldId id="997" r:id="rId28"/>
    <p:sldId id="998" r:id="rId29"/>
    <p:sldId id="482" r:id="rId30"/>
    <p:sldId id="483" r:id="rId31"/>
    <p:sldId id="484" r:id="rId32"/>
    <p:sldId id="485" r:id="rId33"/>
    <p:sldId id="417" r:id="rId34"/>
    <p:sldId id="258" r:id="rId35"/>
    <p:sldId id="999" r:id="rId36"/>
    <p:sldId id="1001" r:id="rId37"/>
    <p:sldId id="264" r:id="rId38"/>
    <p:sldId id="1004" r:id="rId39"/>
    <p:sldId id="1005" r:id="rId40"/>
    <p:sldId id="1007" r:id="rId41"/>
    <p:sldId id="1006" r:id="rId42"/>
    <p:sldId id="1009" r:id="rId43"/>
    <p:sldId id="1010" r:id="rId44"/>
    <p:sldId id="306" r:id="rId45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55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06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7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80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7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1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2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88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81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11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72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2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6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94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13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31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029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36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88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6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8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53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4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1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0.png"/><Relationship Id="rId7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py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hyperlink" Target="https://www.scipy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51.png"/><Relationship Id="rId4" Type="http://schemas.openxmlformats.org/officeDocument/2006/relationships/image" Target="NULL"/><Relationship Id="rId9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4.png"/><Relationship Id="rId7" Type="http://schemas.openxmlformats.org/officeDocument/2006/relationships/image" Target="NUL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6B80FB-A2B6-448B-9EA6-47A137F539D8}"/>
              </a:ext>
            </a:extLst>
          </p:cNvPr>
          <p:cNvGrpSpPr/>
          <p:nvPr/>
        </p:nvGrpSpPr>
        <p:grpSpPr>
          <a:xfrm>
            <a:off x="5725008" y="926279"/>
            <a:ext cx="3172691" cy="4019655"/>
            <a:chOff x="5697345" y="814191"/>
            <a:chExt cx="3172691" cy="4019655"/>
          </a:xfrm>
        </p:grpSpPr>
        <p:sp>
          <p:nvSpPr>
            <p:cNvPr id="10" name="TextBox 9"/>
            <p:cNvSpPr txBox="1"/>
            <p:nvPr/>
          </p:nvSpPr>
          <p:spPr>
            <a:xfrm>
              <a:off x="6023301" y="2505982"/>
              <a:ext cx="25207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Dave Biersach</a:t>
              </a:r>
            </a:p>
            <a:p>
              <a:pPr algn="ctr"/>
              <a:r>
                <a:rPr lang="en-US" dirty="0"/>
                <a:t>Brookhaven National Laboratory</a:t>
              </a:r>
            </a:p>
            <a:p>
              <a:pPr algn="ctr"/>
              <a:r>
                <a:rPr lang="en-US" dirty="0">
                  <a:hlinkClick r:id="rId2"/>
                </a:rPr>
                <a:t>dbiersach@bnl.gov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D1FE5-8CB5-4983-AA2B-0B6C1209F452}"/>
                </a:ext>
              </a:extLst>
            </p:cNvPr>
            <p:cNvSpPr txBox="1"/>
            <p:nvPr/>
          </p:nvSpPr>
          <p:spPr>
            <a:xfrm>
              <a:off x="5697345" y="814191"/>
              <a:ext cx="3172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Foundations of</a:t>
              </a:r>
            </a:p>
            <a:p>
              <a:pPr algn="ctr"/>
              <a:r>
                <a:rPr lang="en-US" sz="2400" b="1" dirty="0"/>
                <a:t>Quantum Computing</a:t>
              </a:r>
            </a:p>
            <a:p>
              <a:pPr algn="ctr"/>
              <a:r>
                <a:rPr lang="en-US" sz="2400" dirty="0"/>
                <a:t>(QIS 301)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6F49F3-90CB-4580-B6E1-688074D23599}"/>
                </a:ext>
              </a:extLst>
            </p:cNvPr>
            <p:cNvSpPr txBox="1"/>
            <p:nvPr/>
          </p:nvSpPr>
          <p:spPr>
            <a:xfrm>
              <a:off x="5961841" y="4187515"/>
              <a:ext cx="2643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Session 07</a:t>
              </a:r>
              <a:endParaRPr lang="en-US" b="1" dirty="0"/>
            </a:p>
            <a:p>
              <a:pPr algn="ctr"/>
              <a:r>
                <a:rPr lang="en-US" dirty="0"/>
                <a:t>Numerical Integration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8F0142-ECFC-49A0-A20F-FC96FABF43C8}"/>
              </a:ext>
            </a:extLst>
          </p:cNvPr>
          <p:cNvGrpSpPr/>
          <p:nvPr/>
        </p:nvGrpSpPr>
        <p:grpSpPr>
          <a:xfrm>
            <a:off x="337120" y="2496233"/>
            <a:ext cx="5331847" cy="3779990"/>
            <a:chOff x="337120" y="2496233"/>
            <a:chExt cx="5331847" cy="37799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832D4A-5617-46DB-9DCD-50AC9971D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20" y="2496233"/>
              <a:ext cx="2461917" cy="37799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7B0963-E82A-433A-8DE4-C642C9733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0770" y="2496233"/>
              <a:ext cx="2808197" cy="19385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D095A-43D5-408E-A6E8-9DD7E66B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0770" y="4492514"/>
              <a:ext cx="2808197" cy="17837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550A9-13E2-41B1-AAF4-6A6BD9ED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590" y="4714038"/>
              <a:ext cx="1474976" cy="147497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BA07B-70DB-4F14-B45F-191539F1B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251" y="837531"/>
            <a:ext cx="3873585" cy="13280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6028" y="5701304"/>
            <a:ext cx="2330650" cy="5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1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89056F-3941-40E8-BA3F-7A048D525DB4}"/>
              </a:ext>
            </a:extLst>
          </p:cNvPr>
          <p:cNvGrpSpPr/>
          <p:nvPr/>
        </p:nvGrpSpPr>
        <p:grpSpPr>
          <a:xfrm>
            <a:off x="4726842" y="1246699"/>
            <a:ext cx="3462215" cy="2649731"/>
            <a:chOff x="817441" y="1468581"/>
            <a:chExt cx="3462215" cy="26497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9" y="1689437"/>
              <a:ext cx="3429000" cy="24288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17441" y="146858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Midpoint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3B477A-990D-4BD7-A9BE-7FCA99F9C0ED}"/>
              </a:ext>
            </a:extLst>
          </p:cNvPr>
          <p:cNvGrpSpPr/>
          <p:nvPr/>
        </p:nvGrpSpPr>
        <p:grpSpPr>
          <a:xfrm>
            <a:off x="514866" y="4024964"/>
            <a:ext cx="3462215" cy="2613541"/>
            <a:chOff x="4880952" y="1504771"/>
            <a:chExt cx="3462215" cy="26135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0952" y="1689437"/>
              <a:ext cx="3429000" cy="24288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80952" y="150477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Trapezoids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7A5C2-123B-4AAF-8005-3286A2AF99CB}"/>
              </a:ext>
            </a:extLst>
          </p:cNvPr>
          <p:cNvGrpSpPr/>
          <p:nvPr/>
        </p:nvGrpSpPr>
        <p:grpSpPr>
          <a:xfrm>
            <a:off x="4507476" y="4024964"/>
            <a:ext cx="4138781" cy="2695575"/>
            <a:chOff x="3143250" y="4031840"/>
            <a:chExt cx="4138781" cy="26955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3250" y="4031840"/>
              <a:ext cx="2857500" cy="26955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00920" y="4401172"/>
              <a:ext cx="1881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Parabolas</a:t>
              </a:r>
            </a:p>
            <a:p>
              <a:pPr algn="ctr"/>
              <a:r>
                <a:rPr lang="en-US" dirty="0"/>
                <a:t>(Simpson’s Rule)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1FA0F2-5B68-4DF1-8AF0-C87D6059E65E}"/>
              </a:ext>
            </a:extLst>
          </p:cNvPr>
          <p:cNvGrpSpPr/>
          <p:nvPr/>
        </p:nvGrpSpPr>
        <p:grpSpPr>
          <a:xfrm>
            <a:off x="438981" y="1289802"/>
            <a:ext cx="3613987" cy="2644870"/>
            <a:chOff x="379987" y="1435557"/>
            <a:chExt cx="3613987" cy="26448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33A13F-7260-40F1-B280-5AB4C638E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987" y="1796432"/>
              <a:ext cx="3613987" cy="22839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97AF32-6680-4441-9EED-660328E7CFB7}"/>
                </a:ext>
              </a:extLst>
            </p:cNvPr>
            <p:cNvSpPr txBox="1"/>
            <p:nvPr/>
          </p:nvSpPr>
          <p:spPr>
            <a:xfrm>
              <a:off x="439264" y="1435557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Left-Hand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65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" y="1468580"/>
            <a:ext cx="3896838" cy="2822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446" y="1627946"/>
            <a:ext cx="2321169" cy="2284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458" y="4553658"/>
            <a:ext cx="1707634" cy="1033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55" y="5647181"/>
            <a:ext cx="5790095" cy="2540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1134" y="4122396"/>
            <a:ext cx="3609384" cy="60568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5015"/>
            <a:ext cx="6429377" cy="1727200"/>
            <a:chOff x="628650" y="4275015"/>
            <a:chExt cx="6429377" cy="1727200"/>
          </a:xfrm>
        </p:grpSpPr>
        <p:sp>
          <p:nvSpPr>
            <p:cNvPr id="10" name="Rectangle 9"/>
            <p:cNvSpPr/>
            <p:nvPr/>
          </p:nvSpPr>
          <p:spPr>
            <a:xfrm>
              <a:off x="628650" y="5647181"/>
              <a:ext cx="1278304" cy="3550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79723" y="4275015"/>
              <a:ext cx="1278304" cy="3550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80185" y="3460190"/>
            <a:ext cx="1098310" cy="2542025"/>
            <a:chOff x="5580185" y="3460190"/>
            <a:chExt cx="1098310" cy="2542025"/>
          </a:xfrm>
        </p:grpSpPr>
        <p:sp>
          <p:nvSpPr>
            <p:cNvPr id="13" name="Rectangle 12"/>
            <p:cNvSpPr/>
            <p:nvPr/>
          </p:nvSpPr>
          <p:spPr>
            <a:xfrm>
              <a:off x="5580185" y="5647181"/>
              <a:ext cx="953477" cy="3550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5018" y="3460190"/>
              <a:ext cx="953477" cy="3550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22954" y="3637707"/>
            <a:ext cx="4650153" cy="762355"/>
            <a:chOff x="2922954" y="3637707"/>
            <a:chExt cx="4650153" cy="762355"/>
          </a:xfrm>
        </p:grpSpPr>
        <p:sp>
          <p:nvSpPr>
            <p:cNvPr id="16" name="Rectangle 15"/>
            <p:cNvSpPr/>
            <p:nvPr/>
          </p:nvSpPr>
          <p:spPr>
            <a:xfrm>
              <a:off x="2922954" y="3637707"/>
              <a:ext cx="375138" cy="3325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1642" y="3977360"/>
              <a:ext cx="375138" cy="3325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52676" y="4196861"/>
              <a:ext cx="320431" cy="20320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252676" y="4122397"/>
            <a:ext cx="1672493" cy="605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F5E01FD-BCFD-475A-899E-83D04E76E1A4}"/>
              </a:ext>
            </a:extLst>
          </p:cNvPr>
          <p:cNvSpPr/>
          <p:nvPr/>
        </p:nvSpPr>
        <p:spPr>
          <a:xfrm>
            <a:off x="4268609" y="5653057"/>
            <a:ext cx="3527038" cy="5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503E1E-4271-46C2-96C2-626A3264110D}"/>
              </a:ext>
            </a:extLst>
          </p:cNvPr>
          <p:cNvCxnSpPr>
            <a:cxnSpLocks/>
          </p:cNvCxnSpPr>
          <p:nvPr/>
        </p:nvCxnSpPr>
        <p:spPr>
          <a:xfrm>
            <a:off x="1902471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05FF1F-E74B-4FFD-9389-83235A5916B8}"/>
              </a:ext>
            </a:extLst>
          </p:cNvPr>
          <p:cNvCxnSpPr>
            <a:cxnSpLocks/>
          </p:cNvCxnSpPr>
          <p:nvPr/>
        </p:nvCxnSpPr>
        <p:spPr>
          <a:xfrm>
            <a:off x="2799167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D844BB2-AD06-4030-961E-07DA8FF52948}"/>
              </a:ext>
            </a:extLst>
          </p:cNvPr>
          <p:cNvSpPr/>
          <p:nvPr/>
        </p:nvSpPr>
        <p:spPr>
          <a:xfrm>
            <a:off x="3301139" y="5757620"/>
            <a:ext cx="209227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D34EF0-BE33-40FA-878D-4D6305D75CC0}"/>
              </a:ext>
            </a:extLst>
          </p:cNvPr>
          <p:cNvSpPr/>
          <p:nvPr/>
        </p:nvSpPr>
        <p:spPr>
          <a:xfrm>
            <a:off x="3760721" y="5757620"/>
            <a:ext cx="289786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B2A77C-789C-4102-9FBB-311C675D9166}"/>
              </a:ext>
            </a:extLst>
          </p:cNvPr>
          <p:cNvSpPr/>
          <p:nvPr/>
        </p:nvSpPr>
        <p:spPr>
          <a:xfrm>
            <a:off x="1856751" y="3165475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2310153" y="3498742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2753447" y="3625056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  <a:stCxn id="10" idx="5"/>
            <a:endCxn id="8" idx="0"/>
          </p:cNvCxnSpPr>
          <p:nvPr/>
        </p:nvCxnSpPr>
        <p:spPr>
          <a:xfrm>
            <a:off x="1934800" y="3246776"/>
            <a:ext cx="1470953" cy="2510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5"/>
            <a:endCxn id="11" idx="0"/>
          </p:cNvCxnSpPr>
          <p:nvPr/>
        </p:nvCxnSpPr>
        <p:spPr>
          <a:xfrm>
            <a:off x="2388202" y="3580043"/>
            <a:ext cx="1517412" cy="2177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/>
              <p:nvPr/>
            </p:nvSpPr>
            <p:spPr>
              <a:xfrm>
                <a:off x="4330673" y="5757620"/>
                <a:ext cx="90512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73" y="5757620"/>
                <a:ext cx="905120" cy="246221"/>
              </a:xfrm>
              <a:prstGeom prst="rect">
                <a:avLst/>
              </a:prstGeom>
              <a:blipFill>
                <a:blip r:embed="rId5"/>
                <a:stretch>
                  <a:fillRect l="-4698" r="-7383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AF720A3-5BFB-47DA-91C6-C210021D7C45}"/>
              </a:ext>
            </a:extLst>
          </p:cNvPr>
          <p:cNvSpPr/>
          <p:nvPr/>
        </p:nvSpPr>
        <p:spPr>
          <a:xfrm>
            <a:off x="4324209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48F9C-8BBD-4058-8292-F1F5F9E3FD58}"/>
              </a:ext>
            </a:extLst>
          </p:cNvPr>
          <p:cNvCxnSpPr>
            <a:cxnSpLocks/>
            <a:stCxn id="19" idx="5"/>
            <a:endCxn id="37" idx="0"/>
          </p:cNvCxnSpPr>
          <p:nvPr/>
        </p:nvCxnSpPr>
        <p:spPr>
          <a:xfrm>
            <a:off x="2831496" y="3706357"/>
            <a:ext cx="1677331" cy="2051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2D7D68-E6A1-4E38-BC7D-3815504EDE1E}"/>
              </a:ext>
            </a:extLst>
          </p:cNvPr>
          <p:cNvCxnSpPr>
            <a:cxnSpLocks/>
          </p:cNvCxnSpPr>
          <p:nvPr/>
        </p:nvCxnSpPr>
        <p:spPr>
          <a:xfrm>
            <a:off x="1902471" y="2687557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0E6A2E-F54B-4BDB-8FB0-38627284E877}"/>
              </a:ext>
            </a:extLst>
          </p:cNvPr>
          <p:cNvSpPr txBox="1"/>
          <p:nvPr/>
        </p:nvSpPr>
        <p:spPr>
          <a:xfrm>
            <a:off x="1958416" y="2193369"/>
            <a:ext cx="7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 #1</a:t>
            </a:r>
          </a:p>
        </p:txBody>
      </p:sp>
    </p:spTree>
    <p:extLst>
      <p:ext uri="{BB962C8B-B14F-4D97-AF65-F5344CB8AC3E}">
        <p14:creationId xmlns:p14="http://schemas.microsoft.com/office/powerpoint/2010/main" val="59608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  <p:bldP spid="18" grpId="0" animBg="1"/>
      <p:bldP spid="19" grpId="0" animBg="1"/>
      <p:bldP spid="37" grpId="0" animBg="1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F5E01FD-BCFD-475A-899E-83D04E76E1A4}"/>
              </a:ext>
            </a:extLst>
          </p:cNvPr>
          <p:cNvSpPr/>
          <p:nvPr/>
        </p:nvSpPr>
        <p:spPr>
          <a:xfrm>
            <a:off x="4324209" y="5653057"/>
            <a:ext cx="3527038" cy="5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05FF1F-E74B-4FFD-9389-83235A5916B8}"/>
              </a:ext>
            </a:extLst>
          </p:cNvPr>
          <p:cNvCxnSpPr>
            <a:cxnSpLocks/>
          </p:cNvCxnSpPr>
          <p:nvPr/>
        </p:nvCxnSpPr>
        <p:spPr>
          <a:xfrm>
            <a:off x="2799167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0B2A77C-789C-4102-9FBB-311C675D9166}"/>
              </a:ext>
            </a:extLst>
          </p:cNvPr>
          <p:cNvSpPr/>
          <p:nvPr/>
        </p:nvSpPr>
        <p:spPr>
          <a:xfrm>
            <a:off x="2750609" y="3601177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3198611" y="3381375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3639917" y="2980691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  <a:stCxn id="10" idx="5"/>
            <a:endCxn id="37" idx="0"/>
          </p:cNvCxnSpPr>
          <p:nvPr/>
        </p:nvCxnSpPr>
        <p:spPr>
          <a:xfrm>
            <a:off x="2828658" y="3682478"/>
            <a:ext cx="1680169" cy="2075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5"/>
            <a:endCxn id="29" idx="0"/>
          </p:cNvCxnSpPr>
          <p:nvPr/>
        </p:nvCxnSpPr>
        <p:spPr>
          <a:xfrm>
            <a:off x="3276660" y="3462676"/>
            <a:ext cx="1801398" cy="2294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/>
              <p:nvPr/>
            </p:nvSpPr>
            <p:spPr>
              <a:xfrm>
                <a:off x="4330673" y="5757620"/>
                <a:ext cx="17893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73" y="5757620"/>
                <a:ext cx="1789336" cy="246221"/>
              </a:xfrm>
              <a:prstGeom prst="rect">
                <a:avLst/>
              </a:prstGeom>
              <a:blipFill>
                <a:blip r:embed="rId5"/>
                <a:stretch>
                  <a:fillRect l="-2041" r="-374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AF720A3-5BFB-47DA-91C6-C210021D7C45}"/>
              </a:ext>
            </a:extLst>
          </p:cNvPr>
          <p:cNvSpPr/>
          <p:nvPr/>
        </p:nvSpPr>
        <p:spPr>
          <a:xfrm>
            <a:off x="4324209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48F9C-8BBD-4058-8292-F1F5F9E3FD58}"/>
              </a:ext>
            </a:extLst>
          </p:cNvPr>
          <p:cNvCxnSpPr>
            <a:cxnSpLocks/>
            <a:stCxn id="19" idx="5"/>
            <a:endCxn id="31" idx="0"/>
          </p:cNvCxnSpPr>
          <p:nvPr/>
        </p:nvCxnSpPr>
        <p:spPr>
          <a:xfrm>
            <a:off x="3717966" y="3061992"/>
            <a:ext cx="1926529" cy="2695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32939-25DE-4994-9000-3992EFEDE8BC}"/>
              </a:ext>
            </a:extLst>
          </p:cNvPr>
          <p:cNvCxnSpPr>
            <a:cxnSpLocks/>
          </p:cNvCxnSpPr>
          <p:nvPr/>
        </p:nvCxnSpPr>
        <p:spPr>
          <a:xfrm>
            <a:off x="2799166" y="222007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B0D99-8B24-4C9F-9298-DB94EC5E33A6}"/>
              </a:ext>
            </a:extLst>
          </p:cNvPr>
          <p:cNvCxnSpPr>
            <a:cxnSpLocks/>
          </p:cNvCxnSpPr>
          <p:nvPr/>
        </p:nvCxnSpPr>
        <p:spPr>
          <a:xfrm>
            <a:off x="3695862" y="222007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B8CA57-5615-4B55-9512-647244886E1E}"/>
              </a:ext>
            </a:extLst>
          </p:cNvPr>
          <p:cNvCxnSpPr>
            <a:cxnSpLocks/>
          </p:cNvCxnSpPr>
          <p:nvPr/>
        </p:nvCxnSpPr>
        <p:spPr>
          <a:xfrm>
            <a:off x="2799166" y="2699127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1AF3EE-789D-490D-ADE2-F4FA50787C24}"/>
              </a:ext>
            </a:extLst>
          </p:cNvPr>
          <p:cNvSpPr txBox="1"/>
          <p:nvPr/>
        </p:nvSpPr>
        <p:spPr>
          <a:xfrm>
            <a:off x="2855111" y="2204939"/>
            <a:ext cx="7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 #2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D4538A-E924-425A-878D-FDEBF15C2430}"/>
              </a:ext>
            </a:extLst>
          </p:cNvPr>
          <p:cNvSpPr/>
          <p:nvPr/>
        </p:nvSpPr>
        <p:spPr>
          <a:xfrm>
            <a:off x="4893440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A1307-AE25-4C61-B0D9-0D3A7E1C7091}"/>
              </a:ext>
            </a:extLst>
          </p:cNvPr>
          <p:cNvSpPr/>
          <p:nvPr/>
        </p:nvSpPr>
        <p:spPr>
          <a:xfrm>
            <a:off x="5459877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F5E01FD-BCFD-475A-899E-83D04E76E1A4}"/>
              </a:ext>
            </a:extLst>
          </p:cNvPr>
          <p:cNvSpPr/>
          <p:nvPr/>
        </p:nvSpPr>
        <p:spPr>
          <a:xfrm>
            <a:off x="4324209" y="5653057"/>
            <a:ext cx="3527038" cy="5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0B2A77C-789C-4102-9FBB-311C675D9166}"/>
              </a:ext>
            </a:extLst>
          </p:cNvPr>
          <p:cNvSpPr/>
          <p:nvPr/>
        </p:nvSpPr>
        <p:spPr>
          <a:xfrm>
            <a:off x="3644649" y="2983042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4083211" y="2602937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4530137" y="2388146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  <a:stCxn id="10" idx="5"/>
            <a:endCxn id="31" idx="0"/>
          </p:cNvCxnSpPr>
          <p:nvPr/>
        </p:nvCxnSpPr>
        <p:spPr>
          <a:xfrm>
            <a:off x="3722698" y="3064343"/>
            <a:ext cx="1921797" cy="2693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4161260" y="2684238"/>
            <a:ext cx="2031590" cy="3073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/>
              <p:nvPr/>
            </p:nvSpPr>
            <p:spPr>
              <a:xfrm>
                <a:off x="4330673" y="5757620"/>
                <a:ext cx="31490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73" y="5757620"/>
                <a:ext cx="3149004" cy="246221"/>
              </a:xfrm>
              <a:prstGeom prst="rect">
                <a:avLst/>
              </a:prstGeom>
              <a:blipFill>
                <a:blip r:embed="rId5"/>
                <a:stretch>
                  <a:fillRect l="-967" r="-174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48F9C-8BBD-4058-8292-F1F5F9E3FD58}"/>
              </a:ext>
            </a:extLst>
          </p:cNvPr>
          <p:cNvCxnSpPr>
            <a:cxnSpLocks/>
            <a:stCxn id="19" idx="5"/>
            <a:endCxn id="39" idx="0"/>
          </p:cNvCxnSpPr>
          <p:nvPr/>
        </p:nvCxnSpPr>
        <p:spPr>
          <a:xfrm>
            <a:off x="4608186" y="2469447"/>
            <a:ext cx="2135769" cy="3288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B0D99-8B24-4C9F-9298-DB94EC5E33A6}"/>
              </a:ext>
            </a:extLst>
          </p:cNvPr>
          <p:cNvCxnSpPr>
            <a:cxnSpLocks/>
          </p:cNvCxnSpPr>
          <p:nvPr/>
        </p:nvCxnSpPr>
        <p:spPr>
          <a:xfrm>
            <a:off x="3695862" y="222007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A1307-AE25-4C61-B0D9-0D3A7E1C7091}"/>
              </a:ext>
            </a:extLst>
          </p:cNvPr>
          <p:cNvSpPr/>
          <p:nvPr/>
        </p:nvSpPr>
        <p:spPr>
          <a:xfrm>
            <a:off x="5459877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851C59-BB22-4A1C-8A75-FDB378189E6D}"/>
              </a:ext>
            </a:extLst>
          </p:cNvPr>
          <p:cNvCxnSpPr>
            <a:cxnSpLocks/>
          </p:cNvCxnSpPr>
          <p:nvPr/>
        </p:nvCxnSpPr>
        <p:spPr>
          <a:xfrm>
            <a:off x="3695860" y="2228585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A6CB06-F76E-46B3-BFF2-CCED20BB3FA0}"/>
              </a:ext>
            </a:extLst>
          </p:cNvPr>
          <p:cNvCxnSpPr>
            <a:cxnSpLocks/>
          </p:cNvCxnSpPr>
          <p:nvPr/>
        </p:nvCxnSpPr>
        <p:spPr>
          <a:xfrm>
            <a:off x="3695860" y="2707634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90205B3-2214-4F6A-8623-0B8A8E8F614E}"/>
              </a:ext>
            </a:extLst>
          </p:cNvPr>
          <p:cNvSpPr txBox="1"/>
          <p:nvPr/>
        </p:nvSpPr>
        <p:spPr>
          <a:xfrm>
            <a:off x="3731357" y="2040223"/>
            <a:ext cx="84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 #3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0CC67-D1F0-42B1-81CB-8AFB63F5A3F9}"/>
              </a:ext>
            </a:extLst>
          </p:cNvPr>
          <p:cNvCxnSpPr>
            <a:cxnSpLocks/>
          </p:cNvCxnSpPr>
          <p:nvPr/>
        </p:nvCxnSpPr>
        <p:spPr>
          <a:xfrm>
            <a:off x="4569309" y="2228585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892A52C-7E9E-4EB9-ACDB-420690D2BE52}"/>
              </a:ext>
            </a:extLst>
          </p:cNvPr>
          <p:cNvSpPr/>
          <p:nvPr/>
        </p:nvSpPr>
        <p:spPr>
          <a:xfrm>
            <a:off x="6008233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A50248-FAEA-4CCC-A78E-A28F354775BB}"/>
              </a:ext>
            </a:extLst>
          </p:cNvPr>
          <p:cNvSpPr/>
          <p:nvPr/>
        </p:nvSpPr>
        <p:spPr>
          <a:xfrm>
            <a:off x="6559337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1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593E666-92C1-4CC3-BEBA-DC1900BB5ABD}"/>
              </a:ext>
            </a:extLst>
          </p:cNvPr>
          <p:cNvSpPr/>
          <p:nvPr/>
        </p:nvSpPr>
        <p:spPr>
          <a:xfrm>
            <a:off x="6457950" y="5752090"/>
            <a:ext cx="533400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47935-AF0C-4EED-820B-C86D557750CE}"/>
              </a:ext>
            </a:extLst>
          </p:cNvPr>
          <p:cNvSpPr/>
          <p:nvPr/>
        </p:nvSpPr>
        <p:spPr>
          <a:xfrm>
            <a:off x="7227510" y="5751808"/>
            <a:ext cx="247234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6750158" y="3825348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4"/>
            <a:endCxn id="15" idx="0"/>
          </p:cNvCxnSpPr>
          <p:nvPr/>
        </p:nvCxnSpPr>
        <p:spPr>
          <a:xfrm flipH="1">
            <a:off x="6724650" y="3920598"/>
            <a:ext cx="71228" cy="1831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C8069B-10C4-4B69-9874-2D8DCB9A98D9}"/>
              </a:ext>
            </a:extLst>
          </p:cNvPr>
          <p:cNvCxnSpPr>
            <a:cxnSpLocks/>
          </p:cNvCxnSpPr>
          <p:nvPr/>
        </p:nvCxnSpPr>
        <p:spPr>
          <a:xfrm>
            <a:off x="6352583" y="219693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9D2930-7D7E-4AF5-8DEF-1DEF0796DEB4}"/>
              </a:ext>
            </a:extLst>
          </p:cNvPr>
          <p:cNvCxnSpPr>
            <a:cxnSpLocks/>
          </p:cNvCxnSpPr>
          <p:nvPr/>
        </p:nvCxnSpPr>
        <p:spPr>
          <a:xfrm>
            <a:off x="6352583" y="2675987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CCEA03-EFB6-4BD7-9BC1-760F2C6EDBDF}"/>
              </a:ext>
            </a:extLst>
          </p:cNvPr>
          <p:cNvSpPr txBox="1"/>
          <p:nvPr/>
        </p:nvSpPr>
        <p:spPr>
          <a:xfrm>
            <a:off x="6408528" y="2181799"/>
            <a:ext cx="7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</a:t>
            </a:r>
          </a:p>
          <a:p>
            <a:pPr algn="ctr"/>
            <a:r>
              <a:rPr lang="en-US" sz="1200" dirty="0"/>
              <a:t># </a:t>
            </a:r>
            <a:r>
              <a:rPr lang="en-US" sz="1200" b="1" i="1" dirty="0"/>
              <a:t>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5485F2-62F8-4A8A-910D-F33D7FCCECA0}"/>
              </a:ext>
            </a:extLst>
          </p:cNvPr>
          <p:cNvCxnSpPr>
            <a:cxnSpLocks/>
          </p:cNvCxnSpPr>
          <p:nvPr/>
        </p:nvCxnSpPr>
        <p:spPr>
          <a:xfrm>
            <a:off x="7249278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7209200" y="3260298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</p:cNvCxnSpPr>
          <p:nvPr/>
        </p:nvCxnSpPr>
        <p:spPr>
          <a:xfrm>
            <a:off x="7258051" y="3355548"/>
            <a:ext cx="93076" cy="2402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5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1424407"/>
            <a:ext cx="6100236" cy="641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842140-566F-4E90-8A1F-9A75C5C21F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981"/>
          <a:stretch/>
        </p:blipFill>
        <p:spPr>
          <a:xfrm>
            <a:off x="1705438" y="4213585"/>
            <a:ext cx="6263412" cy="1882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882" y="2145350"/>
            <a:ext cx="6387518" cy="1559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6AA13C-0BFA-46CA-9655-C4D1153C700E}"/>
              </a:ext>
            </a:extLst>
          </p:cNvPr>
          <p:cNvSpPr/>
          <p:nvPr/>
        </p:nvSpPr>
        <p:spPr>
          <a:xfrm>
            <a:off x="7327031" y="5564641"/>
            <a:ext cx="258097" cy="191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079CB94-C4E6-4825-B839-A96C929E3F27}"/>
              </a:ext>
            </a:extLst>
          </p:cNvPr>
          <p:cNvCxnSpPr>
            <a:cxnSpLocks/>
            <a:stCxn id="16" idx="0"/>
            <a:endCxn id="11" idx="3"/>
          </p:cNvCxnSpPr>
          <p:nvPr/>
        </p:nvCxnSpPr>
        <p:spPr>
          <a:xfrm rot="16200000" flipH="1">
            <a:off x="4656500" y="2731879"/>
            <a:ext cx="3272905" cy="2584349"/>
          </a:xfrm>
          <a:prstGeom prst="bentConnector4">
            <a:avLst>
              <a:gd name="adj1" fmla="val -6985"/>
              <a:gd name="adj2" fmla="val 1245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968DF-0AE2-4FAF-9BD5-0D963F5B3BBE}"/>
              </a:ext>
            </a:extLst>
          </p:cNvPr>
          <p:cNvSpPr/>
          <p:nvPr/>
        </p:nvSpPr>
        <p:spPr>
          <a:xfrm>
            <a:off x="3362632" y="2387601"/>
            <a:ext cx="3276293" cy="415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D36943-D46B-4E7E-98DA-685E25B6832E}"/>
                  </a:ext>
                </a:extLst>
              </p:cNvPr>
              <p:cNvSpPr txBox="1"/>
              <p:nvPr/>
            </p:nvSpPr>
            <p:spPr>
              <a:xfrm>
                <a:off x="2691580" y="2065449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D36943-D46B-4E7E-98DA-685E25B68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580" y="2065449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E668BD-F77A-464E-9DC0-E98681AA33B9}"/>
                  </a:ext>
                </a:extLst>
              </p:cNvPr>
              <p:cNvSpPr txBox="1"/>
              <p:nvPr/>
            </p:nvSpPr>
            <p:spPr>
              <a:xfrm>
                <a:off x="7123657" y="2065449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E668BD-F77A-464E-9DC0-E98681AA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57" y="2065449"/>
                <a:ext cx="186781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7FEDC342-60A2-416A-9CFB-F8B1402A2E5E}"/>
              </a:ext>
            </a:extLst>
          </p:cNvPr>
          <p:cNvSpPr/>
          <p:nvPr/>
        </p:nvSpPr>
        <p:spPr>
          <a:xfrm>
            <a:off x="2658590" y="2595563"/>
            <a:ext cx="276339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4FE399-9DF1-498A-A1A6-829B61A4664A}"/>
              </a:ext>
            </a:extLst>
          </p:cNvPr>
          <p:cNvSpPr/>
          <p:nvPr/>
        </p:nvSpPr>
        <p:spPr>
          <a:xfrm>
            <a:off x="3068365" y="4943189"/>
            <a:ext cx="412955" cy="25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1D3BFD-E464-4609-82A3-16846F77F71F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H="1" flipV="1">
            <a:off x="2658589" y="2699544"/>
            <a:ext cx="409775" cy="2369006"/>
          </a:xfrm>
          <a:prstGeom prst="bentConnector3">
            <a:avLst>
              <a:gd name="adj1" fmla="val -11157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0E4646-D467-45BF-84B0-B005531ED37F}"/>
              </a:ext>
            </a:extLst>
          </p:cNvPr>
          <p:cNvSpPr/>
          <p:nvPr/>
        </p:nvSpPr>
        <p:spPr>
          <a:xfrm>
            <a:off x="7083682" y="2595563"/>
            <a:ext cx="243349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CF0BD8-A44D-4A7B-BD6F-D376D33B480A}"/>
              </a:ext>
            </a:extLst>
          </p:cNvPr>
          <p:cNvSpPr/>
          <p:nvPr/>
        </p:nvSpPr>
        <p:spPr>
          <a:xfrm>
            <a:off x="4034571" y="4930920"/>
            <a:ext cx="412955" cy="25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EF7E4AB-71C3-4A19-B3C9-56407FF1DBAC}"/>
              </a:ext>
            </a:extLst>
          </p:cNvPr>
          <p:cNvCxnSpPr>
            <a:cxnSpLocks/>
            <a:stCxn id="29" idx="3"/>
            <a:endCxn id="30" idx="3"/>
          </p:cNvCxnSpPr>
          <p:nvPr/>
        </p:nvCxnSpPr>
        <p:spPr>
          <a:xfrm flipH="1">
            <a:off x="4447526" y="2699544"/>
            <a:ext cx="2879505" cy="2356737"/>
          </a:xfrm>
          <a:prstGeom prst="bentConnector3">
            <a:avLst>
              <a:gd name="adj1" fmla="val -79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02B350-401B-4F7B-A543-F1BCFE47F1CD}"/>
              </a:ext>
            </a:extLst>
          </p:cNvPr>
          <p:cNvCxnSpPr/>
          <p:nvPr/>
        </p:nvCxnSpPr>
        <p:spPr>
          <a:xfrm>
            <a:off x="1816969" y="1984338"/>
            <a:ext cx="841618" cy="2343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0004F4-1043-457B-BFD9-122EF226464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968910" y="1627299"/>
            <a:ext cx="5154747" cy="576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D09129E-52B6-4D3D-AA2E-ADA1F214BD40}"/>
              </a:ext>
            </a:extLst>
          </p:cNvPr>
          <p:cNvSpPr/>
          <p:nvPr/>
        </p:nvSpPr>
        <p:spPr>
          <a:xfrm>
            <a:off x="2809568" y="1476025"/>
            <a:ext cx="412955" cy="641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F71392-10F0-4778-ADF2-818BA60734DF}"/>
              </a:ext>
            </a:extLst>
          </p:cNvPr>
          <p:cNvSpPr/>
          <p:nvPr/>
        </p:nvSpPr>
        <p:spPr>
          <a:xfrm>
            <a:off x="3068364" y="5675256"/>
            <a:ext cx="803088" cy="339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66693B0-CDEF-4D10-AC76-7FD49F0DD074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rot="16200000" flipH="1">
            <a:off x="973701" y="3518369"/>
            <a:ext cx="4538551" cy="453862"/>
          </a:xfrm>
          <a:prstGeom prst="bentConnector5">
            <a:avLst>
              <a:gd name="adj1" fmla="val -5037"/>
              <a:gd name="adj2" fmla="val -495554"/>
              <a:gd name="adj3" fmla="val 1050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01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55E9D8-A9E8-4AF8-8591-31D41CBD0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31" y="3059800"/>
            <a:ext cx="5648535" cy="3433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8326" y="1551361"/>
                <a:ext cx="8007349" cy="1103455"/>
              </a:xfrm>
            </p:spPr>
            <p:txBody>
              <a:bodyPr>
                <a:no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−120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+22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+2119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+1980ⅆ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326" y="1551361"/>
                <a:ext cx="8007349" cy="110345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AFE28-22C0-4AAE-ABF1-A1942AF3BF35}"/>
                  </a:ext>
                </a:extLst>
              </p:cNvPr>
              <p:cNvSpPr txBox="1"/>
              <p:nvPr/>
            </p:nvSpPr>
            <p:spPr>
              <a:xfrm>
                <a:off x="2460202" y="3142580"/>
                <a:ext cx="422359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+9)(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−5)(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AFE28-22C0-4AAE-ABF1-A1942AF3B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202" y="3142580"/>
                <a:ext cx="4223592" cy="307777"/>
              </a:xfrm>
              <a:prstGeom prst="rect">
                <a:avLst/>
              </a:prstGeom>
              <a:blipFill>
                <a:blip r:embed="rId5"/>
                <a:stretch>
                  <a:fillRect l="-1734" t="-4000" r="-1879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87A08DC0-8896-4AB3-9523-91284BE3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Analytic Integration</a:t>
            </a:r>
          </a:p>
        </p:txBody>
      </p:sp>
    </p:spTree>
    <p:extLst>
      <p:ext uri="{BB962C8B-B14F-4D97-AF65-F5344CB8AC3E}">
        <p14:creationId xmlns:p14="http://schemas.microsoft.com/office/powerpoint/2010/main" val="310005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139" y="3299343"/>
                <a:ext cx="6103594" cy="978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−30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2119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+1980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139" y="3299343"/>
                <a:ext cx="6103594" cy="978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61428" y="1898925"/>
                <a:ext cx="5821145" cy="927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−120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+22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+2119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+1980ⅆ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428" y="1898925"/>
                <a:ext cx="5821145" cy="927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6780" y="4750416"/>
                <a:ext cx="549631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−174744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−43550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−306482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−20432.13333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780" y="4750416"/>
                <a:ext cx="5496313" cy="708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D8493CCC-31B5-4FFC-994D-4A3056F1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Analytic Integration</a:t>
            </a:r>
          </a:p>
        </p:txBody>
      </p:sp>
    </p:spTree>
    <p:extLst>
      <p:ext uri="{BB962C8B-B14F-4D97-AF65-F5344CB8AC3E}">
        <p14:creationId xmlns:p14="http://schemas.microsoft.com/office/powerpoint/2010/main" val="189668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simpsons_rule.py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11887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Compare the percent error in the estimate of the integral provided by the </a:t>
            </a:r>
            <a:r>
              <a:rPr lang="en-US" sz="2400" b="1" dirty="0"/>
              <a:t>left-hand rule</a:t>
            </a:r>
            <a:r>
              <a:rPr lang="en-US" sz="2400" dirty="0"/>
              <a:t> vs. </a:t>
            </a:r>
            <a:r>
              <a:rPr lang="en-US" sz="2400" b="1" dirty="0"/>
              <a:t>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01" y="3482605"/>
            <a:ext cx="3488066" cy="2051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3A3C47-D7F0-45BC-92FE-BA0DD24EC5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481"/>
          <a:stretch/>
        </p:blipFill>
        <p:spPr>
          <a:xfrm>
            <a:off x="4791473" y="3014420"/>
            <a:ext cx="3952381" cy="1253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DE073-DC9A-4804-B0EC-4EB91BCE7E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124"/>
          <a:stretch/>
        </p:blipFill>
        <p:spPr>
          <a:xfrm>
            <a:off x="4763820" y="4786526"/>
            <a:ext cx="3952381" cy="11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2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Derive </a:t>
            </a:r>
            <a:r>
              <a:rPr lang="en-US" sz="2400" b="1" dirty="0"/>
              <a:t>Simpson's Rule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rgbClr val="0070C0"/>
                </a:solidFill>
              </a:rPr>
              <a:t>numeric integration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the area of a unit circle using Simpson's Rule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the Python package </a:t>
            </a:r>
            <a:r>
              <a:rPr lang="en-US" sz="2400" b="1" dirty="0">
                <a:solidFill>
                  <a:srgbClr val="00B050"/>
                </a:solidFill>
              </a:rPr>
              <a:t>scipy</a:t>
            </a:r>
            <a:r>
              <a:rPr lang="en-US" sz="2400" dirty="0"/>
              <a:t> for numeric integration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Find the area under the </a:t>
            </a:r>
            <a:r>
              <a:rPr lang="en-US" sz="2400" b="1" dirty="0">
                <a:solidFill>
                  <a:srgbClr val="FF0000"/>
                </a:solidFill>
              </a:rPr>
              <a:t>Standard Normal </a:t>
            </a:r>
            <a:r>
              <a:rPr lang="en-US" sz="2400" dirty="0"/>
              <a:t>curve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Relate area to cumulative probability function (CDF)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Evaluate the efficiency of an </a:t>
            </a:r>
            <a:r>
              <a:rPr lang="en-US" sz="2400" b="1" dirty="0"/>
              <a:t>adaptive quadrature approach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z="1400" b="1" smtClean="0">
                <a:solidFill>
                  <a:schemeClr val="tx1"/>
                </a:solidFill>
              </a:rPr>
              <a:t>2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521A2-DD07-49DA-A251-3F5D4CE39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605"/>
          <a:stretch/>
        </p:blipFill>
        <p:spPr>
          <a:xfrm>
            <a:off x="463536" y="3574550"/>
            <a:ext cx="4896794" cy="2920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4FE4C5-6672-4543-9AE8-9DDB8D24F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861" y="2546316"/>
            <a:ext cx="3080989" cy="2056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FC18F5-B59A-4A06-91F7-F771A7807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36" y="1795881"/>
            <a:ext cx="4884821" cy="15425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5453B9-921B-41B2-8DBF-861A5CEA7946}"/>
              </a:ext>
            </a:extLst>
          </p:cNvPr>
          <p:cNvSpPr/>
          <p:nvPr/>
        </p:nvSpPr>
        <p:spPr>
          <a:xfrm>
            <a:off x="1924665" y="4689986"/>
            <a:ext cx="302341" cy="27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BE8B69-8BBD-4E74-97A1-2C9382515AB6}"/>
              </a:ext>
            </a:extLst>
          </p:cNvPr>
          <p:cNvSpPr/>
          <p:nvPr/>
        </p:nvSpPr>
        <p:spPr>
          <a:xfrm>
            <a:off x="956187" y="2536483"/>
            <a:ext cx="302341" cy="27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B5CB102-E188-4AC9-8DA8-30BA209DA1FD}"/>
              </a:ext>
            </a:extLst>
          </p:cNvPr>
          <p:cNvCxnSpPr>
            <a:stCxn id="9" idx="0"/>
            <a:endCxn id="12" idx="1"/>
          </p:cNvCxnSpPr>
          <p:nvPr/>
        </p:nvCxnSpPr>
        <p:spPr>
          <a:xfrm rot="16200000" flipV="1">
            <a:off x="507472" y="3121621"/>
            <a:ext cx="2017080" cy="1119649"/>
          </a:xfrm>
          <a:prstGeom prst="bentConnector4">
            <a:avLst>
              <a:gd name="adj1" fmla="val 46618"/>
              <a:gd name="adj2" fmla="val 12041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8E1D2-A83F-4348-BBB5-E973BF28AA93}"/>
              </a:ext>
            </a:extLst>
          </p:cNvPr>
          <p:cNvSpPr/>
          <p:nvPr/>
        </p:nvSpPr>
        <p:spPr>
          <a:xfrm>
            <a:off x="2843981" y="5107857"/>
            <a:ext cx="302341" cy="27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0DA63-8079-4C3F-98DF-B1B8F2154182}"/>
              </a:ext>
            </a:extLst>
          </p:cNvPr>
          <p:cNvSpPr/>
          <p:nvPr/>
        </p:nvSpPr>
        <p:spPr>
          <a:xfrm>
            <a:off x="6794125" y="2607149"/>
            <a:ext cx="302341" cy="27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625BC2-C1F7-4C35-9649-9315BD7E2F91}"/>
              </a:ext>
            </a:extLst>
          </p:cNvPr>
          <p:cNvSpPr/>
          <p:nvPr/>
        </p:nvSpPr>
        <p:spPr>
          <a:xfrm>
            <a:off x="6736857" y="3150382"/>
            <a:ext cx="770072" cy="18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65274-6D2C-4C6A-A6FF-39A23E7A1458}"/>
              </a:ext>
            </a:extLst>
          </p:cNvPr>
          <p:cNvSpPr/>
          <p:nvPr/>
        </p:nvSpPr>
        <p:spPr>
          <a:xfrm>
            <a:off x="956187" y="1818722"/>
            <a:ext cx="651387" cy="18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24C6555-644F-4C87-B39C-0134DC97F731}"/>
              </a:ext>
            </a:extLst>
          </p:cNvPr>
          <p:cNvCxnSpPr>
            <a:stCxn id="16" idx="0"/>
            <a:endCxn id="17" idx="0"/>
          </p:cNvCxnSpPr>
          <p:nvPr/>
        </p:nvCxnSpPr>
        <p:spPr>
          <a:xfrm rot="5400000" flipH="1" flipV="1">
            <a:off x="3719870" y="1882431"/>
            <a:ext cx="2500708" cy="3950144"/>
          </a:xfrm>
          <a:prstGeom prst="bentConnector3">
            <a:avLst>
              <a:gd name="adj1" fmla="val 10914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98E3008-941D-4F59-B1B5-1066D9565338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 flipH="1" flipV="1">
            <a:off x="1281881" y="1818722"/>
            <a:ext cx="6225048" cy="1425697"/>
          </a:xfrm>
          <a:prstGeom prst="bentConnector4">
            <a:avLst>
              <a:gd name="adj1" fmla="val -3672"/>
              <a:gd name="adj2" fmla="val 11603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075CA57D-B475-415C-B5E6-00FDC3BB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simpsons_rule.py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B4D110-4A2B-482C-A76E-DC3019F11E98}"/>
              </a:ext>
            </a:extLst>
          </p:cNvPr>
          <p:cNvSpPr txBox="1"/>
          <p:nvPr/>
        </p:nvSpPr>
        <p:spPr>
          <a:xfrm>
            <a:off x="5964528" y="4962831"/>
            <a:ext cx="2889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Python we often pass a "function" name as a parameter so a separate function can then call it</a:t>
            </a:r>
          </a:p>
        </p:txBody>
      </p:sp>
    </p:spTree>
    <p:extLst>
      <p:ext uri="{BB962C8B-B14F-4D97-AF65-F5344CB8AC3E}">
        <p14:creationId xmlns:p14="http://schemas.microsoft.com/office/powerpoint/2010/main" val="281796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F14679-C80C-493E-A625-7939BD9D6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199" y="1924666"/>
            <a:ext cx="5429601" cy="23823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98670" y="4052203"/>
            <a:ext cx="1625497" cy="195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AEF998-D34C-4714-A01B-EA1143FE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simpsons_rule.py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C3727-DA25-4C66-9D36-16AD90A4E7A4}"/>
              </a:ext>
            </a:extLst>
          </p:cNvPr>
          <p:cNvSpPr txBox="1"/>
          <p:nvPr/>
        </p:nvSpPr>
        <p:spPr>
          <a:xfrm>
            <a:off x="3193025" y="4815349"/>
            <a:ext cx="275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 dealing with a tiny bit more complexity is more than worth it!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5ED2A9-EC43-40A0-8B98-0F16AED450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481"/>
          <a:stretch/>
        </p:blipFill>
        <p:spPr>
          <a:xfrm>
            <a:off x="427797" y="5092116"/>
            <a:ext cx="2685959" cy="8519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920599-21D8-4C03-ABAB-0992F4E8F3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124"/>
          <a:stretch/>
        </p:blipFill>
        <p:spPr>
          <a:xfrm>
            <a:off x="6083804" y="5122660"/>
            <a:ext cx="2700346" cy="7908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EBD0C5-AF30-44A3-8AFE-8EE78CD0F02D}"/>
              </a:ext>
            </a:extLst>
          </p:cNvPr>
          <p:cNvSpPr/>
          <p:nvPr/>
        </p:nvSpPr>
        <p:spPr>
          <a:xfrm>
            <a:off x="3698670" y="3348564"/>
            <a:ext cx="1625497" cy="195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Area of a Unit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9400" y="1825625"/>
                <a:ext cx="6525200" cy="770341"/>
              </a:xfrm>
            </p:spPr>
            <p:txBody>
              <a:bodyPr>
                <a:no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Update the code so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function represents the correct integrand for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the area of a unit circle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400" y="1825625"/>
                <a:ext cx="6525200" cy="770341"/>
              </a:xfrm>
              <a:blipFill>
                <a:blip r:embed="rId3"/>
                <a:stretch>
                  <a:fillRect t="-11024" r="-280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13496" y="2749889"/>
                <a:ext cx="3117007" cy="1112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96" y="2749889"/>
                <a:ext cx="3117007" cy="11122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148" y="4087678"/>
            <a:ext cx="2105025" cy="2085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900" y="4130540"/>
            <a:ext cx="25717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16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98346C1-DE3D-4644-BFE8-9690F88E8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389" y="4920169"/>
            <a:ext cx="2170521" cy="15596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55025" y="790109"/>
                <a:ext cx="3117007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25" y="790109"/>
                <a:ext cx="3117007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6DACE4-A1A6-4029-A707-BD6DB89FA0E8}"/>
                  </a:ext>
                </a:extLst>
              </p:cNvPr>
              <p:cNvSpPr txBox="1"/>
              <p:nvPr/>
            </p:nvSpPr>
            <p:spPr>
              <a:xfrm>
                <a:off x="2255025" y="1875730"/>
                <a:ext cx="4909356" cy="558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6DACE4-A1A6-4029-A707-BD6DB89FA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25" y="1875730"/>
                <a:ext cx="4909356" cy="5581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AD945D-25DE-406A-B241-BB40D093332F}"/>
                  </a:ext>
                </a:extLst>
              </p:cNvPr>
              <p:cNvSpPr txBox="1"/>
              <p:nvPr/>
            </p:nvSpPr>
            <p:spPr>
              <a:xfrm>
                <a:off x="2305944" y="4244119"/>
                <a:ext cx="4921219" cy="558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AD945D-25DE-406A-B241-BB40D0933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44" y="4244119"/>
                <a:ext cx="4921219" cy="5581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78DB6D-A72A-4BEA-93D5-E7A1675A8234}"/>
                  </a:ext>
                </a:extLst>
              </p:cNvPr>
              <p:cNvSpPr txBox="1"/>
              <p:nvPr/>
            </p:nvSpPr>
            <p:spPr>
              <a:xfrm>
                <a:off x="2305944" y="4992972"/>
                <a:ext cx="4351127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78DB6D-A72A-4BEA-93D5-E7A1675A8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44" y="4992972"/>
                <a:ext cx="4351127" cy="5593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2200CE-BE46-482A-BA93-7B48035A3BB0}"/>
                  </a:ext>
                </a:extLst>
              </p:cNvPr>
              <p:cNvSpPr txBox="1"/>
              <p:nvPr/>
            </p:nvSpPr>
            <p:spPr>
              <a:xfrm>
                <a:off x="2305944" y="5784797"/>
                <a:ext cx="2395912" cy="627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2200CE-BE46-482A-BA93-7B48035A3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44" y="5784797"/>
                <a:ext cx="2395912" cy="6276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A969D1-5BD8-4F4A-9D69-3F9FF79857C1}"/>
              </a:ext>
            </a:extLst>
          </p:cNvPr>
          <p:cNvCxnSpPr/>
          <p:nvPr/>
        </p:nvCxnSpPr>
        <p:spPr>
          <a:xfrm>
            <a:off x="1991032" y="2691581"/>
            <a:ext cx="518521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D06C23-2BD2-4AE0-B583-4C15AE412950}"/>
                  </a:ext>
                </a:extLst>
              </p:cNvPr>
              <p:cNvSpPr/>
              <p:nvPr/>
            </p:nvSpPr>
            <p:spPr>
              <a:xfrm>
                <a:off x="3344689" y="2837779"/>
                <a:ext cx="2273636" cy="1204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4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D06C23-2BD2-4AE0-B583-4C15AE412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689" y="2837779"/>
                <a:ext cx="2273636" cy="12045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D5451A9-00E5-42F9-8F77-A734658179AE}"/>
              </a:ext>
            </a:extLst>
          </p:cNvPr>
          <p:cNvCxnSpPr>
            <a:cxnSpLocks/>
            <a:endCxn id="14" idx="1"/>
          </p:cNvCxnSpPr>
          <p:nvPr/>
        </p:nvCxnSpPr>
        <p:spPr>
          <a:xfrm rot="10800000" flipV="1">
            <a:off x="2305945" y="3918636"/>
            <a:ext cx="1373431" cy="604566"/>
          </a:xfrm>
          <a:prstGeom prst="bentConnector3">
            <a:avLst>
              <a:gd name="adj1" fmla="val 11664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F08AE2B-F633-4AD5-BF94-180A40A2734E}"/>
              </a:ext>
            </a:extLst>
          </p:cNvPr>
          <p:cNvCxnSpPr>
            <a:cxnSpLocks/>
            <a:stCxn id="18" idx="1"/>
            <a:endCxn id="15" idx="1"/>
          </p:cNvCxnSpPr>
          <p:nvPr/>
        </p:nvCxnSpPr>
        <p:spPr>
          <a:xfrm rot="10800000" flipV="1">
            <a:off x="2305945" y="3007574"/>
            <a:ext cx="1480583" cy="2265058"/>
          </a:xfrm>
          <a:prstGeom prst="bentConnector3">
            <a:avLst>
              <a:gd name="adj1" fmla="val 14935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585EEE-041E-45B2-B9FB-C504986B6D2E}"/>
              </a:ext>
            </a:extLst>
          </p:cNvPr>
          <p:cNvSpPr/>
          <p:nvPr/>
        </p:nvSpPr>
        <p:spPr>
          <a:xfrm>
            <a:off x="3679371" y="3783842"/>
            <a:ext cx="173492" cy="269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520CB8-5D5E-4562-9401-892069FB1DD7}"/>
              </a:ext>
            </a:extLst>
          </p:cNvPr>
          <p:cNvSpPr/>
          <p:nvPr/>
        </p:nvSpPr>
        <p:spPr>
          <a:xfrm>
            <a:off x="3786527" y="2872779"/>
            <a:ext cx="173492" cy="269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C3E092-6715-4561-8200-AD8AE0FBE108}"/>
              </a:ext>
            </a:extLst>
          </p:cNvPr>
          <p:cNvSpPr/>
          <p:nvPr/>
        </p:nvSpPr>
        <p:spPr>
          <a:xfrm>
            <a:off x="4410146" y="5881242"/>
            <a:ext cx="291710" cy="473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7" grpId="0"/>
      <p:bldP spid="5" grpId="0" animBg="1"/>
      <p:bldP spid="18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0E38310-99FD-4A31-841F-C95C30BD140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2097" y="5912107"/>
            <a:ext cx="835742" cy="6268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8527AB-3421-4356-975E-CF65F6A2F0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99"/>
          <a:stretch/>
        </p:blipFill>
        <p:spPr>
          <a:xfrm>
            <a:off x="1192061" y="1998406"/>
            <a:ext cx="6759878" cy="37578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671397-5308-4250-BE84-0E0DE2E798E5}"/>
              </a:ext>
            </a:extLst>
          </p:cNvPr>
          <p:cNvGrpSpPr/>
          <p:nvPr/>
        </p:nvGrpSpPr>
        <p:grpSpPr>
          <a:xfrm>
            <a:off x="3331292" y="4056796"/>
            <a:ext cx="1076632" cy="369332"/>
            <a:chOff x="4968362" y="2079211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8B8F49E-2353-4C5D-ABBA-4B07B4D52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590B49-C4CA-495F-B9BD-1CF6D9AC0EE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70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388303-53A9-4382-A895-E12B12062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27"/>
          <a:stretch/>
        </p:blipFill>
        <p:spPr>
          <a:xfrm>
            <a:off x="1576798" y="2315496"/>
            <a:ext cx="5990404" cy="3423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671397-5308-4250-BE84-0E0DE2E798E5}"/>
              </a:ext>
            </a:extLst>
          </p:cNvPr>
          <p:cNvGrpSpPr/>
          <p:nvPr/>
        </p:nvGrpSpPr>
        <p:grpSpPr>
          <a:xfrm>
            <a:off x="5381318" y="3960931"/>
            <a:ext cx="1076632" cy="369332"/>
            <a:chOff x="4968362" y="2079211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8B8F49E-2353-4C5D-ABBA-4B07B4D52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590B49-C4CA-495F-B9BD-1CF6D9AC0EE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20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425EB-3793-48F8-AA33-10D7FB5DB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776" y="2116784"/>
            <a:ext cx="4182447" cy="2213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C6337-E7E9-4C75-9C8B-30C8F6CECAB1}"/>
              </a:ext>
            </a:extLst>
          </p:cNvPr>
          <p:cNvSpPr/>
          <p:nvPr/>
        </p:nvSpPr>
        <p:spPr>
          <a:xfrm>
            <a:off x="4260056" y="4096447"/>
            <a:ext cx="1540669" cy="195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251C7-47C0-42BA-96FA-348F11DDFC0D}"/>
              </a:ext>
            </a:extLst>
          </p:cNvPr>
          <p:cNvSpPr txBox="1"/>
          <p:nvPr/>
        </p:nvSpPr>
        <p:spPr>
          <a:xfrm>
            <a:off x="2840587" y="4971092"/>
            <a:ext cx="3462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Must we keep </a:t>
            </a:r>
            <a:r>
              <a:rPr lang="en-US" sz="2000" dirty="0">
                <a:solidFill>
                  <a:srgbClr val="FF0000"/>
                </a:solidFill>
              </a:rPr>
              <a:t>reimplementing</a:t>
            </a:r>
            <a:r>
              <a:rPr lang="en-US" sz="2000" dirty="0"/>
              <a:t> Simpson's Rule </a:t>
            </a:r>
            <a:r>
              <a:rPr lang="en-US" sz="2000" b="1" dirty="0"/>
              <a:t>every time </a:t>
            </a:r>
            <a:r>
              <a:rPr lang="en-US" sz="2000" dirty="0"/>
              <a:t>we need to calculate an integral?</a:t>
            </a:r>
          </a:p>
        </p:txBody>
      </p:sp>
    </p:spTree>
    <p:extLst>
      <p:ext uri="{BB962C8B-B14F-4D97-AF65-F5344CB8AC3E}">
        <p14:creationId xmlns:p14="http://schemas.microsoft.com/office/powerpoint/2010/main" val="109725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81372C-13C8-47BC-9A02-9BD0DC298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569" y="1372819"/>
            <a:ext cx="6556859" cy="4983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https://www.scipy.org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8337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7288BC-A78A-4302-9C96-4B66E1E55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23" y="1372819"/>
            <a:ext cx="6561905" cy="49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https://www.scipy.org</a:t>
            </a:r>
            <a:r>
              <a:rPr lang="en-US" dirty="0"/>
              <a:t>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199133-685F-4A72-9C2C-058BCC15A682}"/>
              </a:ext>
            </a:extLst>
          </p:cNvPr>
          <p:cNvSpPr/>
          <p:nvPr/>
        </p:nvSpPr>
        <p:spPr>
          <a:xfrm>
            <a:off x="1703438" y="3502742"/>
            <a:ext cx="1710814" cy="25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9FB18-3BBF-4666-8B9C-D0CC49A2883B}"/>
              </a:ext>
            </a:extLst>
          </p:cNvPr>
          <p:cNvSpPr/>
          <p:nvPr/>
        </p:nvSpPr>
        <p:spPr>
          <a:xfrm>
            <a:off x="3227438" y="2693194"/>
            <a:ext cx="621891" cy="268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E296B5-AB96-4475-8F60-88EE10055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59" y="3059104"/>
            <a:ext cx="8369283" cy="1673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37DCA9-62CB-4633-9082-F9E490EE9F1B}"/>
              </a:ext>
            </a:extLst>
          </p:cNvPr>
          <p:cNvSpPr txBox="1"/>
          <p:nvPr/>
        </p:nvSpPr>
        <p:spPr>
          <a:xfrm>
            <a:off x="3900949" y="2617783"/>
            <a:ext cx="52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70234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blipFill>
                <a:blip r:embed="rId3"/>
                <a:stretch>
                  <a:fillRect l="-1289" r="-283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blipFill>
                <a:blip r:embed="rId4"/>
                <a:stretch>
                  <a:fillRect l="-1479" r="-118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AB565B7-D29B-42B1-8957-D00618FDE828}"/>
              </a:ext>
            </a:extLst>
          </p:cNvPr>
          <p:cNvSpPr txBox="1"/>
          <p:nvPr/>
        </p:nvSpPr>
        <p:spPr>
          <a:xfrm>
            <a:off x="1297817" y="558605"/>
            <a:ext cx="654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Completing What Square?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F7165-9834-4560-BF69-E50F4936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calculate the </a:t>
            </a:r>
            <a:r>
              <a:rPr lang="en-US" sz="2400" b="1" i="1" dirty="0"/>
              <a:t>total</a:t>
            </a:r>
            <a:r>
              <a:rPr lang="en-US" sz="2400" dirty="0"/>
              <a:t> change in a variable 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When variable X </a:t>
            </a:r>
            <a:r>
              <a:rPr lang="en-US" sz="2000" i="1" dirty="0"/>
              <a:t>depends</a:t>
            </a:r>
            <a:r>
              <a:rPr lang="en-US" sz="2000" dirty="0"/>
              <a:t> on the changes in variable Y…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variable Y </a:t>
            </a:r>
            <a:r>
              <a:rPr lang="en-US" sz="2000" i="1" dirty="0"/>
              <a:t>depends</a:t>
            </a:r>
            <a:r>
              <a:rPr lang="en-US" sz="2000" dirty="0"/>
              <a:t> on the changes in variable Z…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variable Z is </a:t>
            </a:r>
            <a:r>
              <a:rPr lang="en-US" sz="2000" u="sng" dirty="0"/>
              <a:t>constantly</a:t>
            </a:r>
            <a:r>
              <a:rPr lang="en-US" sz="2000" dirty="0"/>
              <a:t> changing…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Think about an accelerating car and the total distance it will travel in each number of seconds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total distance </a:t>
            </a:r>
            <a:r>
              <a:rPr lang="en-US" sz="2000" i="1" dirty="0"/>
              <a:t>depends</a:t>
            </a:r>
            <a:r>
              <a:rPr lang="en-US" sz="2000" dirty="0"/>
              <a:t> on the velocity of the car…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the velocity of the car </a:t>
            </a:r>
            <a:r>
              <a:rPr lang="en-US" sz="2000" i="1" dirty="0"/>
              <a:t>depends</a:t>
            </a:r>
            <a:r>
              <a:rPr lang="en-US" sz="2000" dirty="0"/>
              <a:t> on the acceleration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the acceleration is </a:t>
            </a:r>
            <a:r>
              <a:rPr lang="en-US" sz="2000" u="sng" dirty="0"/>
              <a:t>constantly</a:t>
            </a:r>
            <a:r>
              <a:rPr lang="en-US" sz="2000" dirty="0"/>
              <a:t> changing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5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247" y="2689684"/>
            <a:ext cx="5180952" cy="3666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20AC74-CC09-4725-92CA-3750EF5635FD}"/>
              </a:ext>
            </a:extLst>
          </p:cNvPr>
          <p:cNvSpPr txBox="1"/>
          <p:nvPr/>
        </p:nvSpPr>
        <p:spPr>
          <a:xfrm>
            <a:off x="1297817" y="558605"/>
            <a:ext cx="654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Completing What Square?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E8491-E983-4DDC-9353-C08AAC88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19350C-D44C-4FCD-9A2E-AF2C5FE90ED8}"/>
              </a:ext>
            </a:extLst>
          </p:cNvPr>
          <p:cNvCxnSpPr/>
          <p:nvPr/>
        </p:nvCxnSpPr>
        <p:spPr>
          <a:xfrm>
            <a:off x="5420032" y="3569110"/>
            <a:ext cx="0" cy="2455606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732A24A-8783-4A98-9EFD-03D6D38EDB13}"/>
              </a:ext>
            </a:extLst>
          </p:cNvPr>
          <p:cNvSpPr/>
          <p:nvPr/>
        </p:nvSpPr>
        <p:spPr>
          <a:xfrm rot="956856">
            <a:off x="5622326" y="5780027"/>
            <a:ext cx="398436" cy="636014"/>
          </a:xfrm>
          <a:prstGeom prst="curvedLeftArrow">
            <a:avLst>
              <a:gd name="adj1" fmla="val 25000"/>
              <a:gd name="adj2" fmla="val 50000"/>
              <a:gd name="adj3" fmla="val 405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14" y="1232542"/>
            <a:ext cx="6428571" cy="5123809"/>
          </a:xfrm>
          <a:prstGeom prst="rect">
            <a:avLst/>
          </a:prstGeom>
        </p:spPr>
      </p:pic>
      <p:sp>
        <p:nvSpPr>
          <p:cNvPr id="19" name="Speech Bubble: Rectangle with Corners Rounded 18"/>
          <p:cNvSpPr/>
          <p:nvPr/>
        </p:nvSpPr>
        <p:spPr>
          <a:xfrm>
            <a:off x="5319178" y="4039008"/>
            <a:ext cx="1071102" cy="905286"/>
          </a:xfrm>
          <a:prstGeom prst="wedgeRoundRectCallout">
            <a:avLst>
              <a:gd name="adj1" fmla="val -79267"/>
              <a:gd name="adj2" fmla="val -2219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That square!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F86F2-AEE7-49CC-806C-AE39235F7D89}"/>
              </a:ext>
            </a:extLst>
          </p:cNvPr>
          <p:cNvSpPr txBox="1"/>
          <p:nvPr/>
        </p:nvSpPr>
        <p:spPr>
          <a:xfrm>
            <a:off x="1297817" y="558605"/>
            <a:ext cx="654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Completing What Square?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5AF30-BCD1-4982-B99A-33DFACF56B94}"/>
              </a:ext>
            </a:extLst>
          </p:cNvPr>
          <p:cNvSpPr/>
          <p:nvPr/>
        </p:nvSpPr>
        <p:spPr>
          <a:xfrm>
            <a:off x="2130426" y="2234381"/>
            <a:ext cx="2863850" cy="287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92EB0-9E64-48D4-99C6-A6C29FC6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B9ECF-1ADD-4EE3-B746-5541DBE9EC6B}"/>
              </a:ext>
            </a:extLst>
          </p:cNvPr>
          <p:cNvSpPr/>
          <p:nvPr/>
        </p:nvSpPr>
        <p:spPr>
          <a:xfrm>
            <a:off x="4964779" y="530941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FE007-22A7-4DD0-B319-73551A8CD125}"/>
              </a:ext>
            </a:extLst>
          </p:cNvPr>
          <p:cNvSpPr/>
          <p:nvPr/>
        </p:nvSpPr>
        <p:spPr>
          <a:xfrm>
            <a:off x="6658385" y="307914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5F3A7D-5AB3-4AC4-9328-3F82D5B9FA76}"/>
              </a:ext>
            </a:extLst>
          </p:cNvPr>
          <p:cNvCxnSpPr>
            <a:stCxn id="3" idx="2"/>
            <a:endCxn id="9" idx="2"/>
          </p:cNvCxnSpPr>
          <p:nvPr/>
        </p:nvCxnSpPr>
        <p:spPr>
          <a:xfrm rot="5400000" flipH="1" flipV="1">
            <a:off x="4968319" y="4062778"/>
            <a:ext cx="2230270" cy="1693606"/>
          </a:xfrm>
          <a:prstGeom prst="bentConnector3">
            <a:avLst>
              <a:gd name="adj1" fmla="val -1025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0" y="1468581"/>
            <a:ext cx="4838095" cy="4523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A6A91A-673C-40B9-8461-B2F8692BF67C}"/>
              </a:ext>
            </a:extLst>
          </p:cNvPr>
          <p:cNvSpPr txBox="1"/>
          <p:nvPr/>
        </p:nvSpPr>
        <p:spPr>
          <a:xfrm>
            <a:off x="1297817" y="558605"/>
            <a:ext cx="654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Completing What Square?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BCA08-34E3-4C73-8764-4537783A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04D73-407D-44D6-812C-1B05FAE73627}"/>
              </a:ext>
            </a:extLst>
          </p:cNvPr>
          <p:cNvSpPr/>
          <p:nvPr/>
        </p:nvSpPr>
        <p:spPr>
          <a:xfrm>
            <a:off x="3163529" y="4881715"/>
            <a:ext cx="3229897" cy="936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9ED14-59BC-444C-AB44-5D16AE46DC13}"/>
              </a:ext>
            </a:extLst>
          </p:cNvPr>
          <p:cNvSpPr/>
          <p:nvPr/>
        </p:nvSpPr>
        <p:spPr>
          <a:xfrm>
            <a:off x="2256503" y="2883309"/>
            <a:ext cx="4838095" cy="295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Cumulative Distribution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1857037" y="1401142"/>
                <a:ext cx="54299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Estimate the probability that a </a:t>
                </a:r>
                <a:r>
                  <a:rPr lang="en-US" b="1" dirty="0">
                    <a:solidFill>
                      <a:srgbClr val="FF0000"/>
                    </a:solidFill>
                  </a:rPr>
                  <a:t>normally</a:t>
                </a:r>
                <a:r>
                  <a:rPr lang="en-US" dirty="0"/>
                  <a:t> distributed random variable will fall within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the first standard deviation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/>
                  <a:t> of its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37" y="1401142"/>
                <a:ext cx="5429927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E4ACD67-8F73-4E8F-8AA2-FD5FAB231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06" y="2827678"/>
            <a:ext cx="4638675" cy="2581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39E170-01ED-4027-8210-FD40113F39D9}"/>
              </a:ext>
            </a:extLst>
          </p:cNvPr>
          <p:cNvSpPr txBox="1"/>
          <p:nvPr/>
        </p:nvSpPr>
        <p:spPr>
          <a:xfrm>
            <a:off x="4756355" y="3179312"/>
            <a:ext cx="3510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integral (the area under the curve) of a probability distribution function (PDF) indicates the probability an observation will fall within that interval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85B07E-B446-4808-8881-35D689C4B00C}"/>
              </a:ext>
            </a:extLst>
          </p:cNvPr>
          <p:cNvCxnSpPr/>
          <p:nvPr/>
        </p:nvCxnSpPr>
        <p:spPr>
          <a:xfrm>
            <a:off x="2626702" y="4311746"/>
            <a:ext cx="970671" cy="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784AE7-9CFB-4E16-BAE4-5E41A3B768A5}"/>
              </a:ext>
            </a:extLst>
          </p:cNvPr>
          <p:cNvSpPr txBox="1"/>
          <p:nvPr/>
        </p:nvSpPr>
        <p:spPr>
          <a:xfrm>
            <a:off x="1186119" y="5869438"/>
            <a:ext cx="677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Assume we have a </a:t>
            </a:r>
            <a:r>
              <a:rPr lang="en-US" b="1" dirty="0"/>
              <a:t>standard normal </a:t>
            </a:r>
            <a:r>
              <a:rPr lang="en-US" dirty="0"/>
              <a:t>distribution for this problem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B7E4F0F-2879-4801-BFAB-282A7D3C604C}"/>
              </a:ext>
            </a:extLst>
          </p:cNvPr>
          <p:cNvCxnSpPr>
            <a:cxnSpLocks/>
          </p:cNvCxnSpPr>
          <p:nvPr/>
        </p:nvCxnSpPr>
        <p:spPr>
          <a:xfrm flipV="1">
            <a:off x="3112037" y="3594296"/>
            <a:ext cx="1563202" cy="717451"/>
          </a:xfrm>
          <a:prstGeom prst="bentConnector3">
            <a:avLst>
              <a:gd name="adj1" fmla="val 75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7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8515B5D-5785-4B67-A8E3-9B63954C17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0078" y="5912107"/>
            <a:ext cx="835742" cy="626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DC0269-A653-41AB-B5AA-9B2BF61A6A44}"/>
                  </a:ext>
                </a:extLst>
              </p:cNvPr>
              <p:cNvSpPr txBox="1"/>
              <p:nvPr/>
            </p:nvSpPr>
            <p:spPr>
              <a:xfrm>
                <a:off x="745613" y="3564802"/>
                <a:ext cx="2234843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DC0269-A653-41AB-B5AA-9B2BF61A6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13" y="3564802"/>
                <a:ext cx="2234843" cy="616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96631-DECE-48DD-BA4A-37F107D736C4}"/>
                  </a:ext>
                </a:extLst>
              </p:cNvPr>
              <p:cNvSpPr txBox="1"/>
              <p:nvPr/>
            </p:nvSpPr>
            <p:spPr>
              <a:xfrm>
                <a:off x="135515" y="2113536"/>
                <a:ext cx="34550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Using the </a:t>
                </a:r>
                <a:r>
                  <a:rPr lang="en-US" b="1" dirty="0">
                    <a:solidFill>
                      <a:srgbClr val="00B050"/>
                    </a:solidFill>
                  </a:rPr>
                  <a:t>scipy</a:t>
                </a:r>
                <a:r>
                  <a:rPr lang="en-US" dirty="0"/>
                  <a:t> </a:t>
                </a:r>
                <a:r>
                  <a:rPr lang="en-US" b="1" dirty="0"/>
                  <a:t>quadrature</a:t>
                </a:r>
                <a:r>
                  <a:rPr lang="en-US" dirty="0"/>
                  <a:t> function, estimate the area under the </a:t>
                </a:r>
                <a:r>
                  <a:rPr lang="en-US" b="1" dirty="0">
                    <a:solidFill>
                      <a:srgbClr val="FF0000"/>
                    </a:solidFill>
                  </a:rPr>
                  <a:t>standard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normal</a:t>
                </a:r>
                <a:r>
                  <a:rPr lang="en-US" dirty="0"/>
                  <a:t> curve</a:t>
                </a:r>
              </a:p>
              <a:p>
                <a:pPr algn="ctr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96631-DECE-48DD-BA4A-37F107D7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5" y="2113536"/>
                <a:ext cx="3455039" cy="1200329"/>
              </a:xfrm>
              <a:prstGeom prst="rect">
                <a:avLst/>
              </a:prstGeom>
              <a:blipFill>
                <a:blip r:embed="rId4"/>
                <a:stretch>
                  <a:fillRect t="-3046" r="-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11311B-ABB5-4B08-9563-E06B19A6DAF8}"/>
              </a:ext>
            </a:extLst>
          </p:cNvPr>
          <p:cNvSpPr txBox="1"/>
          <p:nvPr/>
        </p:nvSpPr>
        <p:spPr>
          <a:xfrm>
            <a:off x="258302" y="4520318"/>
            <a:ext cx="3209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this area the same as the probability of a normally distributed random variable falling within the </a:t>
            </a:r>
            <a:r>
              <a:rPr lang="en-US" b="1" dirty="0">
                <a:solidFill>
                  <a:srgbClr val="7030A0"/>
                </a:solidFill>
              </a:rPr>
              <a:t>first</a:t>
            </a:r>
            <a:r>
              <a:rPr lang="en-US" dirty="0"/>
              <a:t> standard deviation away from the mean?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34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stdnormal_area.py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0DF6BB-C756-4E8A-B2CC-B14930B2CB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59"/>
          <a:stretch/>
        </p:blipFill>
        <p:spPr>
          <a:xfrm>
            <a:off x="3992192" y="2455606"/>
            <a:ext cx="4931515" cy="290216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C921495-94C1-4996-BA6B-9C268224929A}"/>
              </a:ext>
            </a:extLst>
          </p:cNvPr>
          <p:cNvGrpSpPr/>
          <p:nvPr/>
        </p:nvGrpSpPr>
        <p:grpSpPr>
          <a:xfrm>
            <a:off x="5300202" y="3651523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8DEB05-81C4-40E7-9F09-C16F1372A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E48A10-1D58-4BA8-9B1A-07DECC2F3A4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9B37B-33F8-4FFD-9A0E-72432E929353}"/>
              </a:ext>
            </a:extLst>
          </p:cNvPr>
          <p:cNvGrpSpPr/>
          <p:nvPr/>
        </p:nvGrpSpPr>
        <p:grpSpPr>
          <a:xfrm>
            <a:off x="7366820" y="4379638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54B343-2110-4A34-B706-38E0B5117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5B39FF-8606-4549-8105-3B41C4C5580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08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BC1375-C9DC-4046-96BE-2C3892B9E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81"/>
          <a:stretch/>
        </p:blipFill>
        <p:spPr>
          <a:xfrm>
            <a:off x="3992192" y="2462986"/>
            <a:ext cx="4931515" cy="28827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DC0269-A653-41AB-B5AA-9B2BF61A6A44}"/>
                  </a:ext>
                </a:extLst>
              </p:cNvPr>
              <p:cNvSpPr txBox="1"/>
              <p:nvPr/>
            </p:nvSpPr>
            <p:spPr>
              <a:xfrm>
                <a:off x="745613" y="3564802"/>
                <a:ext cx="2234843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DC0269-A653-41AB-B5AA-9B2BF61A6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13" y="3564802"/>
                <a:ext cx="2234843" cy="616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96631-DECE-48DD-BA4A-37F107D736C4}"/>
                  </a:ext>
                </a:extLst>
              </p:cNvPr>
              <p:cNvSpPr txBox="1"/>
              <p:nvPr/>
            </p:nvSpPr>
            <p:spPr>
              <a:xfrm>
                <a:off x="135515" y="2113536"/>
                <a:ext cx="34550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Using the </a:t>
                </a:r>
                <a:r>
                  <a:rPr lang="en-US" b="1" dirty="0">
                    <a:solidFill>
                      <a:srgbClr val="00B050"/>
                    </a:solidFill>
                  </a:rPr>
                  <a:t>scipy</a:t>
                </a:r>
                <a:r>
                  <a:rPr lang="en-US" dirty="0"/>
                  <a:t> </a:t>
                </a:r>
                <a:r>
                  <a:rPr lang="en-US" b="1" dirty="0"/>
                  <a:t>quadrature</a:t>
                </a:r>
                <a:r>
                  <a:rPr lang="en-US" dirty="0"/>
                  <a:t> function, estimate the area under the </a:t>
                </a:r>
                <a:r>
                  <a:rPr lang="en-US" b="1" dirty="0">
                    <a:solidFill>
                      <a:srgbClr val="FF0000"/>
                    </a:solidFill>
                  </a:rPr>
                  <a:t>standard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normal</a:t>
                </a:r>
                <a:r>
                  <a:rPr lang="en-US" dirty="0"/>
                  <a:t> curve</a:t>
                </a:r>
              </a:p>
              <a:p>
                <a:pPr algn="ctr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96631-DECE-48DD-BA4A-37F107D7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5" y="2113536"/>
                <a:ext cx="3455039" cy="1200329"/>
              </a:xfrm>
              <a:prstGeom prst="rect">
                <a:avLst/>
              </a:prstGeom>
              <a:blipFill>
                <a:blip r:embed="rId4"/>
                <a:stretch>
                  <a:fillRect t="-3046" r="-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11311B-ABB5-4B08-9563-E06B19A6DAF8}"/>
              </a:ext>
            </a:extLst>
          </p:cNvPr>
          <p:cNvSpPr txBox="1"/>
          <p:nvPr/>
        </p:nvSpPr>
        <p:spPr>
          <a:xfrm>
            <a:off x="258302" y="4520318"/>
            <a:ext cx="3209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this area the same as the probability of a normally distributed random variable falling within the </a:t>
            </a:r>
            <a:r>
              <a:rPr lang="en-US" b="1" dirty="0">
                <a:solidFill>
                  <a:srgbClr val="7030A0"/>
                </a:solidFill>
              </a:rPr>
              <a:t>first</a:t>
            </a:r>
            <a:r>
              <a:rPr lang="en-US" dirty="0"/>
              <a:t> standard deviation away from the mean?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35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stdnormal_area.py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921495-94C1-4996-BA6B-9C268224929A}"/>
              </a:ext>
            </a:extLst>
          </p:cNvPr>
          <p:cNvGrpSpPr/>
          <p:nvPr/>
        </p:nvGrpSpPr>
        <p:grpSpPr>
          <a:xfrm>
            <a:off x="7652569" y="3723272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8DEB05-81C4-40E7-9F09-C16F1372A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E48A10-1D58-4BA8-9B1A-07DECC2F3A4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9B37B-33F8-4FFD-9A0E-72432E929353}"/>
              </a:ext>
            </a:extLst>
          </p:cNvPr>
          <p:cNvGrpSpPr/>
          <p:nvPr/>
        </p:nvGrpSpPr>
        <p:grpSpPr>
          <a:xfrm>
            <a:off x="7501399" y="4460739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54B343-2110-4A34-B706-38E0B5117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5B39FF-8606-4549-8105-3B41C4C5580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Cumulative Distribution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1857037" y="1401142"/>
                <a:ext cx="54299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Estimate the probability that a normally distributed random variable will fall within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the first standard deviation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/>
                  <a:t> of its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37" y="1401142"/>
                <a:ext cx="5429927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F4DA603-C6BF-429A-A740-3901793B9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095"/>
          <a:stretch/>
        </p:blipFill>
        <p:spPr>
          <a:xfrm>
            <a:off x="440054" y="2324472"/>
            <a:ext cx="7964541" cy="40318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AD386-E042-4086-B070-5806C2388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217" y="2844669"/>
            <a:ext cx="2659729" cy="26204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28A28E-DDA8-474E-893B-833E32363BD8}"/>
              </a:ext>
            </a:extLst>
          </p:cNvPr>
          <p:cNvCxnSpPr/>
          <p:nvPr/>
        </p:nvCxnSpPr>
        <p:spPr>
          <a:xfrm flipV="1">
            <a:off x="4289631" y="3318387"/>
            <a:ext cx="0" cy="2672839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CEE225-40E0-4688-8082-00A8F02F6E7D}"/>
              </a:ext>
            </a:extLst>
          </p:cNvPr>
          <p:cNvCxnSpPr/>
          <p:nvPr/>
        </p:nvCxnSpPr>
        <p:spPr>
          <a:xfrm flipV="1">
            <a:off x="5879998" y="3318386"/>
            <a:ext cx="0" cy="2672839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DFCFC9A-CBC5-4C51-88CD-EA22DF5171FA}"/>
              </a:ext>
            </a:extLst>
          </p:cNvPr>
          <p:cNvSpPr/>
          <p:nvPr/>
        </p:nvSpPr>
        <p:spPr>
          <a:xfrm>
            <a:off x="4422324" y="5574890"/>
            <a:ext cx="494071" cy="272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CCF2E3-8F13-4C5D-8313-12827D783644}"/>
              </a:ext>
            </a:extLst>
          </p:cNvPr>
          <p:cNvSpPr/>
          <p:nvPr/>
        </p:nvSpPr>
        <p:spPr>
          <a:xfrm>
            <a:off x="5253235" y="5574889"/>
            <a:ext cx="494071" cy="272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146D6A-A4E3-4A50-BFF9-88A83A6553D4}"/>
              </a:ext>
            </a:extLst>
          </p:cNvPr>
          <p:cNvCxnSpPr/>
          <p:nvPr/>
        </p:nvCxnSpPr>
        <p:spPr>
          <a:xfrm>
            <a:off x="4289631" y="4254909"/>
            <a:ext cx="159036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0B8B3FF-32B7-476F-98EF-AE314933F7F8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 rot="5400000">
            <a:off x="5661534" y="2527611"/>
            <a:ext cx="1133448" cy="229164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225F525-CF51-49E5-A749-0830B17CA7BD}"/>
              </a:ext>
            </a:extLst>
          </p:cNvPr>
          <p:cNvSpPr/>
          <p:nvPr/>
        </p:nvSpPr>
        <p:spPr>
          <a:xfrm>
            <a:off x="4968133" y="4240159"/>
            <a:ext cx="228600" cy="204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0DD210F-D697-47A5-A63F-6DB6403BC19D}"/>
              </a:ext>
            </a:extLst>
          </p:cNvPr>
          <p:cNvGrpSpPr/>
          <p:nvPr/>
        </p:nvGrpSpPr>
        <p:grpSpPr>
          <a:xfrm>
            <a:off x="4267844" y="1569227"/>
            <a:ext cx="3130320" cy="1998233"/>
            <a:chOff x="4267844" y="1569227"/>
            <a:chExt cx="3130320" cy="19982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6ECFDE-0364-4174-96FC-04347BB10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7844" y="1646582"/>
              <a:ext cx="3130320" cy="1920878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6CEFC8-D716-4724-91F5-D5C322689B3F}"/>
                </a:ext>
              </a:extLst>
            </p:cNvPr>
            <p:cNvCxnSpPr>
              <a:cxnSpLocks/>
            </p:cNvCxnSpPr>
            <p:nvPr/>
          </p:nvCxnSpPr>
          <p:spPr>
            <a:xfrm>
              <a:off x="5236707" y="2883694"/>
              <a:ext cx="0" cy="49529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847FE3-5855-4FEF-86DA-7DFF52E9481B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83" y="2028825"/>
              <a:ext cx="0" cy="13501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49B656-A905-4EB2-B102-C55B6AD52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707" y="2883694"/>
              <a:ext cx="1616075" cy="1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9E9E81E4-15E3-4B98-AB24-A662A2336D41}"/>
                </a:ext>
              </a:extLst>
            </p:cNvPr>
            <p:cNvSpPr/>
            <p:nvPr/>
          </p:nvSpPr>
          <p:spPr>
            <a:xfrm>
              <a:off x="6852782" y="2028825"/>
              <a:ext cx="269860" cy="91347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3F6D461-9EFA-424F-9E48-8E3F99E72932}"/>
                    </a:ext>
                  </a:extLst>
                </p:cNvPr>
                <p:cNvSpPr txBox="1"/>
                <p:nvPr/>
              </p:nvSpPr>
              <p:spPr>
                <a:xfrm>
                  <a:off x="4751286" y="2411632"/>
                  <a:ext cx="5082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3F6D461-9EFA-424F-9E48-8E3F99E72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286" y="2411632"/>
                  <a:ext cx="50828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476" t="-444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0FEB90-55BF-4B16-8C76-19F156F6333B}"/>
                </a:ext>
              </a:extLst>
            </p:cNvPr>
            <p:cNvSpPr/>
            <p:nvPr/>
          </p:nvSpPr>
          <p:spPr>
            <a:xfrm>
              <a:off x="5187709" y="283649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2677FB4-2E70-4783-92FA-FED9A289769E}"/>
                </a:ext>
              </a:extLst>
            </p:cNvPr>
            <p:cNvSpPr/>
            <p:nvPr/>
          </p:nvSpPr>
          <p:spPr>
            <a:xfrm>
              <a:off x="6804871" y="198004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4563E8-18BE-4CEC-9EC6-F25B7AC1B6F3}"/>
                    </a:ext>
                  </a:extLst>
                </p:cNvPr>
                <p:cNvSpPr txBox="1"/>
                <p:nvPr/>
              </p:nvSpPr>
              <p:spPr>
                <a:xfrm>
                  <a:off x="5777645" y="1569227"/>
                  <a:ext cx="10522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4563E8-18BE-4CEC-9EC6-F25B7AC1B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645" y="1569227"/>
                  <a:ext cx="105227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558"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A0B86F-6F47-49C0-B52D-D1EAFADDFE39}"/>
                </a:ext>
              </a:extLst>
            </p:cNvPr>
            <p:cNvCxnSpPr>
              <a:cxnSpLocks/>
              <a:stCxn id="9" idx="2"/>
              <a:endCxn id="10" idx="1"/>
            </p:cNvCxnSpPr>
            <p:nvPr/>
          </p:nvCxnSpPr>
          <p:spPr>
            <a:xfrm>
              <a:off x="5005426" y="2688631"/>
              <a:ext cx="195674" cy="1612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26998A1-1333-44B8-85C3-A36FFD4E58B4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6328607" y="1839362"/>
              <a:ext cx="489655" cy="1540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04E1CB-DB9E-486E-81B0-B4A207145148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>
              <a:off x="6850591" y="2071485"/>
              <a:ext cx="0" cy="812209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01C2460-C68D-4573-984F-FEEA398752F8}"/>
                    </a:ext>
                  </a:extLst>
                </p:cNvPr>
                <p:cNvSpPr/>
                <p:nvPr/>
              </p:nvSpPr>
              <p:spPr>
                <a:xfrm>
                  <a:off x="5938682" y="2584592"/>
                  <a:ext cx="5058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ln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01C2460-C68D-4573-984F-FEEA39875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682" y="2584592"/>
                  <a:ext cx="50584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44870" y="1589098"/>
            <a:ext cx="352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Calculate the following integral using the </a:t>
            </a:r>
            <a:r>
              <a:rPr lang="en-US" sz="1600" b="1" dirty="0">
                <a:solidFill>
                  <a:srgbClr val="FF0000"/>
                </a:solidFill>
              </a:rPr>
              <a:t>midpoint rule: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Adaptive Quadrature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EB4A63-4595-4188-82BB-0C3143BE5CA2}"/>
                  </a:ext>
                </a:extLst>
              </p:cNvPr>
              <p:cNvSpPr txBox="1"/>
              <p:nvPr/>
            </p:nvSpPr>
            <p:spPr>
              <a:xfrm>
                <a:off x="1048876" y="2508544"/>
                <a:ext cx="1985865" cy="622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EB4A63-4595-4188-82BB-0C3143BE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76" y="2508544"/>
                <a:ext cx="1985865" cy="6227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312563-361D-4965-B69A-32AC2BBD4D5B}"/>
                  </a:ext>
                </a:extLst>
              </p:cNvPr>
              <p:cNvSpPr txBox="1"/>
              <p:nvPr/>
            </p:nvSpPr>
            <p:spPr>
              <a:xfrm>
                <a:off x="544870" y="3542162"/>
                <a:ext cx="352457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You must complete the function </a:t>
                </a:r>
                <a:r>
                  <a:rPr lang="en-US" sz="1600" b="1" dirty="0" err="1"/>
                  <a:t>midpoint_adaptive</a:t>
                </a:r>
                <a:r>
                  <a:rPr lang="en-US" sz="1600" dirty="0"/>
                  <a:t>() that, while using the midpoint area rule, will ensure that the </a:t>
                </a:r>
                <a:r>
                  <a:rPr lang="en-US" sz="1600" i="1" dirty="0"/>
                  <a:t>absolute</a:t>
                </a:r>
                <a:r>
                  <a:rPr lang="en-US" sz="1600" dirty="0"/>
                  <a:t> relative change in the function value between the left and right side of </a:t>
                </a:r>
                <a:r>
                  <a:rPr lang="en-US" sz="1600" i="1" dirty="0"/>
                  <a:t>any</a:t>
                </a:r>
                <a:r>
                  <a:rPr lang="en-US" sz="1600" dirty="0"/>
                  <a:t> interval is </a:t>
                </a:r>
                <a14:m>
                  <m:oMath xmlns:m="http://schemas.openxmlformats.org/officeDocument/2006/math">
                    <m:r>
                      <a:rPr lang="en-US" sz="1600" i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0.001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312563-361D-4965-B69A-32AC2BBD4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70" y="3542162"/>
                <a:ext cx="3524578" cy="1569660"/>
              </a:xfrm>
              <a:prstGeom prst="rect">
                <a:avLst/>
              </a:prstGeom>
              <a:blipFill>
                <a:blip r:embed="rId7"/>
                <a:stretch>
                  <a:fillRect l="-864" t="-1163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4350F087-342D-4D1B-A736-80DAFF9BBB7E}"/>
                  </a:ext>
                </a:extLst>
              </p:cNvPr>
              <p:cNvSpPr/>
              <p:nvPr/>
            </p:nvSpPr>
            <p:spPr>
              <a:xfrm>
                <a:off x="7509037" y="1629157"/>
                <a:ext cx="1442930" cy="1014057"/>
              </a:xfrm>
              <a:prstGeom prst="wedgeRectCallout">
                <a:avLst>
                  <a:gd name="adj1" fmla="val -72397"/>
                  <a:gd name="adj2" fmla="val 3790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This large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makes</a:t>
                </a: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algn="ctr"/>
                <a:r>
                  <a:rPr lang="en-US" sz="1200" dirty="0"/>
                  <a:t>exceed the limit</a:t>
                </a:r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4350F087-342D-4D1B-A736-80DAFF9BB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037" y="1629157"/>
                <a:ext cx="1442930" cy="1014057"/>
              </a:xfrm>
              <a:prstGeom prst="wedgeRectCallout">
                <a:avLst>
                  <a:gd name="adj1" fmla="val -72397"/>
                  <a:gd name="adj2" fmla="val 37903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346598F6-40D9-4E38-AFD8-1B799FB2C53A}"/>
                  </a:ext>
                </a:extLst>
              </p:cNvPr>
              <p:cNvSpPr/>
              <p:nvPr/>
            </p:nvSpPr>
            <p:spPr>
              <a:xfrm>
                <a:off x="5413431" y="3811988"/>
                <a:ext cx="2832979" cy="627643"/>
              </a:xfrm>
              <a:prstGeom prst="wedgeRectCallout">
                <a:avLst>
                  <a:gd name="adj1" fmla="val -21461"/>
                  <a:gd name="adj2" fmla="val -18248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Therefore, we need to reduce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to keep the </a:t>
                </a:r>
                <a:r>
                  <a:rPr lang="en-US" sz="1200" i="1" dirty="0"/>
                  <a:t>absolute</a:t>
                </a:r>
                <a:r>
                  <a:rPr lang="en-US" sz="1200" dirty="0"/>
                  <a:t> relative change in the function value across the interval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200" dirty="0"/>
                  <a:t> 0.001</a:t>
                </a:r>
              </a:p>
            </p:txBody>
          </p:sp>
        </mc:Choice>
        <mc:Fallback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346598F6-40D9-4E38-AFD8-1B799FB2C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431" y="3811988"/>
                <a:ext cx="2832979" cy="627643"/>
              </a:xfrm>
              <a:prstGeom prst="wedgeRectCallout">
                <a:avLst>
                  <a:gd name="adj1" fmla="val -21461"/>
                  <a:gd name="adj2" fmla="val -182487"/>
                </a:avLst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4FE2C19D-6C68-4D50-BB9E-BAB3D2A2F38C}"/>
              </a:ext>
            </a:extLst>
          </p:cNvPr>
          <p:cNvSpPr txBox="1"/>
          <p:nvPr/>
        </p:nvSpPr>
        <p:spPr>
          <a:xfrm>
            <a:off x="544870" y="5268902"/>
            <a:ext cx="3503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function </a:t>
            </a:r>
            <a:r>
              <a:rPr lang="en-US" sz="1600" b="1" dirty="0" err="1"/>
              <a:t>midpoint_fixed</a:t>
            </a:r>
            <a:r>
              <a:rPr lang="en-US" sz="1600" dirty="0"/>
              <a:t>() is set to use 1 million fixed width intervals.  How does the </a:t>
            </a:r>
            <a:r>
              <a:rPr lang="en-US" sz="1600" b="1" dirty="0" err="1"/>
              <a:t>midpoint_adaptive</a:t>
            </a:r>
            <a:r>
              <a:rPr lang="en-US" sz="1600" dirty="0"/>
              <a:t>()</a:t>
            </a:r>
            <a:r>
              <a:rPr lang="en-US" sz="1600" b="1" dirty="0"/>
              <a:t> </a:t>
            </a:r>
            <a:r>
              <a:rPr lang="en-US" sz="1600" dirty="0"/>
              <a:t>quadrature compare in terms of relative </a:t>
            </a:r>
            <a:r>
              <a:rPr lang="en-US" sz="1600" b="1" dirty="0">
                <a:solidFill>
                  <a:srgbClr val="FF0000"/>
                </a:solidFill>
              </a:rPr>
              <a:t>% error </a:t>
            </a:r>
            <a:r>
              <a:rPr lang="en-US" sz="1600" dirty="0"/>
              <a:t>and overall </a:t>
            </a:r>
            <a:r>
              <a:rPr lang="en-US" sz="1600" b="1" dirty="0">
                <a:solidFill>
                  <a:srgbClr val="FF0000"/>
                </a:solidFill>
              </a:rPr>
              <a:t>execution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time</a:t>
            </a:r>
            <a:r>
              <a:rPr lang="en-US" sz="1600" dirty="0"/>
              <a:t>?</a:t>
            </a:r>
            <a:endParaRPr lang="en-US" sz="16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DB13145-12EB-49F6-9E17-E0103858FB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1313" y="4772841"/>
            <a:ext cx="3624939" cy="14672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3EB5BD-F7E9-425B-83C1-EF9EED02DCCA}"/>
              </a:ext>
            </a:extLst>
          </p:cNvPr>
          <p:cNvCxnSpPr>
            <a:cxnSpLocks/>
          </p:cNvCxnSpPr>
          <p:nvPr/>
        </p:nvCxnSpPr>
        <p:spPr>
          <a:xfrm>
            <a:off x="4703342" y="5707626"/>
            <a:ext cx="14712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7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 animBg="1"/>
      <p:bldP spid="30" grpId="0" animBg="1"/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D87006-ABB2-4F67-8A7D-F056CE5C4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06" y="1607971"/>
            <a:ext cx="6976051" cy="46089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38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adaptive_quadrature.py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921495-94C1-4996-BA6B-9C268224929A}"/>
              </a:ext>
            </a:extLst>
          </p:cNvPr>
          <p:cNvGrpSpPr/>
          <p:nvPr/>
        </p:nvGrpSpPr>
        <p:grpSpPr>
          <a:xfrm>
            <a:off x="2682364" y="1815349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8DEB05-81C4-40E7-9F09-C16F1372A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E48A10-1D58-4BA8-9B1A-07DECC2F3A4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9B37B-33F8-4FFD-9A0E-72432E929353}"/>
              </a:ext>
            </a:extLst>
          </p:cNvPr>
          <p:cNvGrpSpPr/>
          <p:nvPr/>
        </p:nvGrpSpPr>
        <p:grpSpPr>
          <a:xfrm>
            <a:off x="4218040" y="2351735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54B343-2110-4A34-B706-38E0B5117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5B39FF-8606-4549-8105-3B41C4C5580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6E5C3C-DB55-4C1C-A2D9-C0C585BCA706}"/>
              </a:ext>
            </a:extLst>
          </p:cNvPr>
          <p:cNvGrpSpPr/>
          <p:nvPr/>
        </p:nvGrpSpPr>
        <p:grpSpPr>
          <a:xfrm>
            <a:off x="5982008" y="3353104"/>
            <a:ext cx="1064340" cy="369332"/>
            <a:chOff x="3647644" y="5421073"/>
            <a:chExt cx="1064340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0C9E86-6475-4215-90AE-A7B2089BBD7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0A799C0-430E-4ACF-985E-D1675CCE7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86767-A413-474F-BEBA-4B96515F950D}"/>
              </a:ext>
            </a:extLst>
          </p:cNvPr>
          <p:cNvGrpSpPr/>
          <p:nvPr/>
        </p:nvGrpSpPr>
        <p:grpSpPr>
          <a:xfrm>
            <a:off x="4760350" y="2939528"/>
            <a:ext cx="1068643" cy="369332"/>
            <a:chOff x="3647644" y="4910075"/>
            <a:chExt cx="1068643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60764A-5F84-41DD-A85E-4F589918FEA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B935A27-68FD-4150-9C7C-A6191E644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E68385-ED46-43E3-A521-B27B78F8A462}"/>
              </a:ext>
            </a:extLst>
          </p:cNvPr>
          <p:cNvGrpSpPr/>
          <p:nvPr/>
        </p:nvGrpSpPr>
        <p:grpSpPr>
          <a:xfrm>
            <a:off x="5982008" y="4930003"/>
            <a:ext cx="1064340" cy="369332"/>
            <a:chOff x="3647644" y="5421073"/>
            <a:chExt cx="1064340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75ECE2-F09B-4E39-B8E3-EBCC7ACA57F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43C4F75-8192-4F2D-85D7-779FF8422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05930E3-F3BB-4E19-A15D-0AF14569F806}"/>
              </a:ext>
            </a:extLst>
          </p:cNvPr>
          <p:cNvGrpSpPr/>
          <p:nvPr/>
        </p:nvGrpSpPr>
        <p:grpSpPr>
          <a:xfrm>
            <a:off x="4760350" y="4523801"/>
            <a:ext cx="1068643" cy="369332"/>
            <a:chOff x="3647644" y="4910075"/>
            <a:chExt cx="1068643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A2E410-975B-4DFE-AC14-67F5DF3B366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39DE893-03CD-40D1-97FA-621BD70A7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2D241C-8C4C-46E9-AF66-9F2AB9DC6637}"/>
                  </a:ext>
                </a:extLst>
              </p:cNvPr>
              <p:cNvSpPr txBox="1"/>
              <p:nvPr/>
            </p:nvSpPr>
            <p:spPr>
              <a:xfrm>
                <a:off x="3980963" y="1688615"/>
                <a:ext cx="1761123" cy="553613"/>
              </a:xfrm>
              <a:prstGeom prst="rect">
                <a:avLst/>
              </a:prstGeom>
              <a:solidFill>
                <a:srgbClr val="1E1E1E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+11</m:t>
                          </m:r>
                        </m:e>
                      </m:nary>
                    </m:oMath>
                  </m:oMathPara>
                </a14:m>
                <a:endParaRPr lang="en-US" sz="1600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2D241C-8C4C-46E9-AF66-9F2AB9D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63" y="1688615"/>
                <a:ext cx="1761123" cy="553613"/>
              </a:xfrm>
              <a:prstGeom prst="rect">
                <a:avLst/>
              </a:prstGeom>
              <a:blipFill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3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81EFB7-D775-4E6B-A3B7-397E4A548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109"/>
          <a:stretch/>
        </p:blipFill>
        <p:spPr>
          <a:xfrm>
            <a:off x="2179397" y="3649414"/>
            <a:ext cx="5161905" cy="16723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39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adaptive_quadrature.py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921495-94C1-4996-BA6B-9C268224929A}"/>
              </a:ext>
            </a:extLst>
          </p:cNvPr>
          <p:cNvGrpSpPr/>
          <p:nvPr/>
        </p:nvGrpSpPr>
        <p:grpSpPr>
          <a:xfrm>
            <a:off x="6181110" y="3962827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8DEB05-81C4-40E7-9F09-C16F1372A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E48A10-1D58-4BA8-9B1A-07DECC2F3A4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9B37B-33F8-4FFD-9A0E-72432E929353}"/>
              </a:ext>
            </a:extLst>
          </p:cNvPr>
          <p:cNvGrpSpPr/>
          <p:nvPr/>
        </p:nvGrpSpPr>
        <p:grpSpPr>
          <a:xfrm>
            <a:off x="6758742" y="4860116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54B343-2110-4A34-B706-38E0B5117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5B39FF-8606-4549-8105-3B41C4C5580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46CB0E-F7AA-4680-A077-86F5A538D3B9}"/>
                  </a:ext>
                </a:extLst>
              </p:cNvPr>
              <p:cNvSpPr txBox="1"/>
              <p:nvPr/>
            </p:nvSpPr>
            <p:spPr>
              <a:xfrm>
                <a:off x="3389044" y="1780891"/>
                <a:ext cx="2585516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46CB0E-F7AA-4680-A077-86F5A538D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044" y="1780891"/>
                <a:ext cx="2585516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A4DBAE-5B58-4944-AC43-3A00FF351461}"/>
                  </a:ext>
                </a:extLst>
              </p:cNvPr>
              <p:cNvSpPr txBox="1"/>
              <p:nvPr/>
            </p:nvSpPr>
            <p:spPr>
              <a:xfrm>
                <a:off x="3389044" y="2716000"/>
                <a:ext cx="2507994" cy="552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A4DBAE-5B58-4944-AC43-3A00FF35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044" y="2716000"/>
                <a:ext cx="2507994" cy="552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92E01CC-DEF3-4B24-8A1D-67431C56E414}"/>
              </a:ext>
            </a:extLst>
          </p:cNvPr>
          <p:cNvGrpSpPr/>
          <p:nvPr/>
        </p:nvGrpSpPr>
        <p:grpSpPr>
          <a:xfrm>
            <a:off x="6181110" y="1921802"/>
            <a:ext cx="1076632" cy="369332"/>
            <a:chOff x="4968362" y="2079211"/>
            <a:chExt cx="1076632" cy="36933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91D8441-5656-444A-8BAE-8EE5E799F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2C7555-FB6A-450F-BC76-EDDE8BD00A1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411038-17CB-4A94-9E83-C7A47C72DE21}"/>
              </a:ext>
            </a:extLst>
          </p:cNvPr>
          <p:cNvGrpSpPr/>
          <p:nvPr/>
        </p:nvGrpSpPr>
        <p:grpSpPr>
          <a:xfrm>
            <a:off x="5920696" y="2871071"/>
            <a:ext cx="1076632" cy="369332"/>
            <a:chOff x="4704120" y="2356972"/>
            <a:chExt cx="1076632" cy="36933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71178A6-5778-4BD1-A43E-7555B600B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DD384C-C665-4ECA-98F3-176EE4ADE979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F718B4-FBAD-403C-A349-2BFCD62EFE34}"/>
                  </a:ext>
                </a:extLst>
              </p:cNvPr>
              <p:cNvSpPr txBox="1"/>
              <p:nvPr/>
            </p:nvSpPr>
            <p:spPr>
              <a:xfrm>
                <a:off x="3281707" y="5702351"/>
                <a:ext cx="2800190" cy="622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=9610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F718B4-FBAD-403C-A349-2BFCD62EF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707" y="5702351"/>
                <a:ext cx="2800190" cy="622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A3950B6-8E33-4589-A03F-78C475A19CAD}"/>
              </a:ext>
            </a:extLst>
          </p:cNvPr>
          <p:cNvSpPr/>
          <p:nvPr/>
        </p:nvSpPr>
        <p:spPr>
          <a:xfrm>
            <a:off x="5508523" y="5840361"/>
            <a:ext cx="573374" cy="361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8041"/>
          <a:stretch/>
        </p:blipFill>
        <p:spPr>
          <a:xfrm>
            <a:off x="2246923" y="5479025"/>
            <a:ext cx="4650153" cy="116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8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81EFB7-D775-4E6B-A3B7-397E4A548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54"/>
          <a:stretch/>
        </p:blipFill>
        <p:spPr>
          <a:xfrm>
            <a:off x="312510" y="1639301"/>
            <a:ext cx="5161905" cy="441836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40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adaptive_quadrature.py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921495-94C1-4996-BA6B-9C268224929A}"/>
              </a:ext>
            </a:extLst>
          </p:cNvPr>
          <p:cNvGrpSpPr/>
          <p:nvPr/>
        </p:nvGrpSpPr>
        <p:grpSpPr>
          <a:xfrm>
            <a:off x="2262234" y="2669191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8DEB05-81C4-40E7-9F09-C16F1372A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E48A10-1D58-4BA8-9B1A-07DECC2F3A4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9B37B-33F8-4FFD-9A0E-72432E929353}"/>
              </a:ext>
            </a:extLst>
          </p:cNvPr>
          <p:cNvGrpSpPr/>
          <p:nvPr/>
        </p:nvGrpSpPr>
        <p:grpSpPr>
          <a:xfrm>
            <a:off x="3495368" y="5011598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54B343-2110-4A34-B706-38E0B5117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5B39FF-8606-4549-8105-3B41C4C5580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026" name="Picture 2" descr="Rectangular Integration (a.k.a. The Midpoint Rule) – Conceptual Foundations  and a Statistical Application in R | The Chemical Statistician">
            <a:extLst>
              <a:ext uri="{FF2B5EF4-FFF2-40B4-BE49-F238E27FC236}">
                <a16:creationId xmlns:a16="http://schemas.microsoft.com/office/drawing/2014/main" id="{647DA910-DD89-419C-B3B7-D16A68208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245" y="1355444"/>
            <a:ext cx="2574820" cy="205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E51990-9836-432E-9B82-AB93341A1E9E}"/>
                  </a:ext>
                </a:extLst>
              </p:cNvPr>
              <p:cNvSpPr txBox="1"/>
              <p:nvPr/>
            </p:nvSpPr>
            <p:spPr>
              <a:xfrm>
                <a:off x="2639961" y="1989572"/>
                <a:ext cx="32117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E51990-9836-432E-9B82-AB93341A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961" y="1989572"/>
                <a:ext cx="321178" cy="276999"/>
              </a:xfrm>
              <a:prstGeom prst="rect">
                <a:avLst/>
              </a:prstGeom>
              <a:blipFill>
                <a:blip r:embed="rId4"/>
                <a:stretch>
                  <a:fillRect l="-15094" r="-94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8EA30-1417-41EF-84F0-C8EC6C689D9B}"/>
                  </a:ext>
                </a:extLst>
              </p:cNvPr>
              <p:cNvSpPr txBox="1"/>
              <p:nvPr/>
            </p:nvSpPr>
            <p:spPr>
              <a:xfrm>
                <a:off x="6707973" y="3442701"/>
                <a:ext cx="771365" cy="2992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𝑓𝑖𝑥𝑒𝑑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8EA30-1417-41EF-84F0-C8EC6C689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973" y="3442701"/>
                <a:ext cx="771365" cy="299249"/>
              </a:xfrm>
              <a:prstGeom prst="rect">
                <a:avLst/>
              </a:prstGeom>
              <a:blipFill>
                <a:blip r:embed="rId5"/>
                <a:stretch>
                  <a:fillRect l="-6299" r="-551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A17A45E-2D88-432E-8563-8A63A16AE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3" y="4301697"/>
            <a:ext cx="2486332" cy="1518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E1D9D3-0CBF-4B62-AB19-7D17148C4C62}"/>
                  </a:ext>
                </a:extLst>
              </p:cNvPr>
              <p:cNvSpPr txBox="1"/>
              <p:nvPr/>
            </p:nvSpPr>
            <p:spPr>
              <a:xfrm>
                <a:off x="6621155" y="5908045"/>
                <a:ext cx="103348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𝑣𝑎𝑟𝑖𝑎𝑏𝑙𝑒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E1D9D3-0CBF-4B62-AB19-7D17148C4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155" y="5908045"/>
                <a:ext cx="1033488" cy="276999"/>
              </a:xfrm>
              <a:prstGeom prst="rect">
                <a:avLst/>
              </a:prstGeom>
              <a:blipFill>
                <a:blip r:embed="rId7"/>
                <a:stretch>
                  <a:fillRect l="-4706" r="-235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6ACA501E-BEF4-45DC-A342-0BF8D55F1B4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5641" y="3900497"/>
            <a:ext cx="835742" cy="62680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4C64FF-1AB6-4E41-BED6-4CF8E7C89CBD}"/>
              </a:ext>
            </a:extLst>
          </p:cNvPr>
          <p:cNvCxnSpPr>
            <a:cxnSpLocks/>
          </p:cNvCxnSpPr>
          <p:nvPr/>
        </p:nvCxnSpPr>
        <p:spPr>
          <a:xfrm>
            <a:off x="6393426" y="5309419"/>
            <a:ext cx="314547" cy="598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D3DA15-577C-431B-95B7-061249462B4E}"/>
              </a:ext>
            </a:extLst>
          </p:cNvPr>
          <p:cNvCxnSpPr>
            <a:cxnSpLocks/>
          </p:cNvCxnSpPr>
          <p:nvPr/>
        </p:nvCxnSpPr>
        <p:spPr>
          <a:xfrm flipH="1">
            <a:off x="6828503" y="5309419"/>
            <a:ext cx="973394" cy="598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56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D6EB33-66C4-49F5-B4E8-3FFF7147F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726"/>
          <a:stretch/>
        </p:blipFill>
        <p:spPr>
          <a:xfrm>
            <a:off x="1981524" y="1515267"/>
            <a:ext cx="5180952" cy="17999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41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adaptive_quadrature.py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45AEB8-6108-49CA-A413-4BCC815692AC}"/>
              </a:ext>
            </a:extLst>
          </p:cNvPr>
          <p:cNvGrpSpPr/>
          <p:nvPr/>
        </p:nvGrpSpPr>
        <p:grpSpPr>
          <a:xfrm>
            <a:off x="5156420" y="2524105"/>
            <a:ext cx="1076632" cy="369332"/>
            <a:chOff x="4968362" y="2079211"/>
            <a:chExt cx="1076632" cy="36933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BCA9201-3E75-4142-9ED3-9D8968209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749422-B242-4193-A931-6405F31DC0E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378C1F5-77AA-4856-86FA-2FF28D63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1" y="3606799"/>
            <a:ext cx="37814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D6EB33-66C4-49F5-B4E8-3FFF7147F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46"/>
          <a:stretch/>
        </p:blipFill>
        <p:spPr>
          <a:xfrm>
            <a:off x="628650" y="2930648"/>
            <a:ext cx="5180952" cy="34325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42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adaptive_quadrature.py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9B37B-33F8-4FFD-9A0E-72432E929353}"/>
              </a:ext>
            </a:extLst>
          </p:cNvPr>
          <p:cNvGrpSpPr/>
          <p:nvPr/>
        </p:nvGrpSpPr>
        <p:grpSpPr>
          <a:xfrm>
            <a:off x="2740418" y="4688739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54B343-2110-4A34-B706-38E0B5117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5B39FF-8606-4549-8105-3B41C4C5580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6E5C3C-DB55-4C1C-A2D9-C0C585BCA706}"/>
              </a:ext>
            </a:extLst>
          </p:cNvPr>
          <p:cNvGrpSpPr/>
          <p:nvPr/>
        </p:nvGrpSpPr>
        <p:grpSpPr>
          <a:xfrm>
            <a:off x="3817050" y="5218905"/>
            <a:ext cx="1064340" cy="369332"/>
            <a:chOff x="3647644" y="5421073"/>
            <a:chExt cx="1064340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0C9E86-6475-4215-90AE-A7B2089BBD7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0A799C0-430E-4ACF-985E-D1675CCE7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86767-A413-474F-BEBA-4B96515F950D}"/>
              </a:ext>
            </a:extLst>
          </p:cNvPr>
          <p:cNvGrpSpPr/>
          <p:nvPr/>
        </p:nvGrpSpPr>
        <p:grpSpPr>
          <a:xfrm>
            <a:off x="3278734" y="4848571"/>
            <a:ext cx="1068643" cy="369332"/>
            <a:chOff x="3647644" y="4910075"/>
            <a:chExt cx="1068643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60764A-5F84-41DD-A85E-4F589918FEA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B935A27-68FD-4150-9C7C-A6191E644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C1DDC92-6B90-49FC-B64C-C875ACEDF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37" y="1394941"/>
            <a:ext cx="4584904" cy="280697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4A11D5-6C52-4580-A589-DFE38EF5A8A4}"/>
              </a:ext>
            </a:extLst>
          </p:cNvPr>
          <p:cNvGrpSpPr/>
          <p:nvPr/>
        </p:nvGrpSpPr>
        <p:grpSpPr>
          <a:xfrm>
            <a:off x="2432836" y="5764145"/>
            <a:ext cx="1017348" cy="369332"/>
            <a:chOff x="2432836" y="5764145"/>
            <a:chExt cx="101734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E3639B-A821-4D64-AE2D-B7BB604669C8}"/>
                </a:ext>
              </a:extLst>
            </p:cNvPr>
            <p:cNvSpPr txBox="1"/>
            <p:nvPr/>
          </p:nvSpPr>
          <p:spPr>
            <a:xfrm>
              <a:off x="3066726" y="576414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F9F5C1-6B1C-4B77-AF5E-4956A593A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2836" y="594881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29F0C0A-B294-465B-8BF2-C4699C79A57C}"/>
              </a:ext>
            </a:extLst>
          </p:cNvPr>
          <p:cNvSpPr/>
          <p:nvPr/>
        </p:nvSpPr>
        <p:spPr>
          <a:xfrm>
            <a:off x="7816645" y="1564443"/>
            <a:ext cx="184355" cy="234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7ED6AA-1C66-4460-AC62-57A2A14461E0}"/>
              </a:ext>
            </a:extLst>
          </p:cNvPr>
          <p:cNvSpPr/>
          <p:nvPr/>
        </p:nvSpPr>
        <p:spPr>
          <a:xfrm>
            <a:off x="2169106" y="4420115"/>
            <a:ext cx="1475487" cy="234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52C94E2-B71E-4A82-BD0D-969E2FB57EE1}"/>
              </a:ext>
            </a:extLst>
          </p:cNvPr>
          <p:cNvCxnSpPr>
            <a:cxnSpLocks/>
            <a:stCxn id="6" idx="0"/>
            <a:endCxn id="20" idx="0"/>
          </p:cNvCxnSpPr>
          <p:nvPr/>
        </p:nvCxnSpPr>
        <p:spPr>
          <a:xfrm rot="16200000" flipH="1" flipV="1">
            <a:off x="3980001" y="491292"/>
            <a:ext cx="2855672" cy="5001973"/>
          </a:xfrm>
          <a:prstGeom prst="bentConnector3">
            <a:avLst>
              <a:gd name="adj1" fmla="val -121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4970E8F-FEA5-4D24-A627-9C864DE16484}"/>
              </a:ext>
            </a:extLst>
          </p:cNvPr>
          <p:cNvSpPr/>
          <p:nvPr/>
        </p:nvSpPr>
        <p:spPr>
          <a:xfrm>
            <a:off x="1762432" y="4238625"/>
            <a:ext cx="3967316" cy="127871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1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F08CC8-FF9A-409F-AEAD-095376A5E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07" y="2131391"/>
            <a:ext cx="6305185" cy="219726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adaptive_quadrature.py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26D766-93B2-41C2-B0D6-27C16E9240FD}"/>
              </a:ext>
            </a:extLst>
          </p:cNvPr>
          <p:cNvSpPr/>
          <p:nvPr/>
        </p:nvSpPr>
        <p:spPr>
          <a:xfrm>
            <a:off x="4984955" y="3782961"/>
            <a:ext cx="1069258" cy="2802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CE83F3-9121-42E9-AEF0-0AA6C91AE81B}"/>
              </a:ext>
            </a:extLst>
          </p:cNvPr>
          <p:cNvSpPr/>
          <p:nvPr/>
        </p:nvSpPr>
        <p:spPr>
          <a:xfrm>
            <a:off x="3544529" y="4023852"/>
            <a:ext cx="614517" cy="2802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80402-6C4B-46D7-A8B5-8F4E31F355D1}"/>
              </a:ext>
            </a:extLst>
          </p:cNvPr>
          <p:cNvSpPr/>
          <p:nvPr/>
        </p:nvSpPr>
        <p:spPr>
          <a:xfrm>
            <a:off x="4702278" y="2859595"/>
            <a:ext cx="1069258" cy="280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19A87-4972-495B-97E0-4F0F8F742E1D}"/>
              </a:ext>
            </a:extLst>
          </p:cNvPr>
          <p:cNvSpPr/>
          <p:nvPr/>
        </p:nvSpPr>
        <p:spPr>
          <a:xfrm>
            <a:off x="3259392" y="3089911"/>
            <a:ext cx="614517" cy="280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48309-B5C0-4691-BB74-42FBEEC3A27E}"/>
              </a:ext>
            </a:extLst>
          </p:cNvPr>
          <p:cNvSpPr txBox="1"/>
          <p:nvPr/>
        </p:nvSpPr>
        <p:spPr>
          <a:xfrm>
            <a:off x="3193025" y="4815349"/>
            <a:ext cx="275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 dealing with a tiny bit more complexity is more than worth it!</a:t>
            </a:r>
          </a:p>
        </p:txBody>
      </p:sp>
    </p:spTree>
    <p:extLst>
      <p:ext uri="{BB962C8B-B14F-4D97-AF65-F5344CB8AC3E}">
        <p14:creationId xmlns:p14="http://schemas.microsoft.com/office/powerpoint/2010/main" val="129820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65" y="1825625"/>
            <a:ext cx="4310673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/>
              <a:t>Simpson's Rule </a:t>
            </a:r>
            <a:r>
              <a:rPr lang="en-US" sz="2400" dirty="0"/>
              <a:t>provides better estimates for most integrands</a:t>
            </a:r>
            <a:endParaRPr lang="en-US" sz="24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Python package </a:t>
            </a:r>
            <a:r>
              <a:rPr lang="en-US" sz="2400" b="1" dirty="0">
                <a:solidFill>
                  <a:srgbClr val="00B050"/>
                </a:solidFill>
              </a:rPr>
              <a:t>scipy</a:t>
            </a:r>
            <a:r>
              <a:rPr lang="en-US" sz="2400" dirty="0"/>
              <a:t> has numerous built-in functions for numerical analysis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integral of a </a:t>
            </a:r>
            <a:r>
              <a:rPr lang="en-US" sz="2400" b="1" dirty="0"/>
              <a:t>PDF</a:t>
            </a:r>
            <a:r>
              <a:rPr lang="en-US" sz="2400" dirty="0"/>
              <a:t> is its </a:t>
            </a:r>
            <a:r>
              <a:rPr lang="en-US" sz="2400" b="1" dirty="0"/>
              <a:t>CDF</a:t>
            </a:r>
            <a:r>
              <a:rPr lang="en-US" sz="2400" dirty="0"/>
              <a:t> and that will determine the probability a random variable will fall within a specified range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2035" y="1825625"/>
            <a:ext cx="353304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F31E13-C236-4A66-990D-FFBF820FF1EA}"/>
              </a:ext>
            </a:extLst>
          </p:cNvPr>
          <p:cNvSpPr txBox="1">
            <a:spLocks/>
          </p:cNvSpPr>
          <p:nvPr/>
        </p:nvSpPr>
        <p:spPr>
          <a:xfrm>
            <a:off x="4753219" y="1825625"/>
            <a:ext cx="43106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Methods like </a:t>
            </a:r>
            <a:r>
              <a:rPr lang="en-US" sz="2400" b="1" dirty="0">
                <a:solidFill>
                  <a:srgbClr val="0070C0"/>
                </a:solidFill>
              </a:rPr>
              <a:t>adaptive quadrature</a:t>
            </a:r>
            <a:r>
              <a:rPr lang="en-US" sz="2400" dirty="0"/>
              <a:t> can often return results faster than methods using fixed width intervals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Stop just trying to memorize formulas – learn how to derive them from first principles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ability to regurgitate on demand an esoteric equation doesn't mean you truly understand it nor does that prove you are super smart</a:t>
            </a:r>
          </a:p>
        </p:txBody>
      </p:sp>
    </p:spTree>
    <p:extLst>
      <p:ext uri="{BB962C8B-B14F-4D97-AF65-F5344CB8AC3E}">
        <p14:creationId xmlns:p14="http://schemas.microsoft.com/office/powerpoint/2010/main" val="9941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9194" b="-1"/>
          <a:stretch/>
        </p:blipFill>
        <p:spPr>
          <a:xfrm>
            <a:off x="2246923" y="3952567"/>
            <a:ext cx="4650153" cy="26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7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23" y="1349457"/>
            <a:ext cx="4650153" cy="52915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465D3E-1F4B-4B90-A873-1794DFE45A32}"/>
              </a:ext>
            </a:extLst>
          </p:cNvPr>
          <p:cNvSpPr/>
          <p:nvPr/>
        </p:nvSpPr>
        <p:spPr>
          <a:xfrm>
            <a:off x="165919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0058B-7B9F-4459-BFD5-B0812FC84B07}"/>
              </a:ext>
            </a:extLst>
          </p:cNvPr>
          <p:cNvSpPr/>
          <p:nvPr/>
        </p:nvSpPr>
        <p:spPr>
          <a:xfrm>
            <a:off x="165919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0A0601-C3AF-4F4F-BFE8-6778B8913AF1}"/>
              </a:ext>
            </a:extLst>
          </p:cNvPr>
          <p:cNvSpPr/>
          <p:nvPr/>
        </p:nvSpPr>
        <p:spPr>
          <a:xfrm>
            <a:off x="165919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F31E55D-27B1-47AE-AA87-7056F208F2C6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rot="10800000" flipH="1">
            <a:off x="1659193" y="4237705"/>
            <a:ext cx="132735" cy="1698522"/>
          </a:xfrm>
          <a:prstGeom prst="bentConnector4">
            <a:avLst>
              <a:gd name="adj1" fmla="val -172223"/>
              <a:gd name="adj2" fmla="val 5347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3A4884A-50AA-4EBF-8C62-02CBAB85AA77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5400000">
            <a:off x="1059091" y="3386880"/>
            <a:ext cx="1332942" cy="132735"/>
          </a:xfrm>
          <a:prstGeom prst="bentConnector4">
            <a:avLst>
              <a:gd name="adj1" fmla="val 45574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AAFFD-CA95-4767-B402-9EE4B3529CCF}"/>
              </a:ext>
            </a:extLst>
          </p:cNvPr>
          <p:cNvSpPr/>
          <p:nvPr/>
        </p:nvSpPr>
        <p:spPr>
          <a:xfrm>
            <a:off x="738648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CEC8E-E035-4F45-B8A7-0FDC7CDEBB45}"/>
              </a:ext>
            </a:extLst>
          </p:cNvPr>
          <p:cNvSpPr/>
          <p:nvPr/>
        </p:nvSpPr>
        <p:spPr>
          <a:xfrm>
            <a:off x="738648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2ED50B-7D42-45E2-BFE3-7DA5039177A8}"/>
              </a:ext>
            </a:extLst>
          </p:cNvPr>
          <p:cNvSpPr/>
          <p:nvPr/>
        </p:nvSpPr>
        <p:spPr>
          <a:xfrm>
            <a:off x="738648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5A8A34C-FEB0-4448-B39A-A324D0D8ADDE}"/>
              </a:ext>
            </a:extLst>
          </p:cNvPr>
          <p:cNvCxnSpPr>
            <a:cxnSpLocks/>
            <a:stCxn id="20" idx="0"/>
            <a:endCxn id="21" idx="3"/>
          </p:cNvCxnSpPr>
          <p:nvPr/>
        </p:nvCxnSpPr>
        <p:spPr>
          <a:xfrm rot="5400000" flipH="1" flipV="1">
            <a:off x="6736325" y="4902612"/>
            <a:ext cx="1698522" cy="132735"/>
          </a:xfrm>
          <a:prstGeom prst="bentConnector4">
            <a:avLst>
              <a:gd name="adj1" fmla="val 46527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C9860D5-20B1-47FC-A570-910817F1AB8A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 flipH="1">
            <a:off x="7519219" y="2668789"/>
            <a:ext cx="132735" cy="1332942"/>
          </a:xfrm>
          <a:prstGeom prst="bentConnector4">
            <a:avLst>
              <a:gd name="adj1" fmla="val -172223"/>
              <a:gd name="adj2" fmla="val 54426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D6ABDF-F6E9-42FA-A9CC-6C27DAE40CE7}"/>
              </a:ext>
            </a:extLst>
          </p:cNvPr>
          <p:cNvSpPr txBox="1"/>
          <p:nvPr/>
        </p:nvSpPr>
        <p:spPr>
          <a:xfrm rot="16200000">
            <a:off x="307003" y="4646662"/>
            <a:ext cx="118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Integrate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1B946C-38EA-4E9A-9972-CA648B442948}"/>
              </a:ext>
            </a:extLst>
          </p:cNvPr>
          <p:cNvSpPr txBox="1"/>
          <p:nvPr/>
        </p:nvSpPr>
        <p:spPr>
          <a:xfrm rot="5400000">
            <a:off x="7594602" y="2825343"/>
            <a:ext cx="147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Differentiate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EBC25CA-3AB2-4E84-99ED-019262A0AC64}"/>
              </a:ext>
            </a:extLst>
          </p:cNvPr>
          <p:cNvSpPr/>
          <p:nvPr/>
        </p:nvSpPr>
        <p:spPr>
          <a:xfrm rot="10800000">
            <a:off x="767890" y="2285999"/>
            <a:ext cx="265470" cy="2086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A16D3E0-64CA-4D55-99B2-F9413279F48F}"/>
              </a:ext>
            </a:extLst>
          </p:cNvPr>
          <p:cNvSpPr/>
          <p:nvPr/>
        </p:nvSpPr>
        <p:spPr>
          <a:xfrm>
            <a:off x="8197947" y="3721508"/>
            <a:ext cx="265470" cy="1951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20" grpId="0" animBg="1"/>
      <p:bldP spid="21" grpId="0" animBg="1"/>
      <p:bldP spid="22" grpId="0" animBg="1"/>
      <p:bldP spid="32" grpId="0"/>
      <p:bldP spid="33" grpId="0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/>
                  <a:t>integral</a:t>
                </a:r>
                <a:r>
                  <a:rPr lang="en-US" sz="2400" dirty="0"/>
                  <a:t> of a function can be defined as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area under the curve</a:t>
                </a:r>
                <a:r>
                  <a:rPr lang="en-US" sz="2400" dirty="0"/>
                  <a:t> f(x) within the region [a,b]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Sometimes there are methods to determine </a:t>
                </a:r>
                <a:r>
                  <a:rPr lang="en-US" sz="2400" i="1" dirty="0"/>
                  <a:t>exactly</a:t>
                </a:r>
                <a:r>
                  <a:rPr lang="en-US" sz="2400" dirty="0"/>
                  <a:t> the value of the integral of </a:t>
                </a:r>
                <a:r>
                  <a:rPr lang="en-US" sz="2400" b="1" dirty="0"/>
                  <a:t>f(x) </a:t>
                </a:r>
                <a:r>
                  <a:rPr lang="en-US" sz="2400" dirty="0"/>
                  <a:t>which we would write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However, sometimes it is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possible to find an </a:t>
                </a:r>
                <a:r>
                  <a:rPr lang="en-US" sz="2400" i="1" dirty="0"/>
                  <a:t>analytic</a:t>
                </a:r>
                <a:r>
                  <a:rPr lang="en-US" sz="2400" dirty="0"/>
                  <a:t> expression for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400" dirty="0"/>
                  <a:t>– so we use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numerical integration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  <a:blipFill>
                <a:blip r:embed="rId3"/>
                <a:stretch>
                  <a:fillRect l="-1066" t="-1761" r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47590" y="6356351"/>
            <a:ext cx="767759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04" y="2726945"/>
            <a:ext cx="1974193" cy="16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One way we can integrate f(x) is to divide the area under the curve into strips (</a:t>
            </a:r>
            <a:r>
              <a:rPr lang="en-US" sz="2400" b="1" dirty="0"/>
              <a:t>intervals</a:t>
            </a:r>
            <a:r>
              <a:rPr lang="en-US" sz="2400" dirty="0"/>
              <a:t>) and sum the area of each strip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estimate may not be totally accurate because we might have </a:t>
            </a:r>
            <a:r>
              <a:rPr lang="en-US" sz="2400" b="1" dirty="0">
                <a:solidFill>
                  <a:srgbClr val="7030A0"/>
                </a:solidFill>
              </a:rPr>
              <a:t>gaps</a:t>
            </a:r>
            <a:r>
              <a:rPr lang="en-US" sz="2400" dirty="0"/>
              <a:t> between the true value of f(x) and the top of a strip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15" y="3721099"/>
            <a:ext cx="4357355" cy="2736851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E220C4-A610-4C99-A2A0-950ABC098791}"/>
              </a:ext>
            </a:extLst>
          </p:cNvPr>
          <p:cNvSpPr/>
          <p:nvPr/>
        </p:nvSpPr>
        <p:spPr>
          <a:xfrm rot="7568981">
            <a:off x="4227982" y="4682612"/>
            <a:ext cx="326308" cy="23597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69911-4CC1-4C06-861D-1E0C593AC7E6}"/>
              </a:ext>
            </a:extLst>
          </p:cNvPr>
          <p:cNvSpPr/>
          <p:nvPr/>
        </p:nvSpPr>
        <p:spPr>
          <a:xfrm>
            <a:off x="1526458" y="3045542"/>
            <a:ext cx="678426" cy="302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C83DCE9-6C13-4226-B8F8-82B42A252AA8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16200000" flipH="1">
            <a:off x="2389210" y="2824344"/>
            <a:ext cx="1383115" cy="2430193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7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9585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width of each strip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𝑖𝑛𝑡𝑒𝑟𝑣𝑎𝑙𝑠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can minimize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gaps</a:t>
                </a:r>
                <a:r>
                  <a:rPr lang="en-US" sz="2400" dirty="0"/>
                  <a:t> by increasing the number of intervals, which makes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smaller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different strategies for determine the shape and height of each strip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Left-hand Rule, Right-hand Rule, Midpoint Rule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Trapezoids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Parabolas</a:t>
                </a:r>
                <a:r>
                  <a:rPr lang="en-US" sz="2000" dirty="0"/>
                  <a:t> (Simpson’s Rule)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Depending upon the shape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one method might be more </a:t>
                </a:r>
                <a:r>
                  <a:rPr lang="en-US" sz="2400" u="sng" dirty="0"/>
                  <a:t>accurate</a:t>
                </a:r>
                <a:r>
                  <a:rPr lang="en-US" sz="2400" dirty="0"/>
                  <a:t> than the others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95851"/>
              </a:xfrm>
              <a:blipFill>
                <a:blip r:embed="rId3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5107</TotalTime>
  <Words>1335</Words>
  <Application>Microsoft Office PowerPoint</Application>
  <PresentationFormat>On-screen Show (4:3)</PresentationFormat>
  <Paragraphs>264</Paragraphs>
  <Slides>44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Goals</vt:lpstr>
      <vt:lpstr>Why do we need integrals?</vt:lpstr>
      <vt:lpstr>Why do we need integrals?</vt:lpstr>
      <vt:lpstr>Why do we need integrals?</vt:lpstr>
      <vt:lpstr>Why do we need integrals?</vt:lpstr>
      <vt:lpstr>Why do we need integrals?</vt:lpstr>
      <vt:lpstr>Riemann Sums</vt:lpstr>
      <vt:lpstr>Riemann Sums</vt:lpstr>
      <vt:lpstr>Riemann Sums</vt:lpstr>
      <vt:lpstr>Deriving Simpson’s Rule</vt:lpstr>
      <vt:lpstr>Deriving Simpson's Rule</vt:lpstr>
      <vt:lpstr>Deriving Simpson's Rule</vt:lpstr>
      <vt:lpstr>Deriving Simpson's Rule</vt:lpstr>
      <vt:lpstr>Deriving Simpson's Rule</vt:lpstr>
      <vt:lpstr>Deriving Simpson's Rule</vt:lpstr>
      <vt:lpstr>Analytic Integration</vt:lpstr>
      <vt:lpstr>Analytic Integration</vt:lpstr>
      <vt:lpstr>Open simpsons_rule.py</vt:lpstr>
      <vt:lpstr>View simpsons_rule.py</vt:lpstr>
      <vt:lpstr>Run simpsons_rule.py</vt:lpstr>
      <vt:lpstr>Area of a Unit Circle</vt:lpstr>
      <vt:lpstr>PowerPoint Presentation</vt:lpstr>
      <vt:lpstr>Edit circle_area.py</vt:lpstr>
      <vt:lpstr>Run circle_area.py</vt:lpstr>
      <vt:lpstr>Run circle_area.py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806</cp:revision>
  <cp:lastPrinted>2015-06-01T00:45:11Z</cp:lastPrinted>
  <dcterms:created xsi:type="dcterms:W3CDTF">2014-09-21T17:58:26Z</dcterms:created>
  <dcterms:modified xsi:type="dcterms:W3CDTF">2021-06-10T03:44:43Z</dcterms:modified>
</cp:coreProperties>
</file>