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943" r:id="rId2"/>
    <p:sldId id="397" r:id="rId3"/>
    <p:sldId id="398" r:id="rId4"/>
    <p:sldId id="495" r:id="rId5"/>
    <p:sldId id="494" r:id="rId6"/>
    <p:sldId id="961" r:id="rId7"/>
    <p:sldId id="400" r:id="rId8"/>
    <p:sldId id="401" r:id="rId9"/>
    <p:sldId id="402" r:id="rId10"/>
    <p:sldId id="408" r:id="rId11"/>
    <p:sldId id="409" r:id="rId12"/>
    <p:sldId id="481" r:id="rId13"/>
    <p:sldId id="412" r:id="rId14"/>
    <p:sldId id="413" r:id="rId15"/>
    <p:sldId id="414" r:id="rId16"/>
    <p:sldId id="944" r:id="rId17"/>
    <p:sldId id="416" r:id="rId18"/>
    <p:sldId id="417" r:id="rId19"/>
    <p:sldId id="418" r:id="rId20"/>
    <p:sldId id="460" r:id="rId21"/>
    <p:sldId id="945" r:id="rId22"/>
    <p:sldId id="491" r:id="rId23"/>
    <p:sldId id="421" r:id="rId24"/>
    <p:sldId id="458" r:id="rId25"/>
    <p:sldId id="492" r:id="rId26"/>
    <p:sldId id="946" r:id="rId27"/>
    <p:sldId id="947" r:id="rId28"/>
    <p:sldId id="948" r:id="rId29"/>
    <p:sldId id="951" r:id="rId30"/>
    <p:sldId id="950" r:id="rId31"/>
    <p:sldId id="949" r:id="rId32"/>
    <p:sldId id="952" r:id="rId33"/>
    <p:sldId id="953" r:id="rId34"/>
    <p:sldId id="954" r:id="rId35"/>
    <p:sldId id="955" r:id="rId36"/>
    <p:sldId id="956" r:id="rId37"/>
    <p:sldId id="957" r:id="rId38"/>
    <p:sldId id="958" r:id="rId39"/>
    <p:sldId id="959" r:id="rId40"/>
    <p:sldId id="960" r:id="rId41"/>
    <p:sldId id="444" r:id="rId42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99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63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94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73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23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17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43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69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28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89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76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579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40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67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554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386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040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01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733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645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23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27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042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57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526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478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23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5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10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53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16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68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84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6/12/2021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6/12/2021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6/12/2021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jpeg"/><Relationship Id="rId4" Type="http://schemas.openxmlformats.org/officeDocument/2006/relationships/image" Target="../media/image4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1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6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9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5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6B80FB-A2B6-448B-9EA6-47A137F539D8}"/>
              </a:ext>
            </a:extLst>
          </p:cNvPr>
          <p:cNvGrpSpPr/>
          <p:nvPr/>
        </p:nvGrpSpPr>
        <p:grpSpPr>
          <a:xfrm>
            <a:off x="5725008" y="926279"/>
            <a:ext cx="3172691" cy="4019655"/>
            <a:chOff x="5697345" y="814191"/>
            <a:chExt cx="3172691" cy="4019655"/>
          </a:xfrm>
        </p:grpSpPr>
        <p:sp>
          <p:nvSpPr>
            <p:cNvPr id="10" name="TextBox 9"/>
            <p:cNvSpPr txBox="1"/>
            <p:nvPr/>
          </p:nvSpPr>
          <p:spPr>
            <a:xfrm>
              <a:off x="6023301" y="2505982"/>
              <a:ext cx="252077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Dave Biersach</a:t>
              </a:r>
            </a:p>
            <a:p>
              <a:pPr algn="ctr"/>
              <a:r>
                <a:rPr lang="en-US" dirty="0"/>
                <a:t>Brookhaven National Laboratory</a:t>
              </a:r>
            </a:p>
            <a:p>
              <a:pPr algn="ctr"/>
              <a:r>
                <a:rPr lang="en-US" dirty="0">
                  <a:hlinkClick r:id="rId2"/>
                </a:rPr>
                <a:t>dbiersach@bnl.gov</a:t>
              </a:r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BD1FE5-8CB5-4983-AA2B-0B6C1209F452}"/>
                </a:ext>
              </a:extLst>
            </p:cNvPr>
            <p:cNvSpPr txBox="1"/>
            <p:nvPr/>
          </p:nvSpPr>
          <p:spPr>
            <a:xfrm>
              <a:off x="5697345" y="814191"/>
              <a:ext cx="3172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Foundations of</a:t>
              </a:r>
            </a:p>
            <a:p>
              <a:pPr algn="ctr"/>
              <a:r>
                <a:rPr lang="en-US" sz="2400" b="1" dirty="0"/>
                <a:t>Quantum Computing</a:t>
              </a:r>
            </a:p>
            <a:p>
              <a:pPr algn="ctr"/>
              <a:r>
                <a:rPr lang="en-US" sz="2400" dirty="0"/>
                <a:t>(QIS 301)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6F49F3-90CB-4580-B6E1-688074D23599}"/>
                </a:ext>
              </a:extLst>
            </p:cNvPr>
            <p:cNvSpPr txBox="1"/>
            <p:nvPr/>
          </p:nvSpPr>
          <p:spPr>
            <a:xfrm>
              <a:off x="5961841" y="4187515"/>
              <a:ext cx="2643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Session 08</a:t>
              </a:r>
            </a:p>
            <a:p>
              <a:pPr algn="ctr"/>
              <a:r>
                <a:rPr lang="en-US" dirty="0"/>
                <a:t>Sinusoidal Waves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E8F0142-ECFC-49A0-A20F-FC96FABF43C8}"/>
              </a:ext>
            </a:extLst>
          </p:cNvPr>
          <p:cNvGrpSpPr/>
          <p:nvPr/>
        </p:nvGrpSpPr>
        <p:grpSpPr>
          <a:xfrm>
            <a:off x="337120" y="2496233"/>
            <a:ext cx="5331847" cy="3779990"/>
            <a:chOff x="337120" y="2496233"/>
            <a:chExt cx="5331847" cy="377999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8832D4A-5617-46DB-9DCD-50AC9971D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120" y="2496233"/>
              <a:ext cx="2461917" cy="377999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87B0963-E82A-433A-8DE4-C642C9733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60770" y="2496233"/>
              <a:ext cx="2808197" cy="19385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7D095A-43D5-408E-A6E8-9DD7E66B1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60770" y="4492514"/>
              <a:ext cx="2808197" cy="17837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A550A9-13E2-41B1-AAF4-6A6BD9ED0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0590" y="4714038"/>
              <a:ext cx="1474976" cy="1474976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072BA07B-70DB-4F14-B45F-191539F1BD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251" y="837531"/>
            <a:ext cx="3873585" cy="13280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6028" y="5701304"/>
            <a:ext cx="2330650" cy="56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18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Known Wave Aliasing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8326" y="1825625"/>
                <a:ext cx="8007349" cy="4280207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a Python program to display a graph of the function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den>
                                      </m:f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High-level approach:</a:t>
                </a:r>
              </a:p>
              <a:p>
                <a:pPr marL="914400" lvl="1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000" dirty="0"/>
                  <a:t>Subdivide the specified domain into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𝟔𝟒𝟎</m:t>
                    </m:r>
                  </m:oMath>
                </a14:m>
                <a:r>
                  <a:rPr lang="en-US" sz="2000" dirty="0"/>
                  <a:t> intervals</a:t>
                </a:r>
              </a:p>
              <a:p>
                <a:pPr marL="914400" lvl="1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000" dirty="0"/>
                  <a:t>Calculate the range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at each domain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value</a:t>
                </a:r>
              </a:p>
              <a:p>
                <a:pPr marL="914400" lvl="1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000" dirty="0"/>
                  <a:t>Store the domain and range values in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NumPy arrays</a:t>
                </a: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914400" lvl="1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000" dirty="0"/>
                  <a:t>Pass the two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arrays</a:t>
                </a:r>
                <a:r>
                  <a:rPr lang="en-US" sz="2000" dirty="0"/>
                  <a:t> to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Matplotlib</a:t>
                </a:r>
                <a:r>
                  <a:rPr lang="en-US" sz="2000" dirty="0"/>
                  <a:t> so it can draw a line graph connecting successive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points in the curve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326" y="1825625"/>
                <a:ext cx="8007349" cy="4280207"/>
              </a:xfrm>
              <a:blipFill>
                <a:blip r:embed="rId3"/>
                <a:stretch>
                  <a:fillRect l="-989" t="-1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0F83E-1EF8-4E21-B3C2-97F5EFE95878}"/>
              </a:ext>
            </a:extLst>
          </p:cNvPr>
          <p:cNvSpPr txBox="1"/>
          <p:nvPr/>
        </p:nvSpPr>
        <p:spPr>
          <a:xfrm>
            <a:off x="1378973" y="2440857"/>
            <a:ext cx="1651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2 crests per every 5 lengths</a:t>
            </a:r>
          </a:p>
        </p:txBody>
      </p:sp>
    </p:spTree>
    <p:extLst>
      <p:ext uri="{BB962C8B-B14F-4D97-AF65-F5344CB8AC3E}">
        <p14:creationId xmlns:p14="http://schemas.microsoft.com/office/powerpoint/2010/main" val="291560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>
            <a:extLst>
              <a:ext uri="{FF2B5EF4-FFF2-40B4-BE49-F238E27FC236}">
                <a16:creationId xmlns:a16="http://schemas.microsoft.com/office/drawing/2014/main" id="{00E6D880-156B-430B-ABF9-76B9E8DCB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15" y="1468581"/>
            <a:ext cx="7465970" cy="4806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B88D40-161F-48AB-BE1E-55D96A6175D2}"/>
              </a:ext>
            </a:extLst>
          </p:cNvPr>
          <p:cNvGrpSpPr/>
          <p:nvPr/>
        </p:nvGrpSpPr>
        <p:grpSpPr>
          <a:xfrm>
            <a:off x="2378803" y="1708879"/>
            <a:ext cx="1076632" cy="369332"/>
            <a:chOff x="4968362" y="2079211"/>
            <a:chExt cx="1076632" cy="369332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3DF60E2-B6B7-437D-A884-DA1E5CC960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03187F-FE19-4D2D-946B-71F19F25883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1B87FE2-24C6-457F-AFC0-F293A93E9FB6}"/>
              </a:ext>
            </a:extLst>
          </p:cNvPr>
          <p:cNvGrpSpPr/>
          <p:nvPr/>
        </p:nvGrpSpPr>
        <p:grpSpPr>
          <a:xfrm>
            <a:off x="3436684" y="2268411"/>
            <a:ext cx="1076632" cy="369332"/>
            <a:chOff x="4704120" y="2356972"/>
            <a:chExt cx="1076632" cy="369332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3F28505-1262-412E-9AA8-08A4FC32E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8AE250C-521E-449D-A699-2F99FBB9D8BA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E85D85E-CB47-4F8F-823A-EE7E39DD4A82}"/>
              </a:ext>
            </a:extLst>
          </p:cNvPr>
          <p:cNvGrpSpPr/>
          <p:nvPr/>
        </p:nvGrpSpPr>
        <p:grpSpPr>
          <a:xfrm>
            <a:off x="5193273" y="2700332"/>
            <a:ext cx="1068643" cy="369332"/>
            <a:chOff x="3647644" y="4910075"/>
            <a:chExt cx="1068643" cy="36933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8B87CA5-39AF-44AC-9B5D-4A71592F35B4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3D40484-A45C-4E99-B28E-7D9E96368C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4E1014A-8DD5-42B3-BCA9-0CB50399D446}"/>
              </a:ext>
            </a:extLst>
          </p:cNvPr>
          <p:cNvGrpSpPr/>
          <p:nvPr/>
        </p:nvGrpSpPr>
        <p:grpSpPr>
          <a:xfrm>
            <a:off x="4376276" y="2955438"/>
            <a:ext cx="1064340" cy="369332"/>
            <a:chOff x="3647644" y="5421073"/>
            <a:chExt cx="1064340" cy="36933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4F15E49-D5A4-4BE0-9474-1E804235485C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079C327-11E1-4F44-808B-57FB112381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A542449-DDBF-485E-A54E-AE9CF116F746}"/>
              </a:ext>
            </a:extLst>
          </p:cNvPr>
          <p:cNvGrpSpPr/>
          <p:nvPr/>
        </p:nvGrpSpPr>
        <p:grpSpPr>
          <a:xfrm>
            <a:off x="5888090" y="3358468"/>
            <a:ext cx="1068643" cy="369332"/>
            <a:chOff x="3647644" y="5359159"/>
            <a:chExt cx="1068643" cy="36933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D873640-8C15-4F07-8361-28FD204CCD1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E03732E-1D49-4B1B-A997-AFD84C467B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067E7D2-AF05-4897-8BAE-257A986543BF}"/>
              </a:ext>
            </a:extLst>
          </p:cNvPr>
          <p:cNvSpPr txBox="1"/>
          <p:nvPr/>
        </p:nvSpPr>
        <p:spPr>
          <a:xfrm>
            <a:off x="6301901" y="2583576"/>
            <a:ext cx="20574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last sample needs an endpoint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FD76C9-6BD1-4423-B8A8-6CD4819FBC66}"/>
              </a:ext>
            </a:extLst>
          </p:cNvPr>
          <p:cNvSpPr/>
          <p:nvPr/>
        </p:nvSpPr>
        <p:spPr>
          <a:xfrm>
            <a:off x="4693984" y="2747321"/>
            <a:ext cx="383458" cy="27459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3D0791E-E004-43D8-AA9D-22D18093196F}"/>
              </a:ext>
            </a:extLst>
          </p:cNvPr>
          <p:cNvGrpSpPr/>
          <p:nvPr/>
        </p:nvGrpSpPr>
        <p:grpSpPr>
          <a:xfrm>
            <a:off x="3746400" y="4217728"/>
            <a:ext cx="1076632" cy="369332"/>
            <a:chOff x="2157212" y="5356391"/>
            <a:chExt cx="1076632" cy="36933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D9A215B-1A34-4E1B-8470-CBFAF10CCA6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03BFF36-8E59-494F-B119-72A55B79A1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A41347E-C61D-4151-80B0-EEECEE1418D4}"/>
              </a:ext>
            </a:extLst>
          </p:cNvPr>
          <p:cNvGrpSpPr/>
          <p:nvPr/>
        </p:nvGrpSpPr>
        <p:grpSpPr>
          <a:xfrm>
            <a:off x="4985418" y="4643822"/>
            <a:ext cx="1084769" cy="369332"/>
            <a:chOff x="3912011" y="6259384"/>
            <a:chExt cx="1084769" cy="36933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C0203D5-7EC6-41B5-8D4E-21BD96F30F5B}"/>
                </a:ext>
              </a:extLst>
            </p:cNvPr>
            <p:cNvSpPr txBox="1"/>
            <p:nvPr/>
          </p:nvSpPr>
          <p:spPr>
            <a:xfrm>
              <a:off x="4613322" y="6259384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FDD3181-2DF5-438B-9B12-3E10901086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2011" y="6444050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5286F31C-92A7-426A-B33C-F154B6E0B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280" y="3420383"/>
            <a:ext cx="851648" cy="4400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AD52794-9C02-4E29-8E7B-F4462346304C}"/>
                  </a:ext>
                </a:extLst>
              </p:cNvPr>
              <p:cNvSpPr txBox="1"/>
              <p:nvPr/>
            </p:nvSpPr>
            <p:spPr>
              <a:xfrm>
                <a:off x="4849286" y="4249769"/>
                <a:ext cx="189423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=[−1,1]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AD52794-9C02-4E29-8E7B-F44623463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286" y="4249769"/>
                <a:ext cx="1894237" cy="276999"/>
              </a:xfrm>
              <a:prstGeom prst="rect">
                <a:avLst/>
              </a:prstGeom>
              <a:blipFill>
                <a:blip r:embed="rId5"/>
                <a:stretch>
                  <a:fillRect l="-2572" t="-2174" r="-4180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>
            <a:extLst>
              <a:ext uri="{FF2B5EF4-FFF2-40B4-BE49-F238E27FC236}">
                <a16:creationId xmlns:a16="http://schemas.microsoft.com/office/drawing/2014/main" id="{0722B7E0-E496-4A6E-B8B2-7A37232CF782}"/>
              </a:ext>
            </a:extLst>
          </p:cNvPr>
          <p:cNvSpPr/>
          <p:nvPr/>
        </p:nvSpPr>
        <p:spPr>
          <a:xfrm>
            <a:off x="2833688" y="3420382"/>
            <a:ext cx="383458" cy="25863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8E37BDE-085D-4F79-94A1-7E3A7D719863}"/>
              </a:ext>
            </a:extLst>
          </p:cNvPr>
          <p:cNvGrpSpPr/>
          <p:nvPr/>
        </p:nvGrpSpPr>
        <p:grpSpPr>
          <a:xfrm>
            <a:off x="6944265" y="5067874"/>
            <a:ext cx="1084769" cy="369332"/>
            <a:chOff x="3912011" y="6259384"/>
            <a:chExt cx="1084769" cy="369332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D83F3C7-E4E7-4A38-A5CC-42CBEA7B73B3}"/>
                </a:ext>
              </a:extLst>
            </p:cNvPr>
            <p:cNvSpPr txBox="1"/>
            <p:nvPr/>
          </p:nvSpPr>
          <p:spPr>
            <a:xfrm>
              <a:off x="4613322" y="6259384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4ACB2C1-1A17-4CD3-A4C1-63B1DC35B6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2011" y="6444050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DBA9B303-DCC1-4A72-BB15-3F1241C8A125}"/>
              </a:ext>
            </a:extLst>
          </p:cNvPr>
          <p:cNvSpPr/>
          <p:nvPr/>
        </p:nvSpPr>
        <p:spPr>
          <a:xfrm>
            <a:off x="2171700" y="4722870"/>
            <a:ext cx="166689" cy="23251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3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9" grpId="0" animBg="1"/>
      <p:bldP spid="72" grpId="0" animBg="1"/>
      <p:bldP spid="7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E60BEA31-DC3B-4C58-A81D-FDB92D693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468581"/>
            <a:ext cx="6114286" cy="520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876A20A-C59C-4380-967F-1D62D7D7D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60298E-CA9F-483C-8943-9FCC828ED00E}"/>
                  </a:ext>
                </a:extLst>
              </p:cNvPr>
              <p:cNvSpPr txBox="1"/>
              <p:nvPr/>
            </p:nvSpPr>
            <p:spPr>
              <a:xfrm>
                <a:off x="2475053" y="4595385"/>
                <a:ext cx="1474839" cy="6165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60298E-CA9F-483C-8943-9FCC828ED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053" y="4595385"/>
                <a:ext cx="1474839" cy="616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E7E24D-1B67-4DC3-9776-D0FCB162EAAF}"/>
              </a:ext>
            </a:extLst>
          </p:cNvPr>
          <p:cNvCxnSpPr>
            <a:cxnSpLocks/>
          </p:cNvCxnSpPr>
          <p:nvPr/>
        </p:nvCxnSpPr>
        <p:spPr>
          <a:xfrm flipH="1">
            <a:off x="2501376" y="4473264"/>
            <a:ext cx="544166" cy="0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9264B0-0059-4A93-91D4-84420BFEED89}"/>
              </a:ext>
            </a:extLst>
          </p:cNvPr>
          <p:cNvCxnSpPr>
            <a:cxnSpLocks/>
          </p:cNvCxnSpPr>
          <p:nvPr/>
        </p:nvCxnSpPr>
        <p:spPr>
          <a:xfrm flipH="1">
            <a:off x="2636016" y="2906890"/>
            <a:ext cx="3821934" cy="0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C965C4-D064-486F-9649-3CECC5797DEC}"/>
                  </a:ext>
                </a:extLst>
              </p:cNvPr>
              <p:cNvSpPr txBox="1"/>
              <p:nvPr/>
            </p:nvSpPr>
            <p:spPr>
              <a:xfrm>
                <a:off x="5780751" y="3122634"/>
                <a:ext cx="1705899" cy="6127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𝟐𝟎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𝒄𝒓𝒆𝒔𝒕𝒔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C965C4-D064-486F-9649-3CECC5797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751" y="3122634"/>
                <a:ext cx="1705899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26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9B4623A-7147-49C0-B31F-27F481D9A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88" y="3713346"/>
            <a:ext cx="7863024" cy="156733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326" y="1825624"/>
            <a:ext cx="8007349" cy="363865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Edit the code so that </a:t>
            </a:r>
            <a:r>
              <a:rPr lang="en-US" sz="2400" b="1" dirty="0">
                <a:solidFill>
                  <a:srgbClr val="00B050"/>
                </a:solidFill>
              </a:rPr>
              <a:t>n = 15</a:t>
            </a:r>
            <a:r>
              <a:rPr lang="en-US" sz="2400" dirty="0"/>
              <a:t> and then run it again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Edit the code so that </a:t>
            </a:r>
            <a:r>
              <a:rPr lang="en-US" sz="2400" b="1" dirty="0">
                <a:solidFill>
                  <a:srgbClr val="7030A0"/>
                </a:solidFill>
              </a:rPr>
              <a:t>n = 17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and then run it again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Then set </a:t>
            </a:r>
            <a:r>
              <a:rPr lang="en-US" sz="2400" b="1" dirty="0">
                <a:solidFill>
                  <a:srgbClr val="FF0000"/>
                </a:solidFill>
              </a:rPr>
              <a:t>n = 16</a:t>
            </a:r>
            <a:r>
              <a:rPr lang="en-US" sz="2400" dirty="0"/>
              <a:t> and run it again – </a:t>
            </a:r>
            <a:r>
              <a:rPr lang="en-US" sz="2400" i="1" dirty="0">
                <a:solidFill>
                  <a:srgbClr val="0070C0"/>
                </a:solidFill>
              </a:rPr>
              <a:t>now what happens?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09DD911-9C8B-46C6-96BD-40F9E02C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D74D79-007E-44E2-A1E0-56B15EF53768}"/>
              </a:ext>
            </a:extLst>
          </p:cNvPr>
          <p:cNvSpPr/>
          <p:nvPr/>
        </p:nvSpPr>
        <p:spPr>
          <a:xfrm>
            <a:off x="1580074" y="4732988"/>
            <a:ext cx="1775183" cy="25863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3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070A275-C108-47D9-B4A2-2D0A820F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E505FC4B-186B-42B7-B465-942EC1511D3A}"/>
              </a:ext>
            </a:extLst>
          </p:cNvPr>
          <p:cNvSpPr/>
          <p:nvPr/>
        </p:nvSpPr>
        <p:spPr>
          <a:xfrm>
            <a:off x="414641" y="5011960"/>
            <a:ext cx="1635385" cy="854625"/>
          </a:xfrm>
          <a:prstGeom prst="wedgeRoundRectCallout">
            <a:avLst>
              <a:gd name="adj1" fmla="val 102976"/>
              <a:gd name="adj2" fmla="val 223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What happens with </a:t>
            </a:r>
            <a:r>
              <a:rPr lang="en-US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n = 16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?</a:t>
            </a:r>
            <a:endParaRPr lang="en-US" dirty="0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19FB0B-61E6-45B7-B99B-026CC4333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63" y="1343920"/>
            <a:ext cx="3136680" cy="26676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ED9FA5-B0D3-48C6-AA42-93B7CD5E1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757" y="1343920"/>
            <a:ext cx="3136680" cy="26676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FA1E24-AEEA-4F3D-BD9A-3DAAA0E31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659" y="4105451"/>
            <a:ext cx="3136681" cy="266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9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8326" y="1825624"/>
                <a:ext cx="8007349" cy="402211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Run </a:t>
                </a:r>
                <a:r>
                  <a:rPr lang="en-US" sz="2400" b="1" dirty="0">
                    <a:solidFill>
                      <a:schemeClr val="bg1">
                        <a:lumMod val="65000"/>
                      </a:schemeClr>
                    </a:solidFill>
                  </a:rPr>
                  <a:t>Lab 1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 setting n = 15 and then n = 17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Then set </a:t>
                </a:r>
                <a:r>
                  <a:rPr lang="en-US" sz="2400" b="1" dirty="0">
                    <a:solidFill>
                      <a:schemeClr val="bg1">
                        <a:lumMod val="65000"/>
                      </a:schemeClr>
                    </a:solidFill>
                  </a:rPr>
                  <a:t>n = 16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 – </a:t>
                </a:r>
                <a:r>
                  <a:rPr lang="en-US" sz="2400" i="1" dirty="0">
                    <a:solidFill>
                      <a:schemeClr val="bg1">
                        <a:lumMod val="65000"/>
                      </a:schemeClr>
                    </a:solidFill>
                  </a:rPr>
                  <a:t>what happens?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What is the specific relationship between the sinusoid’s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and the graph’s </a:t>
                </a:r>
                <a14:m>
                  <m:oMath xmlns:m="http://schemas.openxmlformats.org/officeDocument/2006/math">
                    <m:r>
                      <a:rPr lang="el-GR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that causes this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aliasing</a:t>
                </a:r>
                <a:r>
                  <a:rPr lang="en-US" sz="2400" dirty="0"/>
                  <a:t>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Set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 = 8 </a:t>
                </a:r>
                <a:r>
                  <a:rPr lang="en-US" sz="2400" dirty="0"/>
                  <a:t>– </a:t>
                </a:r>
                <a:r>
                  <a:rPr lang="en-US" sz="2400" i="1" dirty="0">
                    <a:solidFill>
                      <a:srgbClr val="0070C0"/>
                    </a:solidFill>
                  </a:rPr>
                  <a:t>what happens?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Does catastrophic aliasing occur for any value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𝟏𝟔</m:t>
                    </m:r>
                  </m:oMath>
                </a14:m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 can </a:t>
                </a:r>
                <a:r>
                  <a:rPr lang="en-US" sz="2400" b="1" dirty="0"/>
                  <a:t>n</a:t>
                </a:r>
                <a:r>
                  <a:rPr lang="en-US" sz="2400" dirty="0"/>
                  <a:t> be chosen to </a:t>
                </a:r>
                <a:r>
                  <a:rPr lang="en-US" sz="2400" u="sng" dirty="0"/>
                  <a:t>avoid</a:t>
                </a:r>
                <a:r>
                  <a:rPr lang="en-US" sz="2400" dirty="0"/>
                  <a:t> aliasing?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What is the difference in graphs for </a:t>
                </a:r>
                <a:r>
                  <a:rPr lang="en-US" sz="2400" b="1" dirty="0"/>
                  <a:t>n = 31, 32, 33 </a:t>
                </a:r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326" y="1825624"/>
                <a:ext cx="8007349" cy="4022111"/>
              </a:xfrm>
              <a:blipFill>
                <a:blip r:embed="rId3"/>
                <a:stretch>
                  <a:fillRect l="-989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584376-EB67-47D5-8598-6A6A7EC2C0C9}"/>
              </a:ext>
            </a:extLst>
          </p:cNvPr>
          <p:cNvSpPr/>
          <p:nvPr/>
        </p:nvSpPr>
        <p:spPr>
          <a:xfrm>
            <a:off x="833284" y="5029199"/>
            <a:ext cx="6511413" cy="449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18738A-8DC0-4FF0-8608-07C9C6E7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</p:spTree>
    <p:extLst>
      <p:ext uri="{BB962C8B-B14F-4D97-AF65-F5344CB8AC3E}">
        <p14:creationId xmlns:p14="http://schemas.microsoft.com/office/powerpoint/2010/main" val="163473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E852AAC-7E04-436C-B45F-04043BEE8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659" y="4105451"/>
            <a:ext cx="3136681" cy="26676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E05352-CA86-47FB-B261-1BBDC9D19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757" y="1343920"/>
            <a:ext cx="3136679" cy="26676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0ADB9F8-E921-4F2A-A94A-469576761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564" y="1343921"/>
            <a:ext cx="3136680" cy="267024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070A275-C108-47D9-B4A2-2D0A820F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EEAD6451-AC4B-4EB2-8A15-97F7D9BE4D60}"/>
                  </a:ext>
                </a:extLst>
              </p:cNvPr>
              <p:cNvSpPr/>
              <p:nvPr/>
            </p:nvSpPr>
            <p:spPr>
              <a:xfrm>
                <a:off x="432304" y="5156840"/>
                <a:ext cx="2040942" cy="1186002"/>
              </a:xfrm>
              <a:prstGeom prst="wedgeRectCallout">
                <a:avLst>
                  <a:gd name="adj1" fmla="val 91107"/>
                  <a:gd name="adj2" fmla="val -5720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At N=32 the graph is still coarse but at least it now reaches its </a:t>
                </a:r>
                <a:r>
                  <a:rPr lang="en-US" dirty="0">
                    <a:ln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</a:rPr>
                  <a:t>full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dirty="0">
                    <a:ln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</a:rPr>
                  <a:t>range</a:t>
                </a:r>
                <a:endParaRPr lang="en-US" dirty="0"/>
              </a:p>
            </p:txBody>
          </p:sp>
        </mc:Choice>
        <mc:Fallback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EEAD6451-AC4B-4EB2-8A15-97F7D9BE4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04" y="5156840"/>
                <a:ext cx="2040942" cy="1186002"/>
              </a:xfrm>
              <a:prstGeom prst="wedgeRectCallout">
                <a:avLst>
                  <a:gd name="adj1" fmla="val 91107"/>
                  <a:gd name="adj2" fmla="val -57205"/>
                </a:avLst>
              </a:prstGeom>
              <a:blipFill>
                <a:blip r:embed="rId6"/>
                <a:stretch>
                  <a:fillRect l="-1663" b="-7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41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Nyquist Sampling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413" cy="484089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To minimize aliasing (data loss), </a:t>
                </a:r>
                <a:r>
                  <a:rPr lang="en-US" sz="2400" b="1" u="sng" dirty="0">
                    <a:solidFill>
                      <a:srgbClr val="7030A0"/>
                    </a:solidFill>
                  </a:rPr>
                  <a:t>if you know </a:t>
                </a:r>
                <a14:m>
                  <m:oMath xmlns:m="http://schemas.openxmlformats.org/officeDocument/2006/math">
                    <m:r>
                      <a:rPr lang="en-US" sz="2400" b="1" i="1" u="sng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400" b="1" u="sng" dirty="0">
                    <a:solidFill>
                      <a:srgbClr val="7030A0"/>
                    </a:solidFill>
                  </a:rPr>
                  <a:t> ahead of time</a:t>
                </a:r>
                <a:r>
                  <a:rPr lang="en-US" sz="2400" dirty="0"/>
                  <a:t>, set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This rule is the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Nyquist Sampling Theorem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 need at least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2x</a:t>
                </a:r>
                <a:r>
                  <a:rPr lang="en-US" sz="2400" dirty="0"/>
                  <a:t> as many samples as the </a:t>
                </a:r>
                <a:r>
                  <a:rPr lang="en-US" sz="2400" b="1" dirty="0"/>
                  <a:t>highest</a:t>
                </a:r>
                <a:r>
                  <a:rPr lang="en-US" sz="2400" dirty="0"/>
                  <a:t> </a:t>
                </a:r>
                <a:r>
                  <a:rPr lang="en-US" sz="2400" b="1" dirty="0"/>
                  <a:t>frequency</a:t>
                </a:r>
                <a:r>
                  <a:rPr lang="en-US" sz="2400" dirty="0"/>
                  <a:t> you intend to capture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413" cy="4840898"/>
              </a:xfrm>
              <a:blipFill>
                <a:blip r:embed="rId3"/>
                <a:stretch>
                  <a:fillRect l="-1066" t="-1761" r="-1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7750" y="4417969"/>
            <a:ext cx="6457950" cy="20897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24072" y="3910137"/>
            <a:ext cx="1908994" cy="101566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This wave is under sampled (</a:t>
            </a:r>
            <a:r>
              <a:rPr lang="en-US" sz="2000" b="1" dirty="0">
                <a:solidFill>
                  <a:schemeClr val="bg1"/>
                </a:solidFill>
              </a:rPr>
              <a:t>n</a:t>
            </a:r>
            <a:r>
              <a:rPr lang="en-US" sz="2000" dirty="0">
                <a:solidFill>
                  <a:schemeClr val="bg1"/>
                </a:solidFill>
              </a:rPr>
              <a:t> is too low!)</a:t>
            </a:r>
          </a:p>
        </p:txBody>
      </p:sp>
    </p:spTree>
    <p:extLst>
      <p:ext uri="{BB962C8B-B14F-4D97-AF65-F5344CB8AC3E}">
        <p14:creationId xmlns:p14="http://schemas.microsoft.com/office/powerpoint/2010/main" val="211822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38827" y="4457700"/>
                <a:ext cx="7266346" cy="2081213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 have an experiment that exhibits periodic behavior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 often (how many intervals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) would you sample the output to measure its wavelike nature?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hypothesis suggests a frequency of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210</a:t>
                </a:r>
                <a:r>
                  <a:rPr lang="en-US" sz="2400" dirty="0"/>
                  <a:t> so taking </a:t>
                </a:r>
                <a:r>
                  <a:rPr lang="en-US" sz="2400" b="1" dirty="0"/>
                  <a:t>420</a:t>
                </a:r>
                <a:r>
                  <a:rPr lang="en-US" sz="2400" dirty="0"/>
                  <a:t> samples should meet the </a:t>
                </a:r>
                <a:r>
                  <a:rPr lang="en-US" sz="2400" dirty="0">
                    <a:ln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</a:rPr>
                  <a:t>Nyquist</a:t>
                </a:r>
                <a:r>
                  <a:rPr lang="en-US" sz="2400" dirty="0"/>
                  <a:t> minimum</a:t>
                </a:r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827" y="4457700"/>
                <a:ext cx="7266346" cy="2081213"/>
              </a:xfrm>
              <a:blipFill>
                <a:blip r:embed="rId3"/>
                <a:stretch>
                  <a:fillRect l="-1091" t="-4094" r="-1678" b="-4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Unknown Wave Aliasing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DBAE3A-BE43-48DA-B21B-80256A70F1C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9293" y="1458195"/>
            <a:ext cx="4225413" cy="281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5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A2B9E3-67B9-4B0D-979E-70A43BCC7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468581"/>
            <a:ext cx="6114286" cy="520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BC85589-C9EA-4595-98E6-ED881203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nyquist_unknown.py</a:t>
            </a:r>
          </a:p>
        </p:txBody>
      </p:sp>
    </p:spTree>
    <p:extLst>
      <p:ext uri="{BB962C8B-B14F-4D97-AF65-F5344CB8AC3E}">
        <p14:creationId xmlns:p14="http://schemas.microsoft.com/office/powerpoint/2010/main" val="426703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9694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Review the key parts of a </a:t>
            </a:r>
            <a:r>
              <a:rPr lang="en-US" sz="2400" b="1" dirty="0">
                <a:solidFill>
                  <a:srgbClr val="00B050"/>
                </a:solidFill>
              </a:rPr>
              <a:t>sinusoidal</a:t>
            </a:r>
            <a:r>
              <a:rPr lang="en-US" sz="2400" dirty="0"/>
              <a:t> transverse wave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Appreciate the affect of sampling rate on </a:t>
            </a:r>
            <a:r>
              <a:rPr lang="en-US" sz="2400" b="1" dirty="0">
                <a:solidFill>
                  <a:srgbClr val="FF0000"/>
                </a:solidFill>
              </a:rPr>
              <a:t>aliasing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Understand the </a:t>
            </a:r>
            <a:r>
              <a:rPr lang="en-US" sz="2400" b="1" dirty="0"/>
              <a:t>Nyquist Sampling Theorem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Consider the kinematics of a travelling wave, as it relates to amplitude, wavelength, and frequency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 </a:t>
            </a:r>
            <a:r>
              <a:rPr lang="en-US" sz="2400" b="1" dirty="0">
                <a:solidFill>
                  <a:srgbClr val="0070C0"/>
                </a:solidFill>
              </a:rPr>
              <a:t>standing</a:t>
            </a:r>
            <a:r>
              <a:rPr lang="en-US" sz="2400" dirty="0"/>
              <a:t> wave via </a:t>
            </a:r>
            <a:r>
              <a:rPr lang="en-US" sz="2400" b="1" dirty="0">
                <a:solidFill>
                  <a:srgbClr val="7030A0"/>
                </a:solidFill>
              </a:rPr>
              <a:t>superposition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0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C547367-5248-48AB-A589-7071C41CE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030" y="1744635"/>
            <a:ext cx="4161905" cy="24952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CB105DD-99D0-452F-B5D8-BC4556C9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nyquist_unknown.py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331F4D-33D3-481F-99D1-71D10281426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066" y="3600950"/>
            <a:ext cx="2941656" cy="1955888"/>
          </a:xfrm>
          <a:prstGeom prst="rect">
            <a:avLst/>
          </a:prstGeom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D3273DBB-AED3-4835-AF40-50F2476F1210}"/>
              </a:ext>
            </a:extLst>
          </p:cNvPr>
          <p:cNvSpPr/>
          <p:nvPr/>
        </p:nvSpPr>
        <p:spPr>
          <a:xfrm>
            <a:off x="1011464" y="1581381"/>
            <a:ext cx="2440859" cy="1585451"/>
          </a:xfrm>
          <a:prstGeom prst="cloudCallout">
            <a:avLst>
              <a:gd name="adj1" fmla="val 15615"/>
              <a:gd name="adj2" fmla="val 950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Okay, we going to take </a:t>
            </a:r>
            <a:r>
              <a:rPr lang="en-US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14x</a:t>
            </a:r>
            <a:r>
              <a:rPr lang="en-US" dirty="0"/>
              <a:t> more samples!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666658-FF04-4B40-A1E4-1F6B7EF9546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42076" y="4515927"/>
            <a:ext cx="2440859" cy="179812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215194-47B5-4D56-857A-E8033275A662}"/>
              </a:ext>
            </a:extLst>
          </p:cNvPr>
          <p:cNvSpPr/>
          <p:nvPr/>
        </p:nvSpPr>
        <p:spPr>
          <a:xfrm>
            <a:off x="4557253" y="2510287"/>
            <a:ext cx="1467464" cy="25863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8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D1D927-F5D9-4743-94CA-502859F03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468581"/>
            <a:ext cx="6114286" cy="520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BC85589-C9EA-4595-98E6-ED881203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nyquist_unknown.py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CE88C0C-1B45-4319-8EB5-96875DFF413F}"/>
              </a:ext>
            </a:extLst>
          </p:cNvPr>
          <p:cNvSpPr/>
          <p:nvPr/>
        </p:nvSpPr>
        <p:spPr>
          <a:xfrm>
            <a:off x="2965370" y="2857266"/>
            <a:ext cx="3213260" cy="1103456"/>
          </a:xfrm>
          <a:prstGeom prst="wedgeRoundRectCallout">
            <a:avLst>
              <a:gd name="adj1" fmla="val 7194"/>
              <a:gd name="adj2" fmla="val 922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Even after taking so many samples (2940) we still have </a:t>
            </a:r>
            <a:r>
              <a:rPr lang="en-US" sz="2000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catastrophic aliasing!</a:t>
            </a:r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endParaRPr lang="en-US" sz="2000" dirty="0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76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1EE310-D4E2-4AE4-B5D0-329354AF2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823" y="1645455"/>
            <a:ext cx="5142857" cy="241904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CB105DD-99D0-452F-B5D8-BC4556C9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nyquist_unknown.py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1772F4D8-706E-4DFA-A80D-9924F7FA3250}"/>
              </a:ext>
            </a:extLst>
          </p:cNvPr>
          <p:cNvSpPr/>
          <p:nvPr/>
        </p:nvSpPr>
        <p:spPr>
          <a:xfrm>
            <a:off x="628650" y="3663966"/>
            <a:ext cx="2905432" cy="1533833"/>
          </a:xfrm>
          <a:prstGeom prst="wedgeRoundRectCallout">
            <a:avLst>
              <a:gd name="adj1" fmla="val 56567"/>
              <a:gd name="adj2" fmla="val -1207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What if we take </a:t>
            </a:r>
            <a:r>
              <a:rPr lang="en-US" sz="2000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just one </a:t>
            </a:r>
            <a:r>
              <a:rPr lang="en-US" sz="2000" i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less</a:t>
            </a:r>
            <a:r>
              <a:rPr lang="en-US" sz="2000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 sample </a:t>
            </a:r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(2939) during the experiment? </a:t>
            </a:r>
            <a:endParaRPr lang="en-US" sz="2000" dirty="0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BD2B8-BA2B-4D7E-94DD-92143D46670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6169" y="4306996"/>
            <a:ext cx="2857500" cy="178593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A36B31C-BCEB-46FF-BE13-6CB6838A8C32}"/>
              </a:ext>
            </a:extLst>
          </p:cNvPr>
          <p:cNvSpPr/>
          <p:nvPr/>
        </p:nvSpPr>
        <p:spPr>
          <a:xfrm>
            <a:off x="2592030" y="2371038"/>
            <a:ext cx="1467464" cy="25863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7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E12481-6FD4-4467-BF1C-450B266D4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6" y="1377937"/>
            <a:ext cx="6114286" cy="520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820228" y="2289219"/>
            <a:ext cx="1292977" cy="2290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B4F9E856-3942-4255-A322-D99E3C7E3EFF}"/>
              </a:ext>
            </a:extLst>
          </p:cNvPr>
          <p:cNvSpPr/>
          <p:nvPr/>
        </p:nvSpPr>
        <p:spPr>
          <a:xfrm>
            <a:off x="628649" y="5252896"/>
            <a:ext cx="2446390" cy="1103455"/>
          </a:xfrm>
          <a:prstGeom prst="wedgeRoundRectCallout">
            <a:avLst>
              <a:gd name="adj1" fmla="val 47019"/>
              <a:gd name="adj2" fmla="val -1122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Now we can finally see the wave in its true form</a:t>
            </a:r>
            <a:endParaRPr lang="en-US" sz="2000" dirty="0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5241DCF-8E3D-486A-A5C1-4265FF21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nyquist_unknown.py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ECF9A348-3F6B-4553-94D3-DF306BB42D14}"/>
              </a:ext>
            </a:extLst>
          </p:cNvPr>
          <p:cNvSpPr/>
          <p:nvPr/>
        </p:nvSpPr>
        <p:spPr>
          <a:xfrm>
            <a:off x="6457950" y="2877272"/>
            <a:ext cx="2446390" cy="1103455"/>
          </a:xfrm>
          <a:prstGeom prst="wedgeRoundRectCallout">
            <a:avLst>
              <a:gd name="adj1" fmla="val -83501"/>
              <a:gd name="adj2" fmla="val -781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Taking one </a:t>
            </a:r>
            <a:r>
              <a:rPr lang="en-US" sz="20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less</a:t>
            </a:r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sample made all the difference </a:t>
            </a:r>
            <a:r>
              <a:rPr lang="en-US" sz="2000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– why?</a:t>
            </a:r>
          </a:p>
        </p:txBody>
      </p:sp>
    </p:spTree>
    <p:extLst>
      <p:ext uri="{BB962C8B-B14F-4D97-AF65-F5344CB8AC3E}">
        <p14:creationId xmlns:p14="http://schemas.microsoft.com/office/powerpoint/2010/main" val="282641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Research Questions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387462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If you don’t know (ahead of time) the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400" dirty="0"/>
                  <a:t> of a sampled sinusoid, then to minimize the chance of aliasing, </a:t>
                </a:r>
                <a:r>
                  <a:rPr lang="en-US" sz="2400" b="1" i="1" dirty="0">
                    <a:solidFill>
                      <a:srgbClr val="7030A0"/>
                    </a:solidFill>
                  </a:rPr>
                  <a:t>is it best </a:t>
                </a:r>
                <a:r>
                  <a:rPr lang="en-US" sz="2400" dirty="0"/>
                  <a:t>to set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 to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prime number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? 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Why?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What happens if </a:t>
                </a:r>
                <a:r>
                  <a:rPr lang="en-US" sz="2400" b="1" dirty="0"/>
                  <a:t>by pure bad luck </a:t>
                </a:r>
                <a:r>
                  <a:rPr lang="en-US" sz="2400" dirty="0"/>
                  <a:t>your sampling rate and the </a:t>
                </a:r>
                <a:r>
                  <a:rPr lang="en-US" sz="2400" i="1" dirty="0"/>
                  <a:t>frequency</a:t>
                </a:r>
                <a:r>
                  <a:rPr lang="en-US" sz="2400" dirty="0"/>
                  <a:t> of any of the constituent fundamental harmonics of the sampled wave are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not</a:t>
                </a:r>
                <a:r>
                  <a:rPr lang="en-US" sz="2400" dirty="0"/>
                  <a:t> coprime (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GCD &gt; 1</a:t>
                </a:r>
                <a:r>
                  <a:rPr lang="en-US" sz="2400" dirty="0"/>
                  <a:t>)?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What happens if your sampling rate </a:t>
                </a:r>
                <a:r>
                  <a:rPr lang="en-US" sz="2400" u="sng" dirty="0"/>
                  <a:t>aligns</a:t>
                </a:r>
                <a:r>
                  <a:rPr lang="en-US" sz="2400" dirty="0"/>
                  <a:t> somehow exactly to the oscillatory period of the sampled wave?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What can you do to ensure the GCD of two numbers has a higher </a:t>
                </a:r>
                <a:r>
                  <a:rPr lang="en-US" sz="2400" b="1" i="1" dirty="0"/>
                  <a:t>probability</a:t>
                </a:r>
                <a:r>
                  <a:rPr lang="en-US" sz="2400" dirty="0"/>
                  <a:t> of being equal to one (==1) 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3874628"/>
              </a:xfrm>
              <a:blipFill>
                <a:blip r:embed="rId3"/>
                <a:stretch>
                  <a:fillRect l="-1005" t="-2201" r="-1005" b="-2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6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D886CF4-84E3-4D61-B0E9-8DF359592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6" y="1377937"/>
            <a:ext cx="6114286" cy="520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822723" y="2285159"/>
            <a:ext cx="1312606" cy="2290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378975" y="5217552"/>
                <a:ext cx="6349180" cy="120032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400" dirty="0"/>
                  <a:t>Using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large prime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 for sample count helps avoid accidental aliasing if you don’t yet know the true nature of the underlying waveform</a:t>
                </a: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975" y="5217552"/>
                <a:ext cx="6349180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01DFC3-4ACD-4B13-8FF1-80DAFD82720D}"/>
                  </a:ext>
                </a:extLst>
              </p:cNvPr>
              <p:cNvSpPr txBox="1"/>
              <p:nvPr/>
            </p:nvSpPr>
            <p:spPr>
              <a:xfrm>
                <a:off x="1946106" y="2861841"/>
                <a:ext cx="5487761" cy="4001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⁡(14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01DFC3-4ACD-4B13-8FF1-80DAFD827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106" y="2861841"/>
                <a:ext cx="548776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B050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74F73A30-95CE-42E2-AB72-6E568218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Avoiding Sample Aliasing</a:t>
            </a:r>
          </a:p>
        </p:txBody>
      </p:sp>
    </p:spTree>
    <p:extLst>
      <p:ext uri="{BB962C8B-B14F-4D97-AF65-F5344CB8AC3E}">
        <p14:creationId xmlns:p14="http://schemas.microsoft.com/office/powerpoint/2010/main" val="141710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Travelling Waves &amp; Superposition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047F3C-4B51-4D26-8A23-DD3D8209344B}"/>
                  </a:ext>
                </a:extLst>
              </p:cNvPr>
              <p:cNvSpPr txBox="1"/>
              <p:nvPr/>
            </p:nvSpPr>
            <p:spPr>
              <a:xfrm>
                <a:off x="4106649" y="1560272"/>
                <a:ext cx="23493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047F3C-4B51-4D26-8A23-DD3D82093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649" y="1560272"/>
                <a:ext cx="2349361" cy="276999"/>
              </a:xfrm>
              <a:prstGeom prst="rect">
                <a:avLst/>
              </a:prstGeom>
              <a:blipFill>
                <a:blip r:embed="rId3"/>
                <a:stretch>
                  <a:fillRect l="-207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EEA53D-5D59-422C-9A14-1818AB84B999}"/>
                  </a:ext>
                </a:extLst>
              </p:cNvPr>
              <p:cNvSpPr txBox="1"/>
              <p:nvPr/>
            </p:nvSpPr>
            <p:spPr>
              <a:xfrm>
                <a:off x="4106649" y="1994914"/>
                <a:ext cx="23706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EEA53D-5D59-422C-9A14-1818AB84B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649" y="1994914"/>
                <a:ext cx="2370649" cy="276999"/>
              </a:xfrm>
              <a:prstGeom prst="rect">
                <a:avLst/>
              </a:prstGeom>
              <a:blipFill>
                <a:blip r:embed="rId4"/>
                <a:stretch>
                  <a:fillRect l="-205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FE3C29-CE02-4CEF-8E9D-58B730E58798}"/>
                  </a:ext>
                </a:extLst>
              </p:cNvPr>
              <p:cNvSpPr txBox="1"/>
              <p:nvPr/>
            </p:nvSpPr>
            <p:spPr>
              <a:xfrm>
                <a:off x="1229582" y="1560272"/>
                <a:ext cx="177426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FE3C29-CE02-4CEF-8E9D-58B730E58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582" y="1560272"/>
                <a:ext cx="1774268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675A56-C3B6-4974-A711-2982B9861163}"/>
                  </a:ext>
                </a:extLst>
              </p:cNvPr>
              <p:cNvSpPr txBox="1"/>
              <p:nvPr/>
            </p:nvSpPr>
            <p:spPr>
              <a:xfrm>
                <a:off x="1229582" y="2330277"/>
                <a:ext cx="1950277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675A56-C3B6-4974-A711-2982B9861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582" y="2330277"/>
                <a:ext cx="1950277" cy="4744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4BF507-2790-462C-A6DF-962AE358A77B}"/>
                  </a:ext>
                </a:extLst>
              </p:cNvPr>
              <p:cNvSpPr txBox="1"/>
              <p:nvPr/>
            </p:nvSpPr>
            <p:spPr>
              <a:xfrm>
                <a:off x="1154821" y="3133609"/>
                <a:ext cx="64075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4BF507-2790-462C-A6DF-962AE358A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21" y="3133609"/>
                <a:ext cx="6407523" cy="276999"/>
              </a:xfrm>
              <a:prstGeom prst="rect">
                <a:avLst/>
              </a:prstGeom>
              <a:blipFill>
                <a:blip r:embed="rId7"/>
                <a:stretch>
                  <a:fillRect l="-475" r="-28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59AA0C-1D43-4E51-90F4-CD1D13469D23}"/>
                  </a:ext>
                </a:extLst>
              </p:cNvPr>
              <p:cNvSpPr txBox="1"/>
              <p:nvPr/>
            </p:nvSpPr>
            <p:spPr>
              <a:xfrm>
                <a:off x="4106649" y="2521247"/>
                <a:ext cx="1169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59AA0C-1D43-4E51-90F4-CD1D13469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649" y="2521247"/>
                <a:ext cx="1169999" cy="276999"/>
              </a:xfrm>
              <a:prstGeom prst="rect">
                <a:avLst/>
              </a:prstGeom>
              <a:blipFill>
                <a:blip r:embed="rId8"/>
                <a:stretch>
                  <a:fillRect l="-4688" r="-41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6D258B-025C-434A-9120-32EB08F4310F}"/>
                  </a:ext>
                </a:extLst>
              </p:cNvPr>
              <p:cNvSpPr txBox="1"/>
              <p:nvPr/>
            </p:nvSpPr>
            <p:spPr>
              <a:xfrm>
                <a:off x="1154821" y="3596223"/>
                <a:ext cx="65159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6D258B-025C-434A-9120-32EB08F43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21" y="3596223"/>
                <a:ext cx="6515950" cy="276999"/>
              </a:xfrm>
              <a:prstGeom prst="rect">
                <a:avLst/>
              </a:prstGeom>
              <a:blipFill>
                <a:blip r:embed="rId9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AD5BEC-978A-43FB-8C4E-4D294B1211AF}"/>
                  </a:ext>
                </a:extLst>
              </p:cNvPr>
              <p:cNvSpPr txBox="1"/>
              <p:nvPr/>
            </p:nvSpPr>
            <p:spPr>
              <a:xfrm>
                <a:off x="704648" y="5538250"/>
                <a:ext cx="733008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AD5BEC-978A-43FB-8C4E-4D294B121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48" y="5538250"/>
                <a:ext cx="7330080" cy="7146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A0B379-10D4-4DAD-ACC6-3D22A79244A9}"/>
                  </a:ext>
                </a:extLst>
              </p:cNvPr>
              <p:cNvSpPr txBox="1"/>
              <p:nvPr/>
            </p:nvSpPr>
            <p:spPr>
              <a:xfrm>
                <a:off x="1077681" y="4264810"/>
                <a:ext cx="3852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Simple Case: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A0B379-10D4-4DAD-ACC6-3D22A7924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681" y="4264810"/>
                <a:ext cx="3852337" cy="276999"/>
              </a:xfrm>
              <a:prstGeom prst="rect">
                <a:avLst/>
              </a:prstGeom>
              <a:blipFill>
                <a:blip r:embed="rId11"/>
                <a:stretch>
                  <a:fillRect l="-3797" t="-28889" r="-1108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FB8F19-C09C-4AD9-9CB3-F0652093E4A4}"/>
                  </a:ext>
                </a:extLst>
              </p:cNvPr>
              <p:cNvSpPr txBox="1"/>
              <p:nvPr/>
            </p:nvSpPr>
            <p:spPr>
              <a:xfrm>
                <a:off x="749854" y="4699851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FB8F19-C09C-4AD9-9CB3-F0652093E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54" y="4699851"/>
                <a:ext cx="4572000" cy="369332"/>
              </a:xfrm>
              <a:prstGeom prst="rect">
                <a:avLst/>
              </a:prstGeom>
              <a:blipFill>
                <a:blip r:embed="rId1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31DEC74-E5CF-4081-8088-3A1095254538}"/>
                  </a:ext>
                </a:extLst>
              </p:cNvPr>
              <p:cNvSpPr txBox="1"/>
              <p:nvPr/>
            </p:nvSpPr>
            <p:spPr>
              <a:xfrm>
                <a:off x="749854" y="5113062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31DEC74-E5CF-4081-8088-3A1095254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54" y="5113062"/>
                <a:ext cx="4572000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7FE187-3E57-46FF-989A-697328BD4490}"/>
              </a:ext>
            </a:extLst>
          </p:cNvPr>
          <p:cNvCxnSpPr>
            <a:endCxn id="20" idx="0"/>
          </p:cNvCxnSpPr>
          <p:nvPr/>
        </p:nvCxnSpPr>
        <p:spPr>
          <a:xfrm flipV="1">
            <a:off x="2555823" y="4699851"/>
            <a:ext cx="480031" cy="3693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DF64ED4-01B3-4192-B21F-C92899DFA042}"/>
              </a:ext>
            </a:extLst>
          </p:cNvPr>
          <p:cNvCxnSpPr>
            <a:cxnSpLocks/>
          </p:cNvCxnSpPr>
          <p:nvPr/>
        </p:nvCxnSpPr>
        <p:spPr>
          <a:xfrm>
            <a:off x="3458497" y="4911140"/>
            <a:ext cx="12663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CD1A58-4A55-42D7-830B-F71228F272B4}"/>
              </a:ext>
            </a:extLst>
          </p:cNvPr>
          <p:cNvCxnSpPr/>
          <p:nvPr/>
        </p:nvCxnSpPr>
        <p:spPr>
          <a:xfrm flipV="1">
            <a:off x="2552121" y="5115991"/>
            <a:ext cx="480031" cy="3693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FEBFC1-6E1D-434A-B322-1D8812CF30EC}"/>
              </a:ext>
            </a:extLst>
          </p:cNvPr>
          <p:cNvCxnSpPr>
            <a:cxnSpLocks/>
          </p:cNvCxnSpPr>
          <p:nvPr/>
        </p:nvCxnSpPr>
        <p:spPr>
          <a:xfrm>
            <a:off x="3458497" y="5327224"/>
            <a:ext cx="12663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F7AC23-6BFB-4559-8A42-049B6B027BB0}"/>
              </a:ext>
            </a:extLst>
          </p:cNvPr>
          <p:cNvSpPr txBox="1"/>
          <p:nvPr/>
        </p:nvSpPr>
        <p:spPr>
          <a:xfrm>
            <a:off x="6577779" y="1475983"/>
            <a:ext cx="2293376" cy="92333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These waves have both spatial and temporal components</a:t>
            </a:r>
          </a:p>
        </p:txBody>
      </p:sp>
    </p:spTree>
    <p:extLst>
      <p:ext uri="{BB962C8B-B14F-4D97-AF65-F5344CB8AC3E}">
        <p14:creationId xmlns:p14="http://schemas.microsoft.com/office/powerpoint/2010/main" val="65831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  <p:bldP spid="14" grpId="0"/>
      <p:bldP spid="19" grpId="0"/>
      <p:bldP spid="20" grpId="0"/>
      <p:bldP spid="21" grpId="0"/>
      <p:bldP spid="3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Travelling Waves &amp; Superposition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D9C42-3FA1-4543-82F9-A0B799B2CD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5" r="29521"/>
          <a:stretch/>
        </p:blipFill>
        <p:spPr>
          <a:xfrm>
            <a:off x="4828023" y="1632993"/>
            <a:ext cx="3603551" cy="2976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4F02AC-6C72-4930-AD93-B378EC3D04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1" b="1500"/>
          <a:stretch/>
        </p:blipFill>
        <p:spPr>
          <a:xfrm>
            <a:off x="628650" y="1632993"/>
            <a:ext cx="3852199" cy="31104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6A3C56-D021-4910-9EC3-A16B1D5CB2EE}"/>
              </a:ext>
            </a:extLst>
          </p:cNvPr>
          <p:cNvSpPr txBox="1"/>
          <p:nvPr/>
        </p:nvSpPr>
        <p:spPr>
          <a:xfrm>
            <a:off x="1815999" y="5206962"/>
            <a:ext cx="532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But what if the two waves are travelling at </a:t>
            </a:r>
            <a:r>
              <a:rPr lang="en-US" sz="2400" dirty="0">
                <a:solidFill>
                  <a:srgbClr val="FF0000"/>
                </a:solidFill>
              </a:rPr>
              <a:t>different</a:t>
            </a:r>
            <a:r>
              <a:rPr lang="en-US" sz="2400" dirty="0"/>
              <a:t> </a:t>
            </a:r>
            <a:r>
              <a:rPr lang="en-US" sz="2400" b="1" dirty="0"/>
              <a:t>speeds</a:t>
            </a:r>
            <a:r>
              <a:rPr lang="en-US" sz="2400" dirty="0"/>
              <a:t>, or have different </a:t>
            </a:r>
            <a:r>
              <a:rPr lang="en-US" sz="2400" b="1" dirty="0"/>
              <a:t>amplitudes</a:t>
            </a:r>
            <a:r>
              <a:rPr lang="en-US" sz="2400" dirty="0"/>
              <a:t>, or different </a:t>
            </a:r>
            <a:r>
              <a:rPr lang="en-US" sz="2400" b="1" dirty="0"/>
              <a:t>wave numbers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00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5E9479A-922D-4F61-ADC9-1EED23AFB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996" y="1424005"/>
            <a:ext cx="7300580" cy="4232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travelling_waves.py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B88D40-161F-48AB-BE1E-55D96A6175D2}"/>
              </a:ext>
            </a:extLst>
          </p:cNvPr>
          <p:cNvGrpSpPr/>
          <p:nvPr/>
        </p:nvGrpSpPr>
        <p:grpSpPr>
          <a:xfrm>
            <a:off x="5986300" y="2491417"/>
            <a:ext cx="1076632" cy="369332"/>
            <a:chOff x="4968362" y="2079211"/>
            <a:chExt cx="1076632" cy="369332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3DF60E2-B6B7-437D-A884-DA1E5CC960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03187F-FE19-4D2D-946B-71F19F25883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1B87FE2-24C6-457F-AFC0-F293A93E9FB6}"/>
              </a:ext>
            </a:extLst>
          </p:cNvPr>
          <p:cNvGrpSpPr/>
          <p:nvPr/>
        </p:nvGrpSpPr>
        <p:grpSpPr>
          <a:xfrm>
            <a:off x="4310970" y="2870764"/>
            <a:ext cx="1076632" cy="369332"/>
            <a:chOff x="4704120" y="2356972"/>
            <a:chExt cx="1076632" cy="369332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3F28505-1262-412E-9AA8-08A4FC32E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8AE250C-521E-449D-A699-2F99FBB9D8BA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0722B7E0-E496-4A6E-B8B2-7A37232CF782}"/>
              </a:ext>
            </a:extLst>
          </p:cNvPr>
          <p:cNvSpPr/>
          <p:nvPr/>
        </p:nvSpPr>
        <p:spPr>
          <a:xfrm>
            <a:off x="1746614" y="2972602"/>
            <a:ext cx="2419805" cy="5153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9FFBE97-91F6-4EB6-923E-BD5B5300C530}"/>
                  </a:ext>
                </a:extLst>
              </p:cNvPr>
              <p:cNvSpPr txBox="1"/>
              <p:nvPr/>
            </p:nvSpPr>
            <p:spPr>
              <a:xfrm>
                <a:off x="5504793" y="2956639"/>
                <a:ext cx="211660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9FFBE97-91F6-4EB6-923E-BD5B5300C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93" y="2956639"/>
                <a:ext cx="2116605" cy="276999"/>
              </a:xfrm>
              <a:prstGeom prst="rect">
                <a:avLst/>
              </a:prstGeom>
              <a:blipFill>
                <a:blip r:embed="rId4"/>
                <a:stretch>
                  <a:fillRect l="-2305" t="-173333" r="-10086" b="-25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BB331AB-C24B-43B3-BB42-3AE4F9DF1601}"/>
                  </a:ext>
                </a:extLst>
              </p:cNvPr>
              <p:cNvSpPr txBox="1"/>
              <p:nvPr/>
            </p:nvSpPr>
            <p:spPr>
              <a:xfrm>
                <a:off x="5504793" y="3258273"/>
                <a:ext cx="71269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BB331AB-C24B-43B3-BB42-3AE4F9DF1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93" y="3258273"/>
                <a:ext cx="712695" cy="276999"/>
              </a:xfrm>
              <a:prstGeom prst="rect">
                <a:avLst/>
              </a:prstGeom>
              <a:blipFill>
                <a:blip r:embed="rId5"/>
                <a:stretch>
                  <a:fillRect l="-7692" r="-769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CBC6284-1A54-4B76-B9A2-790E819B962D}"/>
                  </a:ext>
                </a:extLst>
              </p:cNvPr>
              <p:cNvSpPr txBox="1"/>
              <p:nvPr/>
            </p:nvSpPr>
            <p:spPr>
              <a:xfrm>
                <a:off x="1267584" y="5978979"/>
                <a:ext cx="23493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CBC6284-1A54-4B76-B9A2-790E819B9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584" y="5978979"/>
                <a:ext cx="2349361" cy="276999"/>
              </a:xfrm>
              <a:prstGeom prst="rect">
                <a:avLst/>
              </a:prstGeom>
              <a:blipFill>
                <a:blip r:embed="rId6"/>
                <a:stretch>
                  <a:fillRect l="-207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C33C0ED-1719-4855-874A-B77535AEA2E9}"/>
                  </a:ext>
                </a:extLst>
              </p:cNvPr>
              <p:cNvSpPr txBox="1"/>
              <p:nvPr/>
            </p:nvSpPr>
            <p:spPr>
              <a:xfrm>
                <a:off x="3904695" y="5978979"/>
                <a:ext cx="23706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C33C0ED-1719-4855-874A-B77535AEA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695" y="5978979"/>
                <a:ext cx="2370649" cy="276999"/>
              </a:xfrm>
              <a:prstGeom prst="rect">
                <a:avLst/>
              </a:prstGeom>
              <a:blipFill>
                <a:blip r:embed="rId7"/>
                <a:stretch>
                  <a:fillRect l="-206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2949BF6-B2E9-41A1-BE49-CBC9EADBB073}"/>
                  </a:ext>
                </a:extLst>
              </p:cNvPr>
              <p:cNvSpPr txBox="1"/>
              <p:nvPr/>
            </p:nvSpPr>
            <p:spPr>
              <a:xfrm>
                <a:off x="6563095" y="5820634"/>
                <a:ext cx="1629634" cy="5936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2949BF6-B2E9-41A1-BE49-CBC9EADBB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95" y="5820634"/>
                <a:ext cx="1629634" cy="5936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15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39" grpId="0" animBg="1"/>
      <p:bldP spid="4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BBE26B-27F3-4445-839A-DC9CB7AE3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179" y="2068712"/>
            <a:ext cx="6446214" cy="20528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travelling_waves.py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B88D40-161F-48AB-BE1E-55D96A6175D2}"/>
              </a:ext>
            </a:extLst>
          </p:cNvPr>
          <p:cNvGrpSpPr/>
          <p:nvPr/>
        </p:nvGrpSpPr>
        <p:grpSpPr>
          <a:xfrm>
            <a:off x="7071853" y="2301504"/>
            <a:ext cx="1076632" cy="369332"/>
            <a:chOff x="4968362" y="2079211"/>
            <a:chExt cx="1076632" cy="369332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3DF60E2-B6B7-437D-A884-DA1E5CC960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03187F-FE19-4D2D-946B-71F19F25883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1B87FE2-24C6-457F-AFC0-F293A93E9FB6}"/>
              </a:ext>
            </a:extLst>
          </p:cNvPr>
          <p:cNvGrpSpPr/>
          <p:nvPr/>
        </p:nvGrpSpPr>
        <p:grpSpPr>
          <a:xfrm>
            <a:off x="6979505" y="2561911"/>
            <a:ext cx="1076632" cy="369332"/>
            <a:chOff x="4704120" y="2356972"/>
            <a:chExt cx="1076632" cy="369332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3F28505-1262-412E-9AA8-08A4FC32E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8AE250C-521E-449D-A699-2F99FBB9D8BA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E1F2010-9C77-4B86-BC7A-F3378CAAE390}"/>
              </a:ext>
            </a:extLst>
          </p:cNvPr>
          <p:cNvGrpSpPr/>
          <p:nvPr/>
        </p:nvGrpSpPr>
        <p:grpSpPr>
          <a:xfrm>
            <a:off x="3264053" y="2787184"/>
            <a:ext cx="1068643" cy="369332"/>
            <a:chOff x="3647644" y="4910075"/>
            <a:chExt cx="1068643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1F723E-43EE-4E5A-AB66-7B6E158E5305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8B56159-ED63-4A56-B14C-3D6B10FA20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241DA1D-E8B4-4F2A-8A92-A1062FFE5075}"/>
              </a:ext>
            </a:extLst>
          </p:cNvPr>
          <p:cNvGrpSpPr/>
          <p:nvPr/>
        </p:nvGrpSpPr>
        <p:grpSpPr>
          <a:xfrm>
            <a:off x="6789175" y="3804849"/>
            <a:ext cx="1064340" cy="369332"/>
            <a:chOff x="3647644" y="5421073"/>
            <a:chExt cx="1064340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92D621-1525-49B9-BC43-9D22B6445FBD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3EB98FC-140B-4AB1-A9F3-C294A525C8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C760812-4E7B-495B-B8BC-C7886059C35C}"/>
              </a:ext>
            </a:extLst>
          </p:cNvPr>
          <p:cNvSpPr/>
          <p:nvPr/>
        </p:nvSpPr>
        <p:spPr>
          <a:xfrm>
            <a:off x="5652589" y="3090884"/>
            <a:ext cx="1522502" cy="5153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4441F6-ABA0-451D-AAE4-6D3AAE3F240C}"/>
                  </a:ext>
                </a:extLst>
              </p:cNvPr>
              <p:cNvSpPr txBox="1"/>
              <p:nvPr/>
            </p:nvSpPr>
            <p:spPr>
              <a:xfrm>
                <a:off x="1267584" y="5978979"/>
                <a:ext cx="23493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4441F6-ABA0-451D-AAE4-6D3AAE3F2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584" y="5978979"/>
                <a:ext cx="2349361" cy="276999"/>
              </a:xfrm>
              <a:prstGeom prst="rect">
                <a:avLst/>
              </a:prstGeom>
              <a:blipFill>
                <a:blip r:embed="rId4"/>
                <a:stretch>
                  <a:fillRect l="-207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478FBED-A0B5-415F-8779-90A37F7A23CB}"/>
                  </a:ext>
                </a:extLst>
              </p:cNvPr>
              <p:cNvSpPr txBox="1"/>
              <p:nvPr/>
            </p:nvSpPr>
            <p:spPr>
              <a:xfrm>
                <a:off x="3904695" y="5978979"/>
                <a:ext cx="23706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478FBED-A0B5-415F-8779-90A37F7A2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695" y="5978979"/>
                <a:ext cx="2370649" cy="276999"/>
              </a:xfrm>
              <a:prstGeom prst="rect">
                <a:avLst/>
              </a:prstGeom>
              <a:blipFill>
                <a:blip r:embed="rId5"/>
                <a:stretch>
                  <a:fillRect l="-206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4CA0B79-45AA-4D9D-9761-3FAE1CC977DC}"/>
                  </a:ext>
                </a:extLst>
              </p:cNvPr>
              <p:cNvSpPr txBox="1"/>
              <p:nvPr/>
            </p:nvSpPr>
            <p:spPr>
              <a:xfrm>
                <a:off x="6563095" y="5820634"/>
                <a:ext cx="1629634" cy="5936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4CA0B79-45AA-4D9D-9761-3FAE1CC97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95" y="5820634"/>
                <a:ext cx="1629634" cy="5936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0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2F41-D57C-488A-A963-AC86F42575F3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47286" y="789913"/>
            <a:ext cx="464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All of Physics is Waves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866901" y="1828799"/>
            <a:ext cx="5410199" cy="3477876"/>
            <a:chOff x="1263446" y="1828799"/>
            <a:chExt cx="5410199" cy="3477876"/>
          </a:xfrm>
        </p:grpSpPr>
        <p:sp>
          <p:nvSpPr>
            <p:cNvPr id="4" name="TextBox 3"/>
            <p:cNvSpPr txBox="1"/>
            <p:nvPr/>
          </p:nvSpPr>
          <p:spPr>
            <a:xfrm>
              <a:off x="1263446" y="1828800"/>
              <a:ext cx="2861187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Electrical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Magnetic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Acoustic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Heat Flow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Vibrational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Torsional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Nuclear / Quantum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Gravitational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Oceanic / Tidal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Orbital Precession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Springs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19601" y="1828799"/>
              <a:ext cx="2254044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Pendulums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Tomography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Stock Market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Economics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Astronomical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Fluid Dynamics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Earthquakes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AC / DC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AM / FM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Speech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Heartbeats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05232" y="5648632"/>
            <a:ext cx="651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It is really important that you develop a keen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 understanding of the mathematics of waves!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413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103722-6565-4261-AB78-F31C42FB0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352" y="1591662"/>
            <a:ext cx="6330409" cy="3879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travelling_waves.py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B88D40-161F-48AB-BE1E-55D96A6175D2}"/>
              </a:ext>
            </a:extLst>
          </p:cNvPr>
          <p:cNvGrpSpPr/>
          <p:nvPr/>
        </p:nvGrpSpPr>
        <p:grpSpPr>
          <a:xfrm>
            <a:off x="3890989" y="2220615"/>
            <a:ext cx="1076632" cy="369332"/>
            <a:chOff x="4968362" y="2079211"/>
            <a:chExt cx="1076632" cy="369332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3DF60E2-B6B7-437D-A884-DA1E5CC960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03187F-FE19-4D2D-946B-71F19F25883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1B87FE2-24C6-457F-AFC0-F293A93E9FB6}"/>
              </a:ext>
            </a:extLst>
          </p:cNvPr>
          <p:cNvGrpSpPr/>
          <p:nvPr/>
        </p:nvGrpSpPr>
        <p:grpSpPr>
          <a:xfrm>
            <a:off x="4323753" y="3335229"/>
            <a:ext cx="1076632" cy="369332"/>
            <a:chOff x="4704120" y="2356972"/>
            <a:chExt cx="1076632" cy="369332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3F28505-1262-412E-9AA8-08A4FC32E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8AE250C-521E-449D-A699-2F99FBB9D8BA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0722B7E0-E496-4A6E-B8B2-7A37232CF782}"/>
              </a:ext>
            </a:extLst>
          </p:cNvPr>
          <p:cNvSpPr/>
          <p:nvPr/>
        </p:nvSpPr>
        <p:spPr>
          <a:xfrm>
            <a:off x="2442264" y="4519199"/>
            <a:ext cx="2419805" cy="5153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133AE4-6CCB-4696-872D-2BE383E67905}"/>
                  </a:ext>
                </a:extLst>
              </p:cNvPr>
              <p:cNvSpPr txBox="1"/>
              <p:nvPr/>
            </p:nvSpPr>
            <p:spPr>
              <a:xfrm>
                <a:off x="1267584" y="5978979"/>
                <a:ext cx="23493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133AE4-6CCB-4696-872D-2BE383E67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584" y="5978979"/>
                <a:ext cx="2349361" cy="276999"/>
              </a:xfrm>
              <a:prstGeom prst="rect">
                <a:avLst/>
              </a:prstGeom>
              <a:blipFill>
                <a:blip r:embed="rId4"/>
                <a:stretch>
                  <a:fillRect l="-207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A6BFDBF-AB27-42FD-842D-E7C48E31799E}"/>
                  </a:ext>
                </a:extLst>
              </p:cNvPr>
              <p:cNvSpPr txBox="1"/>
              <p:nvPr/>
            </p:nvSpPr>
            <p:spPr>
              <a:xfrm>
                <a:off x="3904695" y="5978979"/>
                <a:ext cx="23706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A6BFDBF-AB27-42FD-842D-E7C48E317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695" y="5978979"/>
                <a:ext cx="2370649" cy="276999"/>
              </a:xfrm>
              <a:prstGeom prst="rect">
                <a:avLst/>
              </a:prstGeom>
              <a:blipFill>
                <a:blip r:embed="rId5"/>
                <a:stretch>
                  <a:fillRect l="-206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AB7D1-196A-46E0-91FA-F800ED8AC9ED}"/>
                  </a:ext>
                </a:extLst>
              </p:cNvPr>
              <p:cNvSpPr txBox="1"/>
              <p:nvPr/>
            </p:nvSpPr>
            <p:spPr>
              <a:xfrm>
                <a:off x="6563095" y="5820634"/>
                <a:ext cx="1629634" cy="5936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AB7D1-196A-46E0-91FA-F800ED8AC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95" y="5820634"/>
                <a:ext cx="1629634" cy="5936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85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7C1203-0FFB-4435-8ACD-B624E3A9F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338913"/>
            <a:ext cx="6114286" cy="5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travelling_waves.py (Run #1)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9AD6AE-EC5E-4A73-8ACE-BFEC3DE2A8DB}"/>
              </a:ext>
            </a:extLst>
          </p:cNvPr>
          <p:cNvGrpSpPr/>
          <p:nvPr/>
        </p:nvGrpSpPr>
        <p:grpSpPr>
          <a:xfrm>
            <a:off x="6573088" y="2754716"/>
            <a:ext cx="1076632" cy="369332"/>
            <a:chOff x="4968362" y="2079211"/>
            <a:chExt cx="1076632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356EF37-136E-40A2-9EC1-B93F94D084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944F53D-FCE8-43A7-A9F7-67A99DB0BE98}"/>
                    </a:ext>
                  </a:extLst>
                </p:cNvPr>
                <p:cNvSpPr txBox="1"/>
                <p:nvPr/>
              </p:nvSpPr>
              <p:spPr>
                <a:xfrm>
                  <a:off x="5661536" y="2079211"/>
                  <a:ext cx="383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n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944F53D-FCE8-43A7-A9F7-67A99DB0BE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1536" y="2079211"/>
                  <a:ext cx="38345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8DF4974-DED7-40C0-8D4D-7D492FD3BBB1}"/>
              </a:ext>
            </a:extLst>
          </p:cNvPr>
          <p:cNvGrpSpPr/>
          <p:nvPr/>
        </p:nvGrpSpPr>
        <p:grpSpPr>
          <a:xfrm>
            <a:off x="6871203" y="4075112"/>
            <a:ext cx="1076632" cy="369332"/>
            <a:chOff x="4968362" y="2079211"/>
            <a:chExt cx="1076632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772C705-469B-4FCC-888E-B97F4B14B1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52AF6E9-35EA-4CD6-B15E-B07E720E3FFF}"/>
                    </a:ext>
                  </a:extLst>
                </p:cNvPr>
                <p:cNvSpPr txBox="1"/>
                <p:nvPr/>
              </p:nvSpPr>
              <p:spPr>
                <a:xfrm>
                  <a:off x="5661536" y="2079211"/>
                  <a:ext cx="383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n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52AF6E9-35EA-4CD6-B15E-B07E720E3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1536" y="2079211"/>
                  <a:ext cx="38345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91B077-DC56-4626-A4A0-825427C5EAD7}"/>
              </a:ext>
            </a:extLst>
          </p:cNvPr>
          <p:cNvGrpSpPr/>
          <p:nvPr/>
        </p:nvGrpSpPr>
        <p:grpSpPr>
          <a:xfrm>
            <a:off x="6454955" y="3306519"/>
            <a:ext cx="1076632" cy="369332"/>
            <a:chOff x="4968362" y="2079211"/>
            <a:chExt cx="1076632" cy="36933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75711F1-59AB-4084-85E3-13A11EA3D5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2FED794-B66B-44BB-A7D1-0DB7CC409BE9}"/>
                    </a:ext>
                  </a:extLst>
                </p:cNvPr>
                <p:cNvSpPr txBox="1"/>
                <p:nvPr/>
              </p:nvSpPr>
              <p:spPr>
                <a:xfrm>
                  <a:off x="5661536" y="2079211"/>
                  <a:ext cx="383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n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2FED794-B66B-44BB-A7D1-0DB7CC409B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1536" y="2079211"/>
                  <a:ext cx="38345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5325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295836-F399-4522-AA21-43766062F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121" y="1424005"/>
            <a:ext cx="6915759" cy="4232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travelling_waves.py (Run #2)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722B7E0-E496-4A6E-B8B2-7A37232CF782}"/>
              </a:ext>
            </a:extLst>
          </p:cNvPr>
          <p:cNvSpPr/>
          <p:nvPr/>
        </p:nvSpPr>
        <p:spPr>
          <a:xfrm>
            <a:off x="1114120" y="3864880"/>
            <a:ext cx="3833963" cy="25729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9FFBE97-91F6-4EB6-923E-BD5B5300C530}"/>
                  </a:ext>
                </a:extLst>
              </p:cNvPr>
              <p:cNvSpPr txBox="1"/>
              <p:nvPr/>
            </p:nvSpPr>
            <p:spPr>
              <a:xfrm>
                <a:off x="5504793" y="2956639"/>
                <a:ext cx="211660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9FFBE97-91F6-4EB6-923E-BD5B5300C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93" y="2956639"/>
                <a:ext cx="2116605" cy="276999"/>
              </a:xfrm>
              <a:prstGeom prst="rect">
                <a:avLst/>
              </a:prstGeom>
              <a:blipFill>
                <a:blip r:embed="rId4"/>
                <a:stretch>
                  <a:fillRect l="-2305" t="-173333" r="-10086" b="-25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CBC6284-1A54-4B76-B9A2-790E819B962D}"/>
                  </a:ext>
                </a:extLst>
              </p:cNvPr>
              <p:cNvSpPr txBox="1"/>
              <p:nvPr/>
            </p:nvSpPr>
            <p:spPr>
              <a:xfrm>
                <a:off x="1267584" y="5978979"/>
                <a:ext cx="23493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CBC6284-1A54-4B76-B9A2-790E819B9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584" y="5978979"/>
                <a:ext cx="2349361" cy="276999"/>
              </a:xfrm>
              <a:prstGeom prst="rect">
                <a:avLst/>
              </a:prstGeom>
              <a:blipFill>
                <a:blip r:embed="rId5"/>
                <a:stretch>
                  <a:fillRect l="-207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C33C0ED-1719-4855-874A-B77535AEA2E9}"/>
                  </a:ext>
                </a:extLst>
              </p:cNvPr>
              <p:cNvSpPr txBox="1"/>
              <p:nvPr/>
            </p:nvSpPr>
            <p:spPr>
              <a:xfrm>
                <a:off x="3904695" y="5978979"/>
                <a:ext cx="23706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C33C0ED-1719-4855-874A-B77535AEA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695" y="5978979"/>
                <a:ext cx="2370649" cy="276999"/>
              </a:xfrm>
              <a:prstGeom prst="rect">
                <a:avLst/>
              </a:prstGeom>
              <a:blipFill>
                <a:blip r:embed="rId6"/>
                <a:stretch>
                  <a:fillRect l="-206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2949BF6-B2E9-41A1-BE49-CBC9EADBB073}"/>
                  </a:ext>
                </a:extLst>
              </p:cNvPr>
              <p:cNvSpPr txBox="1"/>
              <p:nvPr/>
            </p:nvSpPr>
            <p:spPr>
              <a:xfrm>
                <a:off x="6563095" y="5820634"/>
                <a:ext cx="1629634" cy="5936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2949BF6-B2E9-41A1-BE49-CBC9EADBB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95" y="5820634"/>
                <a:ext cx="1629634" cy="5936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BCAF09-0150-4DF6-9B47-94E2B88F0674}"/>
                  </a:ext>
                </a:extLst>
              </p:cNvPr>
              <p:cNvSpPr txBox="1"/>
              <p:nvPr/>
            </p:nvSpPr>
            <p:spPr>
              <a:xfrm>
                <a:off x="5504792" y="3845175"/>
                <a:ext cx="212192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BCAF09-0150-4DF6-9B47-94E2B88F0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92" y="3845175"/>
                <a:ext cx="2121927" cy="276999"/>
              </a:xfrm>
              <a:prstGeom prst="rect">
                <a:avLst/>
              </a:prstGeom>
              <a:blipFill>
                <a:blip r:embed="rId8"/>
                <a:stretch>
                  <a:fillRect l="-2299" t="-175556" r="-10057" b="-25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18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39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142AE0-0FF5-4C57-B53D-1C7ADE466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338913"/>
            <a:ext cx="6114286" cy="5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travelling_waves.py (Run #2)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42201DE5-626F-42DE-9304-39F3DE420C88}"/>
              </a:ext>
            </a:extLst>
          </p:cNvPr>
          <p:cNvSpPr/>
          <p:nvPr/>
        </p:nvSpPr>
        <p:spPr>
          <a:xfrm>
            <a:off x="525253" y="2172895"/>
            <a:ext cx="1635385" cy="854625"/>
          </a:xfrm>
          <a:prstGeom prst="wedgeRoundRectCallout">
            <a:avLst>
              <a:gd name="adj1" fmla="val 102976"/>
              <a:gd name="adj2" fmla="val 223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Where did the red and blue waves go?</a:t>
            </a:r>
            <a:endParaRPr lang="en-US" dirty="0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63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6573448-CD08-4A51-ADD0-4509D7FC9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865" y="1424005"/>
            <a:ext cx="6965385" cy="4232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travelling_waves.py (Run #3)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722B7E0-E496-4A6E-B8B2-7A37232CF782}"/>
              </a:ext>
            </a:extLst>
          </p:cNvPr>
          <p:cNvSpPr/>
          <p:nvPr/>
        </p:nvSpPr>
        <p:spPr>
          <a:xfrm>
            <a:off x="1117865" y="4092678"/>
            <a:ext cx="3833963" cy="25729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9FFBE97-91F6-4EB6-923E-BD5B5300C530}"/>
                  </a:ext>
                </a:extLst>
              </p:cNvPr>
              <p:cNvSpPr txBox="1"/>
              <p:nvPr/>
            </p:nvSpPr>
            <p:spPr>
              <a:xfrm>
                <a:off x="5504793" y="2956639"/>
                <a:ext cx="211660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9FFBE97-91F6-4EB6-923E-BD5B5300C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93" y="2956639"/>
                <a:ext cx="2116605" cy="276999"/>
              </a:xfrm>
              <a:prstGeom prst="rect">
                <a:avLst/>
              </a:prstGeom>
              <a:blipFill>
                <a:blip r:embed="rId4"/>
                <a:stretch>
                  <a:fillRect l="-2305" t="-173333" r="-10086" b="-25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CBC6284-1A54-4B76-B9A2-790E819B962D}"/>
                  </a:ext>
                </a:extLst>
              </p:cNvPr>
              <p:cNvSpPr txBox="1"/>
              <p:nvPr/>
            </p:nvSpPr>
            <p:spPr>
              <a:xfrm>
                <a:off x="1267584" y="5978979"/>
                <a:ext cx="23493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CBC6284-1A54-4B76-B9A2-790E819B9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584" y="5978979"/>
                <a:ext cx="2349361" cy="276999"/>
              </a:xfrm>
              <a:prstGeom prst="rect">
                <a:avLst/>
              </a:prstGeom>
              <a:blipFill>
                <a:blip r:embed="rId5"/>
                <a:stretch>
                  <a:fillRect l="-207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C33C0ED-1719-4855-874A-B77535AEA2E9}"/>
                  </a:ext>
                </a:extLst>
              </p:cNvPr>
              <p:cNvSpPr txBox="1"/>
              <p:nvPr/>
            </p:nvSpPr>
            <p:spPr>
              <a:xfrm>
                <a:off x="3904695" y="5978979"/>
                <a:ext cx="23706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C33C0ED-1719-4855-874A-B77535AEA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695" y="5978979"/>
                <a:ext cx="2370649" cy="276999"/>
              </a:xfrm>
              <a:prstGeom prst="rect">
                <a:avLst/>
              </a:prstGeom>
              <a:blipFill>
                <a:blip r:embed="rId6"/>
                <a:stretch>
                  <a:fillRect l="-206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2949BF6-B2E9-41A1-BE49-CBC9EADBB073}"/>
                  </a:ext>
                </a:extLst>
              </p:cNvPr>
              <p:cNvSpPr txBox="1"/>
              <p:nvPr/>
            </p:nvSpPr>
            <p:spPr>
              <a:xfrm>
                <a:off x="6563095" y="5820634"/>
                <a:ext cx="1629634" cy="5936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2949BF6-B2E9-41A1-BE49-CBC9EADBB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95" y="5820634"/>
                <a:ext cx="1629634" cy="5936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BCAF09-0150-4DF6-9B47-94E2B88F0674}"/>
                  </a:ext>
                </a:extLst>
              </p:cNvPr>
              <p:cNvSpPr txBox="1"/>
              <p:nvPr/>
            </p:nvSpPr>
            <p:spPr>
              <a:xfrm>
                <a:off x="5504792" y="4081149"/>
                <a:ext cx="230146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BCAF09-0150-4DF6-9B47-94E2B88F0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92" y="4081149"/>
                <a:ext cx="2301464" cy="276999"/>
              </a:xfrm>
              <a:prstGeom prst="rect">
                <a:avLst/>
              </a:prstGeom>
              <a:blipFill>
                <a:blip r:embed="rId8"/>
                <a:stretch>
                  <a:fillRect l="-2116" t="-169565" r="-8995" b="-2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72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39" grpId="0" animBg="1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AF4931-5139-4A75-9955-AFBA776D9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338913"/>
            <a:ext cx="6114286" cy="5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travelling_waves.py (Run #3)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B7DB6421-908E-4E5A-9CC7-3D0E60959D54}"/>
                  </a:ext>
                </a:extLst>
              </p:cNvPr>
              <p:cNvSpPr/>
              <p:nvPr/>
            </p:nvSpPr>
            <p:spPr>
              <a:xfrm>
                <a:off x="552291" y="3429000"/>
                <a:ext cx="1635385" cy="854625"/>
              </a:xfrm>
              <a:prstGeom prst="wedgeRoundRectCallout">
                <a:avLst>
                  <a:gd name="adj1" fmla="val 102976"/>
                  <a:gd name="adj2" fmla="val 22343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Same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b="1" dirty="0">
                    <a:ln>
                      <a:solidFill>
                        <a:srgbClr val="FFFF00"/>
                      </a:solidFill>
                    </a:ln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, different amplitudes </a:t>
                </a:r>
              </a:p>
            </p:txBody>
          </p:sp>
        </mc:Choice>
        <mc:Fallback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B7DB6421-908E-4E5A-9CC7-3D0E60959D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91" y="3429000"/>
                <a:ext cx="1635385" cy="854625"/>
              </a:xfrm>
              <a:prstGeom prst="wedgeRoundRectCallout">
                <a:avLst>
                  <a:gd name="adj1" fmla="val 102976"/>
                  <a:gd name="adj2" fmla="val 22343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65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029008-8171-4F8F-9EE5-8CFDF50C3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338913"/>
            <a:ext cx="6114286" cy="5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travelling_waves.py (Run #4)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B7DB6421-908E-4E5A-9CC7-3D0E60959D54}"/>
                  </a:ext>
                </a:extLst>
              </p:cNvPr>
              <p:cNvSpPr/>
              <p:nvPr/>
            </p:nvSpPr>
            <p:spPr>
              <a:xfrm>
                <a:off x="464575" y="3429000"/>
                <a:ext cx="1723102" cy="854625"/>
              </a:xfrm>
              <a:prstGeom prst="wedgeRoundRectCallout">
                <a:avLst>
                  <a:gd name="adj1" fmla="val 102976"/>
                  <a:gd name="adj2" fmla="val 22343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Different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 but same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and amplitudes </a:t>
                </a:r>
              </a:p>
            </p:txBody>
          </p:sp>
        </mc:Choice>
        <mc:Fallback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B7DB6421-908E-4E5A-9CC7-3D0E60959D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75" y="3429000"/>
                <a:ext cx="1723102" cy="854625"/>
              </a:xfrm>
              <a:prstGeom prst="wedgeRoundRectCallout">
                <a:avLst>
                  <a:gd name="adj1" fmla="val 102976"/>
                  <a:gd name="adj2" fmla="val 22343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68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A2A64C-1BDF-45FC-9684-88E966F19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338913"/>
            <a:ext cx="6114286" cy="5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travelling_waves.py (Run #5)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B7DB6421-908E-4E5A-9CC7-3D0E60959D54}"/>
                  </a:ext>
                </a:extLst>
              </p:cNvPr>
              <p:cNvSpPr/>
              <p:nvPr/>
            </p:nvSpPr>
            <p:spPr>
              <a:xfrm>
                <a:off x="265472" y="4003876"/>
                <a:ext cx="1852003" cy="1047447"/>
              </a:xfrm>
              <a:prstGeom prst="wedgeRoundRectCallout">
                <a:avLst>
                  <a:gd name="adj1" fmla="val 92624"/>
                  <a:gd name="adj2" fmla="val -41018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Different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 and amplitudes, and </a:t>
                </a:r>
                <a:r>
                  <a:rPr lang="en-US" dirty="0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</a:rPr>
                  <a:t>opposite</a:t>
                </a:r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B7DB6421-908E-4E5A-9CC7-3D0E60959D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72" y="4003876"/>
                <a:ext cx="1852003" cy="1047447"/>
              </a:xfrm>
              <a:prstGeom prst="wedgeRoundRectCallout">
                <a:avLst>
                  <a:gd name="adj1" fmla="val 92624"/>
                  <a:gd name="adj2" fmla="val -41018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1999989E-660A-452D-952B-264339ED5876}"/>
              </a:ext>
            </a:extLst>
          </p:cNvPr>
          <p:cNvGrpSpPr/>
          <p:nvPr/>
        </p:nvGrpSpPr>
        <p:grpSpPr>
          <a:xfrm>
            <a:off x="2229689" y="3471275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C4A45E7-150E-44DA-ACA9-207BB815A4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1F00931-BE18-48E8-9432-8A94F9960A99}"/>
                    </a:ext>
                  </a:extLst>
                </p:cNvPr>
                <p:cNvSpPr txBox="1"/>
                <p:nvPr/>
              </p:nvSpPr>
              <p:spPr>
                <a:xfrm>
                  <a:off x="5661536" y="2079211"/>
                  <a:ext cx="383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n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1F00931-BE18-48E8-9432-8A94F9960A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1536" y="2079211"/>
                  <a:ext cx="38345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26F055-2472-40E2-BFF5-1BD3F6A858C1}"/>
              </a:ext>
            </a:extLst>
          </p:cNvPr>
          <p:cNvGrpSpPr/>
          <p:nvPr/>
        </p:nvGrpSpPr>
        <p:grpSpPr>
          <a:xfrm>
            <a:off x="6679474" y="2519157"/>
            <a:ext cx="1076632" cy="369332"/>
            <a:chOff x="4584904" y="2079211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5E5CE87-BE52-4510-9BAE-43734116C6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4F2310E-C91B-4818-AA78-B52AC3302CFA}"/>
                    </a:ext>
                  </a:extLst>
                </p:cNvPr>
                <p:cNvSpPr txBox="1"/>
                <p:nvPr/>
              </p:nvSpPr>
              <p:spPr>
                <a:xfrm>
                  <a:off x="4584904" y="2079211"/>
                  <a:ext cx="383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n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4F2310E-C91B-4818-AA78-B52AC3302C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4904" y="2079211"/>
                  <a:ext cx="38345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2729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604B1B-7215-4D07-AC26-7B49CCA24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338913"/>
            <a:ext cx="6114286" cy="5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travelling_waves.py (Run #6)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B7DB6421-908E-4E5A-9CC7-3D0E60959D54}"/>
                  </a:ext>
                </a:extLst>
              </p:cNvPr>
              <p:cNvSpPr/>
              <p:nvPr/>
            </p:nvSpPr>
            <p:spPr>
              <a:xfrm>
                <a:off x="464575" y="3429000"/>
                <a:ext cx="1723102" cy="854625"/>
              </a:xfrm>
              <a:prstGeom prst="wedgeRoundRectCallout">
                <a:avLst>
                  <a:gd name="adj1" fmla="val 102976"/>
                  <a:gd name="adj2" fmla="val 22343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Same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 and amplitudes, and </a:t>
                </a:r>
                <a:r>
                  <a:rPr lang="en-US" dirty="0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</a:rPr>
                  <a:t>opposite</a:t>
                </a:r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B7DB6421-908E-4E5A-9CC7-3D0E60959D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75" y="3429000"/>
                <a:ext cx="1723102" cy="854625"/>
              </a:xfrm>
              <a:prstGeom prst="wedgeRoundRectCallout">
                <a:avLst>
                  <a:gd name="adj1" fmla="val 102976"/>
                  <a:gd name="adj2" fmla="val 22343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1999989E-660A-452D-952B-264339ED5876}"/>
              </a:ext>
            </a:extLst>
          </p:cNvPr>
          <p:cNvGrpSpPr/>
          <p:nvPr/>
        </p:nvGrpSpPr>
        <p:grpSpPr>
          <a:xfrm>
            <a:off x="2546779" y="5205559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C4A45E7-150E-44DA-ACA9-207BB815A4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1F00931-BE18-48E8-9432-8A94F9960A99}"/>
                    </a:ext>
                  </a:extLst>
                </p:cNvPr>
                <p:cNvSpPr txBox="1"/>
                <p:nvPr/>
              </p:nvSpPr>
              <p:spPr>
                <a:xfrm>
                  <a:off x="5661536" y="2079211"/>
                  <a:ext cx="383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n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1F00931-BE18-48E8-9432-8A94F9960A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1536" y="2079211"/>
                  <a:ext cx="38345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26F055-2472-40E2-BFF5-1BD3F6A858C1}"/>
              </a:ext>
            </a:extLst>
          </p:cNvPr>
          <p:cNvGrpSpPr/>
          <p:nvPr/>
        </p:nvGrpSpPr>
        <p:grpSpPr>
          <a:xfrm>
            <a:off x="5274765" y="5205559"/>
            <a:ext cx="1076632" cy="369332"/>
            <a:chOff x="4584904" y="2079211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5E5CE87-BE52-4510-9BAE-43734116C6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4F2310E-C91B-4818-AA78-B52AC3302CFA}"/>
                    </a:ext>
                  </a:extLst>
                </p:cNvPr>
                <p:cNvSpPr txBox="1"/>
                <p:nvPr/>
              </p:nvSpPr>
              <p:spPr>
                <a:xfrm>
                  <a:off x="4584904" y="2079211"/>
                  <a:ext cx="383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n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4F2310E-C91B-4818-AA78-B52AC3302C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4904" y="2079211"/>
                  <a:ext cx="38345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DEF1AEE-23E3-45A8-AB0F-BE1726D27DC9}"/>
              </a:ext>
            </a:extLst>
          </p:cNvPr>
          <p:cNvGrpSpPr/>
          <p:nvPr/>
        </p:nvGrpSpPr>
        <p:grpSpPr>
          <a:xfrm>
            <a:off x="5773994" y="2234380"/>
            <a:ext cx="2403987" cy="854619"/>
            <a:chOff x="5331542" y="2816942"/>
            <a:chExt cx="2403987" cy="85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941242-9E04-4D76-85F0-E7E00359C4DC}"/>
                </a:ext>
              </a:extLst>
            </p:cNvPr>
            <p:cNvSpPr/>
            <p:nvPr/>
          </p:nvSpPr>
          <p:spPr>
            <a:xfrm>
              <a:off x="5331542" y="2816942"/>
              <a:ext cx="2403987" cy="85461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24E7128-BB24-4B7C-A183-48FBCB204B13}"/>
                    </a:ext>
                  </a:extLst>
                </p:cNvPr>
                <p:cNvSpPr txBox="1"/>
                <p:nvPr/>
              </p:nvSpPr>
              <p:spPr>
                <a:xfrm>
                  <a:off x="5504793" y="2927143"/>
                  <a:ext cx="2116605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24E7128-BB24-4B7C-A183-48FBCB204B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4793" y="2927143"/>
                  <a:ext cx="211660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305" t="-175556" r="-9798" b="-25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4E4DCDB-4042-4B75-82D5-EA69D36EC5D6}"/>
                    </a:ext>
                  </a:extLst>
                </p:cNvPr>
                <p:cNvSpPr txBox="1"/>
                <p:nvPr/>
              </p:nvSpPr>
              <p:spPr>
                <a:xfrm>
                  <a:off x="5499470" y="3302002"/>
                  <a:ext cx="212192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4E4DCDB-4042-4B75-82D5-EA69D36EC5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9470" y="3302002"/>
                  <a:ext cx="212192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299" t="-169565" r="-9770" b="-25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536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5DF321-2A4F-4276-A63A-A07DA7F9A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865" y="1424005"/>
            <a:ext cx="7058381" cy="4232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travelling_waves.py (Run #6)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722B7E0-E496-4A6E-B8B2-7A37232CF782}"/>
              </a:ext>
            </a:extLst>
          </p:cNvPr>
          <p:cNvSpPr/>
          <p:nvPr/>
        </p:nvSpPr>
        <p:spPr>
          <a:xfrm>
            <a:off x="1117865" y="5176701"/>
            <a:ext cx="3833963" cy="25729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9FFBE97-91F6-4EB6-923E-BD5B5300C530}"/>
                  </a:ext>
                </a:extLst>
              </p:cNvPr>
              <p:cNvSpPr txBox="1"/>
              <p:nvPr/>
            </p:nvSpPr>
            <p:spPr>
              <a:xfrm>
                <a:off x="5504793" y="2956639"/>
                <a:ext cx="211660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9FFBE97-91F6-4EB6-923E-BD5B5300C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93" y="2956639"/>
                <a:ext cx="2116605" cy="276999"/>
              </a:xfrm>
              <a:prstGeom prst="rect">
                <a:avLst/>
              </a:prstGeom>
              <a:blipFill>
                <a:blip r:embed="rId4"/>
                <a:stretch>
                  <a:fillRect l="-2305" t="-173333" r="-10086" b="-25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CBC6284-1A54-4B76-B9A2-790E819B962D}"/>
                  </a:ext>
                </a:extLst>
              </p:cNvPr>
              <p:cNvSpPr txBox="1"/>
              <p:nvPr/>
            </p:nvSpPr>
            <p:spPr>
              <a:xfrm>
                <a:off x="1267584" y="5978979"/>
                <a:ext cx="23493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CBC6284-1A54-4B76-B9A2-790E819B9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584" y="5978979"/>
                <a:ext cx="2349361" cy="276999"/>
              </a:xfrm>
              <a:prstGeom prst="rect">
                <a:avLst/>
              </a:prstGeom>
              <a:blipFill>
                <a:blip r:embed="rId5"/>
                <a:stretch>
                  <a:fillRect l="-207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C33C0ED-1719-4855-874A-B77535AEA2E9}"/>
                  </a:ext>
                </a:extLst>
              </p:cNvPr>
              <p:cNvSpPr txBox="1"/>
              <p:nvPr/>
            </p:nvSpPr>
            <p:spPr>
              <a:xfrm>
                <a:off x="3904695" y="5978979"/>
                <a:ext cx="23706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C33C0ED-1719-4855-874A-B77535AEA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695" y="5978979"/>
                <a:ext cx="2370649" cy="276999"/>
              </a:xfrm>
              <a:prstGeom prst="rect">
                <a:avLst/>
              </a:prstGeom>
              <a:blipFill>
                <a:blip r:embed="rId6"/>
                <a:stretch>
                  <a:fillRect l="-206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2949BF6-B2E9-41A1-BE49-CBC9EADBB073}"/>
                  </a:ext>
                </a:extLst>
              </p:cNvPr>
              <p:cNvSpPr txBox="1"/>
              <p:nvPr/>
            </p:nvSpPr>
            <p:spPr>
              <a:xfrm>
                <a:off x="6563095" y="5820634"/>
                <a:ext cx="1629634" cy="5936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2949BF6-B2E9-41A1-BE49-CBC9EADBB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95" y="5820634"/>
                <a:ext cx="1629634" cy="5936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BCAF09-0150-4DF6-9B47-94E2B88F0674}"/>
                  </a:ext>
                </a:extLst>
              </p:cNvPr>
              <p:cNvSpPr txBox="1"/>
              <p:nvPr/>
            </p:nvSpPr>
            <p:spPr>
              <a:xfrm>
                <a:off x="5504793" y="4721696"/>
                <a:ext cx="212192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BCAF09-0150-4DF6-9B47-94E2B88F0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93" y="4721696"/>
                <a:ext cx="2121928" cy="276999"/>
              </a:xfrm>
              <a:prstGeom prst="rect">
                <a:avLst/>
              </a:prstGeom>
              <a:blipFill>
                <a:blip r:embed="rId8"/>
                <a:stretch>
                  <a:fillRect l="-2299" t="-175556" r="-10057" b="-25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6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Wave Types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44B760-69A2-48CF-99E6-ADC341E5441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9100" y="1217858"/>
            <a:ext cx="8096250" cy="454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74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026BA0-B899-4DBC-8E2B-C9C9EE7EE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338913"/>
            <a:ext cx="6114286" cy="5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travelling_waves.py (Run #6)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B7DB6421-908E-4E5A-9CC7-3D0E60959D54}"/>
                  </a:ext>
                </a:extLst>
              </p:cNvPr>
              <p:cNvSpPr/>
              <p:nvPr/>
            </p:nvSpPr>
            <p:spPr>
              <a:xfrm>
                <a:off x="339214" y="1574315"/>
                <a:ext cx="2156645" cy="1736105"/>
              </a:xfrm>
              <a:prstGeom prst="wedgeRoundRectCallout">
                <a:avLst>
                  <a:gd name="adj1" fmla="val 92550"/>
                  <a:gd name="adj2" fmla="val 34863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The superposition of two waves having the same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 but </a:t>
                </a:r>
                <a:r>
                  <a:rPr lang="en-US" dirty="0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</a:rPr>
                  <a:t>opposite</a:t>
                </a:r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 produces a </a:t>
                </a:r>
                <a:r>
                  <a:rPr lang="en-US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standing</a:t>
                </a:r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 wave</a:t>
                </a:r>
              </a:p>
            </p:txBody>
          </p:sp>
        </mc:Choice>
        <mc:Fallback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B7DB6421-908E-4E5A-9CC7-3D0E60959D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14" y="1574315"/>
                <a:ext cx="2156645" cy="1736105"/>
              </a:xfrm>
              <a:prstGeom prst="wedgeRoundRectCallout">
                <a:avLst>
                  <a:gd name="adj1" fmla="val 92550"/>
                  <a:gd name="adj2" fmla="val 34863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3DEF1AEE-23E3-45A8-AB0F-BE1726D27DC9}"/>
              </a:ext>
            </a:extLst>
          </p:cNvPr>
          <p:cNvGrpSpPr/>
          <p:nvPr/>
        </p:nvGrpSpPr>
        <p:grpSpPr>
          <a:xfrm>
            <a:off x="5773994" y="2234380"/>
            <a:ext cx="2403987" cy="854619"/>
            <a:chOff x="5331542" y="2816942"/>
            <a:chExt cx="2403987" cy="85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941242-9E04-4D76-85F0-E7E00359C4DC}"/>
                </a:ext>
              </a:extLst>
            </p:cNvPr>
            <p:cNvSpPr/>
            <p:nvPr/>
          </p:nvSpPr>
          <p:spPr>
            <a:xfrm>
              <a:off x="5331542" y="2816942"/>
              <a:ext cx="2403987" cy="85461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24E7128-BB24-4B7C-A183-48FBCB204B13}"/>
                    </a:ext>
                  </a:extLst>
                </p:cNvPr>
                <p:cNvSpPr txBox="1"/>
                <p:nvPr/>
              </p:nvSpPr>
              <p:spPr>
                <a:xfrm>
                  <a:off x="5504793" y="2927143"/>
                  <a:ext cx="2116605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24E7128-BB24-4B7C-A183-48FBCB204B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4793" y="2927143"/>
                  <a:ext cx="211660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305" t="-175556" r="-9798" b="-25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4E4DCDB-4042-4B75-82D5-EA69D36EC5D6}"/>
                    </a:ext>
                  </a:extLst>
                </p:cNvPr>
                <p:cNvSpPr txBox="1"/>
                <p:nvPr/>
              </p:nvSpPr>
              <p:spPr>
                <a:xfrm>
                  <a:off x="5499470" y="3302002"/>
                  <a:ext cx="212192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4E4DCDB-4042-4B75-82D5-EA69D36EC5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9470" y="3302002"/>
                  <a:ext cx="212192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299" t="-169565" r="-9770" b="-25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BF6BFA-94B7-4725-ABB9-BD81399285CF}"/>
              </a:ext>
            </a:extLst>
          </p:cNvPr>
          <p:cNvCxnSpPr/>
          <p:nvPr/>
        </p:nvCxnSpPr>
        <p:spPr>
          <a:xfrm>
            <a:off x="5147188" y="2621580"/>
            <a:ext cx="0" cy="3246283"/>
          </a:xfrm>
          <a:prstGeom prst="straightConnector1">
            <a:avLst/>
          </a:prstGeom>
          <a:ln w="571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F512302-3BC0-444E-A4BF-878F41129D3D}"/>
              </a:ext>
            </a:extLst>
          </p:cNvPr>
          <p:cNvSpPr/>
          <p:nvPr/>
        </p:nvSpPr>
        <p:spPr>
          <a:xfrm>
            <a:off x="2389155" y="4153048"/>
            <a:ext cx="228600" cy="2286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8C2EAB-557F-428D-A6CA-7ADD2A15C8F1}"/>
              </a:ext>
            </a:extLst>
          </p:cNvPr>
          <p:cNvSpPr/>
          <p:nvPr/>
        </p:nvSpPr>
        <p:spPr>
          <a:xfrm>
            <a:off x="3108170" y="4153048"/>
            <a:ext cx="228600" cy="2286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862F9B4-46F3-49C1-9F30-AC5B0223FF77}"/>
              </a:ext>
            </a:extLst>
          </p:cNvPr>
          <p:cNvSpPr/>
          <p:nvPr/>
        </p:nvSpPr>
        <p:spPr>
          <a:xfrm>
            <a:off x="3827185" y="4153048"/>
            <a:ext cx="228600" cy="2286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D7CB0E9-C2C9-45DA-8DC6-C1914BD46AC7}"/>
              </a:ext>
            </a:extLst>
          </p:cNvPr>
          <p:cNvSpPr/>
          <p:nvPr/>
        </p:nvSpPr>
        <p:spPr>
          <a:xfrm>
            <a:off x="4546200" y="4153048"/>
            <a:ext cx="228600" cy="2286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FF59BF1-7B34-4121-9FB9-E4BEF242C135}"/>
              </a:ext>
            </a:extLst>
          </p:cNvPr>
          <p:cNvSpPr/>
          <p:nvPr/>
        </p:nvSpPr>
        <p:spPr>
          <a:xfrm>
            <a:off x="5265215" y="4153048"/>
            <a:ext cx="228600" cy="2286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CD7966E-A42A-45EE-8FB0-B031DA4A45E7}"/>
              </a:ext>
            </a:extLst>
          </p:cNvPr>
          <p:cNvSpPr/>
          <p:nvPr/>
        </p:nvSpPr>
        <p:spPr>
          <a:xfrm>
            <a:off x="5984230" y="4153048"/>
            <a:ext cx="228600" cy="2286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162AA73-8293-4661-9328-63BA47ED454F}"/>
              </a:ext>
            </a:extLst>
          </p:cNvPr>
          <p:cNvSpPr/>
          <p:nvPr/>
        </p:nvSpPr>
        <p:spPr>
          <a:xfrm>
            <a:off x="6703247" y="4153048"/>
            <a:ext cx="228600" cy="2286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9C34F2D6-F465-4F82-BCE0-36C95BB34D5F}"/>
              </a:ext>
            </a:extLst>
          </p:cNvPr>
          <p:cNvSpPr/>
          <p:nvPr/>
        </p:nvSpPr>
        <p:spPr>
          <a:xfrm>
            <a:off x="7073616" y="4735933"/>
            <a:ext cx="1545762" cy="1096454"/>
          </a:xfrm>
          <a:prstGeom prst="wedgeRoundRectCallout">
            <a:avLst>
              <a:gd name="adj1" fmla="val -107946"/>
              <a:gd name="adj2" fmla="val -808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What do these circles represent?</a:t>
            </a:r>
          </a:p>
        </p:txBody>
      </p:sp>
    </p:spTree>
    <p:extLst>
      <p:ext uri="{BB962C8B-B14F-4D97-AF65-F5344CB8AC3E}">
        <p14:creationId xmlns:p14="http://schemas.microsoft.com/office/powerpoint/2010/main" val="14817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413" cy="484089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b="1" dirty="0"/>
                  <a:t>Nyquist Sampling Theorem</a:t>
                </a:r>
                <a:r>
                  <a:rPr lang="en-US" sz="2400" dirty="0"/>
                  <a:t> – to minimize aliasing (data loss):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Known wave (you know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000" dirty="0"/>
                  <a:t>) set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000" b="1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That you need </a:t>
                </a:r>
                <a:r>
                  <a:rPr lang="en-US" sz="2000" b="1" dirty="0"/>
                  <a:t>at least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2x</a:t>
                </a:r>
                <a:r>
                  <a:rPr lang="en-US" sz="2000" dirty="0"/>
                  <a:t> as many samples as the highest frequency you want to capture is the essence of the Nyquist Theorem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With an unknown wave (you don’t know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000" dirty="0"/>
                  <a:t>) take a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prime number of samples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≥2×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000" b="1" dirty="0">
                    <a:solidFill>
                      <a:srgbClr val="00B050"/>
                    </a:solidFill>
                  </a:rPr>
                  <a:t> to minimize the chance of aliasing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superposition</a:t>
                </a:r>
                <a:r>
                  <a:rPr lang="en-US" sz="2400" dirty="0"/>
                  <a:t> of two travelling waves, having the same wavelength but opposite angular frequency, produces a </a:t>
                </a:r>
                <a:r>
                  <a:rPr lang="en-US" sz="2400" b="1" dirty="0"/>
                  <a:t>standing</a:t>
                </a:r>
                <a:r>
                  <a:rPr lang="en-US" sz="2400" dirty="0"/>
                  <a:t> wave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A standing wave still oscillates but does not travel (the location of the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nodes</a:t>
                </a:r>
                <a:r>
                  <a:rPr lang="en-US" sz="2000" dirty="0"/>
                  <a:t> remains constant)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Superposition is a crucial concept in quantum mechanics!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413" cy="4840898"/>
              </a:xfrm>
              <a:blipFill>
                <a:blip r:embed="rId3"/>
                <a:stretch>
                  <a:fillRect l="-1066" t="-1761" r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2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51352"/>
          <a:stretch/>
        </p:blipFill>
        <p:spPr>
          <a:xfrm>
            <a:off x="1747505" y="1459753"/>
            <a:ext cx="5648991" cy="213148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Transverse Wave Components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4977581" y="1468581"/>
            <a:ext cx="1076632" cy="529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36110" y="2653368"/>
            <a:ext cx="1076632" cy="529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3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05" y="1459752"/>
            <a:ext cx="5648991" cy="438148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Transverse Wave Components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4977581" y="1468581"/>
            <a:ext cx="1076632" cy="529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36110" y="2653368"/>
            <a:ext cx="1076632" cy="529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77581" y="3715252"/>
            <a:ext cx="1076632" cy="52982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36110" y="4944284"/>
            <a:ext cx="1076632" cy="52982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390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Transverse Wave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26591" y="3210016"/>
                <a:ext cx="2108205" cy="564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𝑷𝒆𝒓𝒊𝒐𝒅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591" y="3210016"/>
                <a:ext cx="2108205" cy="5640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0573" y="4094947"/>
                <a:ext cx="2980239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𝑭𝒓𝒆𝒒𝒖𝒆𝒏𝒄𝒚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73" y="4094947"/>
                <a:ext cx="2980239" cy="525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4682" y="4941790"/>
                <a:ext cx="3070007" cy="573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𝑾𝒂𝒗𝒆𝒍𝒆𝒏𝒈𝒕𝒉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82" y="4941790"/>
                <a:ext cx="3070007" cy="5732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29221" y="4521439"/>
                <a:ext cx="3283528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𝑾𝒂𝒗𝒆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𝒗𝒆𝒍𝒐𝒄𝒊𝒕𝒚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221" y="4521439"/>
                <a:ext cx="3283528" cy="52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53789" y="6079352"/>
                <a:ext cx="739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789" y="6079352"/>
                <a:ext cx="739305" cy="276999"/>
              </a:xfrm>
              <a:prstGeom prst="rect">
                <a:avLst/>
              </a:prstGeom>
              <a:blipFill>
                <a:blip r:embed="rId6"/>
                <a:stretch>
                  <a:fillRect l="-4098" t="-2174" r="-901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334163" y="5302446"/>
                <a:ext cx="247009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𝑑𝑖𝑠𝑡𝑎𝑛𝑐𝑒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𝑐𝑦𝑐𝑙𝑒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𝑐𝑦𝑐𝑙𝑒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163" y="5302446"/>
                <a:ext cx="2470099" cy="622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025988" y="2259768"/>
                <a:ext cx="3694152" cy="524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𝑨𝒏𝒈𝒖𝒍𝒂𝒓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𝒗𝒆𝒍𝒐𝒄𝒊𝒕𝒚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𝑟𝑎𝑑𝑖𝑎𝑛𝑠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𝑡𝑖𝑚𝑒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988" y="2259768"/>
                <a:ext cx="3694152" cy="5241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>
            <a:cxnSpLocks/>
          </p:cNvCxnSpPr>
          <p:nvPr/>
        </p:nvCxnSpPr>
        <p:spPr>
          <a:xfrm flipV="1">
            <a:off x="7057196" y="5734001"/>
            <a:ext cx="648849" cy="934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 flipV="1">
            <a:off x="8108121" y="5435735"/>
            <a:ext cx="499553" cy="649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9738" y="5835952"/>
                <a:ext cx="2603405" cy="520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𝑾𝒂𝒗𝒆𝒏𝒖𝒎𝒃𝒆𝒓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38" y="5835952"/>
                <a:ext cx="2603405" cy="5203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D2B170-3B25-4134-959B-AEB00119E29F}"/>
                  </a:ext>
                </a:extLst>
              </p:cNvPr>
              <p:cNvSpPr txBox="1"/>
              <p:nvPr/>
            </p:nvSpPr>
            <p:spPr>
              <a:xfrm>
                <a:off x="5643150" y="1261418"/>
                <a:ext cx="1843500" cy="573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𝑟𝑎𝑑𝑖𝑎𝑛𝑠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den>
                      </m:f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D2B170-3B25-4134-959B-AEB00119E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150" y="1261418"/>
                <a:ext cx="1843500" cy="5732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DE40D7-C0F3-4A69-8E4C-586974E7A6B9}"/>
                  </a:ext>
                </a:extLst>
              </p:cNvPr>
              <p:cNvSpPr txBox="1"/>
              <p:nvPr/>
            </p:nvSpPr>
            <p:spPr>
              <a:xfrm>
                <a:off x="6348258" y="2918919"/>
                <a:ext cx="2407382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𝑟𝑎𝑑𝑖𝑎𝑛𝑠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𝑐𝑦𝑐𝑙𝑒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𝑐𝑦𝑐𝑙𝑒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DE40D7-C0F3-4A69-8E4C-586974E7A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258" y="2918919"/>
                <a:ext cx="2407382" cy="6223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EF6E83B-E9DB-4DD8-8993-BE7D627ACAA9}"/>
                  </a:ext>
                </a:extLst>
              </p:cNvPr>
              <p:cNvSpPr/>
              <p:nvPr/>
            </p:nvSpPr>
            <p:spPr>
              <a:xfrm>
                <a:off x="6277780" y="3748444"/>
                <a:ext cx="1117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EF6E83B-E9DB-4DD8-8993-BE7D627ACA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780" y="3748444"/>
                <a:ext cx="1117935" cy="369332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942030-E23A-420E-A368-7A0E68CD59B8}"/>
              </a:ext>
            </a:extLst>
          </p:cNvPr>
          <p:cNvCxnSpPr>
            <a:cxnSpLocks/>
          </p:cNvCxnSpPr>
          <p:nvPr/>
        </p:nvCxnSpPr>
        <p:spPr>
          <a:xfrm flipV="1">
            <a:off x="7063900" y="3355491"/>
            <a:ext cx="648849" cy="934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C8C9FAD-A1D0-42CF-9166-2B0E8BF74A1F}"/>
              </a:ext>
            </a:extLst>
          </p:cNvPr>
          <p:cNvCxnSpPr>
            <a:cxnSpLocks/>
          </p:cNvCxnSpPr>
          <p:nvPr/>
        </p:nvCxnSpPr>
        <p:spPr>
          <a:xfrm flipV="1">
            <a:off x="8047567" y="3020791"/>
            <a:ext cx="648849" cy="934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B77B4E34-AC40-44FD-87A9-8F7457ED37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9263" y="1241029"/>
            <a:ext cx="3142857" cy="1542857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50CE27F-05D9-413A-9AFB-04CF95B55577}"/>
              </a:ext>
            </a:extLst>
          </p:cNvPr>
          <p:cNvCxnSpPr/>
          <p:nvPr/>
        </p:nvCxnSpPr>
        <p:spPr>
          <a:xfrm>
            <a:off x="1597359" y="1330427"/>
            <a:ext cx="0" cy="1098755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5CBE845-B445-4E3F-9C53-B83F7FA6457C}"/>
              </a:ext>
            </a:extLst>
          </p:cNvPr>
          <p:cNvCxnSpPr/>
          <p:nvPr/>
        </p:nvCxnSpPr>
        <p:spPr>
          <a:xfrm>
            <a:off x="2561765" y="1330427"/>
            <a:ext cx="0" cy="1098755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69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0" grpId="0"/>
      <p:bldP spid="11" grpId="0"/>
      <p:bldP spid="14" grpId="0"/>
      <p:bldP spid="23" grpId="0" animBg="1"/>
      <p:bldP spid="17" grpId="0"/>
      <p:bldP spid="19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CE0403-3102-49E2-A702-2B1F47D90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49" y="1609126"/>
            <a:ext cx="4866667" cy="287619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Transverse Wave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99961" y="1857089"/>
                <a:ext cx="21458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has a wavelength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961" y="1857089"/>
                <a:ext cx="2145891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278137" y="4560936"/>
                <a:ext cx="2094271" cy="562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137" y="4560936"/>
                <a:ext cx="2094271" cy="562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262803" y="5498110"/>
                <a:ext cx="4732475" cy="562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803" y="5498110"/>
                <a:ext cx="4732475" cy="562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Speech Bubble: Rectangle 31"/>
          <p:cNvSpPr/>
          <p:nvPr/>
        </p:nvSpPr>
        <p:spPr>
          <a:xfrm>
            <a:off x="6872906" y="5140296"/>
            <a:ext cx="1467289" cy="357491"/>
          </a:xfrm>
          <a:prstGeom prst="wedgeRectCallout">
            <a:avLst>
              <a:gd name="adj1" fmla="val -77555"/>
              <a:gd name="adj2" fmla="val -1916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Crest to Crest</a:t>
            </a:r>
          </a:p>
        </p:txBody>
      </p:sp>
      <p:sp>
        <p:nvSpPr>
          <p:cNvPr id="34" name="Arrow: Curved Down 33"/>
          <p:cNvSpPr/>
          <p:nvPr/>
        </p:nvSpPr>
        <p:spPr>
          <a:xfrm rot="5400000">
            <a:off x="5635354" y="5104416"/>
            <a:ext cx="983411" cy="3852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849019" y="1092865"/>
                <a:ext cx="11753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019" y="1092865"/>
                <a:ext cx="1175322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5257A8-F69A-476F-A707-B60006863C60}"/>
              </a:ext>
            </a:extLst>
          </p:cNvPr>
          <p:cNvCxnSpPr>
            <a:cxnSpLocks/>
          </p:cNvCxnSpPr>
          <p:nvPr/>
        </p:nvCxnSpPr>
        <p:spPr>
          <a:xfrm flipV="1">
            <a:off x="1976008" y="1609126"/>
            <a:ext cx="0" cy="14380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4A81C1-AB0A-416C-B16C-26BE7513BE93}"/>
              </a:ext>
            </a:extLst>
          </p:cNvPr>
          <p:cNvCxnSpPr>
            <a:cxnSpLocks/>
          </p:cNvCxnSpPr>
          <p:nvPr/>
        </p:nvCxnSpPr>
        <p:spPr>
          <a:xfrm flipV="1">
            <a:off x="4836887" y="1609126"/>
            <a:ext cx="0" cy="14380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EE67BC-9A30-4035-9823-A3E9D8533E3F}"/>
                  </a:ext>
                </a:extLst>
              </p:cNvPr>
              <p:cNvSpPr txBox="1"/>
              <p:nvPr/>
            </p:nvSpPr>
            <p:spPr>
              <a:xfrm>
                <a:off x="1901148" y="3182080"/>
                <a:ext cx="149720" cy="366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EE67BC-9A30-4035-9823-A3E9D8533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148" y="3182080"/>
                <a:ext cx="149720" cy="366062"/>
              </a:xfrm>
              <a:prstGeom prst="rect">
                <a:avLst/>
              </a:prstGeom>
              <a:blipFill>
                <a:blip r:embed="rId7"/>
                <a:stretch>
                  <a:fillRect l="-25000" r="-2500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0AF764-EE33-4AC4-9174-30EF36FFA4AC}"/>
              </a:ext>
            </a:extLst>
          </p:cNvPr>
          <p:cNvCxnSpPr/>
          <p:nvPr/>
        </p:nvCxnSpPr>
        <p:spPr>
          <a:xfrm>
            <a:off x="1976008" y="1786203"/>
            <a:ext cx="286087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3542FF-816D-4926-A412-67CE0D437D91}"/>
                  </a:ext>
                </a:extLst>
              </p:cNvPr>
              <p:cNvSpPr txBox="1"/>
              <p:nvPr/>
            </p:nvSpPr>
            <p:spPr>
              <a:xfrm>
                <a:off x="4627405" y="3182080"/>
                <a:ext cx="573170" cy="366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3542FF-816D-4926-A412-67CE0D437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405" y="3182080"/>
                <a:ext cx="573170" cy="366062"/>
              </a:xfrm>
              <a:prstGeom prst="rect">
                <a:avLst/>
              </a:prstGeom>
              <a:blipFill>
                <a:blip r:embed="rId8"/>
                <a:stretch>
                  <a:fillRect l="-5319" r="-3191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B0C5A1-92A0-43F9-9818-39CECBF0BCC5}"/>
                  </a:ext>
                </a:extLst>
              </p:cNvPr>
              <p:cNvSpPr txBox="1"/>
              <p:nvPr/>
            </p:nvSpPr>
            <p:spPr>
              <a:xfrm>
                <a:off x="3235949" y="1628961"/>
                <a:ext cx="322332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B0C5A1-92A0-43F9-9818-39CECBF0B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949" y="1628961"/>
                <a:ext cx="322332" cy="276999"/>
              </a:xfrm>
              <a:prstGeom prst="rect">
                <a:avLst/>
              </a:prstGeom>
              <a:blipFill>
                <a:blip r:embed="rId9"/>
                <a:stretch>
                  <a:fillRect l="-14545" r="-9091" b="-41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61D5ABE-3B38-41C2-935E-256246C43E56}"/>
              </a:ext>
            </a:extLst>
          </p:cNvPr>
          <p:cNvSpPr txBox="1"/>
          <p:nvPr/>
        </p:nvSpPr>
        <p:spPr>
          <a:xfrm>
            <a:off x="3771464" y="5270875"/>
            <a:ext cx="31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A07D6F-BA48-4984-95E8-31B14704C3E9}"/>
              </a:ext>
            </a:extLst>
          </p:cNvPr>
          <p:cNvSpPr txBox="1"/>
          <p:nvPr/>
        </p:nvSpPr>
        <p:spPr>
          <a:xfrm>
            <a:off x="5165743" y="5270875"/>
            <a:ext cx="31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73D27E-BD88-4DAE-9927-08266CDF0D71}"/>
              </a:ext>
            </a:extLst>
          </p:cNvPr>
          <p:cNvCxnSpPr>
            <a:cxnSpLocks/>
          </p:cNvCxnSpPr>
          <p:nvPr/>
        </p:nvCxnSpPr>
        <p:spPr>
          <a:xfrm flipV="1">
            <a:off x="3506585" y="5574829"/>
            <a:ext cx="319793" cy="4148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C5C449-D223-4D90-88A1-1802229EEEED}"/>
              </a:ext>
            </a:extLst>
          </p:cNvPr>
          <p:cNvCxnSpPr>
            <a:cxnSpLocks/>
          </p:cNvCxnSpPr>
          <p:nvPr/>
        </p:nvCxnSpPr>
        <p:spPr>
          <a:xfrm flipV="1">
            <a:off x="4925704" y="5574829"/>
            <a:ext cx="319793" cy="4148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D4C0363-E1A4-4091-B1DA-7C40AE055F15}"/>
              </a:ext>
            </a:extLst>
          </p:cNvPr>
          <p:cNvSpPr/>
          <p:nvPr/>
        </p:nvSpPr>
        <p:spPr>
          <a:xfrm>
            <a:off x="2204884" y="5646299"/>
            <a:ext cx="319793" cy="380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17AB47-C310-4499-87BE-B485629BDB50}"/>
              </a:ext>
            </a:extLst>
          </p:cNvPr>
          <p:cNvSpPr/>
          <p:nvPr/>
        </p:nvSpPr>
        <p:spPr>
          <a:xfrm>
            <a:off x="7486650" y="2072777"/>
            <a:ext cx="319793" cy="380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4E67604-E296-49E8-BB0E-2CD3896FAC73}"/>
              </a:ext>
            </a:extLst>
          </p:cNvPr>
          <p:cNvCxnSpPr>
            <a:stCxn id="24" idx="0"/>
            <a:endCxn id="33" idx="2"/>
          </p:cNvCxnSpPr>
          <p:nvPr/>
        </p:nvCxnSpPr>
        <p:spPr>
          <a:xfrm rot="5400000" flipH="1" flipV="1">
            <a:off x="3409047" y="1408799"/>
            <a:ext cx="3193235" cy="5281766"/>
          </a:xfrm>
          <a:prstGeom prst="bentConnector3">
            <a:avLst>
              <a:gd name="adj1" fmla="val 3729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69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9" grpId="0"/>
      <p:bldP spid="32" grpId="0" animBg="1"/>
      <p:bldP spid="34" grpId="0" animBg="1"/>
      <p:bldP spid="8" grpId="0"/>
      <p:bldP spid="23" grpId="0"/>
      <p:bldP spid="12" grpId="0" animBg="1"/>
      <p:bldP spid="14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Transverse Wave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088635" y="4723765"/>
                <a:ext cx="2966731" cy="670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635" y="4723765"/>
                <a:ext cx="2966731" cy="670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37021" y="5636908"/>
                <a:ext cx="6669958" cy="694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ea typeface="Cambria Math" panose="02040503050406030204" pitchFamily="18" charset="0"/>
                  </a:rPr>
                  <a:t>Example: 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𝑑𝑖𝑠𝑡𝑎𝑛𝑐𝑒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𝑐𝑟𝑒𝑠𝑡𝑠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d>
                          <m:dPr>
                            <m:ctrl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021" y="5636908"/>
                <a:ext cx="6669958" cy="694357"/>
              </a:xfrm>
              <a:prstGeom prst="rect">
                <a:avLst/>
              </a:prstGeom>
              <a:blipFill>
                <a:blip r:embed="rId3"/>
                <a:stretch>
                  <a:fillRect l="-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cxnSp>
        <p:nvCxnSpPr>
          <p:cNvPr id="18" name="Connector: Elbow 17"/>
          <p:cNvCxnSpPr>
            <a:cxnSpLocks/>
            <a:stCxn id="14" idx="3"/>
          </p:cNvCxnSpPr>
          <p:nvPr/>
        </p:nvCxnSpPr>
        <p:spPr>
          <a:xfrm flipV="1">
            <a:off x="6055366" y="2595696"/>
            <a:ext cx="1222963" cy="2463322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32190" y="3583439"/>
            <a:ext cx="8775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if k = 1</a:t>
            </a:r>
          </a:p>
        </p:txBody>
      </p:sp>
      <p:sp>
        <p:nvSpPr>
          <p:cNvPr id="2" name="Rectangle 1"/>
          <p:cNvSpPr/>
          <p:nvPr/>
        </p:nvSpPr>
        <p:spPr>
          <a:xfrm>
            <a:off x="6499328" y="5667204"/>
            <a:ext cx="1373458" cy="58266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D54FEA9-8BEF-40CE-8B45-618E7AF65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49" y="1609126"/>
            <a:ext cx="4866667" cy="28761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0882F4-CAB7-4DF6-931D-06FCD0C48C97}"/>
                  </a:ext>
                </a:extLst>
              </p:cNvPr>
              <p:cNvSpPr txBox="1"/>
              <p:nvPr/>
            </p:nvSpPr>
            <p:spPr>
              <a:xfrm>
                <a:off x="5799961" y="1857089"/>
                <a:ext cx="21458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has a wavelength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0882F4-CAB7-4DF6-931D-06FCD0C48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961" y="1857089"/>
                <a:ext cx="2145891" cy="646331"/>
              </a:xfrm>
              <a:prstGeom prst="rect">
                <a:avLst/>
              </a:prstGeom>
              <a:blipFill>
                <a:blip r:embed="rId5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D95251-848C-453F-8371-C193FCB06C14}"/>
                  </a:ext>
                </a:extLst>
              </p:cNvPr>
              <p:cNvSpPr txBox="1"/>
              <p:nvPr/>
            </p:nvSpPr>
            <p:spPr>
              <a:xfrm>
                <a:off x="485230" y="4798817"/>
                <a:ext cx="2603405" cy="520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𝑾𝒂𝒗𝒆𝒏𝒖𝒎𝒃𝒆𝒓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D95251-848C-453F-8371-C193FCB06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30" y="4798817"/>
                <a:ext cx="2603405" cy="5203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28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5" grpId="0" animBg="1"/>
      <p:bldP spid="2" grpId="0" animBg="1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5495</TotalTime>
  <Words>1527</Words>
  <Application>Microsoft Office PowerPoint</Application>
  <PresentationFormat>On-screen Show (4:3)</PresentationFormat>
  <Paragraphs>299</Paragraphs>
  <Slides>41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Known Wave Aliasing</vt:lpstr>
      <vt:lpstr>Open nyquist_known.py</vt:lpstr>
      <vt:lpstr>Run nyquist_known.py</vt:lpstr>
      <vt:lpstr>Edit nyquist_known.py</vt:lpstr>
      <vt:lpstr>Run nyquist_known.py</vt:lpstr>
      <vt:lpstr>Edit nyquist_known.py</vt:lpstr>
      <vt:lpstr>Run nyquist_known.py</vt:lpstr>
      <vt:lpstr>Nyquist Sampling Theorem</vt:lpstr>
      <vt:lpstr>Unknown Wave Aliasing</vt:lpstr>
      <vt:lpstr>Run nyquist_unknown.py</vt:lpstr>
      <vt:lpstr>Edit nyquist_unknown.py</vt:lpstr>
      <vt:lpstr>Run nyquist_unknown.py</vt:lpstr>
      <vt:lpstr>Edit nyquist_unknown.py</vt:lpstr>
      <vt:lpstr>Run nyquist_unknown.py</vt:lpstr>
      <vt:lpstr>Research Questions</vt:lpstr>
      <vt:lpstr>Avoiding Sample Aliasing</vt:lpstr>
      <vt:lpstr>Travelling Waves &amp; Superposition</vt:lpstr>
      <vt:lpstr>Travelling Waves &amp; Superposition</vt:lpstr>
      <vt:lpstr>Open travelling_waves.py</vt:lpstr>
      <vt:lpstr>Open travelling_waves.py</vt:lpstr>
      <vt:lpstr>Open travelling_waves.py</vt:lpstr>
      <vt:lpstr>Run travelling_waves.py (Run #1)</vt:lpstr>
      <vt:lpstr>Edit travelling_waves.py (Run #2)</vt:lpstr>
      <vt:lpstr>Run travelling_waves.py (Run #2)</vt:lpstr>
      <vt:lpstr>Edit travelling_waves.py (Run #3)</vt:lpstr>
      <vt:lpstr>Run travelling_waves.py (Run #3)</vt:lpstr>
      <vt:lpstr>Run travelling_waves.py (Run #4)</vt:lpstr>
      <vt:lpstr>Run travelling_waves.py (Run #5)</vt:lpstr>
      <vt:lpstr>Run travelling_waves.py (Run #6)</vt:lpstr>
      <vt:lpstr>Edit travelling_waves.py (Run #6)</vt:lpstr>
      <vt:lpstr>Run travelling_waves.py (Run #6)</vt:lpstr>
      <vt:lpstr>Now you know…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840</cp:revision>
  <cp:lastPrinted>2015-06-01T00:45:11Z</cp:lastPrinted>
  <dcterms:created xsi:type="dcterms:W3CDTF">2014-09-21T17:58:26Z</dcterms:created>
  <dcterms:modified xsi:type="dcterms:W3CDTF">2021-06-13T01:30:08Z</dcterms:modified>
</cp:coreProperties>
</file>