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943" r:id="rId2"/>
    <p:sldId id="412" r:id="rId3"/>
    <p:sldId id="425" r:id="rId4"/>
    <p:sldId id="946" r:id="rId5"/>
    <p:sldId id="944" r:id="rId6"/>
    <p:sldId id="947" r:id="rId7"/>
    <p:sldId id="945" r:id="rId8"/>
    <p:sldId id="948" r:id="rId9"/>
    <p:sldId id="949" r:id="rId1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GWPuRdetM" TargetMode="External"/><Relationship Id="rId2" Type="http://schemas.openxmlformats.org/officeDocument/2006/relationships/hyperlink" Target="https://mpmath.org/doc/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3742656"/>
            <a:chOff x="5697345" y="814191"/>
            <a:chExt cx="3172691" cy="3742656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505982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Foundations of</a:t>
              </a:r>
            </a:p>
            <a:p>
              <a:pPr algn="ctr"/>
              <a:r>
                <a:rPr lang="en-US" sz="2400" b="1" dirty="0"/>
                <a:t>Quantum Computing</a:t>
              </a:r>
            </a:p>
            <a:p>
              <a:pPr algn="ctr"/>
              <a:r>
                <a:rPr lang="en-US" sz="2400" dirty="0"/>
                <a:t>(QIS 301)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187515"/>
              <a:ext cx="264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Problem Set #1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temperature_converter.py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Fix the code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two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A3D0AF-6845-4244-9819-64BE35688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49"/>
          <a:stretch/>
        </p:blipFill>
        <p:spPr>
          <a:xfrm>
            <a:off x="1715703" y="2315497"/>
            <a:ext cx="5712594" cy="20279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6CF46C8-6E07-4AED-8065-0FB71D92BD2D}"/>
              </a:ext>
            </a:extLst>
          </p:cNvPr>
          <p:cNvGrpSpPr/>
          <p:nvPr/>
        </p:nvGrpSpPr>
        <p:grpSpPr>
          <a:xfrm>
            <a:off x="5788742" y="2548267"/>
            <a:ext cx="1097551" cy="556268"/>
            <a:chOff x="5788742" y="2548267"/>
            <a:chExt cx="1097551" cy="55626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E29046-7C1E-45F9-8055-90F3A47A4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742" y="2780887"/>
              <a:ext cx="749735" cy="323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FB0A3-0FE5-4C4B-9253-BB2C18432EB5}"/>
                </a:ext>
              </a:extLst>
            </p:cNvPr>
            <p:cNvSpPr txBox="1"/>
            <p:nvPr/>
          </p:nvSpPr>
          <p:spPr>
            <a:xfrm>
              <a:off x="6502835" y="2548267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58B2D-9836-49FD-8BE2-035723CD24D5}"/>
              </a:ext>
            </a:extLst>
          </p:cNvPr>
          <p:cNvGrpSpPr/>
          <p:nvPr/>
        </p:nvGrpSpPr>
        <p:grpSpPr>
          <a:xfrm>
            <a:off x="4226055" y="3337783"/>
            <a:ext cx="1076632" cy="369332"/>
            <a:chOff x="4226055" y="3337783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E7D416-2769-401D-B53A-9CB47E11C9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055" y="3522449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190092-3EAB-49C7-8F50-1286160C9EA2}"/>
                </a:ext>
              </a:extLst>
            </p:cNvPr>
            <p:cNvSpPr txBox="1"/>
            <p:nvPr/>
          </p:nvSpPr>
          <p:spPr>
            <a:xfrm>
              <a:off x="4919229" y="333778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6084513-319B-4126-8F45-11070ACBFADE}"/>
              </a:ext>
            </a:extLst>
          </p:cNvPr>
          <p:cNvGrpSpPr/>
          <p:nvPr/>
        </p:nvGrpSpPr>
        <p:grpSpPr>
          <a:xfrm>
            <a:off x="4977581" y="3893574"/>
            <a:ext cx="1219546" cy="1084629"/>
            <a:chOff x="4977581" y="3893574"/>
            <a:chExt cx="1219546" cy="108462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9F2D1-EF49-4064-B211-00DF90D4F0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7581" y="3893574"/>
              <a:ext cx="265471" cy="7152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4D775F-5CBB-4904-B4A4-DA0A035B5ED5}"/>
                </a:ext>
              </a:extLst>
            </p:cNvPr>
            <p:cNvSpPr txBox="1"/>
            <p:nvPr/>
          </p:nvSpPr>
          <p:spPr>
            <a:xfrm>
              <a:off x="5051323" y="460887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F22692-1B73-4253-AA4C-3DE63A3CA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52" y="3893574"/>
              <a:ext cx="954075" cy="7152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temperature_converter.py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4774D-6A46-4B61-AA6E-D351722225C2}"/>
              </a:ext>
            </a:extLst>
          </p:cNvPr>
          <p:cNvSpPr txBox="1"/>
          <p:nvPr/>
        </p:nvSpPr>
        <p:spPr>
          <a:xfrm>
            <a:off x="2533638" y="5148516"/>
            <a:ext cx="407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code should do </a:t>
            </a:r>
            <a:r>
              <a:rPr lang="en-US" sz="2400" b="1" dirty="0"/>
              <a:t>exactly</a:t>
            </a:r>
            <a:r>
              <a:rPr lang="en-US" sz="2400" dirty="0"/>
              <a:t> what your scientist requested!</a:t>
            </a:r>
          </a:p>
        </p:txBody>
      </p:sp>
    </p:spTree>
    <p:extLst>
      <p:ext uri="{BB962C8B-B14F-4D97-AF65-F5344CB8AC3E}">
        <p14:creationId xmlns:p14="http://schemas.microsoft.com/office/powerpoint/2010/main" val="9814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lcm_gcd.py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512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lowest common multiple (</a:t>
            </a:r>
            <a:r>
              <a:rPr lang="en-US" sz="2400" b="1" dirty="0"/>
              <a:t>LCM</a:t>
            </a:r>
            <a:r>
              <a:rPr lang="en-US" sz="2400" dirty="0"/>
              <a:t>) of two integers </a:t>
            </a:r>
            <a:r>
              <a:rPr lang="en-US" sz="2400" b="1" dirty="0"/>
              <a:t>a</a:t>
            </a:r>
            <a:r>
              <a:rPr lang="en-US" sz="2400" dirty="0"/>
              <a:t> &amp; </a:t>
            </a:r>
            <a:r>
              <a:rPr lang="en-US" sz="2400" b="1" dirty="0"/>
              <a:t>b</a:t>
            </a:r>
            <a:r>
              <a:rPr lang="en-US" sz="2400" dirty="0"/>
              <a:t> using only basic arithmetic operators  - no looping constructs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may leverage the </a:t>
            </a:r>
            <a:r>
              <a:rPr lang="en-US" sz="2400" b="1" dirty="0" err="1">
                <a:solidFill>
                  <a:srgbClr val="00B050"/>
                </a:solidFill>
              </a:rPr>
              <a:t>Numpy</a:t>
            </a:r>
            <a:r>
              <a:rPr lang="en-US" sz="2400" dirty="0"/>
              <a:t> greatest common divisor (</a:t>
            </a:r>
            <a:r>
              <a:rPr lang="en-US" sz="2400" b="1" dirty="0"/>
              <a:t>GCD</a:t>
            </a:r>
            <a:r>
              <a:rPr lang="en-US" sz="2400" dirty="0"/>
              <a:t>)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11F7E-EF03-425A-BBEC-A4729CD0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9" y="4046741"/>
            <a:ext cx="5570962" cy="2446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F7C661-196C-4280-86BD-35E2021DDECC}"/>
              </a:ext>
            </a:extLst>
          </p:cNvPr>
          <p:cNvSpPr/>
          <p:nvPr/>
        </p:nvSpPr>
        <p:spPr>
          <a:xfrm>
            <a:off x="1917290" y="5965724"/>
            <a:ext cx="2234381" cy="3095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hamming_weight.py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512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00B050"/>
                </a:solidFill>
              </a:rPr>
              <a:t>Base 2 Hamming Weight </a:t>
            </a:r>
            <a:r>
              <a:rPr lang="en-US" sz="2400" dirty="0"/>
              <a:t>of a given </a:t>
            </a:r>
            <a:r>
              <a:rPr lang="en-US" sz="2400" b="1" dirty="0"/>
              <a:t>natural</a:t>
            </a:r>
            <a:r>
              <a:rPr lang="en-US" sz="2400" dirty="0"/>
              <a:t> number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must write the correct code to find the </a:t>
            </a:r>
            <a:r>
              <a:rPr lang="en-US" sz="2400" dirty="0">
                <a:solidFill>
                  <a:srgbClr val="FF0000"/>
                </a:solidFill>
              </a:rPr>
              <a:t>population count</a:t>
            </a:r>
            <a:r>
              <a:rPr lang="en-US" sz="2400" dirty="0"/>
              <a:t> for the passed in variable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and return that count in the variable </a:t>
            </a:r>
            <a:r>
              <a:rPr lang="en-US" sz="2400" b="1" dirty="0" err="1">
                <a:solidFill>
                  <a:srgbClr val="0070C0"/>
                </a:solidFill>
              </a:rPr>
              <a:t>count_onebits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7F69A-402B-4882-8709-21FBCBD3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20" y="4184252"/>
            <a:ext cx="6368360" cy="2051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F09498-DCAF-424D-A888-1BF361F1110B}"/>
              </a:ext>
            </a:extLst>
          </p:cNvPr>
          <p:cNvSpPr/>
          <p:nvPr/>
        </p:nvSpPr>
        <p:spPr>
          <a:xfrm>
            <a:off x="1467465" y="5121275"/>
            <a:ext cx="1519083" cy="6800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diriclet_function.py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Dirichlet function is defined 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Using the 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mpmath</a:t>
                </a:r>
                <a:r>
                  <a:rPr lang="en-US" sz="2400" dirty="0"/>
                  <a:t> package for Python (</a:t>
                </a:r>
                <a:r>
                  <a:rPr lang="en-US" sz="2400" dirty="0">
                    <a:hlinkClick r:id="rId2"/>
                  </a:rPr>
                  <a:t>https://mpmath.org/doc/current</a:t>
                </a:r>
                <a:r>
                  <a:rPr lang="en-US" sz="2400" dirty="0"/>
                  <a:t>) calculate and display the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will need to use the </a:t>
                </a:r>
                <a:r>
                  <a:rPr lang="en-US" sz="2400" b="1" dirty="0" err="1"/>
                  <a:t>mpmath.power</a:t>
                </a:r>
                <a:r>
                  <a:rPr lang="en-US" sz="2400" b="1" dirty="0"/>
                  <a:t>()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mpmath.cos</a:t>
                </a:r>
                <a:r>
                  <a:rPr lang="en-US" sz="2400" b="1" dirty="0"/>
                  <a:t>()</a:t>
                </a:r>
                <a:r>
                  <a:rPr lang="en-US" sz="2400" dirty="0"/>
                  <a:t>, and the </a:t>
                </a:r>
                <a:r>
                  <a:rPr lang="en-US" sz="2400" b="1" dirty="0" err="1"/>
                  <a:t>mpmath.factorial</a:t>
                </a:r>
                <a:r>
                  <a:rPr lang="en-US" sz="2400" b="1" dirty="0"/>
                  <a:t>()</a:t>
                </a:r>
                <a:r>
                  <a:rPr lang="en-US" sz="2400" dirty="0"/>
                  <a:t> functions, along with the </a:t>
                </a:r>
                <a:r>
                  <a:rPr lang="en-US" sz="2400" b="1" dirty="0" err="1"/>
                  <a:t>mpmath.pi</a:t>
                </a:r>
                <a:r>
                  <a:rPr lang="en-US" sz="2400" dirty="0"/>
                  <a:t> constant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Hint: watch a video on the Dirichlet function, such as </a:t>
                </a:r>
                <a:r>
                  <a:rPr lang="en-US" sz="2400" dirty="0">
                    <a:hlinkClick r:id="rId3"/>
                  </a:rPr>
                  <a:t>https://www.youtube.com/watch?v=LeGWPuRdetM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4"/>
                <a:stretch>
                  <a:fillRect l="-1005" t="-1859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17EF32-F7CB-4F09-80C2-11D677BD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78" y="1720237"/>
            <a:ext cx="7016644" cy="4009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F7C661-196C-4280-86BD-35E2021DDECC}"/>
              </a:ext>
            </a:extLst>
          </p:cNvPr>
          <p:cNvSpPr/>
          <p:nvPr/>
        </p:nvSpPr>
        <p:spPr>
          <a:xfrm>
            <a:off x="1865670" y="3695496"/>
            <a:ext cx="759543" cy="2202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0396E-7714-44D2-8759-C7705CBB0F0B}"/>
              </a:ext>
            </a:extLst>
          </p:cNvPr>
          <p:cNvSpPr txBox="1"/>
          <p:nvPr/>
        </p:nvSpPr>
        <p:spPr>
          <a:xfrm>
            <a:off x="4350774" y="2440859"/>
            <a:ext cx="32593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of calculating limits, use these fixed values for </a:t>
            </a:r>
            <a:r>
              <a:rPr lang="en-US" b="1" dirty="0"/>
              <a:t>k</a:t>
            </a:r>
            <a:r>
              <a:rPr lang="en-US" dirty="0"/>
              <a:t> and </a:t>
            </a:r>
            <a:r>
              <a:rPr lang="en-US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F8586F-C20B-4B39-B489-C1E1C6E2B747}"/>
              </a:ext>
            </a:extLst>
          </p:cNvPr>
          <p:cNvCxnSpPr/>
          <p:nvPr/>
        </p:nvCxnSpPr>
        <p:spPr>
          <a:xfrm flipH="1">
            <a:off x="2492477" y="2632587"/>
            <a:ext cx="1710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rlc_circuit.py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983111" cy="15443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Graph the current (I) over time in an </a:t>
            </a:r>
            <a:r>
              <a:rPr lang="en-US" sz="2400" b="1" dirty="0"/>
              <a:t>RLC circuit with unchanging voltage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SciPy to estimate the 2</a:t>
            </a:r>
            <a:r>
              <a:rPr lang="en-US" sz="2400" baseline="30000" dirty="0"/>
              <a:t>nd</a:t>
            </a:r>
            <a:r>
              <a:rPr lang="en-US" sz="2400" dirty="0"/>
              <a:t> order homogenous ODE out to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5B0A-AAE5-43E6-828E-8961F717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47" y="1468581"/>
            <a:ext cx="1185327" cy="16416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328CC-4EA2-407E-AFC2-43092D98647A}"/>
                  </a:ext>
                </a:extLst>
              </p:cNvPr>
              <p:cNvSpPr txBox="1"/>
              <p:nvPr/>
            </p:nvSpPr>
            <p:spPr>
              <a:xfrm>
                <a:off x="5993551" y="3935247"/>
                <a:ext cx="2844318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328CC-4EA2-407E-AFC2-43092D98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51" y="3935247"/>
                <a:ext cx="2844318" cy="524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F752E5-F435-486A-B011-F61C7FD7EBB9}"/>
                  </a:ext>
                </a:extLst>
              </p:cNvPr>
              <p:cNvSpPr txBox="1"/>
              <p:nvPr/>
            </p:nvSpPr>
            <p:spPr>
              <a:xfrm>
                <a:off x="6725301" y="3280003"/>
                <a:ext cx="1380818" cy="655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F752E5-F435-486A-B011-F61C7FD7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301" y="3280003"/>
                <a:ext cx="1380818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C7BC76D-621C-4F16-957D-FBBEAA37D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71" y="3658171"/>
            <a:ext cx="5466667" cy="23904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EF5DCF-2096-40E4-A9FD-465A89F33708}"/>
              </a:ext>
            </a:extLst>
          </p:cNvPr>
          <p:cNvSpPr/>
          <p:nvPr/>
        </p:nvSpPr>
        <p:spPr>
          <a:xfrm>
            <a:off x="386871" y="5279923"/>
            <a:ext cx="1751645" cy="1991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rlc_circuit.py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46EA2-A848-430D-8E17-01E6CEA6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20" y="1691285"/>
            <a:ext cx="5931959" cy="4930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86689-1E2B-4940-BBA1-2DFBC0171F25}"/>
              </a:ext>
            </a:extLst>
          </p:cNvPr>
          <p:cNvSpPr txBox="1"/>
          <p:nvPr/>
        </p:nvSpPr>
        <p:spPr>
          <a:xfrm>
            <a:off x="5073445" y="2925356"/>
            <a:ext cx="1482213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the approved solution</a:t>
            </a:r>
          </a:p>
        </p:txBody>
      </p:sp>
    </p:spTree>
    <p:extLst>
      <p:ext uri="{BB962C8B-B14F-4D97-AF65-F5344CB8AC3E}">
        <p14:creationId xmlns:p14="http://schemas.microsoft.com/office/powerpoint/2010/main" val="1084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5254</TotalTime>
  <Words>425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Open temperature_converter.py</vt:lpstr>
      <vt:lpstr>Edit temperature_converter.py</vt:lpstr>
      <vt:lpstr>Edit lcm_gcd.py</vt:lpstr>
      <vt:lpstr>Edit hamming_weight.py</vt:lpstr>
      <vt:lpstr>Open diriclet_function.py</vt:lpstr>
      <vt:lpstr>Edit Dirichlet_function.py</vt:lpstr>
      <vt:lpstr>Open rlc_circuit.py</vt:lpstr>
      <vt:lpstr>Run rlc_circuit.py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814</cp:revision>
  <cp:lastPrinted>2015-06-01T00:45:11Z</cp:lastPrinted>
  <dcterms:created xsi:type="dcterms:W3CDTF">2014-09-21T17:58:26Z</dcterms:created>
  <dcterms:modified xsi:type="dcterms:W3CDTF">2021-06-13T04:40:45Z</dcterms:modified>
</cp:coreProperties>
</file>