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325" r:id="rId3"/>
    <p:sldId id="338" r:id="rId4"/>
    <p:sldId id="326" r:id="rId5"/>
    <p:sldId id="334" r:id="rId6"/>
    <p:sldId id="337" r:id="rId7"/>
    <p:sldId id="327" r:id="rId8"/>
    <p:sldId id="328" r:id="rId9"/>
    <p:sldId id="340" r:id="rId10"/>
    <p:sldId id="317" r:id="rId11"/>
    <p:sldId id="318" r:id="rId12"/>
    <p:sldId id="329" r:id="rId13"/>
    <p:sldId id="341" r:id="rId14"/>
    <p:sldId id="342" r:id="rId15"/>
    <p:sldId id="330" r:id="rId16"/>
    <p:sldId id="332" r:id="rId17"/>
    <p:sldId id="339" r:id="rId18"/>
    <p:sldId id="333" r:id="rId19"/>
    <p:sldId id="335" r:id="rId20"/>
    <p:sldId id="33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38"/>
            <p14:sldId id="326"/>
            <p14:sldId id="334"/>
            <p14:sldId id="337"/>
            <p14:sldId id="327"/>
            <p14:sldId id="328"/>
            <p14:sldId id="340"/>
            <p14:sldId id="317"/>
            <p14:sldId id="318"/>
            <p14:sldId id="329"/>
            <p14:sldId id="341"/>
            <p14:sldId id="342"/>
            <p14:sldId id="330"/>
            <p14:sldId id="332"/>
            <p14:sldId id="339"/>
            <p14:sldId id="333"/>
            <p14:sldId id="335"/>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D56F6B-B306-45F6-9E01-72402F2774C5}" v="8" dt="2024-06-19T18:22:33.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hu" userId="a299239e82002342" providerId="LiveId" clId="{D6D56F6B-B306-45F6-9E01-72402F2774C5}"/>
    <pc:docChg chg="undo custSel addSld delSld modSld modSection modShowInfo">
      <pc:chgData name="Andy hu" userId="a299239e82002342" providerId="LiveId" clId="{D6D56F6B-B306-45F6-9E01-72402F2774C5}" dt="2024-06-19T18:23:09.834" v="380" actId="20577"/>
      <pc:docMkLst>
        <pc:docMk/>
      </pc:docMkLst>
      <pc:sldChg chg="addSp delSp modSp mod">
        <pc:chgData name="Andy hu" userId="a299239e82002342" providerId="LiveId" clId="{D6D56F6B-B306-45F6-9E01-72402F2774C5}" dt="2024-06-19T18:20:01.909" v="270" actId="2711"/>
        <pc:sldMkLst>
          <pc:docMk/>
          <pc:sldMk cId="2633215723" sldId="328"/>
        </pc:sldMkLst>
        <pc:spChg chg="mod">
          <ac:chgData name="Andy hu" userId="a299239e82002342" providerId="LiveId" clId="{D6D56F6B-B306-45F6-9E01-72402F2774C5}" dt="2024-06-19T18:09:11.641" v="23" actId="20577"/>
          <ac:spMkLst>
            <pc:docMk/>
            <pc:sldMk cId="2633215723" sldId="328"/>
            <ac:spMk id="2" creationId="{79A4CF3A-4CB3-795D-8DB3-F389F00D9992}"/>
          </ac:spMkLst>
        </pc:spChg>
        <pc:spChg chg="del">
          <ac:chgData name="Andy hu" userId="a299239e82002342" providerId="LiveId" clId="{D6D56F6B-B306-45F6-9E01-72402F2774C5}" dt="2024-06-19T18:13:05.750" v="49" actId="478"/>
          <ac:spMkLst>
            <pc:docMk/>
            <pc:sldMk cId="2633215723" sldId="328"/>
            <ac:spMk id="3" creationId="{AAFDAFA0-3E56-3DAB-489D-7957F4267F94}"/>
          </ac:spMkLst>
        </pc:spChg>
        <pc:spChg chg="add del">
          <ac:chgData name="Andy hu" userId="a299239e82002342" providerId="LiveId" clId="{D6D56F6B-B306-45F6-9E01-72402F2774C5}" dt="2024-06-19T18:08:56.139" v="1" actId="478"/>
          <ac:spMkLst>
            <pc:docMk/>
            <pc:sldMk cId="2633215723" sldId="328"/>
            <ac:spMk id="4" creationId="{B62F546F-4476-EF6C-AA50-BE88697CB197}"/>
          </ac:spMkLst>
        </pc:spChg>
        <pc:spChg chg="add mod">
          <ac:chgData name="Andy hu" userId="a299239e82002342" providerId="LiveId" clId="{D6D56F6B-B306-45F6-9E01-72402F2774C5}" dt="2024-06-19T18:20:01.909" v="270" actId="2711"/>
          <ac:spMkLst>
            <pc:docMk/>
            <pc:sldMk cId="2633215723" sldId="328"/>
            <ac:spMk id="12" creationId="{BBA208F1-2290-7B00-AB20-E02E8363C4F8}"/>
          </ac:spMkLst>
        </pc:spChg>
        <pc:spChg chg="add mod">
          <ac:chgData name="Andy hu" userId="a299239e82002342" providerId="LiveId" clId="{D6D56F6B-B306-45F6-9E01-72402F2774C5}" dt="2024-06-19T18:19:09.919" v="266" actId="115"/>
          <ac:spMkLst>
            <pc:docMk/>
            <pc:sldMk cId="2633215723" sldId="328"/>
            <ac:spMk id="13" creationId="{229424BE-3DFA-828D-5A92-E82305F4946A}"/>
          </ac:spMkLst>
        </pc:spChg>
        <pc:picChg chg="add mod">
          <ac:chgData name="Andy hu" userId="a299239e82002342" providerId="LiveId" clId="{D6D56F6B-B306-45F6-9E01-72402F2774C5}" dt="2024-06-19T18:10:15.654" v="30" actId="931"/>
          <ac:picMkLst>
            <pc:docMk/>
            <pc:sldMk cId="2633215723" sldId="328"/>
            <ac:picMk id="7" creationId="{9461BA89-9000-B00F-A027-6EBDD98B88F2}"/>
          </ac:picMkLst>
        </pc:picChg>
        <pc:picChg chg="add del mod">
          <ac:chgData name="Andy hu" userId="a299239e82002342" providerId="LiveId" clId="{D6D56F6B-B306-45F6-9E01-72402F2774C5}" dt="2024-06-19T18:11:30.193" v="36" actId="478"/>
          <ac:picMkLst>
            <pc:docMk/>
            <pc:sldMk cId="2633215723" sldId="328"/>
            <ac:picMk id="9" creationId="{227BA536-1956-D893-4F68-4F6DE510C801}"/>
          </ac:picMkLst>
        </pc:picChg>
        <pc:picChg chg="add mod modCrop">
          <ac:chgData name="Andy hu" userId="a299239e82002342" providerId="LiveId" clId="{D6D56F6B-B306-45F6-9E01-72402F2774C5}" dt="2024-06-19T18:18:10.846" v="179" actId="1076"/>
          <ac:picMkLst>
            <pc:docMk/>
            <pc:sldMk cId="2633215723" sldId="328"/>
            <ac:picMk id="11" creationId="{075E3EF7-FA59-0EFF-56BD-53822C670C7E}"/>
          </ac:picMkLst>
        </pc:picChg>
      </pc:sldChg>
      <pc:sldChg chg="new del">
        <pc:chgData name="Andy hu" userId="a299239e82002342" providerId="LiveId" clId="{D6D56F6B-B306-45F6-9E01-72402F2774C5}" dt="2024-06-19T18:10:43.487" v="32" actId="680"/>
        <pc:sldMkLst>
          <pc:docMk/>
          <pc:sldMk cId="980036309" sldId="340"/>
        </pc:sldMkLst>
      </pc:sldChg>
      <pc:sldChg chg="addSp delSp modSp new mod">
        <pc:chgData name="Andy hu" userId="a299239e82002342" providerId="LiveId" clId="{D6D56F6B-B306-45F6-9E01-72402F2774C5}" dt="2024-06-19T18:23:09.834" v="380" actId="20577"/>
        <pc:sldMkLst>
          <pc:docMk/>
          <pc:sldMk cId="1969895698" sldId="340"/>
        </pc:sldMkLst>
        <pc:spChg chg="mod">
          <ac:chgData name="Andy hu" userId="a299239e82002342" providerId="LiveId" clId="{D6D56F6B-B306-45F6-9E01-72402F2774C5}" dt="2024-06-19T18:15:53.166" v="74" actId="20577"/>
          <ac:spMkLst>
            <pc:docMk/>
            <pc:sldMk cId="1969895698" sldId="340"/>
            <ac:spMk id="2" creationId="{98D11EE6-CD64-BFFE-3125-1060BA2FB8B2}"/>
          </ac:spMkLst>
        </pc:spChg>
        <pc:spChg chg="del">
          <ac:chgData name="Andy hu" userId="a299239e82002342" providerId="LiveId" clId="{D6D56F6B-B306-45F6-9E01-72402F2774C5}" dt="2024-06-19T18:17:09.970" v="82" actId="478"/>
          <ac:spMkLst>
            <pc:docMk/>
            <pc:sldMk cId="1969895698" sldId="340"/>
            <ac:spMk id="3" creationId="{7679A245-8132-0A78-AF0D-84E552859D01}"/>
          </ac:spMkLst>
        </pc:spChg>
        <pc:spChg chg="del">
          <ac:chgData name="Andy hu" userId="a299239e82002342" providerId="LiveId" clId="{D6D56F6B-B306-45F6-9E01-72402F2774C5}" dt="2024-06-19T18:17:08.390" v="81" actId="478"/>
          <ac:spMkLst>
            <pc:docMk/>
            <pc:sldMk cId="1969895698" sldId="340"/>
            <ac:spMk id="4" creationId="{F18673BA-956B-2D03-0799-AC95E60EAD2E}"/>
          </ac:spMkLst>
        </pc:spChg>
        <pc:spChg chg="add mod">
          <ac:chgData name="Andy hu" userId="a299239e82002342" providerId="LiveId" clId="{D6D56F6B-B306-45F6-9E01-72402F2774C5}" dt="2024-06-19T18:23:09.834" v="380" actId="20577"/>
          <ac:spMkLst>
            <pc:docMk/>
            <pc:sldMk cId="1969895698" sldId="340"/>
            <ac:spMk id="8" creationId="{DB4F52F6-A419-64FA-2166-7DF59634EF32}"/>
          </ac:spMkLst>
        </pc:spChg>
        <pc:picChg chg="add mod">
          <ac:chgData name="Andy hu" userId="a299239e82002342" providerId="LiveId" clId="{D6D56F6B-B306-45F6-9E01-72402F2774C5}" dt="2024-06-19T18:17:12.209" v="83" actId="1076"/>
          <ac:picMkLst>
            <pc:docMk/>
            <pc:sldMk cId="1969895698" sldId="340"/>
            <ac:picMk id="7" creationId="{C7B537E0-C12E-4217-765B-97698BDF5A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Test Cases</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lnSpcReduction="10000"/>
          </a:bodyPr>
          <a:lstStyle/>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Control Unit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valid Opcodes, validate control signal outputs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invalid Opcode, check for error</a:t>
            </a:r>
          </a:p>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Decoder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instruction types with register addressees, validate correct addresses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instruction without register address, check for garbage output</a:t>
            </a:r>
          </a:p>
          <a:p>
            <a:pPr marL="0" indent="0">
              <a:buNone/>
            </a:pPr>
            <a:endParaRPr lang="en-US" sz="2400" dirty="0">
              <a:latin typeface="Acumin Pro Semibold" panose="020B0504020202020204"/>
            </a:endParaRPr>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10</a:t>
            </a:fld>
            <a:endParaRPr lang="en-US" dirty="0"/>
          </a:p>
        </p:txBody>
      </p:sp>
    </p:spTree>
    <p:extLst>
      <p:ext uri="{BB962C8B-B14F-4D97-AF65-F5344CB8AC3E}">
        <p14:creationId xmlns:p14="http://schemas.microsoft.com/office/powerpoint/2010/main" val="282794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Test Case</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a:bodyPr>
          <a:lstStyle/>
          <a:p>
            <a:pPr marL="0" marR="0" indent="0">
              <a:lnSpc>
                <a:spcPct val="107000"/>
              </a:lnSpc>
              <a:spcBef>
                <a:spcPts val="0"/>
              </a:spcBef>
              <a:spcAft>
                <a:spcPts val="800"/>
              </a:spcAft>
              <a:buNone/>
            </a:pP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ImmGen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Input all instruction types with an immediate value, validate correct immediate</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Ensure no immediate is generated if instruction doesn’t include an immediate</a:t>
            </a:r>
          </a:p>
          <a:p>
            <a:endParaRPr lang="en-US" sz="2400" dirty="0"/>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11</a:t>
            </a:fld>
            <a:endParaRPr lang="en-US" dirty="0"/>
          </a:p>
        </p:txBody>
      </p:sp>
    </p:spTree>
    <p:extLst>
      <p:ext uri="{BB962C8B-B14F-4D97-AF65-F5344CB8AC3E}">
        <p14:creationId xmlns:p14="http://schemas.microsoft.com/office/powerpoint/2010/main" val="356533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E85E-8D15-D4EB-CF18-9132EC62AC77}"/>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5B40D6B8-97AE-9397-3D32-EF0CF1737FF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9B79D28-048B-F636-E90A-160DCFE6618C}"/>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9BCE14E6-F19C-7BB3-E487-D0FA7CFF54C1}"/>
              </a:ext>
            </a:extLst>
          </p:cNvPr>
          <p:cNvSpPr>
            <a:spLocks noGrp="1"/>
          </p:cNvSpPr>
          <p:nvPr>
            <p:ph type="sldNum" sz="quarter" idx="12"/>
          </p:nvPr>
        </p:nvSpPr>
        <p:spPr/>
        <p:txBody>
          <a:bodyPr/>
          <a:lstStyle/>
          <a:p>
            <a:fld id="{88B5220A-EB23-48F3-9FB6-FE2BFABBF45A}" type="slidenum">
              <a:rPr lang="en-US" smtClean="0"/>
              <a:t>12</a:t>
            </a:fld>
            <a:endParaRPr lang="en-US" dirty="0"/>
          </a:p>
        </p:txBody>
      </p:sp>
    </p:spTree>
    <p:extLst>
      <p:ext uri="{BB962C8B-B14F-4D97-AF65-F5344CB8AC3E}">
        <p14:creationId xmlns:p14="http://schemas.microsoft.com/office/powerpoint/2010/main" val="17649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Register RTL and </a:t>
            </a:r>
            <a:r>
              <a:rPr lang="en-US" dirty="0" err="1"/>
              <a:t>Psuedocode</a:t>
            </a:r>
            <a:endParaRPr lang="en-US" dirty="0"/>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13</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2F5C064D-A672-B3A3-274F-918C230D7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573" y="2096305"/>
            <a:ext cx="5229031" cy="3982419"/>
          </a:xfrm>
          <a:prstGeom prst="rect">
            <a:avLst/>
          </a:prstGeom>
        </p:spPr>
      </p:pic>
    </p:spTree>
    <p:extLst>
      <p:ext uri="{BB962C8B-B14F-4D97-AF65-F5344CB8AC3E}">
        <p14:creationId xmlns:p14="http://schemas.microsoft.com/office/powerpoint/2010/main" val="96204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lstStyle/>
          <a:p>
            <a:r>
              <a:rPr lang="en-US" dirty="0"/>
              <a:t>Reset: check all registers are set to 0</a:t>
            </a:r>
          </a:p>
          <a:p>
            <a:r>
              <a:rPr lang="en-US" dirty="0"/>
              <a:t>With </a:t>
            </a:r>
            <a:r>
              <a:rPr lang="en-US" dirty="0" err="1"/>
              <a:t>write_enable</a:t>
            </a:r>
            <a:r>
              <a:rPr lang="en-US" dirty="0"/>
              <a:t> off, try writing  register: should be no change</a:t>
            </a:r>
          </a:p>
          <a:p>
            <a:r>
              <a:rPr lang="en-US" dirty="0"/>
              <a:t>With </a:t>
            </a:r>
            <a:r>
              <a:rPr lang="en-US" dirty="0" err="1"/>
              <a:t>write_enable</a:t>
            </a:r>
            <a:r>
              <a:rPr lang="en-US" dirty="0"/>
              <a:t> on, try writing to a register: check for correct value</a:t>
            </a:r>
          </a:p>
          <a:p>
            <a:r>
              <a:rPr lang="en-US" dirty="0"/>
              <a:t>Write random values to all registers, try reading all registers: check </a:t>
            </a:r>
            <a:r>
              <a:rPr lang="en-US" dirty="0" err="1"/>
              <a:t>data_read</a:t>
            </a:r>
            <a:r>
              <a:rPr lang="en-US" dirty="0"/>
              <a:t> is correct</a:t>
            </a:r>
          </a:p>
          <a:p>
            <a:pPr lvl="1"/>
            <a:r>
              <a:rPr lang="en-US" dirty="0"/>
              <a:t>Do twice</a:t>
            </a:r>
          </a:p>
          <a:p>
            <a:r>
              <a:rPr lang="en-US" dirty="0"/>
              <a:t>Reset check again</a:t>
            </a:r>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14</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3FE90927-5BAB-2661-0012-59DAD3BC8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857" y="3889244"/>
            <a:ext cx="3780686" cy="2879363"/>
          </a:xfrm>
          <a:prstGeom prst="rect">
            <a:avLst/>
          </a:prstGeom>
        </p:spPr>
      </p:pic>
    </p:spTree>
    <p:extLst>
      <p:ext uri="{BB962C8B-B14F-4D97-AF65-F5344CB8AC3E}">
        <p14:creationId xmlns:p14="http://schemas.microsoft.com/office/powerpoint/2010/main" val="4630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7B05-73DE-A491-5991-E04BBBC698CA}"/>
              </a:ext>
            </a:extLst>
          </p:cNvPr>
          <p:cNvSpPr>
            <a:spLocks noGrp="1"/>
          </p:cNvSpPr>
          <p:nvPr>
            <p:ph type="ctrTitle"/>
          </p:nvPr>
        </p:nvSpPr>
        <p:spPr>
          <a:xfrm>
            <a:off x="1504670" y="437030"/>
            <a:ext cx="9234309" cy="498598"/>
          </a:xfrm>
        </p:spPr>
        <p:txBody>
          <a:bodyPr/>
          <a:lstStyle/>
          <a:p>
            <a:r>
              <a:rPr lang="en-US" dirty="0"/>
              <a:t>Memory</a:t>
            </a:r>
          </a:p>
        </p:txBody>
      </p:sp>
      <p:sp>
        <p:nvSpPr>
          <p:cNvPr id="3" name="Subtitle 2">
            <a:extLst>
              <a:ext uri="{FF2B5EF4-FFF2-40B4-BE49-F238E27FC236}">
                <a16:creationId xmlns:a16="http://schemas.microsoft.com/office/drawing/2014/main" id="{AC823061-39AD-9D43-0432-59610A93A4A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2A18362-0849-C467-4293-A237B5A80012}"/>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2FCCDFDD-E919-B6ED-4B67-9F63171EB214}"/>
              </a:ext>
            </a:extLst>
          </p:cNvPr>
          <p:cNvSpPr>
            <a:spLocks noGrp="1"/>
          </p:cNvSpPr>
          <p:nvPr>
            <p:ph type="sldNum" sz="quarter" idx="12"/>
          </p:nvPr>
        </p:nvSpPr>
        <p:spPr/>
        <p:txBody>
          <a:bodyPr/>
          <a:lstStyle/>
          <a:p>
            <a:fld id="{88B5220A-EB23-48F3-9FB6-FE2BFABBF45A}" type="slidenum">
              <a:rPr lang="en-US" smtClean="0"/>
              <a:t>15</a:t>
            </a:fld>
            <a:endParaRPr lang="en-US" dirty="0"/>
          </a:p>
        </p:txBody>
      </p:sp>
    </p:spTree>
    <p:extLst>
      <p:ext uri="{BB962C8B-B14F-4D97-AF65-F5344CB8AC3E}">
        <p14:creationId xmlns:p14="http://schemas.microsoft.com/office/powerpoint/2010/main" val="286962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16</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875008" y="2728679"/>
            <a:ext cx="1995294" cy="17448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17</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pic>
        <p:nvPicPr>
          <p:cNvPr id="7" name="Picture 6">
            <a:extLst>
              <a:ext uri="{FF2B5EF4-FFF2-40B4-BE49-F238E27FC236}">
                <a16:creationId xmlns:a16="http://schemas.microsoft.com/office/drawing/2014/main" id="{D6CA6F6B-57FF-1C2B-3B06-D79B575C3413}"/>
              </a:ext>
            </a:extLst>
          </p:cNvPr>
          <p:cNvPicPr>
            <a:picLocks noChangeAspect="1"/>
          </p:cNvPicPr>
          <p:nvPr/>
        </p:nvPicPr>
        <p:blipFill rotWithShape="1">
          <a:blip r:embed="rId3"/>
          <a:srcRect l="2457" t="5161" r="1322" b="2363"/>
          <a:stretch/>
        </p:blipFill>
        <p:spPr>
          <a:xfrm>
            <a:off x="1067822" y="1831490"/>
            <a:ext cx="4595860" cy="4019812"/>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6D0A-7814-2A94-F47A-3ECC7B8EDE59}"/>
              </a:ext>
            </a:extLst>
          </p:cNvPr>
          <p:cNvSpPr>
            <a:spLocks noGrp="1"/>
          </p:cNvSpPr>
          <p:nvPr>
            <p:ph type="ctrTitle"/>
          </p:nvPr>
        </p:nvSpPr>
        <p:spPr>
          <a:xfrm>
            <a:off x="1504670" y="437030"/>
            <a:ext cx="9234309" cy="498598"/>
          </a:xfrm>
        </p:spPr>
        <p:txBody>
          <a:bodyPr/>
          <a:lstStyle/>
          <a:p>
            <a:r>
              <a:rPr lang="en-US" dirty="0"/>
              <a:t>Peripherals</a:t>
            </a:r>
          </a:p>
        </p:txBody>
      </p:sp>
      <p:sp>
        <p:nvSpPr>
          <p:cNvPr id="3" name="Subtitle 2">
            <a:extLst>
              <a:ext uri="{FF2B5EF4-FFF2-40B4-BE49-F238E27FC236}">
                <a16:creationId xmlns:a16="http://schemas.microsoft.com/office/drawing/2014/main" id="{FFF467C2-55D2-EC86-825B-16EBAE11170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DF050C2-2C1C-78CA-C656-82D41545CD8E}"/>
              </a:ext>
            </a:extLst>
          </p:cNvPr>
          <p:cNvSpPr>
            <a:spLocks noGrp="1"/>
          </p:cNvSpPr>
          <p:nvPr>
            <p:ph type="body" sz="quarter" idx="14"/>
          </p:nvPr>
        </p:nvSpPr>
        <p:spPr/>
        <p:txBody>
          <a:bodyPr/>
          <a:lstStyle/>
          <a:p>
            <a:pPr marL="0" indent="0">
              <a:buNone/>
            </a:pPr>
            <a:endParaRPr lang="en-US" dirty="0"/>
          </a:p>
        </p:txBody>
      </p:sp>
      <p:sp>
        <p:nvSpPr>
          <p:cNvPr id="5" name="Slide Number Placeholder 4">
            <a:extLst>
              <a:ext uri="{FF2B5EF4-FFF2-40B4-BE49-F238E27FC236}">
                <a16:creationId xmlns:a16="http://schemas.microsoft.com/office/drawing/2014/main" id="{D098254D-9CED-6343-6D6F-6FF0B8DDD786}"/>
              </a:ext>
            </a:extLst>
          </p:cNvPr>
          <p:cNvSpPr>
            <a:spLocks noGrp="1"/>
          </p:cNvSpPr>
          <p:nvPr>
            <p:ph type="sldNum" sz="quarter" idx="12"/>
          </p:nvPr>
        </p:nvSpPr>
        <p:spPr/>
        <p:txBody>
          <a:bodyPr/>
          <a:lstStyle/>
          <a:p>
            <a:fld id="{88B5220A-EB23-48F3-9FB6-FE2BFABBF45A}" type="slidenum">
              <a:rPr lang="en-US" smtClean="0"/>
              <a:t>18</a:t>
            </a:fld>
            <a:endParaRPr lang="en-US" dirty="0"/>
          </a:p>
        </p:txBody>
      </p:sp>
    </p:spTree>
    <p:extLst>
      <p:ext uri="{BB962C8B-B14F-4D97-AF65-F5344CB8AC3E}">
        <p14:creationId xmlns:p14="http://schemas.microsoft.com/office/powerpoint/2010/main" val="673691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3" name="Subtitle 2">
            <a:extLst>
              <a:ext uri="{FF2B5EF4-FFF2-40B4-BE49-F238E27FC236}">
                <a16:creationId xmlns:a16="http://schemas.microsoft.com/office/drawing/2014/main" id="{471C2136-9DD0-D267-3D8B-A8EE373D98E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19</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Keyboard?</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C4B2-C790-FB8B-4821-10F77E122C20}"/>
              </a:ext>
            </a:extLst>
          </p:cNvPr>
          <p:cNvSpPr>
            <a:spLocks noGrp="1"/>
          </p:cNvSpPr>
          <p:nvPr>
            <p:ph type="ctrTitle"/>
          </p:nvPr>
        </p:nvSpPr>
        <p:spPr>
          <a:xfrm>
            <a:off x="1504670" y="437030"/>
            <a:ext cx="9234309" cy="498598"/>
          </a:xfrm>
        </p:spPr>
        <p:txBody>
          <a:bodyPr/>
          <a:lstStyle/>
          <a:p>
            <a:r>
              <a:rPr lang="en-US" dirty="0"/>
              <a:t>Future Plans</a:t>
            </a:r>
          </a:p>
        </p:txBody>
      </p:sp>
      <p:sp>
        <p:nvSpPr>
          <p:cNvPr id="3" name="Subtitle 2">
            <a:extLst>
              <a:ext uri="{FF2B5EF4-FFF2-40B4-BE49-F238E27FC236}">
                <a16:creationId xmlns:a16="http://schemas.microsoft.com/office/drawing/2014/main" id="{E03FFE2C-5D65-D6E4-2FE1-7A95922722D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794BFF1-E7A0-748B-9321-5A00891D805A}"/>
              </a:ext>
            </a:extLst>
          </p:cNvPr>
          <p:cNvSpPr>
            <a:spLocks noGrp="1"/>
          </p:cNvSpPr>
          <p:nvPr>
            <p:ph type="body" sz="quarter" idx="14"/>
          </p:nvPr>
        </p:nvSpPr>
        <p:spPr/>
        <p:txBody>
          <a:bodyPr/>
          <a:lstStyle/>
          <a:p>
            <a:r>
              <a:rPr lang="en-US" dirty="0"/>
              <a:t>Error correction?</a:t>
            </a:r>
          </a:p>
        </p:txBody>
      </p:sp>
      <p:sp>
        <p:nvSpPr>
          <p:cNvPr id="5" name="Slide Number Placeholder 4">
            <a:extLst>
              <a:ext uri="{FF2B5EF4-FFF2-40B4-BE49-F238E27FC236}">
                <a16:creationId xmlns:a16="http://schemas.microsoft.com/office/drawing/2014/main" id="{5BDDAFA0-D6CE-5536-5E75-4528A2EC55BD}"/>
              </a:ext>
            </a:extLst>
          </p:cNvPr>
          <p:cNvSpPr>
            <a:spLocks noGrp="1"/>
          </p:cNvSpPr>
          <p:nvPr>
            <p:ph type="sldNum" sz="quarter" idx="12"/>
          </p:nvPr>
        </p:nvSpPr>
        <p:spPr/>
        <p:txBody>
          <a:bodyPr/>
          <a:lstStyle/>
          <a:p>
            <a:fld id="{88B5220A-EB23-48F3-9FB6-FE2BFABBF45A}" type="slidenum">
              <a:rPr lang="en-US" smtClean="0"/>
              <a:t>20</a:t>
            </a:fld>
            <a:endParaRPr lang="en-US" dirty="0"/>
          </a:p>
        </p:txBody>
      </p:sp>
    </p:spTree>
    <p:extLst>
      <p:ext uri="{BB962C8B-B14F-4D97-AF65-F5344CB8AC3E}">
        <p14:creationId xmlns:p14="http://schemas.microsoft.com/office/powerpoint/2010/main" val="39182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Implement the following commands in Assembly</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3</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Model: RISC-V</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31 </a:t>
            </a:r>
            <a:r>
              <a:rPr lang="en-US"/>
              <a:t>internal registers</a:t>
            </a:r>
            <a:endParaRPr lang="en-US" dirty="0"/>
          </a:p>
          <a:p>
            <a:r>
              <a:rPr lang="en-US" dirty="0"/>
              <a:t>Add more stuff later</a:t>
            </a:r>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3" name="Subtitle 2">
            <a:extLst>
              <a:ext uri="{FF2B5EF4-FFF2-40B4-BE49-F238E27FC236}">
                <a16:creationId xmlns:a16="http://schemas.microsoft.com/office/drawing/2014/main" id="{A0475397-CE14-A17A-7E89-1B444889044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p:txBody>
          <a:bodyPr/>
          <a:lstStyle/>
          <a:p>
            <a:r>
              <a:rPr lang="en-US" dirty="0"/>
              <a:t>Michael – Top Level Design, Program Counter</a:t>
            </a:r>
          </a:p>
          <a:p>
            <a:r>
              <a:rPr lang="en-US" dirty="0"/>
              <a:t>Andy – Control Unit (and decoder)</a:t>
            </a:r>
          </a:p>
          <a:p>
            <a:r>
              <a:rPr lang="en-US" dirty="0"/>
              <a:t>Mary – ALU</a:t>
            </a:r>
          </a:p>
          <a:p>
            <a:r>
              <a:rPr lang="en-US" dirty="0"/>
              <a:t>Dhruv – Registers/Memory</a:t>
            </a:r>
          </a:p>
          <a:p>
            <a:r>
              <a:rPr lang="en-US" dirty="0"/>
              <a:t>Travis – Peripherals (Display and keyboard)</a:t>
            </a:r>
          </a:p>
          <a:p>
            <a:endParaRPr lang="en-US"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3" name="Subtitle 2">
            <a:extLst>
              <a:ext uri="{FF2B5EF4-FFF2-40B4-BE49-F238E27FC236}">
                <a16:creationId xmlns:a16="http://schemas.microsoft.com/office/drawing/2014/main" id="{07C22598-0C38-3A22-3877-3314FD05495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12786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Control Unit &amp; Decoder</a:t>
            </a:r>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8</a:t>
            </a:fld>
            <a:endParaRPr lang="en-US" dirty="0"/>
          </a:p>
        </p:txBody>
      </p:sp>
      <p:pic>
        <p:nvPicPr>
          <p:cNvPr id="11" name="Picture 10" descr="A group of papers on a white background&#10;&#10;Description automatically generated">
            <a:extLst>
              <a:ext uri="{FF2B5EF4-FFF2-40B4-BE49-F238E27FC236}">
                <a16:creationId xmlns:a16="http://schemas.microsoft.com/office/drawing/2014/main" id="{075E3EF7-FA59-0EFF-56BD-53822C670C7E}"/>
              </a:ext>
            </a:extLst>
          </p:cNvPr>
          <p:cNvPicPr>
            <a:picLocks noChangeAspect="1"/>
          </p:cNvPicPr>
          <p:nvPr/>
        </p:nvPicPr>
        <p:blipFill rotWithShape="1">
          <a:blip r:embed="rId2">
            <a:extLst>
              <a:ext uri="{28A0092B-C50C-407E-A947-70E740481C1C}">
                <a14:useLocalDpi xmlns:a14="http://schemas.microsoft.com/office/drawing/2010/main" val="0"/>
              </a:ext>
            </a:extLst>
          </a:blip>
          <a:srcRect r="17084"/>
          <a:stretch/>
        </p:blipFill>
        <p:spPr>
          <a:xfrm>
            <a:off x="1041400" y="1161622"/>
            <a:ext cx="10109200" cy="5104933"/>
          </a:xfrm>
          <a:prstGeom prst="rect">
            <a:avLst/>
          </a:prstGeom>
        </p:spPr>
      </p:pic>
      <p:sp>
        <p:nvSpPr>
          <p:cNvPr id="12" name="TextBox 11">
            <a:extLst>
              <a:ext uri="{FF2B5EF4-FFF2-40B4-BE49-F238E27FC236}">
                <a16:creationId xmlns:a16="http://schemas.microsoft.com/office/drawing/2014/main" id="{BBA208F1-2290-7B00-AB20-E02E8363C4F8}"/>
              </a:ext>
            </a:extLst>
          </p:cNvPr>
          <p:cNvSpPr txBox="1"/>
          <p:nvPr/>
        </p:nvSpPr>
        <p:spPr>
          <a:xfrm>
            <a:off x="2362200" y="4324696"/>
            <a:ext cx="2842953" cy="1477328"/>
          </a:xfrm>
          <a:prstGeom prst="rect">
            <a:avLst/>
          </a:prstGeom>
          <a:noFill/>
        </p:spPr>
        <p:txBody>
          <a:bodyPr wrap="square" rtlCol="0">
            <a:spAutoFit/>
          </a:bodyPr>
          <a:lstStyle/>
          <a:p>
            <a:r>
              <a:rPr lang="en-US" u="sng" dirty="0">
                <a:latin typeface="Acumin Pro ExtraCondensed" panose="020B0508020202020204"/>
              </a:rPr>
              <a:t>Decoder:</a:t>
            </a:r>
          </a:p>
          <a:p>
            <a:r>
              <a:rPr lang="en-US" dirty="0">
                <a:latin typeface="Acumin Pro ExtraCondensed" panose="020B0508020202020204"/>
              </a:rPr>
              <a:t>Parse Instruction in to addresses, Opcodes, and data inputs to be used accordingly</a:t>
            </a:r>
          </a:p>
        </p:txBody>
      </p:sp>
      <p:sp>
        <p:nvSpPr>
          <p:cNvPr id="13" name="TextBox 12">
            <a:extLst>
              <a:ext uri="{FF2B5EF4-FFF2-40B4-BE49-F238E27FC236}">
                <a16:creationId xmlns:a16="http://schemas.microsoft.com/office/drawing/2014/main" id="{229424BE-3DFA-828D-5A92-E82305F4946A}"/>
              </a:ext>
            </a:extLst>
          </p:cNvPr>
          <p:cNvSpPr txBox="1"/>
          <p:nvPr/>
        </p:nvSpPr>
        <p:spPr>
          <a:xfrm>
            <a:off x="9448800" y="4324696"/>
            <a:ext cx="1701800" cy="1477328"/>
          </a:xfrm>
          <a:prstGeom prst="rect">
            <a:avLst/>
          </a:prstGeom>
          <a:noFill/>
        </p:spPr>
        <p:txBody>
          <a:bodyPr wrap="square" rtlCol="0">
            <a:spAutoFit/>
          </a:bodyPr>
          <a:lstStyle/>
          <a:p>
            <a:r>
              <a:rPr lang="en-US" u="sng" dirty="0"/>
              <a:t>Control Unit:</a:t>
            </a:r>
          </a:p>
          <a:p>
            <a:r>
              <a:rPr lang="en-US" dirty="0"/>
              <a:t>Enable relevant control signals based on Opcode</a:t>
            </a:r>
          </a:p>
        </p:txBody>
      </p:sp>
    </p:spTree>
    <p:extLst>
      <p:ext uri="{BB962C8B-B14F-4D97-AF65-F5344CB8AC3E}">
        <p14:creationId xmlns:p14="http://schemas.microsoft.com/office/powerpoint/2010/main" val="263321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EE6-CD64-BFFE-3125-1060BA2FB8B2}"/>
              </a:ext>
            </a:extLst>
          </p:cNvPr>
          <p:cNvSpPr>
            <a:spLocks noGrp="1"/>
          </p:cNvSpPr>
          <p:nvPr>
            <p:ph type="ctrTitle"/>
          </p:nvPr>
        </p:nvSpPr>
        <p:spPr>
          <a:xfrm>
            <a:off x="1504670" y="437030"/>
            <a:ext cx="9234309" cy="498598"/>
          </a:xfrm>
        </p:spPr>
        <p:txBody>
          <a:bodyPr/>
          <a:lstStyle/>
          <a:p>
            <a:r>
              <a:rPr lang="en-US" dirty="0"/>
              <a:t>Immediate Generator</a:t>
            </a:r>
          </a:p>
        </p:txBody>
      </p:sp>
      <p:sp>
        <p:nvSpPr>
          <p:cNvPr id="5" name="Slide Number Placeholder 4">
            <a:extLst>
              <a:ext uri="{FF2B5EF4-FFF2-40B4-BE49-F238E27FC236}">
                <a16:creationId xmlns:a16="http://schemas.microsoft.com/office/drawing/2014/main" id="{9FD279C7-DC02-65E0-D816-A44F047AC0D9}"/>
              </a:ext>
            </a:extLst>
          </p:cNvPr>
          <p:cNvSpPr>
            <a:spLocks noGrp="1"/>
          </p:cNvSpPr>
          <p:nvPr>
            <p:ph type="sldNum" sz="quarter" idx="12"/>
          </p:nvPr>
        </p:nvSpPr>
        <p:spPr/>
        <p:txBody>
          <a:bodyPr/>
          <a:lstStyle/>
          <a:p>
            <a:fld id="{88B5220A-EB23-48F3-9FB6-FE2BFABBF45A}" type="slidenum">
              <a:rPr lang="en-US" smtClean="0"/>
              <a:t>9</a:t>
            </a:fld>
            <a:endParaRPr lang="en-US" dirty="0"/>
          </a:p>
        </p:txBody>
      </p:sp>
      <p:pic>
        <p:nvPicPr>
          <p:cNvPr id="7" name="Picture 6" descr="A close-up of a document&#10;&#10;Description automatically generated">
            <a:extLst>
              <a:ext uri="{FF2B5EF4-FFF2-40B4-BE49-F238E27FC236}">
                <a16:creationId xmlns:a16="http://schemas.microsoft.com/office/drawing/2014/main" id="{C7B537E0-C12E-4217-765B-97698BDF5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720" y="1177304"/>
            <a:ext cx="7051040" cy="5504468"/>
          </a:xfrm>
          <a:prstGeom prst="rect">
            <a:avLst/>
          </a:prstGeom>
        </p:spPr>
      </p:pic>
      <p:sp>
        <p:nvSpPr>
          <p:cNvPr id="8" name="TextBox 7">
            <a:extLst>
              <a:ext uri="{FF2B5EF4-FFF2-40B4-BE49-F238E27FC236}">
                <a16:creationId xmlns:a16="http://schemas.microsoft.com/office/drawing/2014/main" id="{DB4F52F6-A419-64FA-2166-7DF59634EF32}"/>
              </a:ext>
            </a:extLst>
          </p:cNvPr>
          <p:cNvSpPr txBox="1"/>
          <p:nvPr/>
        </p:nvSpPr>
        <p:spPr>
          <a:xfrm>
            <a:off x="7997565" y="1385099"/>
            <a:ext cx="2842953" cy="1200329"/>
          </a:xfrm>
          <a:prstGeom prst="rect">
            <a:avLst/>
          </a:prstGeom>
          <a:noFill/>
        </p:spPr>
        <p:txBody>
          <a:bodyPr wrap="square" rtlCol="0">
            <a:spAutoFit/>
          </a:bodyPr>
          <a:lstStyle/>
          <a:p>
            <a:r>
              <a:rPr lang="en-US" u="sng" dirty="0" err="1">
                <a:latin typeface="Acumin Pro ExtraCondensed" panose="020B0508020202020204"/>
              </a:rPr>
              <a:t>Imm</a:t>
            </a:r>
            <a:r>
              <a:rPr lang="en-US" u="sng" dirty="0">
                <a:latin typeface="Acumin Pro ExtraCondensed" panose="020B0508020202020204"/>
              </a:rPr>
              <a:t> Gen:</a:t>
            </a:r>
          </a:p>
          <a:p>
            <a:r>
              <a:rPr lang="en-US" dirty="0">
                <a:latin typeface="Acumin Pro ExtraCondensed" panose="020B0508020202020204"/>
              </a:rPr>
              <a:t>Generate Immediate values if necessary and send immediate values to ALU</a:t>
            </a:r>
          </a:p>
        </p:txBody>
      </p:sp>
    </p:spTree>
    <p:extLst>
      <p:ext uri="{BB962C8B-B14F-4D97-AF65-F5344CB8AC3E}">
        <p14:creationId xmlns:p14="http://schemas.microsoft.com/office/powerpoint/2010/main" val="1969895698"/>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37087</TotalTime>
  <Words>358</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Acumin Pro</vt:lpstr>
      <vt:lpstr>Acumin Pro ExtraCondensed</vt:lpstr>
      <vt:lpstr>Acumin Pro ExtraCondensed Smbd</vt:lpstr>
      <vt:lpstr>Acumin Pro Medium</vt:lpstr>
      <vt:lpstr>Acumin Pro Semibold</vt:lpstr>
      <vt:lpstr>Acumin Pro SemiCondensed</vt:lpstr>
      <vt:lpstr>Aptos</vt:lpstr>
      <vt:lpstr>Arial</vt:lpstr>
      <vt:lpstr>Calibri</vt:lpstr>
      <vt:lpstr>Symbol</vt:lpstr>
      <vt:lpstr>United Sans Cd Md</vt:lpstr>
      <vt:lpstr>United Sans Reg Medium</vt:lpstr>
      <vt:lpstr>Wingdings</vt:lpstr>
      <vt:lpstr>Purdue2</vt:lpstr>
      <vt:lpstr>STARS 2024 CPU Architecture</vt:lpstr>
      <vt:lpstr>Goals</vt:lpstr>
      <vt:lpstr>Goals</vt:lpstr>
      <vt:lpstr>Goals</vt:lpstr>
      <vt:lpstr>Model: RISC-V</vt:lpstr>
      <vt:lpstr>Team Roles</vt:lpstr>
      <vt:lpstr>Top Level Design</vt:lpstr>
      <vt:lpstr>Control Unit &amp; Decoder</vt:lpstr>
      <vt:lpstr>Immediate Generator</vt:lpstr>
      <vt:lpstr>Test Cases</vt:lpstr>
      <vt:lpstr>Test Case</vt:lpstr>
      <vt:lpstr>ALU</vt:lpstr>
      <vt:lpstr>Registers</vt:lpstr>
      <vt:lpstr>Registers</vt:lpstr>
      <vt:lpstr>Memory</vt:lpstr>
      <vt:lpstr>Program Counter</vt:lpstr>
      <vt:lpstr>Program Counter</vt:lpstr>
      <vt:lpstr>Peripherals</vt:lpstr>
      <vt:lpstr>Expected Obstacles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Michael Li</cp:lastModifiedBy>
  <cp:revision>341</cp:revision>
  <dcterms:created xsi:type="dcterms:W3CDTF">2022-08-24T15:23:01Z</dcterms:created>
  <dcterms:modified xsi:type="dcterms:W3CDTF">2024-06-19T19:57:22Z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