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325" r:id="rId3"/>
    <p:sldId id="338" r:id="rId4"/>
    <p:sldId id="326" r:id="rId5"/>
    <p:sldId id="334" r:id="rId6"/>
    <p:sldId id="337" r:id="rId7"/>
    <p:sldId id="327" r:id="rId8"/>
    <p:sldId id="328" r:id="rId9"/>
    <p:sldId id="329" r:id="rId10"/>
    <p:sldId id="330" r:id="rId11"/>
    <p:sldId id="331" r:id="rId12"/>
    <p:sldId id="332" r:id="rId13"/>
    <p:sldId id="339" r:id="rId14"/>
    <p:sldId id="333" r:id="rId15"/>
    <p:sldId id="335" r:id="rId16"/>
    <p:sldId id="33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25"/>
            <p14:sldId id="338"/>
            <p14:sldId id="326"/>
            <p14:sldId id="334"/>
            <p14:sldId id="337"/>
            <p14:sldId id="327"/>
            <p14:sldId id="328"/>
            <p14:sldId id="329"/>
            <p14:sldId id="330"/>
            <p14:sldId id="331"/>
            <p14:sldId id="332"/>
            <p14:sldId id="339"/>
            <p14:sldId id="333"/>
            <p14:sldId id="335"/>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p:scale>
          <a:sx n="77" d="100"/>
          <a:sy n="77" d="100"/>
        </p:scale>
        <p:origin x="682" y="182"/>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6/19/2024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6/19/2024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1661993"/>
          </a:xfrm>
        </p:spPr>
        <p:txBody>
          <a:bodyPr/>
          <a:lstStyle/>
          <a:p>
            <a:pPr algn="ctr"/>
            <a:r>
              <a:rPr lang="en-US" dirty="0"/>
              <a:t>STARS 2024</a:t>
            </a:r>
            <a:br>
              <a:rPr lang="en-US" dirty="0"/>
            </a:br>
            <a:r>
              <a:rPr lang="en-US" dirty="0"/>
              <a:t>CPU Architecture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6/19/2024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7B05-73DE-A491-5991-E04BBBC698CA}"/>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AC823061-39AD-9D43-0432-59610A93A4A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2A18362-0849-C467-4293-A237B5A80012}"/>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2FCCDFDD-E919-B6ED-4B67-9F63171EB214}"/>
              </a:ext>
            </a:extLst>
          </p:cNvPr>
          <p:cNvSpPr>
            <a:spLocks noGrp="1"/>
          </p:cNvSpPr>
          <p:nvPr>
            <p:ph type="sldNum" sz="quarter" idx="12"/>
          </p:nvPr>
        </p:nvSpPr>
        <p:spPr/>
        <p:txBody>
          <a:bodyPr/>
          <a:lstStyle/>
          <a:p>
            <a:fld id="{88B5220A-EB23-48F3-9FB6-FE2BFABBF45A}" type="slidenum">
              <a:rPr lang="en-US" smtClean="0"/>
              <a:t>10</a:t>
            </a:fld>
            <a:endParaRPr lang="en-US" dirty="0"/>
          </a:p>
        </p:txBody>
      </p:sp>
    </p:spTree>
    <p:extLst>
      <p:ext uri="{BB962C8B-B14F-4D97-AF65-F5344CB8AC3E}">
        <p14:creationId xmlns:p14="http://schemas.microsoft.com/office/powerpoint/2010/main" val="286962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Memory</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4C21242-B2E4-CDBB-3C48-4C8E293DC8C1}"/>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11</a:t>
            </a:fld>
            <a:endParaRPr lang="en-US" dirty="0"/>
          </a:p>
        </p:txBody>
      </p:sp>
    </p:spTree>
    <p:extLst>
      <p:ext uri="{BB962C8B-B14F-4D97-AF65-F5344CB8AC3E}">
        <p14:creationId xmlns:p14="http://schemas.microsoft.com/office/powerpoint/2010/main" val="400661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RTL Diagram and Input/Output</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12</a:t>
            </a:fld>
            <a:endParaRPr lang="en-US" dirty="0"/>
          </a:p>
        </p:txBody>
      </p:sp>
      <p:pic>
        <p:nvPicPr>
          <p:cNvPr id="9" name="Picture 8" descr="A black and white screen with white text&#10;&#10;Description automatically generated">
            <a:extLst>
              <a:ext uri="{FF2B5EF4-FFF2-40B4-BE49-F238E27FC236}">
                <a16:creationId xmlns:a16="http://schemas.microsoft.com/office/drawing/2014/main" id="{602A898A-4DC4-D63A-A6B4-668E5E561D40}"/>
              </a:ext>
            </a:extLst>
          </p:cNvPr>
          <p:cNvPicPr>
            <a:picLocks noChangeAspect="1"/>
          </p:cNvPicPr>
          <p:nvPr/>
        </p:nvPicPr>
        <p:blipFill rotWithShape="1">
          <a:blip r:embed="rId2">
            <a:extLst>
              <a:ext uri="{28A0092B-C50C-407E-A947-70E740481C1C}">
                <a14:useLocalDpi xmlns:a14="http://schemas.microsoft.com/office/drawing/2010/main" val="0"/>
              </a:ext>
            </a:extLst>
          </a:blip>
          <a:srcRect l="51863" b="55404"/>
          <a:stretch/>
        </p:blipFill>
        <p:spPr>
          <a:xfrm>
            <a:off x="1259633" y="2763923"/>
            <a:ext cx="4259521" cy="2425474"/>
          </a:xfrm>
          <a:prstGeom prst="rect">
            <a:avLst/>
          </a:prstGeom>
        </p:spPr>
      </p:pic>
      <p:pic>
        <p:nvPicPr>
          <p:cNvPr id="10" name="Picture 9" descr="A black and white screen with white text&#10;&#10;Description automatically generated">
            <a:extLst>
              <a:ext uri="{FF2B5EF4-FFF2-40B4-BE49-F238E27FC236}">
                <a16:creationId xmlns:a16="http://schemas.microsoft.com/office/drawing/2014/main" id="{0C30E131-177D-F6B8-0AE8-D5CF155B5289}"/>
              </a:ext>
            </a:extLst>
          </p:cNvPr>
          <p:cNvPicPr>
            <a:picLocks noChangeAspect="1"/>
          </p:cNvPicPr>
          <p:nvPr/>
        </p:nvPicPr>
        <p:blipFill rotWithShape="1">
          <a:blip r:embed="rId2">
            <a:extLst>
              <a:ext uri="{28A0092B-C50C-407E-A947-70E740481C1C}">
                <a14:useLocalDpi xmlns:a14="http://schemas.microsoft.com/office/drawing/2010/main" val="0"/>
              </a:ext>
            </a:extLst>
          </a:blip>
          <a:srcRect t="27955" r="77451" b="39963"/>
          <a:stretch/>
        </p:blipFill>
        <p:spPr>
          <a:xfrm>
            <a:off x="6875008" y="2728679"/>
            <a:ext cx="1995294" cy="1744825"/>
          </a:xfrm>
          <a:prstGeom prst="rect">
            <a:avLst/>
          </a:prstGeom>
        </p:spPr>
      </p:pic>
    </p:spTree>
    <p:extLst>
      <p:ext uri="{BB962C8B-B14F-4D97-AF65-F5344CB8AC3E}">
        <p14:creationId xmlns:p14="http://schemas.microsoft.com/office/powerpoint/2010/main" val="161730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Logic and Test Cases</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13</a:t>
            </a:fld>
            <a:endParaRPr lang="en-US" dirty="0"/>
          </a:p>
        </p:txBody>
      </p:sp>
      <p:pic>
        <p:nvPicPr>
          <p:cNvPr id="4" name="Picture 3" descr="A black and white screen with white text&#10;&#10;Description automatically generated">
            <a:extLst>
              <a:ext uri="{FF2B5EF4-FFF2-40B4-BE49-F238E27FC236}">
                <a16:creationId xmlns:a16="http://schemas.microsoft.com/office/drawing/2014/main" id="{25367EB2-360C-B712-60AE-079171120897}"/>
              </a:ext>
            </a:extLst>
          </p:cNvPr>
          <p:cNvPicPr>
            <a:picLocks noChangeAspect="1"/>
          </p:cNvPicPr>
          <p:nvPr/>
        </p:nvPicPr>
        <p:blipFill rotWithShape="1">
          <a:blip r:embed="rId2">
            <a:extLst>
              <a:ext uri="{28A0092B-C50C-407E-A947-70E740481C1C}">
                <a14:useLocalDpi xmlns:a14="http://schemas.microsoft.com/office/drawing/2010/main" val="0"/>
              </a:ext>
            </a:extLst>
          </a:blip>
          <a:srcRect t="63467" r="30844"/>
          <a:stretch/>
        </p:blipFill>
        <p:spPr>
          <a:xfrm>
            <a:off x="1067822" y="2096305"/>
            <a:ext cx="10056355" cy="3265228"/>
          </a:xfrm>
          <a:prstGeom prst="rect">
            <a:avLst/>
          </a:prstGeom>
        </p:spPr>
      </p:pic>
    </p:spTree>
    <p:extLst>
      <p:ext uri="{BB962C8B-B14F-4D97-AF65-F5344CB8AC3E}">
        <p14:creationId xmlns:p14="http://schemas.microsoft.com/office/powerpoint/2010/main" val="339167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6D0A-7814-2A94-F47A-3ECC7B8EDE59}"/>
              </a:ext>
            </a:extLst>
          </p:cNvPr>
          <p:cNvSpPr>
            <a:spLocks noGrp="1"/>
          </p:cNvSpPr>
          <p:nvPr>
            <p:ph type="ctrTitle"/>
          </p:nvPr>
        </p:nvSpPr>
        <p:spPr>
          <a:xfrm>
            <a:off x="1504670" y="437030"/>
            <a:ext cx="9234309" cy="498598"/>
          </a:xfrm>
        </p:spPr>
        <p:txBody>
          <a:bodyPr/>
          <a:lstStyle/>
          <a:p>
            <a:r>
              <a:rPr lang="en-US" dirty="0"/>
              <a:t>Peripherals</a:t>
            </a:r>
          </a:p>
        </p:txBody>
      </p:sp>
      <p:sp>
        <p:nvSpPr>
          <p:cNvPr id="3" name="Subtitle 2">
            <a:extLst>
              <a:ext uri="{FF2B5EF4-FFF2-40B4-BE49-F238E27FC236}">
                <a16:creationId xmlns:a16="http://schemas.microsoft.com/office/drawing/2014/main" id="{FFF467C2-55D2-EC86-825B-16EBAE11170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DF050C2-2C1C-78CA-C656-82D41545CD8E}"/>
              </a:ext>
            </a:extLst>
          </p:cNvPr>
          <p:cNvSpPr>
            <a:spLocks noGrp="1"/>
          </p:cNvSpPr>
          <p:nvPr>
            <p:ph type="body" sz="quarter" idx="14"/>
          </p:nvPr>
        </p:nvSpPr>
        <p:spPr/>
        <p:txBody>
          <a:bodyPr/>
          <a:lstStyle/>
          <a:p>
            <a:pPr marL="0" indent="0">
              <a:buNone/>
            </a:pPr>
            <a:endParaRPr lang="en-US" dirty="0"/>
          </a:p>
        </p:txBody>
      </p:sp>
      <p:sp>
        <p:nvSpPr>
          <p:cNvPr id="5" name="Slide Number Placeholder 4">
            <a:extLst>
              <a:ext uri="{FF2B5EF4-FFF2-40B4-BE49-F238E27FC236}">
                <a16:creationId xmlns:a16="http://schemas.microsoft.com/office/drawing/2014/main" id="{D098254D-9CED-6343-6D6F-6FF0B8DDD786}"/>
              </a:ext>
            </a:extLst>
          </p:cNvPr>
          <p:cNvSpPr>
            <a:spLocks noGrp="1"/>
          </p:cNvSpPr>
          <p:nvPr>
            <p:ph type="sldNum" sz="quarter" idx="12"/>
          </p:nvPr>
        </p:nvSpPr>
        <p:spPr/>
        <p:txBody>
          <a:bodyPr/>
          <a:lstStyle/>
          <a:p>
            <a:fld id="{88B5220A-EB23-48F3-9FB6-FE2BFABBF45A}" type="slidenum">
              <a:rPr lang="en-US" smtClean="0"/>
              <a:t>14</a:t>
            </a:fld>
            <a:endParaRPr lang="en-US" dirty="0"/>
          </a:p>
        </p:txBody>
      </p:sp>
    </p:spTree>
    <p:extLst>
      <p:ext uri="{BB962C8B-B14F-4D97-AF65-F5344CB8AC3E}">
        <p14:creationId xmlns:p14="http://schemas.microsoft.com/office/powerpoint/2010/main" val="67369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6AF-4C46-F611-0830-0584094CF72D}"/>
              </a:ext>
            </a:extLst>
          </p:cNvPr>
          <p:cNvSpPr>
            <a:spLocks noGrp="1"/>
          </p:cNvSpPr>
          <p:nvPr>
            <p:ph type="ctrTitle"/>
          </p:nvPr>
        </p:nvSpPr>
        <p:spPr>
          <a:xfrm>
            <a:off x="1504670" y="437030"/>
            <a:ext cx="9234309" cy="498598"/>
          </a:xfrm>
        </p:spPr>
        <p:txBody>
          <a:bodyPr/>
          <a:lstStyle/>
          <a:p>
            <a:r>
              <a:rPr lang="en-US" dirty="0"/>
              <a:t>Expected Obstacles</a:t>
            </a:r>
          </a:p>
        </p:txBody>
      </p:sp>
      <p:sp>
        <p:nvSpPr>
          <p:cNvPr id="3" name="Subtitle 2">
            <a:extLst>
              <a:ext uri="{FF2B5EF4-FFF2-40B4-BE49-F238E27FC236}">
                <a16:creationId xmlns:a16="http://schemas.microsoft.com/office/drawing/2014/main" id="{471C2136-9DD0-D267-3D8B-A8EE373D98E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44DD88A-56DA-9FD9-78FF-2228D1EE0F9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682D4168-ECD1-209B-6680-7551993E2135}"/>
              </a:ext>
            </a:extLst>
          </p:cNvPr>
          <p:cNvSpPr>
            <a:spLocks noGrp="1"/>
          </p:cNvSpPr>
          <p:nvPr>
            <p:ph type="sldNum" sz="quarter" idx="12"/>
          </p:nvPr>
        </p:nvSpPr>
        <p:spPr/>
        <p:txBody>
          <a:bodyPr/>
          <a:lstStyle/>
          <a:p>
            <a:fld id="{88B5220A-EB23-48F3-9FB6-FE2BFABBF45A}" type="slidenum">
              <a:rPr lang="en-US" smtClean="0"/>
              <a:t>15</a:t>
            </a:fld>
            <a:endParaRPr lang="en-US" dirty="0"/>
          </a:p>
        </p:txBody>
      </p:sp>
    </p:spTree>
    <p:extLst>
      <p:ext uri="{BB962C8B-B14F-4D97-AF65-F5344CB8AC3E}">
        <p14:creationId xmlns:p14="http://schemas.microsoft.com/office/powerpoint/2010/main" val="3140182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C4B2-C790-FB8B-4821-10F77E122C20}"/>
              </a:ext>
            </a:extLst>
          </p:cNvPr>
          <p:cNvSpPr>
            <a:spLocks noGrp="1"/>
          </p:cNvSpPr>
          <p:nvPr>
            <p:ph type="ctrTitle"/>
          </p:nvPr>
        </p:nvSpPr>
        <p:spPr>
          <a:xfrm>
            <a:off x="1504670" y="437030"/>
            <a:ext cx="9234309" cy="498598"/>
          </a:xfrm>
        </p:spPr>
        <p:txBody>
          <a:bodyPr/>
          <a:lstStyle/>
          <a:p>
            <a:r>
              <a:rPr lang="en-US" dirty="0"/>
              <a:t>Future Plans</a:t>
            </a:r>
          </a:p>
        </p:txBody>
      </p:sp>
      <p:sp>
        <p:nvSpPr>
          <p:cNvPr id="3" name="Subtitle 2">
            <a:extLst>
              <a:ext uri="{FF2B5EF4-FFF2-40B4-BE49-F238E27FC236}">
                <a16:creationId xmlns:a16="http://schemas.microsoft.com/office/drawing/2014/main" id="{E03FFE2C-5D65-D6E4-2FE1-7A95922722D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794BFF1-E7A0-748B-9321-5A00891D805A}"/>
              </a:ext>
            </a:extLst>
          </p:cNvPr>
          <p:cNvSpPr>
            <a:spLocks noGrp="1"/>
          </p:cNvSpPr>
          <p:nvPr>
            <p:ph type="body" sz="quarter" idx="14"/>
          </p:nvPr>
        </p:nvSpPr>
        <p:spPr/>
        <p:txBody>
          <a:bodyPr/>
          <a:lstStyle/>
          <a:p>
            <a:r>
              <a:rPr lang="en-US" dirty="0"/>
              <a:t>Error correction?</a:t>
            </a:r>
          </a:p>
        </p:txBody>
      </p:sp>
      <p:sp>
        <p:nvSpPr>
          <p:cNvPr id="5" name="Slide Number Placeholder 4">
            <a:extLst>
              <a:ext uri="{FF2B5EF4-FFF2-40B4-BE49-F238E27FC236}">
                <a16:creationId xmlns:a16="http://schemas.microsoft.com/office/drawing/2014/main" id="{5BDDAFA0-D6CE-5536-5E75-4528A2EC55BD}"/>
              </a:ext>
            </a:extLst>
          </p:cNvPr>
          <p:cNvSpPr>
            <a:spLocks noGrp="1"/>
          </p:cNvSpPr>
          <p:nvPr>
            <p:ph type="sldNum" sz="quarter" idx="12"/>
          </p:nvPr>
        </p:nvSpPr>
        <p:spPr/>
        <p:txBody>
          <a:bodyPr/>
          <a:lstStyle/>
          <a:p>
            <a:fld id="{88B5220A-EB23-48F3-9FB6-FE2BFABBF45A}" type="slidenum">
              <a:rPr lang="en-US" smtClean="0"/>
              <a:t>16</a:t>
            </a:fld>
            <a:endParaRPr lang="en-US" dirty="0"/>
          </a:p>
        </p:txBody>
      </p:sp>
    </p:spTree>
    <p:extLst>
      <p:ext uri="{BB962C8B-B14F-4D97-AF65-F5344CB8AC3E}">
        <p14:creationId xmlns:p14="http://schemas.microsoft.com/office/powerpoint/2010/main" val="39182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Design and prototype a CPU with the follow components:</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Instruction Decoder/Control Unit</a:t>
            </a:r>
          </a:p>
          <a:p>
            <a:pPr lvl="1"/>
            <a:r>
              <a:rPr lang="en-US" dirty="0"/>
              <a:t>ALU</a:t>
            </a:r>
          </a:p>
          <a:p>
            <a:pPr lvl="1"/>
            <a:r>
              <a:rPr lang="en-US" dirty="0"/>
              <a:t>Program and Data Memory</a:t>
            </a:r>
          </a:p>
          <a:p>
            <a:pPr lvl="1"/>
            <a:r>
              <a:rPr lang="en-US" dirty="0"/>
              <a:t>Registers</a:t>
            </a:r>
          </a:p>
          <a:p>
            <a:pPr lvl="1"/>
            <a:r>
              <a:rPr lang="en-US" dirty="0"/>
              <a:t>Program Counter</a:t>
            </a:r>
          </a:p>
          <a:p>
            <a:pPr lvl="1"/>
            <a:r>
              <a:rPr lang="en-US" dirty="0"/>
              <a:t>Peripherals:</a:t>
            </a:r>
          </a:p>
          <a:p>
            <a:pPr lvl="2"/>
            <a:r>
              <a:rPr lang="en-US" dirty="0"/>
              <a:t>Display</a:t>
            </a:r>
          </a:p>
          <a:p>
            <a:pPr lvl="2"/>
            <a:r>
              <a:rPr lang="en-US" dirty="0"/>
              <a:t>Keyboard?</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2</a:t>
            </a:fld>
            <a:endParaRPr lang="en-US" dirty="0"/>
          </a:p>
        </p:txBody>
      </p:sp>
      <p:pic>
        <p:nvPicPr>
          <p:cNvPr id="2054" name="Picture 6" descr="Choosing the RISC-V CPU Development Board: A Comprehensive Guide - DFRobot">
            <a:extLst>
              <a:ext uri="{FF2B5EF4-FFF2-40B4-BE49-F238E27FC236}">
                <a16:creationId xmlns:a16="http://schemas.microsoft.com/office/drawing/2014/main" id="{D99FEAEE-BE6C-DD24-336F-4E61F09C6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193" y="2171182"/>
            <a:ext cx="4462325" cy="251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1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5BD9-7823-9454-E7E3-01F3AD391724}"/>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7C3E1C65-F32B-6D9A-6A91-2D3BCBBA2C93}"/>
              </a:ext>
            </a:extLst>
          </p:cNvPr>
          <p:cNvSpPr>
            <a:spLocks noGrp="1"/>
          </p:cNvSpPr>
          <p:nvPr>
            <p:ph type="subTitle" idx="1"/>
          </p:nvPr>
        </p:nvSpPr>
        <p:spPr/>
        <p:txBody>
          <a:bodyPr/>
          <a:lstStyle/>
          <a:p>
            <a:r>
              <a:rPr lang="en-US" dirty="0"/>
              <a:t>Implement the following commands in Assembly</a:t>
            </a:r>
          </a:p>
        </p:txBody>
      </p:sp>
      <p:sp>
        <p:nvSpPr>
          <p:cNvPr id="4" name="Text Placeholder 3">
            <a:extLst>
              <a:ext uri="{FF2B5EF4-FFF2-40B4-BE49-F238E27FC236}">
                <a16:creationId xmlns:a16="http://schemas.microsoft.com/office/drawing/2014/main" id="{2594EB4D-A46A-8611-92B7-38ADED60B339}"/>
              </a:ext>
            </a:extLst>
          </p:cNvPr>
          <p:cNvSpPr>
            <a:spLocks noGrp="1"/>
          </p:cNvSpPr>
          <p:nvPr>
            <p:ph type="body" sz="quarter" idx="14"/>
          </p:nvPr>
        </p:nvSpPr>
        <p:spPr/>
        <p:txBody>
          <a:bodyPr/>
          <a:lstStyle/>
          <a:p>
            <a:r>
              <a:rPr lang="en-US" dirty="0"/>
              <a:t>Add/subtract</a:t>
            </a:r>
          </a:p>
          <a:p>
            <a:r>
              <a:rPr lang="en-US" dirty="0"/>
              <a:t>NOT, XOR, OR, AND</a:t>
            </a:r>
          </a:p>
          <a:p>
            <a:r>
              <a:rPr lang="en-US" dirty="0"/>
              <a:t>Shift left/right</a:t>
            </a:r>
          </a:p>
          <a:p>
            <a:r>
              <a:rPr lang="en-US" dirty="0"/>
              <a:t>Load to register/memory</a:t>
            </a:r>
          </a:p>
          <a:p>
            <a:r>
              <a:rPr lang="en-US" dirty="0"/>
              <a:t>Branch/Jump</a:t>
            </a:r>
          </a:p>
        </p:txBody>
      </p:sp>
      <p:sp>
        <p:nvSpPr>
          <p:cNvPr id="5" name="Slide Number Placeholder 4">
            <a:extLst>
              <a:ext uri="{FF2B5EF4-FFF2-40B4-BE49-F238E27FC236}">
                <a16:creationId xmlns:a16="http://schemas.microsoft.com/office/drawing/2014/main" id="{0FE8512D-2509-0295-1B00-8CC2B191D2F5}"/>
              </a:ext>
            </a:extLst>
          </p:cNvPr>
          <p:cNvSpPr>
            <a:spLocks noGrp="1"/>
          </p:cNvSpPr>
          <p:nvPr>
            <p:ph type="sldNum" sz="quarter" idx="12"/>
          </p:nvPr>
        </p:nvSpPr>
        <p:spPr/>
        <p:txBody>
          <a:bodyPr/>
          <a:lstStyle/>
          <a:p>
            <a:fld id="{88B5220A-EB23-48F3-9FB6-FE2BFABBF45A}" type="slidenum">
              <a:rPr lang="en-US" smtClean="0"/>
              <a:t>3</a:t>
            </a:fld>
            <a:endParaRPr lang="en-US" dirty="0"/>
          </a:p>
        </p:txBody>
      </p:sp>
      <p:pic>
        <p:nvPicPr>
          <p:cNvPr id="3076" name="Picture 4" descr="Earning A Computer Programming Degree: What To Know – Forbes Advisor">
            <a:extLst>
              <a:ext uri="{FF2B5EF4-FFF2-40B4-BE49-F238E27FC236}">
                <a16:creationId xmlns:a16="http://schemas.microsoft.com/office/drawing/2014/main" id="{88609543-E281-41CB-FE3D-7C86F4FFB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72" y="2703443"/>
            <a:ext cx="5756455" cy="323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0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Possible apps/games to implement</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Pong</a:t>
            </a:r>
          </a:p>
          <a:p>
            <a:pPr lvl="1"/>
            <a:r>
              <a:rPr lang="en-US" dirty="0"/>
              <a:t>Snake</a:t>
            </a:r>
          </a:p>
          <a:p>
            <a:pPr lvl="1"/>
            <a:r>
              <a:rPr lang="en-US" dirty="0"/>
              <a:t>Tetris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4</a:t>
            </a:fld>
            <a:endParaRPr lang="en-US" dirty="0"/>
          </a:p>
        </p:txBody>
      </p:sp>
      <p:pic>
        <p:nvPicPr>
          <p:cNvPr id="7" name="Picture 6">
            <a:extLst>
              <a:ext uri="{FF2B5EF4-FFF2-40B4-BE49-F238E27FC236}">
                <a16:creationId xmlns:a16="http://schemas.microsoft.com/office/drawing/2014/main" id="{28339EBB-5A7D-4287-32E7-CCB34E6424DC}"/>
              </a:ext>
            </a:extLst>
          </p:cNvPr>
          <p:cNvPicPr>
            <a:picLocks noChangeAspect="1"/>
          </p:cNvPicPr>
          <p:nvPr/>
        </p:nvPicPr>
        <p:blipFill>
          <a:blip r:embed="rId2"/>
          <a:stretch>
            <a:fillRect/>
          </a:stretch>
        </p:blipFill>
        <p:spPr>
          <a:xfrm>
            <a:off x="2000317" y="3737113"/>
            <a:ext cx="8196167" cy="3120887"/>
          </a:xfrm>
          <a:prstGeom prst="rect">
            <a:avLst/>
          </a:prstGeom>
        </p:spPr>
      </p:pic>
    </p:spTree>
    <p:extLst>
      <p:ext uri="{BB962C8B-B14F-4D97-AF65-F5344CB8AC3E}">
        <p14:creationId xmlns:p14="http://schemas.microsoft.com/office/powerpoint/2010/main" val="64481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6DD2-835A-9E52-A7C0-58BA2B1506EF}"/>
              </a:ext>
            </a:extLst>
          </p:cNvPr>
          <p:cNvSpPr>
            <a:spLocks noGrp="1"/>
          </p:cNvSpPr>
          <p:nvPr>
            <p:ph type="ctrTitle"/>
          </p:nvPr>
        </p:nvSpPr>
        <p:spPr>
          <a:xfrm>
            <a:off x="1504670" y="437030"/>
            <a:ext cx="9234309" cy="498598"/>
          </a:xfrm>
        </p:spPr>
        <p:txBody>
          <a:bodyPr/>
          <a:lstStyle/>
          <a:p>
            <a:r>
              <a:rPr lang="en-US" dirty="0"/>
              <a:t>Model: RISC-V</a:t>
            </a:r>
          </a:p>
        </p:txBody>
      </p:sp>
      <p:sp>
        <p:nvSpPr>
          <p:cNvPr id="3" name="Subtitle 2">
            <a:extLst>
              <a:ext uri="{FF2B5EF4-FFF2-40B4-BE49-F238E27FC236}">
                <a16:creationId xmlns:a16="http://schemas.microsoft.com/office/drawing/2014/main" id="{CB020337-694C-21C5-21DB-77EE1E6274CB}"/>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80F674E0-EB03-F95C-5945-6E8A233BD703}"/>
              </a:ext>
            </a:extLst>
          </p:cNvPr>
          <p:cNvSpPr>
            <a:spLocks noGrp="1"/>
          </p:cNvSpPr>
          <p:nvPr>
            <p:ph type="body" sz="quarter" idx="14"/>
          </p:nvPr>
        </p:nvSpPr>
        <p:spPr/>
        <p:txBody>
          <a:bodyPr/>
          <a:lstStyle/>
          <a:p>
            <a:r>
              <a:rPr lang="en-US" dirty="0"/>
              <a:t>Open source</a:t>
            </a:r>
          </a:p>
          <a:p>
            <a:r>
              <a:rPr lang="en-US" dirty="0"/>
              <a:t>31 </a:t>
            </a:r>
            <a:r>
              <a:rPr lang="en-US"/>
              <a:t>internal registers</a:t>
            </a:r>
            <a:endParaRPr lang="en-US" dirty="0"/>
          </a:p>
          <a:p>
            <a:r>
              <a:rPr lang="en-US" dirty="0"/>
              <a:t>Add more stuff later</a:t>
            </a:r>
          </a:p>
        </p:txBody>
      </p:sp>
      <p:sp>
        <p:nvSpPr>
          <p:cNvPr id="5" name="Slide Number Placeholder 4">
            <a:extLst>
              <a:ext uri="{FF2B5EF4-FFF2-40B4-BE49-F238E27FC236}">
                <a16:creationId xmlns:a16="http://schemas.microsoft.com/office/drawing/2014/main" id="{684C9910-AA38-B8D4-5ECA-0EA1F1F1DA3A}"/>
              </a:ext>
            </a:extLst>
          </p:cNvPr>
          <p:cNvSpPr>
            <a:spLocks noGrp="1"/>
          </p:cNvSpPr>
          <p:nvPr>
            <p:ph type="sldNum" sz="quarter" idx="12"/>
          </p:nvPr>
        </p:nvSpPr>
        <p:spPr/>
        <p:txBody>
          <a:bodyPr/>
          <a:lstStyle/>
          <a:p>
            <a:fld id="{88B5220A-EB23-48F3-9FB6-FE2BFABBF45A}" type="slidenum">
              <a:rPr lang="en-US" smtClean="0"/>
              <a:t>5</a:t>
            </a:fld>
            <a:endParaRPr lang="en-US" dirty="0"/>
          </a:p>
        </p:txBody>
      </p:sp>
      <p:pic>
        <p:nvPicPr>
          <p:cNvPr id="1026" name="Picture 2" descr="The RISC-V Memory Consistency Model – RISC-V International">
            <a:extLst>
              <a:ext uri="{FF2B5EF4-FFF2-40B4-BE49-F238E27FC236}">
                <a16:creationId xmlns:a16="http://schemas.microsoft.com/office/drawing/2014/main" id="{D94C6B08-EE74-6011-B99F-BE1003915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588" y="134516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1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CE72-BEC4-519A-6BA9-B763EB0F388D}"/>
              </a:ext>
            </a:extLst>
          </p:cNvPr>
          <p:cNvSpPr>
            <a:spLocks noGrp="1"/>
          </p:cNvSpPr>
          <p:nvPr>
            <p:ph type="ctrTitle"/>
          </p:nvPr>
        </p:nvSpPr>
        <p:spPr>
          <a:xfrm>
            <a:off x="1504670" y="437030"/>
            <a:ext cx="9234309" cy="498598"/>
          </a:xfrm>
        </p:spPr>
        <p:txBody>
          <a:bodyPr/>
          <a:lstStyle/>
          <a:p>
            <a:r>
              <a:rPr lang="en-US" dirty="0"/>
              <a:t>Team Roles</a:t>
            </a:r>
          </a:p>
        </p:txBody>
      </p:sp>
      <p:sp>
        <p:nvSpPr>
          <p:cNvPr id="3" name="Subtitle 2">
            <a:extLst>
              <a:ext uri="{FF2B5EF4-FFF2-40B4-BE49-F238E27FC236}">
                <a16:creationId xmlns:a16="http://schemas.microsoft.com/office/drawing/2014/main" id="{A0475397-CE14-A17A-7E89-1B444889044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A4684E6-F090-9726-FC92-A89CBFFEFE73}"/>
              </a:ext>
            </a:extLst>
          </p:cNvPr>
          <p:cNvSpPr>
            <a:spLocks noGrp="1"/>
          </p:cNvSpPr>
          <p:nvPr>
            <p:ph type="body" sz="quarter" idx="14"/>
          </p:nvPr>
        </p:nvSpPr>
        <p:spPr/>
        <p:txBody>
          <a:bodyPr/>
          <a:lstStyle/>
          <a:p>
            <a:r>
              <a:rPr lang="en-US" dirty="0"/>
              <a:t>Michael – Top Level Design, Program Counter</a:t>
            </a:r>
          </a:p>
          <a:p>
            <a:r>
              <a:rPr lang="en-US" dirty="0"/>
              <a:t>Andy – Control Unit (and decoder)</a:t>
            </a:r>
          </a:p>
          <a:p>
            <a:r>
              <a:rPr lang="en-US" dirty="0"/>
              <a:t>Mary – ALU</a:t>
            </a:r>
          </a:p>
          <a:p>
            <a:r>
              <a:rPr lang="en-US" dirty="0"/>
              <a:t>Dhruv – Registers/Memory</a:t>
            </a:r>
          </a:p>
          <a:p>
            <a:r>
              <a:rPr lang="en-US" dirty="0"/>
              <a:t>Travis – Peripherals (Display and keyboard)</a:t>
            </a:r>
          </a:p>
          <a:p>
            <a:endParaRPr lang="en-US" dirty="0"/>
          </a:p>
        </p:txBody>
      </p:sp>
      <p:sp>
        <p:nvSpPr>
          <p:cNvPr id="5" name="Slide Number Placeholder 4">
            <a:extLst>
              <a:ext uri="{FF2B5EF4-FFF2-40B4-BE49-F238E27FC236}">
                <a16:creationId xmlns:a16="http://schemas.microsoft.com/office/drawing/2014/main" id="{DAE82D04-A454-EB5C-1BF6-97268B2D8F07}"/>
              </a:ext>
            </a:extLst>
          </p:cNvPr>
          <p:cNvSpPr>
            <a:spLocks noGrp="1"/>
          </p:cNvSpPr>
          <p:nvPr>
            <p:ph type="sldNum" sz="quarter" idx="12"/>
          </p:nvPr>
        </p:nvSpPr>
        <p:spPr/>
        <p:txBody>
          <a:bodyPr/>
          <a:lstStyle/>
          <a:p>
            <a:fld id="{88B5220A-EB23-48F3-9FB6-FE2BFABBF45A}" type="slidenum">
              <a:rPr lang="en-US" smtClean="0"/>
              <a:t>6</a:t>
            </a:fld>
            <a:endParaRPr lang="en-US" dirty="0"/>
          </a:p>
        </p:txBody>
      </p:sp>
    </p:spTree>
    <p:extLst>
      <p:ext uri="{BB962C8B-B14F-4D97-AF65-F5344CB8AC3E}">
        <p14:creationId xmlns:p14="http://schemas.microsoft.com/office/powerpoint/2010/main" val="238095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80F1-3C00-F7B9-A3FD-32485D0E7EF6}"/>
              </a:ext>
            </a:extLst>
          </p:cNvPr>
          <p:cNvSpPr>
            <a:spLocks noGrp="1"/>
          </p:cNvSpPr>
          <p:nvPr>
            <p:ph type="ctrTitle"/>
          </p:nvPr>
        </p:nvSpPr>
        <p:spPr>
          <a:xfrm>
            <a:off x="1504670" y="437030"/>
            <a:ext cx="9234309" cy="498598"/>
          </a:xfrm>
        </p:spPr>
        <p:txBody>
          <a:bodyPr/>
          <a:lstStyle/>
          <a:p>
            <a:r>
              <a:rPr lang="en-US" dirty="0"/>
              <a:t>Top Level Design</a:t>
            </a:r>
          </a:p>
        </p:txBody>
      </p:sp>
      <p:sp>
        <p:nvSpPr>
          <p:cNvPr id="3" name="Subtitle 2">
            <a:extLst>
              <a:ext uri="{FF2B5EF4-FFF2-40B4-BE49-F238E27FC236}">
                <a16:creationId xmlns:a16="http://schemas.microsoft.com/office/drawing/2014/main" id="{07C22598-0C38-3A22-3877-3314FD05495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4C0EF7C-5583-95BA-6128-47BE04C27AD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7</a:t>
            </a:fld>
            <a:endParaRPr lang="en-US" dirty="0"/>
          </a:p>
        </p:txBody>
      </p:sp>
    </p:spTree>
    <p:extLst>
      <p:ext uri="{BB962C8B-B14F-4D97-AF65-F5344CB8AC3E}">
        <p14:creationId xmlns:p14="http://schemas.microsoft.com/office/powerpoint/2010/main" val="12786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F3A-4CB3-795D-8DB3-F389F00D9992}"/>
              </a:ext>
            </a:extLst>
          </p:cNvPr>
          <p:cNvSpPr>
            <a:spLocks noGrp="1"/>
          </p:cNvSpPr>
          <p:nvPr>
            <p:ph type="ctrTitle"/>
          </p:nvPr>
        </p:nvSpPr>
        <p:spPr>
          <a:xfrm>
            <a:off x="1504670" y="437030"/>
            <a:ext cx="9234309" cy="498598"/>
          </a:xfrm>
        </p:spPr>
        <p:txBody>
          <a:bodyPr/>
          <a:lstStyle/>
          <a:p>
            <a:r>
              <a:rPr lang="en-US" dirty="0"/>
              <a:t>Decoder</a:t>
            </a:r>
          </a:p>
        </p:txBody>
      </p:sp>
      <p:sp>
        <p:nvSpPr>
          <p:cNvPr id="3" name="Subtitle 2">
            <a:extLst>
              <a:ext uri="{FF2B5EF4-FFF2-40B4-BE49-F238E27FC236}">
                <a16:creationId xmlns:a16="http://schemas.microsoft.com/office/drawing/2014/main" id="{AAFDAFA0-3E56-3DAB-489D-7957F4267F9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62F546F-4476-EF6C-AA50-BE88697CB19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CF506990-11D4-2635-5CCD-BFF99470D57F}"/>
              </a:ext>
            </a:extLst>
          </p:cNvPr>
          <p:cNvSpPr>
            <a:spLocks noGrp="1"/>
          </p:cNvSpPr>
          <p:nvPr>
            <p:ph type="sldNum" sz="quarter" idx="12"/>
          </p:nvPr>
        </p:nvSpPr>
        <p:spPr/>
        <p:txBody>
          <a:bodyPr/>
          <a:lstStyle/>
          <a:p>
            <a:fld id="{88B5220A-EB23-48F3-9FB6-FE2BFABBF45A}" type="slidenum">
              <a:rPr lang="en-US" smtClean="0"/>
              <a:t>8</a:t>
            </a:fld>
            <a:endParaRPr lang="en-US" dirty="0"/>
          </a:p>
        </p:txBody>
      </p:sp>
    </p:spTree>
    <p:extLst>
      <p:ext uri="{BB962C8B-B14F-4D97-AF65-F5344CB8AC3E}">
        <p14:creationId xmlns:p14="http://schemas.microsoft.com/office/powerpoint/2010/main" val="263321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E85E-8D15-D4EB-CF18-9132EC62AC77}"/>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5B40D6B8-97AE-9397-3D32-EF0CF1737FF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9B79D28-048B-F636-E90A-160DCFE6618C}"/>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9BCE14E6-F19C-7BB3-E487-D0FA7CFF54C1}"/>
              </a:ext>
            </a:extLst>
          </p:cNvPr>
          <p:cNvSpPr>
            <a:spLocks noGrp="1"/>
          </p:cNvSpPr>
          <p:nvPr>
            <p:ph type="sldNum" sz="quarter" idx="12"/>
          </p:nvPr>
        </p:nvSpPr>
        <p:spPr/>
        <p:txBody>
          <a:bodyPr/>
          <a:lstStyle/>
          <a:p>
            <a:fld id="{88B5220A-EB23-48F3-9FB6-FE2BFABBF45A}" type="slidenum">
              <a:rPr lang="en-US" smtClean="0"/>
              <a:t>9</a:t>
            </a:fld>
            <a:endParaRPr lang="en-US" dirty="0"/>
          </a:p>
        </p:txBody>
      </p:sp>
    </p:spTree>
    <p:extLst>
      <p:ext uri="{BB962C8B-B14F-4D97-AF65-F5344CB8AC3E}">
        <p14:creationId xmlns:p14="http://schemas.microsoft.com/office/powerpoint/2010/main" val="176491562"/>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37048</TotalTime>
  <Words>165</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Acumin Pro</vt:lpstr>
      <vt:lpstr>Acumin Pro ExtraCondensed</vt:lpstr>
      <vt:lpstr>Acumin Pro ExtraCondensed Smbd</vt:lpstr>
      <vt:lpstr>Acumin Pro Medium</vt:lpstr>
      <vt:lpstr>Acumin Pro Semibold</vt:lpstr>
      <vt:lpstr>Acumin Pro SemiCondensed</vt:lpstr>
      <vt:lpstr>Arial</vt:lpstr>
      <vt:lpstr>Calibri</vt:lpstr>
      <vt:lpstr>United Sans Cd Md</vt:lpstr>
      <vt:lpstr>United Sans Reg Medium</vt:lpstr>
      <vt:lpstr>Wingdings</vt:lpstr>
      <vt:lpstr>Purdue2</vt:lpstr>
      <vt:lpstr>STARS 2024 CPU Architecture</vt:lpstr>
      <vt:lpstr>Goals</vt:lpstr>
      <vt:lpstr>Goals</vt:lpstr>
      <vt:lpstr>Goals</vt:lpstr>
      <vt:lpstr>Model: RISC-V</vt:lpstr>
      <vt:lpstr>Team Roles</vt:lpstr>
      <vt:lpstr>Top Level Design</vt:lpstr>
      <vt:lpstr>Decoder</vt:lpstr>
      <vt:lpstr>ALU</vt:lpstr>
      <vt:lpstr>Registers</vt:lpstr>
      <vt:lpstr>Memory</vt:lpstr>
      <vt:lpstr>Program Counter</vt:lpstr>
      <vt:lpstr>Program Counter</vt:lpstr>
      <vt:lpstr>Peripherals</vt:lpstr>
      <vt:lpstr>Expected Obstacles</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Michael Li</cp:lastModifiedBy>
  <cp:revision>337</cp:revision>
  <dcterms:created xsi:type="dcterms:W3CDTF">2022-08-24T15:23:01Z</dcterms:created>
  <dcterms:modified xsi:type="dcterms:W3CDTF">2024-06-19T17:04:06Z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