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56" r:id="rId2"/>
    <p:sldId id="325" r:id="rId3"/>
    <p:sldId id="338" r:id="rId4"/>
    <p:sldId id="326" r:id="rId5"/>
    <p:sldId id="334" r:id="rId6"/>
    <p:sldId id="337" r:id="rId7"/>
    <p:sldId id="327" r:id="rId8"/>
    <p:sldId id="344" r:id="rId9"/>
    <p:sldId id="345" r:id="rId10"/>
    <p:sldId id="346" r:id="rId11"/>
    <p:sldId id="328" r:id="rId12"/>
    <p:sldId id="340" r:id="rId13"/>
    <p:sldId id="317" r:id="rId14"/>
    <p:sldId id="318" r:id="rId15"/>
    <p:sldId id="319" r:id="rId16"/>
    <p:sldId id="320" r:id="rId17"/>
    <p:sldId id="343" r:id="rId18"/>
    <p:sldId id="341" r:id="rId19"/>
    <p:sldId id="342" r:id="rId20"/>
    <p:sldId id="272" r:id="rId21"/>
    <p:sldId id="332" r:id="rId22"/>
    <p:sldId id="339" r:id="rId23"/>
    <p:sldId id="348" r:id="rId24"/>
    <p:sldId id="257" r:id="rId25"/>
    <p:sldId id="258" r:id="rId26"/>
    <p:sldId id="259" r:id="rId27"/>
    <p:sldId id="260" r:id="rId28"/>
    <p:sldId id="261" r:id="rId29"/>
    <p:sldId id="262" r:id="rId30"/>
    <p:sldId id="347" r:id="rId31"/>
    <p:sldId id="335" r:id="rId32"/>
    <p:sldId id="34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DEE3C8-7E93-4A6D-BF5F-B8721241A47E}">
          <p14:sldIdLst>
            <p14:sldId id="256"/>
            <p14:sldId id="325"/>
            <p14:sldId id="338"/>
            <p14:sldId id="326"/>
            <p14:sldId id="334"/>
            <p14:sldId id="337"/>
            <p14:sldId id="327"/>
            <p14:sldId id="344"/>
            <p14:sldId id="345"/>
            <p14:sldId id="346"/>
            <p14:sldId id="328"/>
            <p14:sldId id="340"/>
            <p14:sldId id="317"/>
            <p14:sldId id="318"/>
            <p14:sldId id="319"/>
            <p14:sldId id="320"/>
            <p14:sldId id="343"/>
            <p14:sldId id="341"/>
            <p14:sldId id="342"/>
            <p14:sldId id="272"/>
            <p14:sldId id="332"/>
            <p14:sldId id="339"/>
            <p14:sldId id="348"/>
            <p14:sldId id="257"/>
            <p14:sldId id="258"/>
            <p14:sldId id="259"/>
            <p14:sldId id="260"/>
            <p14:sldId id="261"/>
            <p14:sldId id="262"/>
            <p14:sldId id="347"/>
            <p14:sldId id="335"/>
            <p14:sldId id="34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tt, Connor James" initials="DCJ" lastIdx="2" clrIdx="0">
    <p:extLst>
      <p:ext uri="{19B8F6BF-5375-455C-9EA6-DF929625EA0E}">
        <p15:presenceInfo xmlns:p15="http://schemas.microsoft.com/office/powerpoint/2012/main" userId="S-1-5-21-2147685005-3481175987-295382041-323394" providerId="AD"/>
      </p:ext>
    </p:extLst>
  </p:cmAuthor>
  <p:cmAuthor id="2" name="Connor James" initials="CJ" lastIdx="2" clrIdx="1">
    <p:extLst>
      <p:ext uri="{19B8F6BF-5375-455C-9EA6-DF929625EA0E}">
        <p15:presenceInfo xmlns:p15="http://schemas.microsoft.com/office/powerpoint/2012/main" userId="S::devitt@purdue.edu::e874a9c8-af98-4dcc-8bf9-8111a5abfee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D56F6B-B306-45F6-9E01-72402F2774C5}" v="8" dt="2024-06-19T18:22:33.5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hu" userId="a299239e82002342" providerId="LiveId" clId="{D6D56F6B-B306-45F6-9E01-72402F2774C5}"/>
    <pc:docChg chg="undo custSel addSld delSld modSld modSection modShowInfo">
      <pc:chgData name="Andy hu" userId="a299239e82002342" providerId="LiveId" clId="{D6D56F6B-B306-45F6-9E01-72402F2774C5}" dt="2024-06-19T18:23:09.834" v="380" actId="20577"/>
      <pc:docMkLst>
        <pc:docMk/>
      </pc:docMkLst>
      <pc:sldChg chg="addSp delSp modSp mod">
        <pc:chgData name="Andy hu" userId="a299239e82002342" providerId="LiveId" clId="{D6D56F6B-B306-45F6-9E01-72402F2774C5}" dt="2024-06-19T18:20:01.909" v="270" actId="2711"/>
        <pc:sldMkLst>
          <pc:docMk/>
          <pc:sldMk cId="2633215723" sldId="328"/>
        </pc:sldMkLst>
        <pc:spChg chg="mod">
          <ac:chgData name="Andy hu" userId="a299239e82002342" providerId="LiveId" clId="{D6D56F6B-B306-45F6-9E01-72402F2774C5}" dt="2024-06-19T18:09:11.641" v="23" actId="20577"/>
          <ac:spMkLst>
            <pc:docMk/>
            <pc:sldMk cId="2633215723" sldId="328"/>
            <ac:spMk id="2" creationId="{79A4CF3A-4CB3-795D-8DB3-F389F00D9992}"/>
          </ac:spMkLst>
        </pc:spChg>
        <pc:spChg chg="del">
          <ac:chgData name="Andy hu" userId="a299239e82002342" providerId="LiveId" clId="{D6D56F6B-B306-45F6-9E01-72402F2774C5}" dt="2024-06-19T18:13:05.750" v="49" actId="478"/>
          <ac:spMkLst>
            <pc:docMk/>
            <pc:sldMk cId="2633215723" sldId="328"/>
            <ac:spMk id="3" creationId="{AAFDAFA0-3E56-3DAB-489D-7957F4267F94}"/>
          </ac:spMkLst>
        </pc:spChg>
        <pc:spChg chg="add del">
          <ac:chgData name="Andy hu" userId="a299239e82002342" providerId="LiveId" clId="{D6D56F6B-B306-45F6-9E01-72402F2774C5}" dt="2024-06-19T18:08:56.139" v="1" actId="478"/>
          <ac:spMkLst>
            <pc:docMk/>
            <pc:sldMk cId="2633215723" sldId="328"/>
            <ac:spMk id="4" creationId="{B62F546F-4476-EF6C-AA50-BE88697CB197}"/>
          </ac:spMkLst>
        </pc:spChg>
        <pc:spChg chg="add mod">
          <ac:chgData name="Andy hu" userId="a299239e82002342" providerId="LiveId" clId="{D6D56F6B-B306-45F6-9E01-72402F2774C5}" dt="2024-06-19T18:20:01.909" v="270" actId="2711"/>
          <ac:spMkLst>
            <pc:docMk/>
            <pc:sldMk cId="2633215723" sldId="328"/>
            <ac:spMk id="12" creationId="{BBA208F1-2290-7B00-AB20-E02E8363C4F8}"/>
          </ac:spMkLst>
        </pc:spChg>
        <pc:spChg chg="add mod">
          <ac:chgData name="Andy hu" userId="a299239e82002342" providerId="LiveId" clId="{D6D56F6B-B306-45F6-9E01-72402F2774C5}" dt="2024-06-19T18:19:09.919" v="266" actId="115"/>
          <ac:spMkLst>
            <pc:docMk/>
            <pc:sldMk cId="2633215723" sldId="328"/>
            <ac:spMk id="13" creationId="{229424BE-3DFA-828D-5A92-E82305F4946A}"/>
          </ac:spMkLst>
        </pc:spChg>
        <pc:picChg chg="add mod">
          <ac:chgData name="Andy hu" userId="a299239e82002342" providerId="LiveId" clId="{D6D56F6B-B306-45F6-9E01-72402F2774C5}" dt="2024-06-19T18:10:15.654" v="30" actId="931"/>
          <ac:picMkLst>
            <pc:docMk/>
            <pc:sldMk cId="2633215723" sldId="328"/>
            <ac:picMk id="7" creationId="{9461BA89-9000-B00F-A027-6EBDD98B88F2}"/>
          </ac:picMkLst>
        </pc:picChg>
        <pc:picChg chg="add del mod">
          <ac:chgData name="Andy hu" userId="a299239e82002342" providerId="LiveId" clId="{D6D56F6B-B306-45F6-9E01-72402F2774C5}" dt="2024-06-19T18:11:30.193" v="36" actId="478"/>
          <ac:picMkLst>
            <pc:docMk/>
            <pc:sldMk cId="2633215723" sldId="328"/>
            <ac:picMk id="9" creationId="{227BA536-1956-D893-4F68-4F6DE510C801}"/>
          </ac:picMkLst>
        </pc:picChg>
        <pc:picChg chg="add mod modCrop">
          <ac:chgData name="Andy hu" userId="a299239e82002342" providerId="LiveId" clId="{D6D56F6B-B306-45F6-9E01-72402F2774C5}" dt="2024-06-19T18:18:10.846" v="179" actId="1076"/>
          <ac:picMkLst>
            <pc:docMk/>
            <pc:sldMk cId="2633215723" sldId="328"/>
            <ac:picMk id="11" creationId="{075E3EF7-FA59-0EFF-56BD-53822C670C7E}"/>
          </ac:picMkLst>
        </pc:picChg>
      </pc:sldChg>
      <pc:sldChg chg="new del">
        <pc:chgData name="Andy hu" userId="a299239e82002342" providerId="LiveId" clId="{D6D56F6B-B306-45F6-9E01-72402F2774C5}" dt="2024-06-19T18:10:43.487" v="32" actId="680"/>
        <pc:sldMkLst>
          <pc:docMk/>
          <pc:sldMk cId="980036309" sldId="340"/>
        </pc:sldMkLst>
      </pc:sldChg>
      <pc:sldChg chg="addSp delSp modSp new mod">
        <pc:chgData name="Andy hu" userId="a299239e82002342" providerId="LiveId" clId="{D6D56F6B-B306-45F6-9E01-72402F2774C5}" dt="2024-06-19T18:23:09.834" v="380" actId="20577"/>
        <pc:sldMkLst>
          <pc:docMk/>
          <pc:sldMk cId="1969895698" sldId="340"/>
        </pc:sldMkLst>
        <pc:spChg chg="mod">
          <ac:chgData name="Andy hu" userId="a299239e82002342" providerId="LiveId" clId="{D6D56F6B-B306-45F6-9E01-72402F2774C5}" dt="2024-06-19T18:15:53.166" v="74" actId="20577"/>
          <ac:spMkLst>
            <pc:docMk/>
            <pc:sldMk cId="1969895698" sldId="340"/>
            <ac:spMk id="2" creationId="{98D11EE6-CD64-BFFE-3125-1060BA2FB8B2}"/>
          </ac:spMkLst>
        </pc:spChg>
        <pc:spChg chg="del">
          <ac:chgData name="Andy hu" userId="a299239e82002342" providerId="LiveId" clId="{D6D56F6B-B306-45F6-9E01-72402F2774C5}" dt="2024-06-19T18:17:09.970" v="82" actId="478"/>
          <ac:spMkLst>
            <pc:docMk/>
            <pc:sldMk cId="1969895698" sldId="340"/>
            <ac:spMk id="3" creationId="{7679A245-8132-0A78-AF0D-84E552859D01}"/>
          </ac:spMkLst>
        </pc:spChg>
        <pc:spChg chg="del">
          <ac:chgData name="Andy hu" userId="a299239e82002342" providerId="LiveId" clId="{D6D56F6B-B306-45F6-9E01-72402F2774C5}" dt="2024-06-19T18:17:08.390" v="81" actId="478"/>
          <ac:spMkLst>
            <pc:docMk/>
            <pc:sldMk cId="1969895698" sldId="340"/>
            <ac:spMk id="4" creationId="{F18673BA-956B-2D03-0799-AC95E60EAD2E}"/>
          </ac:spMkLst>
        </pc:spChg>
        <pc:spChg chg="add mod">
          <ac:chgData name="Andy hu" userId="a299239e82002342" providerId="LiveId" clId="{D6D56F6B-B306-45F6-9E01-72402F2774C5}" dt="2024-06-19T18:23:09.834" v="380" actId="20577"/>
          <ac:spMkLst>
            <pc:docMk/>
            <pc:sldMk cId="1969895698" sldId="340"/>
            <ac:spMk id="8" creationId="{DB4F52F6-A419-64FA-2166-7DF59634EF32}"/>
          </ac:spMkLst>
        </pc:spChg>
        <pc:picChg chg="add mod">
          <ac:chgData name="Andy hu" userId="a299239e82002342" providerId="LiveId" clId="{D6D56F6B-B306-45F6-9E01-72402F2774C5}" dt="2024-06-19T18:17:12.209" v="83" actId="1076"/>
          <ac:picMkLst>
            <pc:docMk/>
            <pc:sldMk cId="1969895698" sldId="340"/>
            <ac:picMk id="7" creationId="{C7B537E0-C12E-4217-765B-97698BDF5A8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5542B5-470E-48E0-80E3-FA9B736E83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84764A2-C3C0-47C8-8BE9-70C25E317C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53FA70-CAC5-4160-84DA-EBDD8070DD1F}" type="datetime1">
              <a:rPr lang="en-US" smtClean="0"/>
              <a:t>6/19/2024</a:t>
            </a:fld>
            <a:endParaRPr lang="en-US"/>
          </a:p>
        </p:txBody>
      </p:sp>
      <p:sp>
        <p:nvSpPr>
          <p:cNvPr id="4" name="Footer Placeholder 3">
            <a:extLst>
              <a:ext uri="{FF2B5EF4-FFF2-40B4-BE49-F238E27FC236}">
                <a16:creationId xmlns:a16="http://schemas.microsoft.com/office/drawing/2014/main" id="{186C7E79-DBF1-40D8-AC24-EEDE312085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64067F2-9019-4BD9-9022-E61EA7D9EB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D4F078-96E9-4A7B-A093-B16B3B8E53C8}" type="slidenum">
              <a:rPr lang="en-US" smtClean="0"/>
              <a:t>‹#›</a:t>
            </a:fld>
            <a:endParaRPr lang="en-US"/>
          </a:p>
        </p:txBody>
      </p:sp>
    </p:spTree>
    <p:extLst>
      <p:ext uri="{BB962C8B-B14F-4D97-AF65-F5344CB8AC3E}">
        <p14:creationId xmlns:p14="http://schemas.microsoft.com/office/powerpoint/2010/main" val="42466438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FA1A0-23F3-47E6-AE15-BF0A4B9939FB}" type="datetime1">
              <a:rPr lang="en-US" smtClean="0"/>
              <a:t>6/19/2024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E0ADD-5B0C-4CB0-BCF3-5BC5859D0DEC}" type="slidenum">
              <a:rPr lang="en-US" smtClean="0"/>
              <a:t>‹#›</a:t>
            </a:fld>
            <a:endParaRPr lang="en-US"/>
          </a:p>
        </p:txBody>
      </p:sp>
    </p:spTree>
    <p:extLst>
      <p:ext uri="{BB962C8B-B14F-4D97-AF65-F5344CB8AC3E}">
        <p14:creationId xmlns:p14="http://schemas.microsoft.com/office/powerpoint/2010/main" val="298000917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source Page - PPT Accessibility">
    <p:bg>
      <p:bgPr>
        <a:solidFill>
          <a:schemeClr val="accent4"/>
        </a:solidFill>
        <a:effectLst/>
      </p:bgPr>
    </p:bg>
    <p:spTree>
      <p:nvGrpSpPr>
        <p:cNvPr id="1" name=""/>
        <p:cNvGrpSpPr/>
        <p:nvPr/>
      </p:nvGrpSpPr>
      <p:grpSpPr>
        <a:xfrm>
          <a:off x="0" y="0"/>
          <a:ext cx="0" cy="0"/>
          <a:chOff x="0" y="0"/>
          <a:chExt cx="0" cy="0"/>
        </a:xfrm>
      </p:grpSpPr>
      <p:sp>
        <p:nvSpPr>
          <p:cNvPr id="3" name="PPT Accessibility"/>
          <p:cNvSpPr>
            <a:spLocks noGrp="1"/>
          </p:cNvSpPr>
          <p:nvPr>
            <p:ph type="subTitle" idx="1" hasCustomPrompt="1"/>
          </p:nvPr>
        </p:nvSpPr>
        <p:spPr>
          <a:xfrm>
            <a:off x="2082801" y="1597306"/>
            <a:ext cx="7991193" cy="1384995"/>
          </a:xfrm>
          <a:noFill/>
        </p:spPr>
        <p:txBody>
          <a:bodyPr wrap="square" lIns="0" tIns="0" rIns="0" bIns="0" anchor="t" anchorCtr="0">
            <a:spAutoFit/>
          </a:bodyPr>
          <a:lstStyle>
            <a:lvl1pPr marL="0" indent="0" algn="l">
              <a:buNone/>
              <a:defRPr lang="en-US" b="0" smtClean="0">
                <a:solidFill>
                  <a:schemeClr val="bg1"/>
                </a:solidFill>
                <a:effectLst/>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cumin Pro" panose="020B0504020202020204" pitchFamily="34" charset="77"/>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p>
        </p:txBody>
      </p:sp>
      <p:sp>
        <p:nvSpPr>
          <p:cNvPr id="10" name="PPT Accessibility URL" descr="PPT Accessibility URL">
            <a:extLst>
              <a:ext uri="{FF2B5EF4-FFF2-40B4-BE49-F238E27FC236}">
                <a16:creationId xmlns:a16="http://schemas.microsoft.com/office/drawing/2014/main" id="{E7B0FF2D-DA7C-7D4D-A32C-27DF18CCFBFD}"/>
              </a:ext>
            </a:extLst>
          </p:cNvPr>
          <p:cNvSpPr>
            <a:spLocks noGrp="1"/>
          </p:cNvSpPr>
          <p:nvPr>
            <p:ph type="body" sz="quarter" idx="14" hasCustomPrompt="1"/>
          </p:nvPr>
        </p:nvSpPr>
        <p:spPr>
          <a:xfrm>
            <a:off x="2082800" y="3813008"/>
            <a:ext cx="7560675" cy="998768"/>
          </a:xfrm>
        </p:spPr>
        <p:txBody>
          <a:bodyPr lIns="0" tIns="0" rIns="0" bIns="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Acumin Pro" panose="020B0504020202020204" pitchFamily="34" charset="77"/>
              </a:defRPr>
            </a:lvl1pPr>
          </a:lstStyle>
          <a:p>
            <a:r>
              <a:rPr lang="en-US" dirty="0">
                <a:solidFill>
                  <a:schemeClr val="accent1"/>
                </a:solidFill>
                <a:effectLst/>
                <a:latin typeface="Acumin Pro" panose="020B0504020202020204" pitchFamily="34" charset="77"/>
              </a:rPr>
              <a:t>https://</a:t>
            </a:r>
            <a:r>
              <a:rPr lang="en-US" dirty="0" err="1">
                <a:solidFill>
                  <a:schemeClr val="accent1"/>
                </a:solidFill>
                <a:effectLst/>
                <a:latin typeface="Acumin Pro" panose="020B0504020202020204" pitchFamily="34" charset="77"/>
              </a:rPr>
              <a:t>support.office.com</a:t>
            </a:r>
            <a:r>
              <a:rPr lang="en-US" dirty="0">
                <a:solidFill>
                  <a:schemeClr val="accent1"/>
                </a:solidFill>
                <a:effectLst/>
                <a:latin typeface="Acumin Pro" panose="020B0504020202020204" pitchFamily="34" charset="77"/>
              </a:rPr>
              <a:t>/</a:t>
            </a:r>
            <a:r>
              <a:rPr lang="en-US" dirty="0" err="1">
                <a:solidFill>
                  <a:schemeClr val="accent1"/>
                </a:solidFill>
                <a:effectLst/>
                <a:latin typeface="Acumin Pro" panose="020B0504020202020204" pitchFamily="34" charset="77"/>
              </a:rPr>
              <a:t>en</a:t>
            </a:r>
            <a:r>
              <a:rPr lang="en-US" dirty="0">
                <a:solidFill>
                  <a:schemeClr val="accent1"/>
                </a:solidFill>
                <a:effectLst/>
                <a:latin typeface="Acumin Pro" panose="020B0504020202020204" pitchFamily="34" charset="77"/>
              </a:rPr>
              <a:t>-us/article/Make-your-PowerPoint-presentations-accessible-6f7772b2-2f33-4bd2-8ca7-dae3b2b3ef25</a:t>
            </a:r>
            <a:endParaRPr lang="en-US" dirty="0">
              <a:solidFill>
                <a:schemeClr val="accent1"/>
              </a:solidFill>
            </a:endParaRPr>
          </a:p>
        </p:txBody>
      </p:sp>
      <p:pic>
        <p:nvPicPr>
          <p:cNvPr id="11" name="Picture 10">
            <a:extLst>
              <a:ext uri="{FF2B5EF4-FFF2-40B4-BE49-F238E27FC236}">
                <a16:creationId xmlns:a16="http://schemas.microsoft.com/office/drawing/2014/main" id="{8162130A-04F0-EA43-819C-5BE62EE2E2E6}"/>
              </a:ext>
            </a:extLst>
          </p:cNvPr>
          <p:cNvPicPr>
            <a:picLocks noChangeAspect="1"/>
          </p:cNvPicPr>
          <p:nvPr/>
        </p:nvPicPr>
        <p:blipFill>
          <a:blip r:embed="rId2"/>
          <a:stretch>
            <a:fillRect/>
          </a:stretch>
        </p:blipFill>
        <p:spPr>
          <a:xfrm>
            <a:off x="1130408" y="6076164"/>
            <a:ext cx="4747457" cy="377004"/>
          </a:xfrm>
          <a:prstGeom prst="rect">
            <a:avLst/>
          </a:prstGeom>
        </p:spPr>
      </p:pic>
      <p:sp>
        <p:nvSpPr>
          <p:cNvPr id="7" name="Date"/>
          <p:cNvSpPr>
            <a:spLocks noGrp="1"/>
          </p:cNvSpPr>
          <p:nvPr>
            <p:ph type="dt" sz="half" idx="10"/>
          </p:nvPr>
        </p:nvSpPr>
        <p:spPr>
          <a:xfrm>
            <a:off x="9248505" y="6220740"/>
            <a:ext cx="1021891" cy="323968"/>
          </a:xfrm>
        </p:spPr>
        <p:txBody>
          <a:bodyPr/>
          <a:lstStyle>
            <a:lvl1pPr>
              <a:defRPr>
                <a:solidFill>
                  <a:schemeClr val="bg1">
                    <a:alpha val="70000"/>
                  </a:schemeClr>
                </a:solidFill>
              </a:defRPr>
            </a:lvl1pPr>
          </a:lstStyle>
          <a:p>
            <a:fld id="{B8525784-05D1-4C3B-99FD-23594978EAB4}"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601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4032">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2114272" y="1501742"/>
            <a:ext cx="7911945" cy="1661993"/>
          </a:xfrm>
          <a:prstGeom prst="rect">
            <a:avLst/>
          </a:prstGeom>
          <a:noFill/>
          <a:ln w="38100">
            <a:noFill/>
          </a:ln>
        </p:spPr>
        <p:txBody>
          <a:bodyPr wrap="square" lIns="0" tIns="0" rIns="0" bIns="0" anchor="t" anchorCtr="0">
            <a:spAutoFit/>
          </a:bodyPr>
          <a:lstStyle>
            <a:lvl1pPr algn="l">
              <a:defRPr sz="6000" b="1" i="1" cap="none" spc="0" baseline="0">
                <a:solidFill>
                  <a:schemeClr val="tx2"/>
                </a:solidFill>
                <a:latin typeface="Acumin Pro ExtraCondensed" panose="020B0508020202020204" pitchFamily="34" charset="77"/>
              </a:defRPr>
            </a:lvl1pPr>
          </a:lstStyle>
          <a:p>
            <a:r>
              <a:rPr lang="en-US" dirty="0"/>
              <a:t>Title Slide </a:t>
            </a:r>
            <a:r>
              <a:rPr lang="en-US" dirty="0" err="1"/>
              <a:t>Acumin</a:t>
            </a:r>
            <a:r>
              <a:rPr lang="en-US" dirty="0"/>
              <a:t> Pro Extra Cond Bold Italic 60</a:t>
            </a:r>
          </a:p>
        </p:txBody>
      </p:sp>
      <p:sp>
        <p:nvSpPr>
          <p:cNvPr id="3" name="Subtitle"/>
          <p:cNvSpPr>
            <a:spLocks noGrp="1"/>
          </p:cNvSpPr>
          <p:nvPr>
            <p:ph type="subTitle" idx="1" hasCustomPrompt="1"/>
          </p:nvPr>
        </p:nvSpPr>
        <p:spPr>
          <a:xfrm>
            <a:off x="2114271" y="3937834"/>
            <a:ext cx="7096269" cy="336015"/>
          </a:xfrm>
          <a:noFill/>
        </p:spPr>
        <p:txBody>
          <a:bodyPr wrap="square" lIns="0" tIns="0" rIns="0" bIns="0" anchor="t" anchorCtr="0">
            <a:spAutoFit/>
          </a:bodyPr>
          <a:lstStyle>
            <a:lvl1pPr marL="0" indent="0" algn="l">
              <a:buNone/>
              <a:defRPr sz="2200" b="1" i="0">
                <a:solidFill>
                  <a:schemeClr val="accent4"/>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a:t>
            </a:r>
            <a:r>
              <a:rPr lang="en-US" dirty="0" err="1"/>
              <a:t>Acumin</a:t>
            </a:r>
            <a:r>
              <a:rPr lang="en-US" dirty="0"/>
              <a:t> Pro Semi Cond Bold 22 </a:t>
            </a:r>
            <a:r>
              <a:rPr lang="en-US" dirty="0" err="1"/>
              <a:t>pt</a:t>
            </a:r>
            <a:endParaRPr lang="en-US" dirty="0"/>
          </a:p>
        </p:txBody>
      </p:sp>
      <p:sp>
        <p:nvSpPr>
          <p:cNvPr id="7" name="Date"/>
          <p:cNvSpPr>
            <a:spLocks noGrp="1"/>
          </p:cNvSpPr>
          <p:nvPr>
            <p:ph type="dt" sz="half" idx="10"/>
          </p:nvPr>
        </p:nvSpPr>
        <p:spPr>
          <a:xfrm>
            <a:off x="9109166" y="6226694"/>
            <a:ext cx="1161231" cy="323968"/>
          </a:xfrm>
        </p:spPr>
        <p:txBody>
          <a:bodyPr/>
          <a:lstStyle>
            <a:lvl1pPr>
              <a:defRPr>
                <a:solidFill>
                  <a:schemeClr val="accent4">
                    <a:alpha val="70000"/>
                  </a:schemeClr>
                </a:solidFill>
              </a:defRPr>
            </a:lvl1pPr>
          </a:lstStyle>
          <a:p>
            <a:fld id="{B719B1BD-D9F6-4F2D-B5A6-9C71FA78F005}"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accent4"/>
                </a:solidFill>
              </a:defRPr>
            </a:lvl1pPr>
          </a:lstStyle>
          <a:p>
            <a:fld id="{88B5220A-EB23-48F3-9FB6-FE2BFABBF45A}" type="slidenum">
              <a:rPr lang="en-US" smtClean="0"/>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12E1410-0EFA-CE4A-9064-F9587E28DF3A}"/>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1039056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100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1149751" y="0"/>
            <a:ext cx="9900212"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504670" y="437030"/>
            <a:ext cx="9234309" cy="997196"/>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504669" y="1345167"/>
            <a:ext cx="9234308" cy="341599"/>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2082800" y="1917389"/>
            <a:ext cx="73660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p:txBody>
      </p:sp>
      <p:sp>
        <p:nvSpPr>
          <p:cNvPr id="9" name="Slide Number"/>
          <p:cNvSpPr>
            <a:spLocks noGrp="1"/>
          </p:cNvSpPr>
          <p:nvPr>
            <p:ph type="sldNum" sz="quarter" idx="12"/>
          </p:nvPr>
        </p:nvSpPr>
        <p:spPr>
          <a:xfrm>
            <a:off x="10555924" y="6266555"/>
            <a:ext cx="284594" cy="232337"/>
          </a:xfrm>
        </p:spPr>
        <p:txBody>
          <a:bodyPr/>
          <a:lstStyle>
            <a:lvl1pPr>
              <a:defRPr>
                <a:solidFill>
                  <a:schemeClr val="bg1"/>
                </a:solidFill>
              </a:defRPr>
            </a:lvl1pPr>
          </a:lstStyle>
          <a:p>
            <a:fld id="{88B5220A-EB23-48F3-9FB6-FE2BFABBF45A}" type="slidenum">
              <a:rPr lang="en-US" smtClean="0"/>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userDrawn="1"/>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8830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 Copy &amp; Pic/Chart">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1149751" y="0"/>
            <a:ext cx="9900212"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504670" y="437030"/>
            <a:ext cx="9234309" cy="997196"/>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504668" y="1345166"/>
            <a:ext cx="9234304" cy="338554"/>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504669" y="1917389"/>
            <a:ext cx="4591332"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lvl="0"/>
            <a:endParaRPr lang="en-US" dirty="0"/>
          </a:p>
        </p:txBody>
      </p: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6354234" y="1920876"/>
            <a:ext cx="5287433" cy="2982913"/>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dirty="0"/>
              <a:t>Insert picture or chart here</a:t>
            </a:r>
          </a:p>
        </p:txBody>
      </p:sp>
      <p:sp>
        <p:nvSpPr>
          <p:cNvPr id="7" name="Date"/>
          <p:cNvSpPr>
            <a:spLocks noGrp="1"/>
          </p:cNvSpPr>
          <p:nvPr>
            <p:ph type="dt" sz="half" idx="10"/>
          </p:nvPr>
        </p:nvSpPr>
        <p:spPr>
          <a:xfrm>
            <a:off x="9248503" y="6220740"/>
            <a:ext cx="1021893" cy="323968"/>
          </a:xfrm>
        </p:spPr>
        <p:txBody>
          <a:bodyPr/>
          <a:lstStyle>
            <a:lvl1pPr>
              <a:defRPr>
                <a:solidFill>
                  <a:schemeClr val="bg1">
                    <a:alpha val="70000"/>
                  </a:schemeClr>
                </a:solidFill>
              </a:defRPr>
            </a:lvl1pPr>
          </a:lstStyle>
          <a:p>
            <a:fld id="{394DE8BC-6BC7-47DC-BB26-166D3A9B230C}"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3DE37E6-F747-3A45-A972-89625E4A84D2}"/>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400948021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4032">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Picture Description">
            <a:extLst>
              <a:ext uri="{FF2B5EF4-FFF2-40B4-BE49-F238E27FC236}">
                <a16:creationId xmlns:a16="http://schemas.microsoft.com/office/drawing/2014/main" id="{B6A7C9B5-3617-0144-A4ED-16186741E8C3}"/>
              </a:ext>
            </a:extLst>
          </p:cNvPr>
          <p:cNvSpPr>
            <a:spLocks noGrp="1"/>
          </p:cNvSpPr>
          <p:nvPr>
            <p:ph type="pic" sz="quarter" idx="13"/>
          </p:nvPr>
        </p:nvSpPr>
        <p:spPr>
          <a:xfrm>
            <a:off x="0" y="11798"/>
            <a:ext cx="12192000" cy="6858000"/>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endParaRPr lang="en-US" dirty="0"/>
          </a:p>
        </p:txBody>
      </p:sp>
      <p:sp>
        <p:nvSpPr>
          <p:cNvPr id="3" name="Photo caption"/>
          <p:cNvSpPr>
            <a:spLocks noGrp="1"/>
          </p:cNvSpPr>
          <p:nvPr>
            <p:ph type="subTitle" idx="1" hasCustomPrompt="1"/>
          </p:nvPr>
        </p:nvSpPr>
        <p:spPr>
          <a:xfrm>
            <a:off x="7301170" y="219206"/>
            <a:ext cx="3574087" cy="1107996"/>
          </a:xfrm>
          <a:noFill/>
        </p:spPr>
        <p:txBody>
          <a:bodyPr wrap="square" lIns="0" tIns="0" rIns="0" bIns="0" anchor="t" anchorCtr="0">
            <a:spAutoFit/>
          </a:bodyPr>
          <a:lstStyle>
            <a:lvl1pPr marL="0" indent="0" algn="l">
              <a:buNone/>
              <a:defRPr sz="1800" b="1" i="0">
                <a:solidFill>
                  <a:schemeClr val="bg1"/>
                </a:solidFill>
                <a:latin typeface="Acumin Pro" panose="020B0504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Brief photo caption. Place in top left or right corner. </a:t>
            </a:r>
            <a:r>
              <a:rPr lang="en-US" dirty="0" err="1"/>
              <a:t>Acumin</a:t>
            </a:r>
            <a:r>
              <a:rPr lang="en-US" dirty="0"/>
              <a:t> Pro Bold 18 pt. Make text black or white for legibility.</a:t>
            </a:r>
          </a:p>
        </p:txBody>
      </p:sp>
      <p:sp>
        <p:nvSpPr>
          <p:cNvPr id="7" name="Date"/>
          <p:cNvSpPr>
            <a:spLocks noGrp="1"/>
          </p:cNvSpPr>
          <p:nvPr>
            <p:ph type="dt" sz="half" idx="10"/>
          </p:nvPr>
        </p:nvSpPr>
        <p:spPr>
          <a:xfrm>
            <a:off x="9248512" y="6220740"/>
            <a:ext cx="1021885" cy="323968"/>
          </a:xfrm>
        </p:spPr>
        <p:txBody>
          <a:bodyPr/>
          <a:lstStyle>
            <a:lvl1pPr>
              <a:defRPr>
                <a:solidFill>
                  <a:schemeClr val="bg1">
                    <a:alpha val="70000"/>
                  </a:schemeClr>
                </a:solidFill>
              </a:defRPr>
            </a:lvl1pPr>
          </a:lstStyle>
          <a:p>
            <a:fld id="{FFC9FC38-0451-4B17-BE4E-0631E3CD028A}"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4D0FAA8-E307-9148-B0BF-1E3698437BCB}"/>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35470234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4"/>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1" y="0"/>
            <a:ext cx="12191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893545" y="1466567"/>
            <a:ext cx="6419331" cy="1210973"/>
          </a:xfrm>
          <a:prstGeom prst="rect">
            <a:avLst/>
          </a:prstGeom>
          <a:noFill/>
          <a:ln w="38100">
            <a:noFill/>
          </a:ln>
        </p:spPr>
        <p:txBody>
          <a:bodyPr wrap="square" lIns="0" tIns="0" rIns="0" bIns="0" anchor="t" anchorCtr="0">
            <a:spAutoFit/>
          </a:bodyPr>
          <a:lstStyle>
            <a:lvl1pPr algn="ctr">
              <a:defRPr sz="8600" b="0" i="0" cap="none" spc="0">
                <a:solidFill>
                  <a:schemeClr val="accent2"/>
                </a:solidFill>
                <a:latin typeface="United Sans Reg Medium" pitchFamily="2" charset="77"/>
              </a:defRPr>
            </a:lvl1pPr>
          </a:lstStyle>
          <a:p>
            <a:r>
              <a:rPr lang="en-US" dirty="0"/>
              <a:t>123</a:t>
            </a:r>
          </a:p>
        </p:txBody>
      </p:sp>
      <p:sp>
        <p:nvSpPr>
          <p:cNvPr id="20" name="Black Bar">
            <a:extLst>
              <a:ext uri="{FF2B5EF4-FFF2-40B4-BE49-F238E27FC236}">
                <a16:creationId xmlns:a16="http://schemas.microsoft.com/office/drawing/2014/main" id="{EACB2F0C-1C3D-CD48-AD13-7B5AD683F7C7}"/>
              </a:ext>
            </a:extLst>
          </p:cNvPr>
          <p:cNvSpPr/>
          <p:nvPr/>
        </p:nvSpPr>
        <p:spPr>
          <a:xfrm>
            <a:off x="2648277" y="2744421"/>
            <a:ext cx="6905456"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head"/>
          <p:cNvSpPr>
            <a:spLocks noGrp="1"/>
          </p:cNvSpPr>
          <p:nvPr>
            <p:ph type="subTitle" idx="1" hasCustomPrompt="1"/>
          </p:nvPr>
        </p:nvSpPr>
        <p:spPr>
          <a:xfrm>
            <a:off x="2648276" y="2706475"/>
            <a:ext cx="6895463" cy="553998"/>
          </a:xfrm>
          <a:noFill/>
        </p:spPr>
        <p:txBody>
          <a:bodyPr wrap="square" lIns="0" tIns="0" rIns="0" bIns="0" anchor="t" anchorCtr="0">
            <a:spAutoFit/>
          </a:bodyPr>
          <a:lstStyle>
            <a:lvl1pPr marL="0" indent="0" algn="ctr">
              <a:buNone/>
              <a:defRPr sz="3600" b="1" i="0" spc="300">
                <a:solidFill>
                  <a:schemeClr val="accent4"/>
                </a:solidFill>
                <a:latin typeface="United Sans Cd Md" pitchFamily="50"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875268" y="3540352"/>
            <a:ext cx="6678467"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Acumin Pro Medium" panose="020B0504020202020204" pitchFamily="34" charset="77"/>
              </a:defRPr>
            </a:lvl1pPr>
          </a:lstStyle>
          <a:p>
            <a:pPr lvl="0"/>
            <a:r>
              <a:rPr lang="en-US" dirty="0"/>
              <a:t>Fact or highlight. </a:t>
            </a:r>
            <a:r>
              <a:rPr lang="en-US" dirty="0" err="1"/>
              <a:t>Acumin</a:t>
            </a:r>
            <a:r>
              <a:rPr lang="en-US" dirty="0"/>
              <a:t> Pro Medium 24 pt. Keep it short with bite-size chunks of information.</a:t>
            </a:r>
          </a:p>
        </p:txBody>
      </p:sp>
      <p:sp>
        <p:nvSpPr>
          <p:cNvPr id="7" name="Date"/>
          <p:cNvSpPr>
            <a:spLocks noGrp="1"/>
          </p:cNvSpPr>
          <p:nvPr>
            <p:ph type="dt" sz="half" idx="10"/>
          </p:nvPr>
        </p:nvSpPr>
        <p:spPr>
          <a:xfrm>
            <a:off x="9178836" y="6220740"/>
            <a:ext cx="1091561" cy="323968"/>
          </a:xfrm>
        </p:spPr>
        <p:txBody>
          <a:bodyPr/>
          <a:lstStyle>
            <a:lvl1pPr>
              <a:defRPr>
                <a:solidFill>
                  <a:schemeClr val="bg1">
                    <a:alpha val="70000"/>
                  </a:schemeClr>
                </a:solidFill>
              </a:defRPr>
            </a:lvl1pPr>
          </a:lstStyle>
          <a:p>
            <a:fld id="{061EA3C6-DD3E-482F-9D22-E8397E9573C0}"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7DA4296F-C6A0-5A43-852C-83A212A5CF71}"/>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274217012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orient="horz" pos="1008">
          <p15:clr>
            <a:srgbClr val="FBAE40"/>
          </p15:clr>
        </p15:guide>
        <p15:guide id="8" orient="horz" pos="14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114272" y="1521334"/>
            <a:ext cx="7334529" cy="854080"/>
          </a:xfrm>
          <a:prstGeom prst="rect">
            <a:avLst/>
          </a:prstGeom>
          <a:noFill/>
          <a:ln w="38100">
            <a:noFill/>
          </a:ln>
        </p:spPr>
        <p:txBody>
          <a:bodyPr wrap="square" lIns="0" tIns="0" rIns="0" bIns="0" anchor="t" anchorCtr="0">
            <a:spAutoFit/>
          </a:bodyPr>
          <a:lstStyle>
            <a:lvl1pPr algn="l">
              <a:defRPr sz="6000" b="1" i="1" spc="0">
                <a:solidFill>
                  <a:schemeClr val="tx2"/>
                </a:solidFill>
                <a:latin typeface="Acumin Pro ExtraCondensed" panose="020B0508020202020204" pitchFamily="34" charset="77"/>
              </a:defRPr>
            </a:lvl1pPr>
          </a:lstStyle>
          <a:p>
            <a:r>
              <a:rPr lang="en-US" dirty="0"/>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2114270" y="2548210"/>
            <a:ext cx="7334521" cy="880790"/>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accent4"/>
                </a:solidFill>
                <a:latin typeface="Acumin Pro" panose="020B0504020202020204" pitchFamily="34" charset="77"/>
              </a:defRPr>
            </a:lvl1pPr>
          </a:lstStyle>
          <a:p>
            <a:pPr lvl="0"/>
            <a:r>
              <a:rPr lang="en-US" dirty="0"/>
              <a:t>Conclusion, call to action or contact information. </a:t>
            </a:r>
            <a:r>
              <a:rPr lang="en-US" dirty="0" err="1"/>
              <a:t>Acumin</a:t>
            </a:r>
            <a:r>
              <a:rPr lang="en-US" dirty="0"/>
              <a:t> Pro Reg 18 pt. Keep it short with bite-size chunks of information.</a:t>
            </a:r>
          </a:p>
        </p:txBody>
      </p:sp>
      <p:sp>
        <p:nvSpPr>
          <p:cNvPr id="7" name="Date"/>
          <p:cNvSpPr>
            <a:spLocks noGrp="1"/>
          </p:cNvSpPr>
          <p:nvPr>
            <p:ph type="dt" sz="half" idx="10"/>
          </p:nvPr>
        </p:nvSpPr>
        <p:spPr>
          <a:xfrm>
            <a:off x="9109166" y="6226694"/>
            <a:ext cx="1161231" cy="323968"/>
          </a:xfrm>
        </p:spPr>
        <p:txBody>
          <a:bodyPr/>
          <a:lstStyle>
            <a:lvl1pPr>
              <a:defRPr>
                <a:solidFill>
                  <a:schemeClr val="accent4">
                    <a:alpha val="70000"/>
                  </a:schemeClr>
                </a:solidFill>
              </a:defRPr>
            </a:lvl1pPr>
          </a:lstStyle>
          <a:p>
            <a:fld id="{C7C1E6AB-1F63-437A-950A-974313646C3E}"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accent4"/>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B0F393CD-D10E-7E43-81FF-F1E1F537C018}"/>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26216172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lstStyle/>
          <a:p>
            <a:fld id="{3E5061A3-28A3-4EC0-9B64-E679B1429DAD}" type="slidenum">
              <a:t>‹#›</a:t>
            </a:fld>
            <a:endParaRPr/>
          </a:p>
        </p:txBody>
      </p:sp>
    </p:spTree>
    <p:extLst>
      <p:ext uri="{BB962C8B-B14F-4D97-AF65-F5344CB8AC3E}">
        <p14:creationId xmlns:p14="http://schemas.microsoft.com/office/powerpoint/2010/main" val="1070729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141394" y="964692"/>
            <a:ext cx="7917007"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41394" y="2638046"/>
            <a:ext cx="7917007"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09166" y="6227670"/>
            <a:ext cx="1161231" cy="323968"/>
          </a:xfrm>
          <a:prstGeom prst="rect">
            <a:avLst/>
          </a:prstGeom>
        </p:spPr>
        <p:txBody>
          <a:bodyPr vert="horz" lIns="91440" tIns="45720" rIns="91440" bIns="45720" rtlCol="0" anchor="ctr"/>
          <a:lstStyle>
            <a:lvl1pPr algn="r">
              <a:defRPr sz="1000" b="0" i="0">
                <a:solidFill>
                  <a:schemeClr val="tx1">
                    <a:alpha val="70000"/>
                  </a:schemeClr>
                </a:solidFill>
                <a:latin typeface="Acumin Pro" panose="020B0504020202020204" pitchFamily="34" charset="77"/>
              </a:defRPr>
            </a:lvl1pPr>
          </a:lstStyle>
          <a:p>
            <a:fld id="{48C200FC-BF82-4F6F-B8D0-5476E7D43342}" type="datetime1">
              <a:rPr lang="en-US" smtClean="0"/>
              <a:t>6/19/2024</a:t>
            </a:fld>
            <a:endParaRPr lang="en-US"/>
          </a:p>
        </p:txBody>
      </p:sp>
      <p:sp>
        <p:nvSpPr>
          <p:cNvPr id="5" name="Footer Placeholder 4"/>
          <p:cNvSpPr>
            <a:spLocks noGrp="1"/>
          </p:cNvSpPr>
          <p:nvPr>
            <p:ph type="ftr" sz="quarter" idx="3"/>
          </p:nvPr>
        </p:nvSpPr>
        <p:spPr>
          <a:xfrm>
            <a:off x="1137845" y="6219163"/>
            <a:ext cx="6075552"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454381" y="6200875"/>
            <a:ext cx="487680" cy="365760"/>
          </a:xfrm>
          <a:prstGeom prst="ellipse">
            <a:avLst/>
          </a:prstGeom>
          <a:noFill/>
        </p:spPr>
        <p:txBody>
          <a:bodyPr vert="horz" lIns="18288" tIns="45720" rIns="18288" bIns="45720" rtlCol="0" anchor="ctr">
            <a:noAutofit/>
          </a:bodyPr>
          <a:lstStyle>
            <a:lvl1pPr algn="ctr">
              <a:defRPr sz="1000" b="1" i="0" spc="0" baseline="0">
                <a:solidFill>
                  <a:schemeClr val="tx1"/>
                </a:solidFill>
                <a:latin typeface="Acumin Pro Semibold" panose="020B0504020202020204" pitchFamily="34" charset="77"/>
              </a:defRPr>
            </a:lvl1pPr>
          </a:lstStyle>
          <a:p>
            <a:fld id="{88B5220A-EB23-48F3-9FB6-FE2BFABBF45A}" type="slidenum">
              <a:rPr lang="en-US" smtClean="0"/>
              <a:t>‹#›</a:t>
            </a:fld>
            <a:endParaRPr lang="en-US"/>
          </a:p>
        </p:txBody>
      </p:sp>
    </p:spTree>
    <p:extLst>
      <p:ext uri="{BB962C8B-B14F-4D97-AF65-F5344CB8AC3E}">
        <p14:creationId xmlns:p14="http://schemas.microsoft.com/office/powerpoint/2010/main" val="279444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orient="horz" pos="40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76D5-DAD8-4288-BB0E-F97E62F7F247}"/>
              </a:ext>
            </a:extLst>
          </p:cNvPr>
          <p:cNvSpPr>
            <a:spLocks noGrp="1"/>
          </p:cNvSpPr>
          <p:nvPr>
            <p:ph type="ctrTitle"/>
          </p:nvPr>
        </p:nvSpPr>
        <p:spPr>
          <a:xfrm>
            <a:off x="2114272" y="1501742"/>
            <a:ext cx="7911945" cy="1661993"/>
          </a:xfrm>
        </p:spPr>
        <p:txBody>
          <a:bodyPr/>
          <a:lstStyle/>
          <a:p>
            <a:pPr algn="ctr"/>
            <a:r>
              <a:rPr lang="en-US" dirty="0"/>
              <a:t>STARS 2024</a:t>
            </a:r>
            <a:br>
              <a:rPr lang="en-US" dirty="0"/>
            </a:br>
            <a:r>
              <a:rPr lang="en-US" dirty="0"/>
              <a:t>CPU Architecture</a:t>
            </a:r>
          </a:p>
        </p:txBody>
      </p:sp>
      <p:sp>
        <p:nvSpPr>
          <p:cNvPr id="4" name="Date Placeholder 3">
            <a:extLst>
              <a:ext uri="{FF2B5EF4-FFF2-40B4-BE49-F238E27FC236}">
                <a16:creationId xmlns:a16="http://schemas.microsoft.com/office/drawing/2014/main" id="{640C1928-1401-4C85-8F7F-56207FECA62C}"/>
              </a:ext>
            </a:extLst>
          </p:cNvPr>
          <p:cNvSpPr>
            <a:spLocks noGrp="1"/>
          </p:cNvSpPr>
          <p:nvPr>
            <p:ph type="dt" sz="half" idx="10"/>
          </p:nvPr>
        </p:nvSpPr>
        <p:spPr/>
        <p:txBody>
          <a:bodyPr/>
          <a:lstStyle/>
          <a:p>
            <a:fld id="{73C0CD8F-D7BE-49B1-BE59-E455B9931D0F}" type="datetime1">
              <a:rPr lang="en-US" smtClean="0"/>
              <a:t>6/19/2024</a:t>
            </a:fld>
            <a:endParaRPr lang="en-US"/>
          </a:p>
        </p:txBody>
      </p:sp>
      <p:sp>
        <p:nvSpPr>
          <p:cNvPr id="5" name="Slide Number Placeholder 4">
            <a:extLst>
              <a:ext uri="{FF2B5EF4-FFF2-40B4-BE49-F238E27FC236}">
                <a16:creationId xmlns:a16="http://schemas.microsoft.com/office/drawing/2014/main" id="{823B32BC-66DF-4B4F-A508-4C62590DBE27}"/>
              </a:ext>
            </a:extLst>
          </p:cNvPr>
          <p:cNvSpPr>
            <a:spLocks noGrp="1"/>
          </p:cNvSpPr>
          <p:nvPr>
            <p:ph type="sldNum" sz="quarter" idx="12"/>
          </p:nvPr>
        </p:nvSpPr>
        <p:spPr/>
        <p:txBody>
          <a:bodyPr/>
          <a:lstStyle/>
          <a:p>
            <a:fld id="{88B5220A-EB23-48F3-9FB6-FE2BFABBF45A}" type="slidenum">
              <a:rPr lang="en-US" smtClean="0"/>
              <a:t>1</a:t>
            </a:fld>
            <a:endParaRPr lang="en-US"/>
          </a:p>
        </p:txBody>
      </p:sp>
    </p:spTree>
    <p:extLst>
      <p:ext uri="{BB962C8B-B14F-4D97-AF65-F5344CB8AC3E}">
        <p14:creationId xmlns:p14="http://schemas.microsoft.com/office/powerpoint/2010/main" val="2347820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2B914-2E3D-DE9F-D9CF-1E739C5164F2}"/>
              </a:ext>
            </a:extLst>
          </p:cNvPr>
          <p:cNvSpPr>
            <a:spLocks noGrp="1"/>
          </p:cNvSpPr>
          <p:nvPr>
            <p:ph type="ctrTitle"/>
          </p:nvPr>
        </p:nvSpPr>
        <p:spPr>
          <a:xfrm>
            <a:off x="1504670" y="437030"/>
            <a:ext cx="9234309" cy="498598"/>
          </a:xfrm>
        </p:spPr>
        <p:txBody>
          <a:bodyPr/>
          <a:lstStyle/>
          <a:p>
            <a:r>
              <a:rPr lang="en-US" dirty="0"/>
              <a:t>Example Fetch/Execute Dataflow</a:t>
            </a:r>
          </a:p>
        </p:txBody>
      </p:sp>
      <p:sp>
        <p:nvSpPr>
          <p:cNvPr id="3" name="Subtitle 2">
            <a:extLst>
              <a:ext uri="{FF2B5EF4-FFF2-40B4-BE49-F238E27FC236}">
                <a16:creationId xmlns:a16="http://schemas.microsoft.com/office/drawing/2014/main" id="{3D7D05E3-B934-90A1-2949-77E4C77E5F23}"/>
              </a:ext>
            </a:extLst>
          </p:cNvPr>
          <p:cNvSpPr>
            <a:spLocks noGrp="1"/>
          </p:cNvSpPr>
          <p:nvPr>
            <p:ph type="subTitle" idx="1"/>
          </p:nvPr>
        </p:nvSpPr>
        <p:spPr/>
        <p:txBody>
          <a:bodyPr/>
          <a:lstStyle/>
          <a:p>
            <a:r>
              <a:rPr lang="en-US" dirty="0"/>
              <a:t>Store</a:t>
            </a:r>
          </a:p>
        </p:txBody>
      </p:sp>
      <p:sp>
        <p:nvSpPr>
          <p:cNvPr id="4" name="Text Placeholder 3">
            <a:extLst>
              <a:ext uri="{FF2B5EF4-FFF2-40B4-BE49-F238E27FC236}">
                <a16:creationId xmlns:a16="http://schemas.microsoft.com/office/drawing/2014/main" id="{D3D9AF04-C81C-3C21-A546-0AF1CC64BE0B}"/>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C588AFE9-F95A-9612-15C1-A0ED9FEFF1C9}"/>
              </a:ext>
            </a:extLst>
          </p:cNvPr>
          <p:cNvSpPr>
            <a:spLocks noGrp="1"/>
          </p:cNvSpPr>
          <p:nvPr>
            <p:ph type="sldNum" sz="quarter" idx="12"/>
          </p:nvPr>
        </p:nvSpPr>
        <p:spPr/>
        <p:txBody>
          <a:bodyPr/>
          <a:lstStyle/>
          <a:p>
            <a:fld id="{88B5220A-EB23-48F3-9FB6-FE2BFABBF45A}" type="slidenum">
              <a:rPr lang="en-US" smtClean="0"/>
              <a:t>10</a:t>
            </a:fld>
            <a:endParaRPr lang="en-US" dirty="0"/>
          </a:p>
        </p:txBody>
      </p:sp>
    </p:spTree>
    <p:extLst>
      <p:ext uri="{BB962C8B-B14F-4D97-AF65-F5344CB8AC3E}">
        <p14:creationId xmlns:p14="http://schemas.microsoft.com/office/powerpoint/2010/main" val="2331452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CF3A-4CB3-795D-8DB3-F389F00D9992}"/>
              </a:ext>
            </a:extLst>
          </p:cNvPr>
          <p:cNvSpPr>
            <a:spLocks noGrp="1"/>
          </p:cNvSpPr>
          <p:nvPr>
            <p:ph type="ctrTitle"/>
          </p:nvPr>
        </p:nvSpPr>
        <p:spPr>
          <a:xfrm>
            <a:off x="1504670" y="437030"/>
            <a:ext cx="9234309" cy="498598"/>
          </a:xfrm>
        </p:spPr>
        <p:txBody>
          <a:bodyPr/>
          <a:lstStyle/>
          <a:p>
            <a:r>
              <a:rPr lang="en-US" dirty="0"/>
              <a:t>Control Unit &amp; Decoder</a:t>
            </a:r>
          </a:p>
        </p:txBody>
      </p:sp>
      <p:sp>
        <p:nvSpPr>
          <p:cNvPr id="4" name="Text Placeholder 3">
            <a:extLst>
              <a:ext uri="{FF2B5EF4-FFF2-40B4-BE49-F238E27FC236}">
                <a16:creationId xmlns:a16="http://schemas.microsoft.com/office/drawing/2014/main" id="{B62F546F-4476-EF6C-AA50-BE88697CB197}"/>
              </a:ext>
            </a:extLst>
          </p:cNvPr>
          <p:cNvSpPr>
            <a:spLocks noGrp="1"/>
          </p:cNvSpPr>
          <p:nvPr>
            <p:ph type="body" sz="quarter" idx="14"/>
          </p:nvPr>
        </p:nvSpPr>
        <p:spPr/>
        <p:txBody>
          <a:bodyPr/>
          <a:lstStyle/>
          <a:p>
            <a:endParaRPr lang="en-US" dirty="0"/>
          </a:p>
        </p:txBody>
      </p:sp>
      <p:sp>
        <p:nvSpPr>
          <p:cNvPr id="5" name="Slide Number Placeholder 4">
            <a:extLst>
              <a:ext uri="{FF2B5EF4-FFF2-40B4-BE49-F238E27FC236}">
                <a16:creationId xmlns:a16="http://schemas.microsoft.com/office/drawing/2014/main" id="{CF506990-11D4-2635-5CCD-BFF99470D57F}"/>
              </a:ext>
            </a:extLst>
          </p:cNvPr>
          <p:cNvSpPr>
            <a:spLocks noGrp="1"/>
          </p:cNvSpPr>
          <p:nvPr>
            <p:ph type="sldNum" sz="quarter" idx="12"/>
          </p:nvPr>
        </p:nvSpPr>
        <p:spPr/>
        <p:txBody>
          <a:bodyPr/>
          <a:lstStyle/>
          <a:p>
            <a:fld id="{88B5220A-EB23-48F3-9FB6-FE2BFABBF45A}" type="slidenum">
              <a:rPr lang="en-US" smtClean="0"/>
              <a:t>11</a:t>
            </a:fld>
            <a:endParaRPr lang="en-US" dirty="0"/>
          </a:p>
        </p:txBody>
      </p:sp>
      <p:pic>
        <p:nvPicPr>
          <p:cNvPr id="11" name="Picture 10" descr="A group of papers on a white background&#10;&#10;Description automatically generated">
            <a:extLst>
              <a:ext uri="{FF2B5EF4-FFF2-40B4-BE49-F238E27FC236}">
                <a16:creationId xmlns:a16="http://schemas.microsoft.com/office/drawing/2014/main" id="{075E3EF7-FA59-0EFF-56BD-53822C670C7E}"/>
              </a:ext>
            </a:extLst>
          </p:cNvPr>
          <p:cNvPicPr>
            <a:picLocks noChangeAspect="1"/>
          </p:cNvPicPr>
          <p:nvPr/>
        </p:nvPicPr>
        <p:blipFill rotWithShape="1">
          <a:blip r:embed="rId2">
            <a:extLst>
              <a:ext uri="{28A0092B-C50C-407E-A947-70E740481C1C}">
                <a14:useLocalDpi xmlns:a14="http://schemas.microsoft.com/office/drawing/2010/main" val="0"/>
              </a:ext>
            </a:extLst>
          </a:blip>
          <a:srcRect r="17084"/>
          <a:stretch/>
        </p:blipFill>
        <p:spPr>
          <a:xfrm>
            <a:off x="1041400" y="1161622"/>
            <a:ext cx="10109200" cy="5104933"/>
          </a:xfrm>
          <a:prstGeom prst="rect">
            <a:avLst/>
          </a:prstGeom>
        </p:spPr>
      </p:pic>
      <p:sp>
        <p:nvSpPr>
          <p:cNvPr id="12" name="TextBox 11">
            <a:extLst>
              <a:ext uri="{FF2B5EF4-FFF2-40B4-BE49-F238E27FC236}">
                <a16:creationId xmlns:a16="http://schemas.microsoft.com/office/drawing/2014/main" id="{BBA208F1-2290-7B00-AB20-E02E8363C4F8}"/>
              </a:ext>
            </a:extLst>
          </p:cNvPr>
          <p:cNvSpPr txBox="1"/>
          <p:nvPr/>
        </p:nvSpPr>
        <p:spPr>
          <a:xfrm>
            <a:off x="2362200" y="4324696"/>
            <a:ext cx="2842953" cy="1477328"/>
          </a:xfrm>
          <a:prstGeom prst="rect">
            <a:avLst/>
          </a:prstGeom>
          <a:noFill/>
        </p:spPr>
        <p:txBody>
          <a:bodyPr wrap="square" rtlCol="0">
            <a:spAutoFit/>
          </a:bodyPr>
          <a:lstStyle/>
          <a:p>
            <a:r>
              <a:rPr lang="en-US" u="sng" dirty="0">
                <a:latin typeface="Acumin Pro ExtraCondensed" panose="020B0508020202020204"/>
              </a:rPr>
              <a:t>Decoder:</a:t>
            </a:r>
          </a:p>
          <a:p>
            <a:r>
              <a:rPr lang="en-US" dirty="0">
                <a:latin typeface="Acumin Pro ExtraCondensed" panose="020B0508020202020204"/>
              </a:rPr>
              <a:t>Parse Instruction in to addresses, Opcodes, and data inputs to be used accordingly</a:t>
            </a:r>
          </a:p>
        </p:txBody>
      </p:sp>
      <p:sp>
        <p:nvSpPr>
          <p:cNvPr id="13" name="TextBox 12">
            <a:extLst>
              <a:ext uri="{FF2B5EF4-FFF2-40B4-BE49-F238E27FC236}">
                <a16:creationId xmlns:a16="http://schemas.microsoft.com/office/drawing/2014/main" id="{229424BE-3DFA-828D-5A92-E82305F4946A}"/>
              </a:ext>
            </a:extLst>
          </p:cNvPr>
          <p:cNvSpPr txBox="1"/>
          <p:nvPr/>
        </p:nvSpPr>
        <p:spPr>
          <a:xfrm>
            <a:off x="9448800" y="4324696"/>
            <a:ext cx="1701800" cy="1477328"/>
          </a:xfrm>
          <a:prstGeom prst="rect">
            <a:avLst/>
          </a:prstGeom>
          <a:noFill/>
        </p:spPr>
        <p:txBody>
          <a:bodyPr wrap="square" rtlCol="0">
            <a:spAutoFit/>
          </a:bodyPr>
          <a:lstStyle/>
          <a:p>
            <a:r>
              <a:rPr lang="en-US" u="sng" dirty="0"/>
              <a:t>Control Unit:</a:t>
            </a:r>
          </a:p>
          <a:p>
            <a:r>
              <a:rPr lang="en-US" dirty="0"/>
              <a:t>Enable relevant control signals based on Opcode</a:t>
            </a:r>
          </a:p>
        </p:txBody>
      </p:sp>
    </p:spTree>
    <p:extLst>
      <p:ext uri="{BB962C8B-B14F-4D97-AF65-F5344CB8AC3E}">
        <p14:creationId xmlns:p14="http://schemas.microsoft.com/office/powerpoint/2010/main" val="2633215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11EE6-CD64-BFFE-3125-1060BA2FB8B2}"/>
              </a:ext>
            </a:extLst>
          </p:cNvPr>
          <p:cNvSpPr>
            <a:spLocks noGrp="1"/>
          </p:cNvSpPr>
          <p:nvPr>
            <p:ph type="ctrTitle"/>
          </p:nvPr>
        </p:nvSpPr>
        <p:spPr>
          <a:xfrm>
            <a:off x="1504670" y="437030"/>
            <a:ext cx="9234309" cy="498598"/>
          </a:xfrm>
        </p:spPr>
        <p:txBody>
          <a:bodyPr/>
          <a:lstStyle/>
          <a:p>
            <a:r>
              <a:rPr lang="en-US" dirty="0"/>
              <a:t>Immediate Generator</a:t>
            </a:r>
          </a:p>
        </p:txBody>
      </p:sp>
      <p:sp>
        <p:nvSpPr>
          <p:cNvPr id="5" name="Slide Number Placeholder 4">
            <a:extLst>
              <a:ext uri="{FF2B5EF4-FFF2-40B4-BE49-F238E27FC236}">
                <a16:creationId xmlns:a16="http://schemas.microsoft.com/office/drawing/2014/main" id="{9FD279C7-DC02-65E0-D816-A44F047AC0D9}"/>
              </a:ext>
            </a:extLst>
          </p:cNvPr>
          <p:cNvSpPr>
            <a:spLocks noGrp="1"/>
          </p:cNvSpPr>
          <p:nvPr>
            <p:ph type="sldNum" sz="quarter" idx="12"/>
          </p:nvPr>
        </p:nvSpPr>
        <p:spPr/>
        <p:txBody>
          <a:bodyPr/>
          <a:lstStyle/>
          <a:p>
            <a:fld id="{88B5220A-EB23-48F3-9FB6-FE2BFABBF45A}" type="slidenum">
              <a:rPr lang="en-US" smtClean="0"/>
              <a:t>12</a:t>
            </a:fld>
            <a:endParaRPr lang="en-US" dirty="0"/>
          </a:p>
        </p:txBody>
      </p:sp>
      <p:pic>
        <p:nvPicPr>
          <p:cNvPr id="7" name="Picture 6" descr="A close-up of a document&#10;&#10;Description automatically generated">
            <a:extLst>
              <a:ext uri="{FF2B5EF4-FFF2-40B4-BE49-F238E27FC236}">
                <a16:creationId xmlns:a16="http://schemas.microsoft.com/office/drawing/2014/main" id="{C7B537E0-C12E-4217-765B-97698BDF5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8720" y="1177304"/>
            <a:ext cx="7051040" cy="5504468"/>
          </a:xfrm>
          <a:prstGeom prst="rect">
            <a:avLst/>
          </a:prstGeom>
        </p:spPr>
      </p:pic>
      <p:sp>
        <p:nvSpPr>
          <p:cNvPr id="8" name="TextBox 7">
            <a:extLst>
              <a:ext uri="{FF2B5EF4-FFF2-40B4-BE49-F238E27FC236}">
                <a16:creationId xmlns:a16="http://schemas.microsoft.com/office/drawing/2014/main" id="{DB4F52F6-A419-64FA-2166-7DF59634EF32}"/>
              </a:ext>
            </a:extLst>
          </p:cNvPr>
          <p:cNvSpPr txBox="1"/>
          <p:nvPr/>
        </p:nvSpPr>
        <p:spPr>
          <a:xfrm>
            <a:off x="7997565" y="1385099"/>
            <a:ext cx="2842953" cy="1200329"/>
          </a:xfrm>
          <a:prstGeom prst="rect">
            <a:avLst/>
          </a:prstGeom>
          <a:noFill/>
        </p:spPr>
        <p:txBody>
          <a:bodyPr wrap="square" rtlCol="0">
            <a:spAutoFit/>
          </a:bodyPr>
          <a:lstStyle/>
          <a:p>
            <a:r>
              <a:rPr lang="en-US" u="sng" dirty="0" err="1">
                <a:latin typeface="Acumin Pro ExtraCondensed" panose="020B0508020202020204"/>
              </a:rPr>
              <a:t>Imm</a:t>
            </a:r>
            <a:r>
              <a:rPr lang="en-US" u="sng" dirty="0">
                <a:latin typeface="Acumin Pro ExtraCondensed" panose="020B0508020202020204"/>
              </a:rPr>
              <a:t> Gen:</a:t>
            </a:r>
          </a:p>
          <a:p>
            <a:r>
              <a:rPr lang="en-US" dirty="0">
                <a:latin typeface="Acumin Pro ExtraCondensed" panose="020B0508020202020204"/>
              </a:rPr>
              <a:t>Generate Immediate values if necessary and send immediate values to ALU</a:t>
            </a:r>
          </a:p>
        </p:txBody>
      </p:sp>
    </p:spTree>
    <p:extLst>
      <p:ext uri="{BB962C8B-B14F-4D97-AF65-F5344CB8AC3E}">
        <p14:creationId xmlns:p14="http://schemas.microsoft.com/office/powerpoint/2010/main" val="1969895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17501-FF69-B9D4-5967-17557E053B3E}"/>
              </a:ext>
            </a:extLst>
          </p:cNvPr>
          <p:cNvSpPr>
            <a:spLocks noGrp="1"/>
          </p:cNvSpPr>
          <p:nvPr>
            <p:ph type="ctrTitle"/>
          </p:nvPr>
        </p:nvSpPr>
        <p:spPr>
          <a:xfrm>
            <a:off x="1504670" y="437030"/>
            <a:ext cx="9234309" cy="498598"/>
          </a:xfrm>
        </p:spPr>
        <p:txBody>
          <a:bodyPr/>
          <a:lstStyle/>
          <a:p>
            <a:r>
              <a:rPr lang="en-US" dirty="0"/>
              <a:t>Control Unit &amp; Decoder Test Cases</a:t>
            </a:r>
          </a:p>
        </p:txBody>
      </p:sp>
      <p:sp>
        <p:nvSpPr>
          <p:cNvPr id="4" name="Text Placeholder 3">
            <a:extLst>
              <a:ext uri="{FF2B5EF4-FFF2-40B4-BE49-F238E27FC236}">
                <a16:creationId xmlns:a16="http://schemas.microsoft.com/office/drawing/2014/main" id="{95D25B56-65F2-187D-9279-300460481F1F}"/>
              </a:ext>
            </a:extLst>
          </p:cNvPr>
          <p:cNvSpPr>
            <a:spLocks noGrp="1"/>
          </p:cNvSpPr>
          <p:nvPr>
            <p:ph type="body" sz="quarter" idx="14"/>
          </p:nvPr>
        </p:nvSpPr>
        <p:spPr/>
        <p:txBody>
          <a:bodyPr>
            <a:normAutofit lnSpcReduction="10000"/>
          </a:bodyPr>
          <a:lstStyle/>
          <a:p>
            <a:pPr marL="0" marR="0" indent="0">
              <a:lnSpc>
                <a:spcPct val="107000"/>
              </a:lnSpc>
              <a:spcBef>
                <a:spcPts val="0"/>
              </a:spcBef>
              <a:spcAft>
                <a:spcPts val="800"/>
              </a:spcAft>
              <a:buNone/>
            </a:pPr>
            <a:r>
              <a:rPr lang="en-US" sz="2400" kern="100" dirty="0">
                <a:effectLst/>
                <a:latin typeface="Acumin Pro Semibold" panose="020B0504020202020204"/>
                <a:ea typeface="Aptos" panose="020B0004020202020204" pitchFamily="34" charset="0"/>
                <a:cs typeface="Times New Roman" panose="02020603050405020304" pitchFamily="18" charset="0"/>
              </a:rPr>
              <a:t>Control Unit Test Cases</a:t>
            </a:r>
          </a:p>
          <a:p>
            <a:pPr marL="342900" marR="0" lvl="0" indent="-342900">
              <a:lnSpc>
                <a:spcPct val="107000"/>
              </a:lnSpc>
              <a:spcBef>
                <a:spcPts val="0"/>
              </a:spcBef>
              <a:spcAft>
                <a:spcPts val="0"/>
              </a:spcAft>
              <a:buFont typeface="Symbol" panose="05050102010706020507" pitchFamily="18" charset="2"/>
              <a:buChar char=""/>
            </a:pPr>
            <a:r>
              <a:rPr lang="en-US" sz="2400" kern="100" dirty="0">
                <a:effectLst/>
                <a:latin typeface="Acumin Pro Semibold" panose="020B0504020202020204"/>
                <a:ea typeface="Aptos" panose="020B0004020202020204" pitchFamily="34" charset="0"/>
                <a:cs typeface="Times New Roman" panose="02020603050405020304" pitchFamily="18" charset="0"/>
              </a:rPr>
              <a:t>Input all valid Opcodes, validate control signal outputs</a:t>
            </a:r>
          </a:p>
          <a:p>
            <a:pPr marL="342900" marR="0" lvl="0" indent="-342900">
              <a:lnSpc>
                <a:spcPct val="107000"/>
              </a:lnSpc>
              <a:spcBef>
                <a:spcPts val="0"/>
              </a:spcBef>
              <a:spcAft>
                <a:spcPts val="800"/>
              </a:spcAft>
              <a:buFont typeface="Symbol" panose="05050102010706020507" pitchFamily="18" charset="2"/>
              <a:buChar char=""/>
            </a:pPr>
            <a:r>
              <a:rPr lang="en-US" sz="2400" kern="100" dirty="0">
                <a:effectLst/>
                <a:latin typeface="Acumin Pro Semibold" panose="020B0504020202020204"/>
                <a:ea typeface="Aptos" panose="020B0004020202020204" pitchFamily="34" charset="0"/>
                <a:cs typeface="Times New Roman" panose="02020603050405020304" pitchFamily="18" charset="0"/>
              </a:rPr>
              <a:t>Input invalid Opcode, check for error</a:t>
            </a:r>
          </a:p>
          <a:p>
            <a:pPr marL="0" marR="0" indent="0">
              <a:lnSpc>
                <a:spcPct val="107000"/>
              </a:lnSpc>
              <a:spcBef>
                <a:spcPts val="0"/>
              </a:spcBef>
              <a:spcAft>
                <a:spcPts val="800"/>
              </a:spcAft>
              <a:buNone/>
            </a:pPr>
            <a:r>
              <a:rPr lang="en-US" sz="2400" kern="100" dirty="0">
                <a:effectLst/>
                <a:latin typeface="Acumin Pro Semibold" panose="020B0504020202020204"/>
                <a:ea typeface="Aptos" panose="020B0004020202020204" pitchFamily="34" charset="0"/>
                <a:cs typeface="Times New Roman" panose="02020603050405020304" pitchFamily="18" charset="0"/>
              </a:rPr>
              <a:t>Decoder Test Cases</a:t>
            </a:r>
          </a:p>
          <a:p>
            <a:pPr marL="342900" marR="0" lvl="0" indent="-342900">
              <a:lnSpc>
                <a:spcPct val="107000"/>
              </a:lnSpc>
              <a:spcBef>
                <a:spcPts val="0"/>
              </a:spcBef>
              <a:spcAft>
                <a:spcPts val="0"/>
              </a:spcAft>
              <a:buFont typeface="Symbol" panose="05050102010706020507" pitchFamily="18" charset="2"/>
              <a:buChar char=""/>
            </a:pPr>
            <a:r>
              <a:rPr lang="en-US" sz="2400" kern="100" dirty="0">
                <a:effectLst/>
                <a:latin typeface="Acumin Pro Semibold" panose="020B0504020202020204"/>
                <a:ea typeface="Aptos" panose="020B0004020202020204" pitchFamily="34" charset="0"/>
                <a:cs typeface="Times New Roman" panose="02020603050405020304" pitchFamily="18" charset="0"/>
              </a:rPr>
              <a:t>Input all instruction types with register addressees, validate correct addresses</a:t>
            </a:r>
          </a:p>
          <a:p>
            <a:pPr marL="342900" marR="0" lvl="0" indent="-342900">
              <a:lnSpc>
                <a:spcPct val="107000"/>
              </a:lnSpc>
              <a:spcBef>
                <a:spcPts val="0"/>
              </a:spcBef>
              <a:spcAft>
                <a:spcPts val="800"/>
              </a:spcAft>
              <a:buFont typeface="Symbol" panose="05050102010706020507" pitchFamily="18" charset="2"/>
              <a:buChar char=""/>
            </a:pPr>
            <a:r>
              <a:rPr lang="en-US" sz="2400" kern="100" dirty="0">
                <a:effectLst/>
                <a:latin typeface="Acumin Pro Semibold" panose="020B0504020202020204"/>
                <a:ea typeface="Aptos" panose="020B0004020202020204" pitchFamily="34" charset="0"/>
                <a:cs typeface="Times New Roman" panose="02020603050405020304" pitchFamily="18" charset="0"/>
              </a:rPr>
              <a:t>Input instruction without register address, check for garbage output</a:t>
            </a:r>
          </a:p>
          <a:p>
            <a:pPr marL="0" indent="0">
              <a:buNone/>
            </a:pPr>
            <a:endParaRPr lang="en-US" sz="2400" dirty="0">
              <a:latin typeface="Acumin Pro Semibold" panose="020B0504020202020204"/>
            </a:endParaRPr>
          </a:p>
        </p:txBody>
      </p:sp>
      <p:sp>
        <p:nvSpPr>
          <p:cNvPr id="5" name="Slide Number Placeholder 4">
            <a:extLst>
              <a:ext uri="{FF2B5EF4-FFF2-40B4-BE49-F238E27FC236}">
                <a16:creationId xmlns:a16="http://schemas.microsoft.com/office/drawing/2014/main" id="{12872916-28AA-76C1-E5AB-2D3481E9DDD8}"/>
              </a:ext>
            </a:extLst>
          </p:cNvPr>
          <p:cNvSpPr>
            <a:spLocks noGrp="1"/>
          </p:cNvSpPr>
          <p:nvPr>
            <p:ph type="sldNum" sz="quarter" idx="12"/>
          </p:nvPr>
        </p:nvSpPr>
        <p:spPr/>
        <p:txBody>
          <a:bodyPr/>
          <a:lstStyle/>
          <a:p>
            <a:fld id="{88B5220A-EB23-48F3-9FB6-FE2BFABBF45A}" type="slidenum">
              <a:rPr lang="en-US" smtClean="0"/>
              <a:t>13</a:t>
            </a:fld>
            <a:endParaRPr lang="en-US" dirty="0"/>
          </a:p>
        </p:txBody>
      </p:sp>
    </p:spTree>
    <p:extLst>
      <p:ext uri="{BB962C8B-B14F-4D97-AF65-F5344CB8AC3E}">
        <p14:creationId xmlns:p14="http://schemas.microsoft.com/office/powerpoint/2010/main" val="2827948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17501-FF69-B9D4-5967-17557E053B3E}"/>
              </a:ext>
            </a:extLst>
          </p:cNvPr>
          <p:cNvSpPr>
            <a:spLocks noGrp="1"/>
          </p:cNvSpPr>
          <p:nvPr>
            <p:ph type="ctrTitle"/>
          </p:nvPr>
        </p:nvSpPr>
        <p:spPr>
          <a:xfrm>
            <a:off x="1504670" y="437030"/>
            <a:ext cx="9234309" cy="498598"/>
          </a:xfrm>
        </p:spPr>
        <p:txBody>
          <a:bodyPr/>
          <a:lstStyle/>
          <a:p>
            <a:r>
              <a:rPr lang="en-US" dirty="0"/>
              <a:t>Immediate Generator Test Case</a:t>
            </a:r>
          </a:p>
        </p:txBody>
      </p:sp>
      <p:sp>
        <p:nvSpPr>
          <p:cNvPr id="4" name="Text Placeholder 3">
            <a:extLst>
              <a:ext uri="{FF2B5EF4-FFF2-40B4-BE49-F238E27FC236}">
                <a16:creationId xmlns:a16="http://schemas.microsoft.com/office/drawing/2014/main" id="{95D25B56-65F2-187D-9279-300460481F1F}"/>
              </a:ext>
            </a:extLst>
          </p:cNvPr>
          <p:cNvSpPr>
            <a:spLocks noGrp="1"/>
          </p:cNvSpPr>
          <p:nvPr>
            <p:ph type="body" sz="quarter" idx="14"/>
          </p:nvPr>
        </p:nvSpPr>
        <p:spPr/>
        <p:txBody>
          <a:bodyPr>
            <a:normAutofit/>
          </a:bodyPr>
          <a:lstStyle/>
          <a:p>
            <a:pPr marL="0" marR="0" indent="0">
              <a:lnSpc>
                <a:spcPct val="107000"/>
              </a:lnSpc>
              <a:spcBef>
                <a:spcPts val="0"/>
              </a:spcBef>
              <a:spcAft>
                <a:spcPts val="800"/>
              </a:spcAft>
              <a:buNone/>
            </a:pPr>
            <a:r>
              <a:rPr lang="en-US" sz="2400" kern="100" dirty="0" err="1">
                <a:effectLst/>
                <a:latin typeface="Aptos" panose="020B0004020202020204" pitchFamily="34" charset="0"/>
                <a:ea typeface="Aptos" panose="020B0004020202020204" pitchFamily="34" charset="0"/>
                <a:cs typeface="Times New Roman" panose="02020603050405020304" pitchFamily="18" charset="0"/>
              </a:rPr>
              <a:t>ImmGen</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Test Cases</a:t>
            </a:r>
          </a:p>
          <a:p>
            <a:pPr marL="342900" marR="0" lvl="0" indent="-342900">
              <a:lnSpc>
                <a:spcPct val="107000"/>
              </a:lnSpc>
              <a:spcBef>
                <a:spcPts val="0"/>
              </a:spcBef>
              <a:spcAft>
                <a:spcPts val="0"/>
              </a:spcAft>
              <a:buFont typeface="Symbol" panose="05050102010706020507" pitchFamily="18" charset="2"/>
              <a:buChar char=""/>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Input all instruction types with an immediate value, validate correct immediate</a:t>
            </a:r>
          </a:p>
          <a:p>
            <a:pPr marL="342900" marR="0" lvl="0" indent="-342900">
              <a:lnSpc>
                <a:spcPct val="107000"/>
              </a:lnSpc>
              <a:spcBef>
                <a:spcPts val="0"/>
              </a:spcBef>
              <a:spcAft>
                <a:spcPts val="800"/>
              </a:spcAft>
              <a:buFont typeface="Symbol" panose="05050102010706020507" pitchFamily="18" charset="2"/>
              <a:buChar char=""/>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Ensure no immediate is generated if instruction doesn’t include an immediate</a:t>
            </a:r>
          </a:p>
          <a:p>
            <a:endParaRPr lang="en-US" sz="2400" dirty="0"/>
          </a:p>
        </p:txBody>
      </p:sp>
      <p:sp>
        <p:nvSpPr>
          <p:cNvPr id="5" name="Slide Number Placeholder 4">
            <a:extLst>
              <a:ext uri="{FF2B5EF4-FFF2-40B4-BE49-F238E27FC236}">
                <a16:creationId xmlns:a16="http://schemas.microsoft.com/office/drawing/2014/main" id="{12872916-28AA-76C1-E5AB-2D3481E9DDD8}"/>
              </a:ext>
            </a:extLst>
          </p:cNvPr>
          <p:cNvSpPr>
            <a:spLocks noGrp="1"/>
          </p:cNvSpPr>
          <p:nvPr>
            <p:ph type="sldNum" sz="quarter" idx="12"/>
          </p:nvPr>
        </p:nvSpPr>
        <p:spPr/>
        <p:txBody>
          <a:bodyPr/>
          <a:lstStyle/>
          <a:p>
            <a:fld id="{88B5220A-EB23-48F3-9FB6-FE2BFABBF45A}" type="slidenum">
              <a:rPr lang="en-US" smtClean="0"/>
              <a:t>14</a:t>
            </a:fld>
            <a:endParaRPr lang="en-US" dirty="0"/>
          </a:p>
        </p:txBody>
      </p:sp>
    </p:spTree>
    <p:extLst>
      <p:ext uri="{BB962C8B-B14F-4D97-AF65-F5344CB8AC3E}">
        <p14:creationId xmlns:p14="http://schemas.microsoft.com/office/powerpoint/2010/main" val="3565336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B501-4FD1-826B-08B4-572407C339B1}"/>
              </a:ext>
            </a:extLst>
          </p:cNvPr>
          <p:cNvSpPr>
            <a:spLocks noGrp="1"/>
          </p:cNvSpPr>
          <p:nvPr>
            <p:ph type="ctrTitle"/>
          </p:nvPr>
        </p:nvSpPr>
        <p:spPr>
          <a:xfrm>
            <a:off x="1504670" y="437030"/>
            <a:ext cx="9234309" cy="498598"/>
          </a:xfrm>
        </p:spPr>
        <p:txBody>
          <a:bodyPr/>
          <a:lstStyle/>
          <a:p>
            <a:r>
              <a:rPr lang="en-US" dirty="0"/>
              <a:t>ALU</a:t>
            </a:r>
          </a:p>
        </p:txBody>
      </p:sp>
      <p:sp>
        <p:nvSpPr>
          <p:cNvPr id="4" name="Text Placeholder 3">
            <a:extLst>
              <a:ext uri="{FF2B5EF4-FFF2-40B4-BE49-F238E27FC236}">
                <a16:creationId xmlns:a16="http://schemas.microsoft.com/office/drawing/2014/main" id="{49B11A3A-948B-97C7-2C89-64DC025C30AC}"/>
              </a:ext>
            </a:extLst>
          </p:cNvPr>
          <p:cNvSpPr>
            <a:spLocks noGrp="1"/>
          </p:cNvSpPr>
          <p:nvPr>
            <p:ph type="body" sz="quarter" idx="14"/>
          </p:nvPr>
        </p:nvSpPr>
        <p:spPr>
          <a:xfrm>
            <a:off x="1636027" y="1525788"/>
            <a:ext cx="7533373" cy="4349166"/>
          </a:xfrm>
        </p:spPr>
        <p:txBody>
          <a:bodyPr>
            <a:normAutofit lnSpcReduction="10000"/>
          </a:bodyPr>
          <a:lstStyle/>
          <a:p>
            <a:pPr marL="0" indent="0" algn="l">
              <a:buNone/>
            </a:pPr>
            <a:endParaRPr lang="en-US" sz="1400" b="0" i="0" dirty="0">
              <a:solidFill>
                <a:srgbClr val="000000"/>
              </a:solidFill>
              <a:effectLst/>
              <a:highlight>
                <a:srgbClr val="FBFBFB"/>
              </a:highlight>
              <a:latin typeface="Helvetica" panose="020B0604020202020204" pitchFamily="34" charset="0"/>
            </a:endParaRPr>
          </a:p>
          <a:p>
            <a:pPr marL="0" indent="0" algn="l">
              <a:buNone/>
            </a:pPr>
            <a:endParaRPr lang="en-US" sz="1400" b="0" i="0" dirty="0">
              <a:solidFill>
                <a:srgbClr val="000000"/>
              </a:solidFill>
              <a:effectLst/>
              <a:highlight>
                <a:srgbClr val="FBFBFB"/>
              </a:highlight>
              <a:latin typeface="Helvetica" panose="020B0604020202020204" pitchFamily="34" charset="0"/>
            </a:endParaRPr>
          </a:p>
          <a:p>
            <a:pPr marL="0" indent="0" algn="l">
              <a:buNone/>
            </a:pPr>
            <a:r>
              <a:rPr lang="en-US" sz="1400" b="0" i="0" dirty="0">
                <a:solidFill>
                  <a:srgbClr val="000000"/>
                </a:solidFill>
                <a:effectLst/>
                <a:highlight>
                  <a:srgbClr val="FBFBFB"/>
                </a:highlight>
                <a:latin typeface="Helvetica" panose="020B0604020202020204" pitchFamily="34" charset="0"/>
              </a:rPr>
              <a:t>Input:</a:t>
            </a:r>
          </a:p>
          <a:p>
            <a:pPr marL="0" indent="0" algn="l">
              <a:buNone/>
            </a:pPr>
            <a:endParaRPr lang="en-US" sz="1400" b="0" i="0" dirty="0">
              <a:solidFill>
                <a:srgbClr val="000000"/>
              </a:solidFill>
              <a:effectLst/>
              <a:highlight>
                <a:srgbClr val="FBFBFB"/>
              </a:highlight>
              <a:latin typeface="Helvetica" panose="020B0604020202020204" pitchFamily="34" charset="0"/>
            </a:endParaRPr>
          </a:p>
          <a:p>
            <a:pPr marL="0" indent="0" algn="l">
              <a:buNone/>
            </a:pPr>
            <a:r>
              <a:rPr lang="en-US" sz="1400" dirty="0">
                <a:solidFill>
                  <a:srgbClr val="000000"/>
                </a:solidFill>
                <a:highlight>
                  <a:srgbClr val="FBFBFB"/>
                </a:highlight>
                <a:latin typeface="Helvetica" panose="020B0604020202020204" pitchFamily="34" charset="0"/>
              </a:rPr>
              <a:t>(operands)</a:t>
            </a:r>
            <a:endParaRPr lang="en-US" sz="1400" b="0" i="0" dirty="0">
              <a:solidFill>
                <a:srgbClr val="000000"/>
              </a:solidFill>
              <a:effectLst/>
              <a:highlight>
                <a:srgbClr val="FBFBFB"/>
              </a:highlight>
              <a:latin typeface="Helvetica" panose="020B0604020202020204" pitchFamily="34" charset="0"/>
            </a:endParaRPr>
          </a:p>
          <a:p>
            <a:pPr marL="0" indent="0" algn="l">
              <a:buNone/>
            </a:pPr>
            <a:r>
              <a:rPr lang="en-US" sz="1400" b="0" i="0" dirty="0">
                <a:solidFill>
                  <a:srgbClr val="000000"/>
                </a:solidFill>
                <a:effectLst/>
                <a:highlight>
                  <a:srgbClr val="FBFBFB"/>
                </a:highlight>
                <a:latin typeface="Helvetica" panose="020B0604020202020204" pitchFamily="34" charset="0"/>
              </a:rPr>
              <a:t>-</a:t>
            </a:r>
            <a:r>
              <a:rPr lang="en-US" sz="1400" dirty="0" err="1">
                <a:solidFill>
                  <a:srgbClr val="000000"/>
                </a:solidFill>
                <a:highlight>
                  <a:srgbClr val="FBFBFB"/>
                </a:highlight>
                <a:latin typeface="Helvetica" panose="020B0604020202020204" pitchFamily="34" charset="0"/>
              </a:rPr>
              <a:t>op</a:t>
            </a:r>
            <a:r>
              <a:rPr lang="en-US" sz="1400" b="0" i="0" dirty="0" err="1">
                <a:solidFill>
                  <a:srgbClr val="000000"/>
                </a:solidFill>
                <a:effectLst/>
                <a:highlight>
                  <a:srgbClr val="FBFBFB"/>
                </a:highlight>
                <a:latin typeface="Helvetica" panose="020B0604020202020204" pitchFamily="34" charset="0"/>
              </a:rPr>
              <a:t>A</a:t>
            </a:r>
            <a:r>
              <a:rPr lang="en-US" sz="1400" b="0" i="0" dirty="0">
                <a:solidFill>
                  <a:srgbClr val="000000"/>
                </a:solidFill>
                <a:effectLst/>
                <a:highlight>
                  <a:srgbClr val="FBFBFB"/>
                </a:highlight>
                <a:latin typeface="Helvetica" panose="020B0604020202020204" pitchFamily="34" charset="0"/>
              </a:rPr>
              <a:t> [31:0]</a:t>
            </a:r>
          </a:p>
          <a:p>
            <a:pPr marL="0" indent="0" algn="l">
              <a:buNone/>
            </a:pPr>
            <a:r>
              <a:rPr lang="en-US" sz="1400" b="0" i="0" dirty="0">
                <a:solidFill>
                  <a:srgbClr val="000000"/>
                </a:solidFill>
                <a:effectLst/>
                <a:highlight>
                  <a:srgbClr val="FBFBFB"/>
                </a:highlight>
                <a:latin typeface="Helvetica" panose="020B0604020202020204" pitchFamily="34" charset="0"/>
              </a:rPr>
              <a:t>-</a:t>
            </a:r>
            <a:r>
              <a:rPr lang="en-US" sz="1400" dirty="0" err="1">
                <a:solidFill>
                  <a:srgbClr val="000000"/>
                </a:solidFill>
                <a:highlight>
                  <a:srgbClr val="FBFBFB"/>
                </a:highlight>
                <a:latin typeface="Helvetica" panose="020B0604020202020204" pitchFamily="34" charset="0"/>
              </a:rPr>
              <a:t>op</a:t>
            </a:r>
            <a:r>
              <a:rPr lang="en-US" sz="1400" b="0" i="0" dirty="0" err="1">
                <a:solidFill>
                  <a:srgbClr val="000000"/>
                </a:solidFill>
                <a:effectLst/>
                <a:highlight>
                  <a:srgbClr val="FBFBFB"/>
                </a:highlight>
                <a:latin typeface="Helvetica" panose="020B0604020202020204" pitchFamily="34" charset="0"/>
              </a:rPr>
              <a:t>B</a:t>
            </a:r>
            <a:r>
              <a:rPr lang="en-US" sz="1400" b="0" i="0" dirty="0">
                <a:solidFill>
                  <a:srgbClr val="000000"/>
                </a:solidFill>
                <a:effectLst/>
                <a:highlight>
                  <a:srgbClr val="FBFBFB"/>
                </a:highlight>
                <a:latin typeface="Helvetica" panose="020B0604020202020204" pitchFamily="34" charset="0"/>
              </a:rPr>
              <a:t> [31:0]</a:t>
            </a:r>
          </a:p>
          <a:p>
            <a:pPr marL="0" indent="0" algn="l">
              <a:buNone/>
            </a:pPr>
            <a:endParaRPr lang="en-US" sz="1400" b="0" i="0" dirty="0">
              <a:solidFill>
                <a:srgbClr val="000000"/>
              </a:solidFill>
              <a:effectLst/>
              <a:highlight>
                <a:srgbClr val="FBFBFB"/>
              </a:highlight>
              <a:latin typeface="Helvetica" panose="020B0604020202020204" pitchFamily="34" charset="0"/>
            </a:endParaRPr>
          </a:p>
          <a:p>
            <a:pPr marL="0" indent="0" algn="l">
              <a:buNone/>
            </a:pPr>
            <a:r>
              <a:rPr lang="en-US" sz="1400" b="0" i="0" dirty="0">
                <a:solidFill>
                  <a:srgbClr val="000000"/>
                </a:solidFill>
                <a:effectLst/>
                <a:highlight>
                  <a:srgbClr val="FBFBFB"/>
                </a:highlight>
                <a:latin typeface="Helvetica" panose="020B0604020202020204" pitchFamily="34" charset="0"/>
              </a:rPr>
              <a:t>(select signals)</a:t>
            </a:r>
          </a:p>
          <a:p>
            <a:pPr marL="0" indent="0" algn="l">
              <a:buNone/>
            </a:pPr>
            <a:r>
              <a:rPr lang="en-US" sz="1400" b="0" i="0" dirty="0">
                <a:solidFill>
                  <a:srgbClr val="000000"/>
                </a:solidFill>
                <a:effectLst/>
                <a:highlight>
                  <a:srgbClr val="FBFBFB"/>
                </a:highlight>
                <a:latin typeface="Helvetica" panose="020B0604020202020204" pitchFamily="34" charset="0"/>
              </a:rPr>
              <a:t>-opcode[6:0]</a:t>
            </a:r>
          </a:p>
          <a:p>
            <a:pPr marL="0" indent="0" algn="l">
              <a:buNone/>
            </a:pPr>
            <a:r>
              <a:rPr lang="en-US" sz="1400" b="0" i="0" dirty="0">
                <a:solidFill>
                  <a:srgbClr val="000000"/>
                </a:solidFill>
                <a:effectLst/>
                <a:highlight>
                  <a:srgbClr val="FBFBFB"/>
                </a:highlight>
                <a:latin typeface="Helvetica" panose="020B0604020202020204" pitchFamily="34" charset="0"/>
              </a:rPr>
              <a:t>-func3[2:0]</a:t>
            </a:r>
          </a:p>
          <a:p>
            <a:pPr marL="0" indent="0" algn="l">
              <a:buNone/>
            </a:pPr>
            <a:r>
              <a:rPr lang="en-US" sz="1400" b="0" i="0" dirty="0">
                <a:solidFill>
                  <a:srgbClr val="000000"/>
                </a:solidFill>
                <a:effectLst/>
                <a:highlight>
                  <a:srgbClr val="FBFBFB"/>
                </a:highlight>
                <a:latin typeface="Helvetica" panose="020B0604020202020204" pitchFamily="34" charset="0"/>
              </a:rPr>
              <a:t>-func7[6:0]</a:t>
            </a:r>
          </a:p>
          <a:p>
            <a:pPr marL="0" indent="0" algn="l">
              <a:buNone/>
            </a:pPr>
            <a:br>
              <a:rPr lang="en-US" sz="1400" b="0" i="0" dirty="0">
                <a:solidFill>
                  <a:srgbClr val="000000"/>
                </a:solidFill>
                <a:effectLst/>
                <a:highlight>
                  <a:srgbClr val="FBFBFB"/>
                </a:highlight>
                <a:latin typeface="Helvetica" panose="020B0604020202020204" pitchFamily="34" charset="0"/>
              </a:rPr>
            </a:br>
            <a:endParaRPr lang="en-US" sz="1400" b="0" i="0" dirty="0">
              <a:solidFill>
                <a:srgbClr val="000000"/>
              </a:solidFill>
              <a:effectLst/>
              <a:highlight>
                <a:srgbClr val="FBFBFB"/>
              </a:highlight>
              <a:latin typeface="Helvetica" panose="020B0604020202020204" pitchFamily="34" charset="0"/>
            </a:endParaRPr>
          </a:p>
          <a:p>
            <a:pPr marL="0" indent="0" algn="l">
              <a:buNone/>
            </a:pPr>
            <a:r>
              <a:rPr lang="en-US" sz="1400" b="0" i="0" dirty="0">
                <a:solidFill>
                  <a:srgbClr val="000000"/>
                </a:solidFill>
                <a:effectLst/>
                <a:highlight>
                  <a:srgbClr val="FBFBFB"/>
                </a:highlight>
                <a:latin typeface="Helvetica" panose="020B0604020202020204" pitchFamily="34" charset="0"/>
              </a:rPr>
              <a:t>Output:</a:t>
            </a:r>
          </a:p>
          <a:p>
            <a:pPr marL="0" indent="0" algn="l">
              <a:buNone/>
            </a:pPr>
            <a:endParaRPr lang="en-US" sz="1400" b="0" i="0" dirty="0">
              <a:solidFill>
                <a:srgbClr val="000000"/>
              </a:solidFill>
              <a:effectLst/>
              <a:highlight>
                <a:srgbClr val="FBFBFB"/>
              </a:highlight>
              <a:latin typeface="Helvetica" panose="020B0604020202020204" pitchFamily="34" charset="0"/>
            </a:endParaRPr>
          </a:p>
          <a:p>
            <a:pPr marL="0" indent="0" algn="l">
              <a:buNone/>
            </a:pPr>
            <a:r>
              <a:rPr lang="en-US" sz="1400" b="0" i="0" dirty="0">
                <a:solidFill>
                  <a:srgbClr val="000000"/>
                </a:solidFill>
                <a:effectLst/>
                <a:highlight>
                  <a:srgbClr val="FBFBFB"/>
                </a:highlight>
                <a:latin typeface="Helvetica" panose="020B0604020202020204" pitchFamily="34" charset="0"/>
              </a:rPr>
              <a:t>-ALU result [31:0]</a:t>
            </a:r>
          </a:p>
          <a:p>
            <a:pPr marL="0" indent="0" algn="l">
              <a:buNone/>
            </a:pPr>
            <a:r>
              <a:rPr lang="en-US" sz="1400" b="0" i="0" dirty="0">
                <a:solidFill>
                  <a:srgbClr val="000000"/>
                </a:solidFill>
                <a:effectLst/>
                <a:highlight>
                  <a:srgbClr val="FBFBFB"/>
                </a:highlight>
                <a:latin typeface="Helvetica" panose="020B0604020202020204" pitchFamily="34" charset="0"/>
              </a:rPr>
              <a:t>-0 flag</a:t>
            </a:r>
          </a:p>
          <a:p>
            <a:pPr marL="0" indent="0" algn="l">
              <a:buNone/>
            </a:pPr>
            <a:r>
              <a:rPr lang="en-US" sz="1400" b="0" i="0" dirty="0">
                <a:solidFill>
                  <a:srgbClr val="000000"/>
                </a:solidFill>
                <a:effectLst/>
                <a:highlight>
                  <a:srgbClr val="FBFBFB"/>
                </a:highlight>
                <a:latin typeface="Helvetica" panose="020B0604020202020204" pitchFamily="34" charset="0"/>
              </a:rPr>
              <a:t>-don't care flags</a:t>
            </a:r>
          </a:p>
          <a:p>
            <a:pPr marL="0" indent="0" algn="l">
              <a:buNone/>
            </a:pPr>
            <a:r>
              <a:rPr lang="en-US" sz="1400" b="0" i="0" dirty="0">
                <a:solidFill>
                  <a:srgbClr val="000000"/>
                </a:solidFill>
                <a:effectLst/>
                <a:highlight>
                  <a:srgbClr val="FBFBFB"/>
                </a:highlight>
                <a:latin typeface="Helvetica" panose="020B0604020202020204" pitchFamily="34" charset="0"/>
              </a:rPr>
              <a:t>-less than flags</a:t>
            </a:r>
          </a:p>
          <a:p>
            <a:pPr marL="0" indent="0" algn="l">
              <a:buNone/>
            </a:pPr>
            <a:r>
              <a:rPr lang="en-US" sz="1400" b="0" i="0" dirty="0">
                <a:solidFill>
                  <a:srgbClr val="000000"/>
                </a:solidFill>
                <a:effectLst/>
                <a:highlight>
                  <a:srgbClr val="FBFBFB"/>
                </a:highlight>
                <a:latin typeface="Helvetica" panose="020B0604020202020204" pitchFamily="34" charset="0"/>
              </a:rPr>
              <a:t>-greater than flags</a:t>
            </a:r>
          </a:p>
          <a:p>
            <a:pPr marL="0" indent="0" algn="l">
              <a:buNone/>
            </a:pPr>
            <a:r>
              <a:rPr lang="en-US" sz="1400" b="0" i="0" dirty="0">
                <a:solidFill>
                  <a:srgbClr val="000000"/>
                </a:solidFill>
                <a:effectLst/>
                <a:highlight>
                  <a:srgbClr val="FBFBFB"/>
                </a:highlight>
                <a:latin typeface="Helvetica" panose="020B0604020202020204" pitchFamily="34" charset="0"/>
              </a:rPr>
              <a:t>-equal/not equal flags</a:t>
            </a:r>
          </a:p>
          <a:p>
            <a:pPr marL="0" indent="0">
              <a:buNone/>
            </a:pPr>
            <a:endParaRPr lang="en-US" sz="1400" dirty="0"/>
          </a:p>
        </p:txBody>
      </p:sp>
      <p:sp>
        <p:nvSpPr>
          <p:cNvPr id="5" name="Slide Number Placeholder 4">
            <a:extLst>
              <a:ext uri="{FF2B5EF4-FFF2-40B4-BE49-F238E27FC236}">
                <a16:creationId xmlns:a16="http://schemas.microsoft.com/office/drawing/2014/main" id="{1DAD21A4-66E1-B41E-AAF4-8DD89DD84A1B}"/>
              </a:ext>
            </a:extLst>
          </p:cNvPr>
          <p:cNvSpPr>
            <a:spLocks noGrp="1"/>
          </p:cNvSpPr>
          <p:nvPr>
            <p:ph type="sldNum" sz="quarter" idx="12"/>
          </p:nvPr>
        </p:nvSpPr>
        <p:spPr/>
        <p:txBody>
          <a:bodyPr/>
          <a:lstStyle/>
          <a:p>
            <a:fld id="{88B5220A-EB23-48F3-9FB6-FE2BFABBF45A}" type="slidenum">
              <a:rPr lang="en-US" smtClean="0"/>
              <a:t>15</a:t>
            </a:fld>
            <a:endParaRPr lang="en-US" dirty="0"/>
          </a:p>
        </p:txBody>
      </p:sp>
      <p:pic>
        <p:nvPicPr>
          <p:cNvPr id="9" name="Picture 8">
            <a:extLst>
              <a:ext uri="{FF2B5EF4-FFF2-40B4-BE49-F238E27FC236}">
                <a16:creationId xmlns:a16="http://schemas.microsoft.com/office/drawing/2014/main" id="{3E7B8AE2-8B46-87D6-403C-552B0A9A63EF}"/>
              </a:ext>
            </a:extLst>
          </p:cNvPr>
          <p:cNvPicPr>
            <a:picLocks noChangeAspect="1"/>
          </p:cNvPicPr>
          <p:nvPr/>
        </p:nvPicPr>
        <p:blipFill>
          <a:blip r:embed="rId2"/>
          <a:stretch>
            <a:fillRect/>
          </a:stretch>
        </p:blipFill>
        <p:spPr>
          <a:xfrm>
            <a:off x="3496733" y="1082326"/>
            <a:ext cx="6450636" cy="5023561"/>
          </a:xfrm>
          <a:prstGeom prst="rect">
            <a:avLst/>
          </a:prstGeom>
        </p:spPr>
      </p:pic>
      <p:sp>
        <p:nvSpPr>
          <p:cNvPr id="13" name="TextBox 12">
            <a:extLst>
              <a:ext uri="{FF2B5EF4-FFF2-40B4-BE49-F238E27FC236}">
                <a16:creationId xmlns:a16="http://schemas.microsoft.com/office/drawing/2014/main" id="{C7A25066-8FC8-C06D-E583-BD3787678791}"/>
              </a:ext>
            </a:extLst>
          </p:cNvPr>
          <p:cNvSpPr txBox="1"/>
          <p:nvPr/>
        </p:nvSpPr>
        <p:spPr>
          <a:xfrm>
            <a:off x="1185333" y="1063985"/>
            <a:ext cx="6096000" cy="430887"/>
          </a:xfrm>
          <a:prstGeom prst="rect">
            <a:avLst/>
          </a:prstGeom>
          <a:noFill/>
        </p:spPr>
        <p:txBody>
          <a:bodyPr wrap="square">
            <a:spAutoFit/>
          </a:bodyPr>
          <a:lstStyle/>
          <a:p>
            <a:r>
              <a:rPr lang="en-US" sz="2200" b="1" dirty="0">
                <a:solidFill>
                  <a:schemeClr val="accent2"/>
                </a:solidFill>
                <a:latin typeface="Acumin Pro SemiCondensed" panose="020B0506020202020204" pitchFamily="34" charset="77"/>
              </a:rPr>
              <a:t>RTL:</a:t>
            </a:r>
          </a:p>
        </p:txBody>
      </p:sp>
    </p:spTree>
    <p:extLst>
      <p:ext uri="{BB962C8B-B14F-4D97-AF65-F5344CB8AC3E}">
        <p14:creationId xmlns:p14="http://schemas.microsoft.com/office/powerpoint/2010/main" val="3658048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B6604-717F-80D6-8A98-330BC761485E}"/>
              </a:ext>
            </a:extLst>
          </p:cNvPr>
          <p:cNvSpPr>
            <a:spLocks noGrp="1"/>
          </p:cNvSpPr>
          <p:nvPr>
            <p:ph type="ctrTitle"/>
          </p:nvPr>
        </p:nvSpPr>
        <p:spPr>
          <a:xfrm>
            <a:off x="1504670" y="437030"/>
            <a:ext cx="9234309" cy="498598"/>
          </a:xfrm>
        </p:spPr>
        <p:txBody>
          <a:bodyPr/>
          <a:lstStyle/>
          <a:p>
            <a:r>
              <a:rPr lang="en-US" dirty="0"/>
              <a:t>ALU</a:t>
            </a:r>
          </a:p>
        </p:txBody>
      </p:sp>
      <p:sp>
        <p:nvSpPr>
          <p:cNvPr id="3" name="Subtitle 2">
            <a:extLst>
              <a:ext uri="{FF2B5EF4-FFF2-40B4-BE49-F238E27FC236}">
                <a16:creationId xmlns:a16="http://schemas.microsoft.com/office/drawing/2014/main" id="{86A20125-5905-6103-914B-760A20C5941E}"/>
              </a:ext>
            </a:extLst>
          </p:cNvPr>
          <p:cNvSpPr>
            <a:spLocks noGrp="1"/>
          </p:cNvSpPr>
          <p:nvPr>
            <p:ph type="subTitle" idx="1"/>
          </p:nvPr>
        </p:nvSpPr>
        <p:spPr/>
        <p:txBody>
          <a:bodyPr/>
          <a:lstStyle/>
          <a:p>
            <a:r>
              <a:rPr lang="en-US" dirty="0"/>
              <a:t>Pseudo Code:</a:t>
            </a:r>
          </a:p>
        </p:txBody>
      </p:sp>
      <p:sp>
        <p:nvSpPr>
          <p:cNvPr id="5" name="Slide Number Placeholder 4">
            <a:extLst>
              <a:ext uri="{FF2B5EF4-FFF2-40B4-BE49-F238E27FC236}">
                <a16:creationId xmlns:a16="http://schemas.microsoft.com/office/drawing/2014/main" id="{16DF6B77-D173-A4F5-86FB-EC5B60557845}"/>
              </a:ext>
            </a:extLst>
          </p:cNvPr>
          <p:cNvSpPr>
            <a:spLocks noGrp="1"/>
          </p:cNvSpPr>
          <p:nvPr>
            <p:ph type="sldNum" sz="quarter" idx="12"/>
          </p:nvPr>
        </p:nvSpPr>
        <p:spPr/>
        <p:txBody>
          <a:bodyPr/>
          <a:lstStyle/>
          <a:p>
            <a:fld id="{88B5220A-EB23-48F3-9FB6-FE2BFABBF45A}" type="slidenum">
              <a:rPr lang="en-US" smtClean="0"/>
              <a:t>16</a:t>
            </a:fld>
            <a:endParaRPr lang="en-US" dirty="0"/>
          </a:p>
        </p:txBody>
      </p:sp>
      <p:sp>
        <p:nvSpPr>
          <p:cNvPr id="7" name="TextBox 6">
            <a:extLst>
              <a:ext uri="{FF2B5EF4-FFF2-40B4-BE49-F238E27FC236}">
                <a16:creationId xmlns:a16="http://schemas.microsoft.com/office/drawing/2014/main" id="{0A3E23E1-0D6C-3CC6-E871-A76DFDEDB1FE}"/>
              </a:ext>
            </a:extLst>
          </p:cNvPr>
          <p:cNvSpPr txBox="1"/>
          <p:nvPr/>
        </p:nvSpPr>
        <p:spPr>
          <a:xfrm>
            <a:off x="7301092" y="1736653"/>
            <a:ext cx="3397129" cy="3877985"/>
          </a:xfrm>
          <a:prstGeom prst="rect">
            <a:avLst/>
          </a:prstGeom>
          <a:noFill/>
        </p:spPr>
        <p:txBody>
          <a:bodyPr wrap="square">
            <a:spAutoFit/>
          </a:bodyPr>
          <a:lstStyle/>
          <a:p>
            <a:endParaRPr lang="en-US" dirty="0">
              <a:effectLst/>
            </a:endParaRPr>
          </a:p>
          <a:p>
            <a:r>
              <a:rPr lang="en-US" dirty="0"/>
              <a:t>ALU Control Unit:</a:t>
            </a:r>
          </a:p>
          <a:p>
            <a:br>
              <a:rPr lang="en-US" sz="1400" dirty="0">
                <a:effectLst/>
              </a:rPr>
            </a:br>
            <a:r>
              <a:rPr lang="en-US" sz="1400" dirty="0">
                <a:solidFill>
                  <a:srgbClr val="000000"/>
                </a:solidFill>
                <a:highlight>
                  <a:srgbClr val="FBFBFB"/>
                </a:highlight>
                <a:latin typeface="Helvetica" panose="020B0604020202020204" pitchFamily="34" charset="0"/>
              </a:rPr>
              <a:t>if</a:t>
            </a:r>
            <a:r>
              <a:rPr lang="en-US" sz="1400" dirty="0">
                <a:effectLst/>
              </a:rPr>
              <a:t>(</a:t>
            </a:r>
            <a:r>
              <a:rPr lang="en-US" sz="1400" dirty="0">
                <a:solidFill>
                  <a:srgbClr val="000000"/>
                </a:solidFill>
                <a:highlight>
                  <a:srgbClr val="FBFBFB"/>
                </a:highlight>
                <a:latin typeface="Helvetica" panose="020B0604020202020204" pitchFamily="34" charset="0"/>
              </a:rPr>
              <a:t>opcode=1100011)</a:t>
            </a:r>
          </a:p>
          <a:p>
            <a:r>
              <a:rPr lang="en-US" sz="1400" dirty="0">
                <a:solidFill>
                  <a:srgbClr val="000000"/>
                </a:solidFill>
                <a:highlight>
                  <a:srgbClr val="FBFBFB"/>
                </a:highlight>
                <a:latin typeface="Helvetica" panose="020B0604020202020204" pitchFamily="34" charset="0"/>
              </a:rPr>
              <a:t>	if(func3=000)</a:t>
            </a:r>
          </a:p>
          <a:p>
            <a:r>
              <a:rPr lang="en-US" sz="1400" dirty="0">
                <a:solidFill>
                  <a:srgbClr val="000000"/>
                </a:solidFill>
                <a:highlight>
                  <a:srgbClr val="FBFBFB"/>
                </a:highlight>
                <a:latin typeface="Helvetica" panose="020B0604020202020204" pitchFamily="34" charset="0"/>
              </a:rPr>
              <a:t>		ALU control input = BEQ</a:t>
            </a:r>
          </a:p>
          <a:p>
            <a:r>
              <a:rPr lang="en-US" sz="1400" dirty="0">
                <a:solidFill>
                  <a:srgbClr val="000000"/>
                </a:solidFill>
                <a:highlight>
                  <a:srgbClr val="FBFBFB"/>
                </a:highlight>
                <a:latin typeface="Helvetica" panose="020B0604020202020204" pitchFamily="34" charset="0"/>
              </a:rPr>
              <a:t>	if(func3=001)</a:t>
            </a:r>
          </a:p>
          <a:p>
            <a:r>
              <a:rPr lang="en-US" sz="1400" dirty="0">
                <a:solidFill>
                  <a:srgbClr val="000000"/>
                </a:solidFill>
                <a:highlight>
                  <a:srgbClr val="FBFBFB"/>
                </a:highlight>
                <a:latin typeface="Helvetica" panose="020B0604020202020204" pitchFamily="34" charset="0"/>
              </a:rPr>
              <a:t>		ALU control input=BNE</a:t>
            </a:r>
            <a:br>
              <a:rPr lang="en-US" sz="1400" dirty="0">
                <a:solidFill>
                  <a:srgbClr val="000000"/>
                </a:solidFill>
                <a:highlight>
                  <a:srgbClr val="FBFBFB"/>
                </a:highlight>
                <a:latin typeface="Helvetica" panose="020B0604020202020204" pitchFamily="34" charset="0"/>
              </a:rPr>
            </a:br>
            <a:endParaRPr lang="en-US" sz="1400" dirty="0">
              <a:solidFill>
                <a:srgbClr val="000000"/>
              </a:solidFill>
              <a:highlight>
                <a:srgbClr val="FBFBFB"/>
              </a:highlight>
              <a:latin typeface="Helvetica" panose="020B0604020202020204" pitchFamily="34" charset="0"/>
            </a:endParaRPr>
          </a:p>
          <a:p>
            <a:r>
              <a:rPr lang="en-US" sz="1400" dirty="0">
                <a:solidFill>
                  <a:srgbClr val="000000"/>
                </a:solidFill>
                <a:highlight>
                  <a:srgbClr val="FBFBFB"/>
                </a:highlight>
                <a:latin typeface="Helvetica" panose="020B0604020202020204" pitchFamily="34" charset="0"/>
              </a:rPr>
              <a:t>if(opcode=0110011)</a:t>
            </a:r>
          </a:p>
          <a:p>
            <a:r>
              <a:rPr lang="en-US" sz="1400" dirty="0">
                <a:solidFill>
                  <a:srgbClr val="000000"/>
                </a:solidFill>
                <a:highlight>
                  <a:srgbClr val="FBFBFB"/>
                </a:highlight>
                <a:latin typeface="Helvetica" panose="020B0604020202020204" pitchFamily="34" charset="0"/>
              </a:rPr>
              <a:t>	if(func3=000)</a:t>
            </a:r>
          </a:p>
          <a:p>
            <a:r>
              <a:rPr lang="en-US" sz="1400" dirty="0">
                <a:solidFill>
                  <a:srgbClr val="000000"/>
                </a:solidFill>
                <a:highlight>
                  <a:srgbClr val="FBFBFB"/>
                </a:highlight>
                <a:latin typeface="Helvetica" panose="020B0604020202020204" pitchFamily="34" charset="0"/>
              </a:rPr>
              <a:t>		if(func7=0000000)</a:t>
            </a:r>
          </a:p>
          <a:p>
            <a:r>
              <a:rPr lang="en-US" sz="1400" dirty="0">
                <a:solidFill>
                  <a:srgbClr val="000000"/>
                </a:solidFill>
                <a:highlight>
                  <a:srgbClr val="FBFBFB"/>
                </a:highlight>
                <a:latin typeface="Helvetica" panose="020B0604020202020204" pitchFamily="34" charset="0"/>
              </a:rPr>
              <a:t>			ALU control input=ADD</a:t>
            </a:r>
            <a:br>
              <a:rPr lang="en-US" sz="1400" dirty="0">
                <a:solidFill>
                  <a:srgbClr val="000000"/>
                </a:solidFill>
                <a:highlight>
                  <a:srgbClr val="FBFBFB"/>
                </a:highlight>
                <a:latin typeface="Helvetica" panose="020B0604020202020204" pitchFamily="34" charset="0"/>
              </a:rPr>
            </a:br>
            <a:endParaRPr lang="en-US" sz="1400" dirty="0">
              <a:solidFill>
                <a:srgbClr val="000000"/>
              </a:solidFill>
              <a:highlight>
                <a:srgbClr val="FBFBFB"/>
              </a:highlight>
              <a:latin typeface="Helvetica" panose="020B0604020202020204" pitchFamily="34" charset="0"/>
            </a:endParaRPr>
          </a:p>
          <a:p>
            <a:r>
              <a:rPr lang="en-US" sz="1400" dirty="0">
                <a:solidFill>
                  <a:srgbClr val="000000"/>
                </a:solidFill>
                <a:highlight>
                  <a:srgbClr val="FBFBFB"/>
                </a:highlight>
                <a:latin typeface="Helvetica" panose="020B0604020202020204" pitchFamily="34" charset="0"/>
              </a:rPr>
              <a:t>(....define the ALU control input for each </a:t>
            </a:r>
          </a:p>
          <a:p>
            <a:r>
              <a:rPr lang="en-US" sz="1400" dirty="0">
                <a:solidFill>
                  <a:srgbClr val="000000"/>
                </a:solidFill>
                <a:highlight>
                  <a:srgbClr val="FBFBFB"/>
                </a:highlight>
                <a:latin typeface="Helvetica" panose="020B0604020202020204" pitchFamily="34" charset="0"/>
              </a:rPr>
              <a:t>of the operations based on the value</a:t>
            </a:r>
          </a:p>
          <a:p>
            <a:r>
              <a:rPr lang="en-US" sz="1400" dirty="0">
                <a:solidFill>
                  <a:srgbClr val="000000"/>
                </a:solidFill>
                <a:highlight>
                  <a:srgbClr val="FBFBFB"/>
                </a:highlight>
                <a:latin typeface="Helvetica" panose="020B0604020202020204" pitchFamily="34" charset="0"/>
              </a:rPr>
              <a:t> of the opcode, func3 and func7…)</a:t>
            </a:r>
          </a:p>
        </p:txBody>
      </p:sp>
      <p:sp>
        <p:nvSpPr>
          <p:cNvPr id="8" name="TextBox 7">
            <a:extLst>
              <a:ext uri="{FF2B5EF4-FFF2-40B4-BE49-F238E27FC236}">
                <a16:creationId xmlns:a16="http://schemas.microsoft.com/office/drawing/2014/main" id="{A4A10DE8-D075-2057-C727-85A2A8C50ADA}"/>
              </a:ext>
            </a:extLst>
          </p:cNvPr>
          <p:cNvSpPr txBox="1"/>
          <p:nvPr/>
        </p:nvSpPr>
        <p:spPr>
          <a:xfrm>
            <a:off x="1579483" y="1736653"/>
            <a:ext cx="5328393" cy="4801314"/>
          </a:xfrm>
          <a:prstGeom prst="rect">
            <a:avLst/>
          </a:prstGeom>
          <a:noFill/>
        </p:spPr>
        <p:txBody>
          <a:bodyPr wrap="square">
            <a:spAutoFit/>
          </a:bodyPr>
          <a:lstStyle/>
          <a:p>
            <a:endParaRPr lang="en-US" dirty="0">
              <a:effectLst/>
            </a:endParaRPr>
          </a:p>
          <a:p>
            <a:r>
              <a:rPr lang="en-US" dirty="0"/>
              <a:t>ALU:</a:t>
            </a:r>
          </a:p>
          <a:p>
            <a:br>
              <a:rPr lang="en-US" b="0" i="0" dirty="0">
                <a:solidFill>
                  <a:srgbClr val="000000"/>
                </a:solidFill>
                <a:effectLst/>
                <a:highlight>
                  <a:srgbClr val="FBFBFB"/>
                </a:highlight>
                <a:latin typeface="Helvetica" panose="020B0604020202020204" pitchFamily="34" charset="0"/>
              </a:rPr>
            </a:br>
            <a:r>
              <a:rPr lang="en-US" sz="1400" dirty="0">
                <a:solidFill>
                  <a:srgbClr val="000000"/>
                </a:solidFill>
                <a:highlight>
                  <a:srgbClr val="FBFBFB"/>
                </a:highlight>
                <a:latin typeface="Helvetica" panose="020B0604020202020204" pitchFamily="34" charset="0"/>
              </a:rPr>
              <a:t>case(ALU control input)</a:t>
            </a:r>
          </a:p>
          <a:p>
            <a:endParaRPr lang="en-US" sz="1400" dirty="0">
              <a:solidFill>
                <a:srgbClr val="000000"/>
              </a:solidFill>
              <a:highlight>
                <a:srgbClr val="FBFBFB"/>
              </a:highlight>
              <a:latin typeface="Helvetica" panose="020B0604020202020204" pitchFamily="34" charset="0"/>
            </a:endParaRPr>
          </a:p>
          <a:p>
            <a:pPr lvl="1"/>
            <a:r>
              <a:rPr lang="en-US" sz="1400" dirty="0">
                <a:solidFill>
                  <a:srgbClr val="000000"/>
                </a:solidFill>
                <a:highlight>
                  <a:srgbClr val="FBFBFB"/>
                </a:highlight>
                <a:latin typeface="Helvetica" panose="020B0604020202020204" pitchFamily="34" charset="0"/>
              </a:rPr>
              <a:t>ADD: ALU result = rs1+ rs2 ( </a:t>
            </a:r>
            <a:r>
              <a:rPr lang="en-US" sz="1400" dirty="0" err="1">
                <a:solidFill>
                  <a:srgbClr val="000000"/>
                </a:solidFill>
                <a:highlight>
                  <a:srgbClr val="FBFBFB"/>
                </a:highlight>
                <a:latin typeface="Helvetica" panose="020B0604020202020204" pitchFamily="34" charset="0"/>
              </a:rPr>
              <a:t>opA</a:t>
            </a:r>
            <a:r>
              <a:rPr lang="en-US" sz="1400" dirty="0">
                <a:solidFill>
                  <a:srgbClr val="000000"/>
                </a:solidFill>
                <a:highlight>
                  <a:srgbClr val="FBFBFB"/>
                </a:highlight>
                <a:latin typeface="Helvetica" panose="020B0604020202020204" pitchFamily="34" charset="0"/>
              </a:rPr>
              <a:t> + </a:t>
            </a:r>
            <a:r>
              <a:rPr lang="en-US" sz="1400" dirty="0" err="1">
                <a:solidFill>
                  <a:srgbClr val="000000"/>
                </a:solidFill>
                <a:highlight>
                  <a:srgbClr val="FBFBFB"/>
                </a:highlight>
                <a:latin typeface="Helvetica" panose="020B0604020202020204" pitchFamily="34" charset="0"/>
              </a:rPr>
              <a:t>opB</a:t>
            </a:r>
            <a:r>
              <a:rPr lang="en-US" sz="1400" dirty="0">
                <a:solidFill>
                  <a:srgbClr val="000000"/>
                </a:solidFill>
                <a:highlight>
                  <a:srgbClr val="FBFBFB"/>
                </a:highlight>
                <a:latin typeface="Helvetica" panose="020B0604020202020204" pitchFamily="34" charset="0"/>
              </a:rPr>
              <a:t> )</a:t>
            </a:r>
          </a:p>
          <a:p>
            <a:pPr lvl="1"/>
            <a:r>
              <a:rPr lang="en-US" sz="1400" dirty="0">
                <a:solidFill>
                  <a:srgbClr val="000000"/>
                </a:solidFill>
                <a:highlight>
                  <a:srgbClr val="FBFBFB"/>
                </a:highlight>
                <a:latin typeface="Helvetica" panose="020B0604020202020204" pitchFamily="34" charset="0"/>
              </a:rPr>
              <a:t>	flag 0 =0</a:t>
            </a:r>
          </a:p>
          <a:p>
            <a:pPr lvl="1"/>
            <a:r>
              <a:rPr lang="en-US" sz="1400" dirty="0">
                <a:solidFill>
                  <a:srgbClr val="000000"/>
                </a:solidFill>
                <a:highlight>
                  <a:srgbClr val="FBFBFB"/>
                </a:highlight>
                <a:latin typeface="Helvetica" panose="020B0604020202020204" pitchFamily="34" charset="0"/>
              </a:rPr>
              <a:t>	flag less than = 0</a:t>
            </a:r>
          </a:p>
          <a:p>
            <a:pPr lvl="1"/>
            <a:r>
              <a:rPr lang="en-US" sz="1400" dirty="0">
                <a:solidFill>
                  <a:srgbClr val="000000"/>
                </a:solidFill>
                <a:highlight>
                  <a:srgbClr val="FBFBFB"/>
                </a:highlight>
                <a:latin typeface="Helvetica" panose="020B0604020202020204" pitchFamily="34" charset="0"/>
              </a:rPr>
              <a:t>	flag greater than = 0</a:t>
            </a:r>
          </a:p>
          <a:p>
            <a:pPr lvl="1"/>
            <a:r>
              <a:rPr lang="en-US" sz="1400" dirty="0">
                <a:solidFill>
                  <a:srgbClr val="000000"/>
                </a:solidFill>
                <a:highlight>
                  <a:srgbClr val="FBFBFB"/>
                </a:highlight>
                <a:latin typeface="Helvetica" panose="020B0604020202020204" pitchFamily="34" charset="0"/>
              </a:rPr>
              <a:t>	flag don’t care = 0</a:t>
            </a:r>
          </a:p>
          <a:p>
            <a:pPr lvl="1"/>
            <a:r>
              <a:rPr lang="en-US" sz="1400" dirty="0">
                <a:solidFill>
                  <a:srgbClr val="000000"/>
                </a:solidFill>
                <a:highlight>
                  <a:srgbClr val="FBFBFB"/>
                </a:highlight>
                <a:latin typeface="Helvetica" panose="020B0604020202020204" pitchFamily="34" charset="0"/>
              </a:rPr>
              <a:t>	flag equal to /~ not equal to =0</a:t>
            </a:r>
          </a:p>
          <a:p>
            <a:pPr lvl="1"/>
            <a:endParaRPr lang="en-US" sz="1400" dirty="0">
              <a:solidFill>
                <a:srgbClr val="000000"/>
              </a:solidFill>
              <a:highlight>
                <a:srgbClr val="FBFBFB"/>
              </a:highlight>
              <a:latin typeface="Helvetica" panose="020B0604020202020204" pitchFamily="34" charset="0"/>
            </a:endParaRPr>
          </a:p>
          <a:p>
            <a:pPr lvl="1"/>
            <a:r>
              <a:rPr lang="en-US" sz="1400" dirty="0">
                <a:solidFill>
                  <a:srgbClr val="000000"/>
                </a:solidFill>
                <a:highlight>
                  <a:srgbClr val="FBFBFB"/>
                </a:highlight>
                <a:latin typeface="Helvetica" panose="020B0604020202020204" pitchFamily="34" charset="0"/>
              </a:rPr>
              <a:t>ADDI: ALU result =  rs1+imm (</a:t>
            </a:r>
            <a:r>
              <a:rPr lang="en-US" sz="1400" dirty="0" err="1">
                <a:solidFill>
                  <a:srgbClr val="000000"/>
                </a:solidFill>
                <a:highlight>
                  <a:srgbClr val="FBFBFB"/>
                </a:highlight>
                <a:latin typeface="Helvetica" panose="020B0604020202020204" pitchFamily="34" charset="0"/>
              </a:rPr>
              <a:t>opA</a:t>
            </a:r>
            <a:r>
              <a:rPr lang="en-US" sz="1400" dirty="0">
                <a:solidFill>
                  <a:srgbClr val="000000"/>
                </a:solidFill>
                <a:highlight>
                  <a:srgbClr val="FBFBFB"/>
                </a:highlight>
                <a:latin typeface="Helvetica" panose="020B0604020202020204" pitchFamily="34" charset="0"/>
              </a:rPr>
              <a:t> + </a:t>
            </a:r>
            <a:r>
              <a:rPr lang="en-US" sz="1400" dirty="0" err="1">
                <a:solidFill>
                  <a:srgbClr val="000000"/>
                </a:solidFill>
                <a:highlight>
                  <a:srgbClr val="FBFBFB"/>
                </a:highlight>
                <a:latin typeface="Helvetica" panose="020B0604020202020204" pitchFamily="34" charset="0"/>
              </a:rPr>
              <a:t>opB</a:t>
            </a:r>
            <a:r>
              <a:rPr lang="en-US" sz="1400" dirty="0">
                <a:solidFill>
                  <a:srgbClr val="000000"/>
                </a:solidFill>
                <a:highlight>
                  <a:srgbClr val="FBFBFB"/>
                </a:highlight>
                <a:latin typeface="Helvetica" panose="020B0604020202020204" pitchFamily="34" charset="0"/>
              </a:rPr>
              <a:t>)</a:t>
            </a:r>
          </a:p>
          <a:p>
            <a:pPr lvl="1"/>
            <a:r>
              <a:rPr lang="en-US" sz="1400" dirty="0">
                <a:solidFill>
                  <a:srgbClr val="000000"/>
                </a:solidFill>
                <a:highlight>
                  <a:srgbClr val="FBFBFB"/>
                </a:highlight>
                <a:latin typeface="Helvetica" panose="020B0604020202020204" pitchFamily="34" charset="0"/>
              </a:rPr>
              <a:t>	flag 0 =0</a:t>
            </a:r>
          </a:p>
          <a:p>
            <a:pPr lvl="1"/>
            <a:r>
              <a:rPr lang="en-US" sz="1400" dirty="0">
                <a:solidFill>
                  <a:srgbClr val="000000"/>
                </a:solidFill>
                <a:highlight>
                  <a:srgbClr val="FBFBFB"/>
                </a:highlight>
                <a:latin typeface="Helvetica" panose="020B0604020202020204" pitchFamily="34" charset="0"/>
              </a:rPr>
              <a:t>	flag less than = 0</a:t>
            </a:r>
          </a:p>
          <a:p>
            <a:pPr lvl="1"/>
            <a:r>
              <a:rPr lang="en-US" sz="1400" dirty="0">
                <a:solidFill>
                  <a:srgbClr val="000000"/>
                </a:solidFill>
                <a:highlight>
                  <a:srgbClr val="FBFBFB"/>
                </a:highlight>
                <a:latin typeface="Helvetica" panose="020B0604020202020204" pitchFamily="34" charset="0"/>
              </a:rPr>
              <a:t>	flag greater than = 0</a:t>
            </a:r>
          </a:p>
          <a:p>
            <a:pPr lvl="1"/>
            <a:r>
              <a:rPr lang="en-US" sz="1400" dirty="0">
                <a:solidFill>
                  <a:srgbClr val="000000"/>
                </a:solidFill>
                <a:highlight>
                  <a:srgbClr val="FBFBFB"/>
                </a:highlight>
                <a:latin typeface="Helvetica" panose="020B0604020202020204" pitchFamily="34" charset="0"/>
              </a:rPr>
              <a:t>	flag don’t care = 0</a:t>
            </a:r>
          </a:p>
          <a:p>
            <a:pPr lvl="1"/>
            <a:r>
              <a:rPr lang="en-US" sz="1400" dirty="0">
                <a:solidFill>
                  <a:srgbClr val="000000"/>
                </a:solidFill>
                <a:highlight>
                  <a:srgbClr val="FBFBFB"/>
                </a:highlight>
                <a:latin typeface="Helvetica" panose="020B0604020202020204" pitchFamily="34" charset="0"/>
              </a:rPr>
              <a:t>	flag equal to /~ not equal to =0</a:t>
            </a:r>
          </a:p>
          <a:p>
            <a:pPr lvl="1"/>
            <a:endParaRPr lang="en-US" sz="1400" dirty="0">
              <a:solidFill>
                <a:srgbClr val="000000"/>
              </a:solidFill>
              <a:highlight>
                <a:srgbClr val="FBFBFB"/>
              </a:highlight>
              <a:latin typeface="Helvetica" panose="020B0604020202020204" pitchFamily="34" charset="0"/>
            </a:endParaRPr>
          </a:p>
          <a:p>
            <a:pPr lvl="1"/>
            <a:r>
              <a:rPr lang="en-US" sz="1400" dirty="0">
                <a:solidFill>
                  <a:srgbClr val="000000"/>
                </a:solidFill>
                <a:highlight>
                  <a:srgbClr val="FBFBFB"/>
                </a:highlight>
                <a:latin typeface="Helvetica" panose="020B0604020202020204" pitchFamily="34" charset="0"/>
              </a:rPr>
              <a:t>(....all operations are executed </a:t>
            </a:r>
          </a:p>
          <a:p>
            <a:pPr lvl="1"/>
            <a:r>
              <a:rPr lang="en-US" sz="1400" dirty="0">
                <a:solidFill>
                  <a:srgbClr val="000000"/>
                </a:solidFill>
                <a:highlight>
                  <a:srgbClr val="FBFBFB"/>
                </a:highlight>
                <a:latin typeface="Helvetica" panose="020B0604020202020204" pitchFamily="34" charset="0"/>
              </a:rPr>
              <a:t>based on the ALU control input)</a:t>
            </a:r>
          </a:p>
        </p:txBody>
      </p:sp>
    </p:spTree>
    <p:extLst>
      <p:ext uri="{BB962C8B-B14F-4D97-AF65-F5344CB8AC3E}">
        <p14:creationId xmlns:p14="http://schemas.microsoft.com/office/powerpoint/2010/main" val="3131946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3DE3C-1196-0B74-B80B-7655EC4389F8}"/>
              </a:ext>
            </a:extLst>
          </p:cNvPr>
          <p:cNvSpPr>
            <a:spLocks noGrp="1"/>
          </p:cNvSpPr>
          <p:nvPr>
            <p:ph type="ctrTitle"/>
          </p:nvPr>
        </p:nvSpPr>
        <p:spPr>
          <a:xfrm>
            <a:off x="1504670" y="437030"/>
            <a:ext cx="9234309" cy="498598"/>
          </a:xfrm>
        </p:spPr>
        <p:txBody>
          <a:bodyPr/>
          <a:lstStyle/>
          <a:p>
            <a:r>
              <a:rPr lang="en-US" dirty="0"/>
              <a:t>ALU</a:t>
            </a:r>
          </a:p>
        </p:txBody>
      </p:sp>
      <p:sp>
        <p:nvSpPr>
          <p:cNvPr id="3" name="Subtitle 2">
            <a:extLst>
              <a:ext uri="{FF2B5EF4-FFF2-40B4-BE49-F238E27FC236}">
                <a16:creationId xmlns:a16="http://schemas.microsoft.com/office/drawing/2014/main" id="{AFD970C4-2E00-6482-3FBE-F80C552F6104}"/>
              </a:ext>
            </a:extLst>
          </p:cNvPr>
          <p:cNvSpPr>
            <a:spLocks noGrp="1"/>
          </p:cNvSpPr>
          <p:nvPr>
            <p:ph type="subTitle" idx="1"/>
          </p:nvPr>
        </p:nvSpPr>
        <p:spPr/>
        <p:txBody>
          <a:bodyPr/>
          <a:lstStyle/>
          <a:p>
            <a:r>
              <a:rPr lang="en-US" dirty="0"/>
              <a:t>Test Cases:</a:t>
            </a:r>
          </a:p>
        </p:txBody>
      </p:sp>
      <p:sp>
        <p:nvSpPr>
          <p:cNvPr id="4" name="Text Placeholder 3">
            <a:extLst>
              <a:ext uri="{FF2B5EF4-FFF2-40B4-BE49-F238E27FC236}">
                <a16:creationId xmlns:a16="http://schemas.microsoft.com/office/drawing/2014/main" id="{24AA8047-5A0E-9D04-F039-A9F7BA10358D}"/>
              </a:ext>
            </a:extLst>
          </p:cNvPr>
          <p:cNvSpPr>
            <a:spLocks noGrp="1"/>
          </p:cNvSpPr>
          <p:nvPr>
            <p:ph type="body" sz="quarter" idx="14"/>
          </p:nvPr>
        </p:nvSpPr>
        <p:spPr>
          <a:xfrm>
            <a:off x="1717141" y="1801220"/>
            <a:ext cx="8757718" cy="4581503"/>
          </a:xfrm>
        </p:spPr>
        <p:txBody>
          <a:bodyPr>
            <a:normAutofit lnSpcReduction="10000"/>
          </a:bodyPr>
          <a:lstStyle/>
          <a:p>
            <a:r>
              <a:rPr lang="en-US" sz="1600" b="0" i="0" dirty="0">
                <a:solidFill>
                  <a:srgbClr val="000000"/>
                </a:solidFill>
                <a:effectLst/>
                <a:highlight>
                  <a:srgbClr val="FBFBFB"/>
                </a:highlight>
                <a:latin typeface="Helvetica" panose="020B0604020202020204" pitchFamily="34" charset="0"/>
              </a:rPr>
              <a:t>all possible combination of opcode, func3 and func7 ( 26 combinations)</a:t>
            </a:r>
          </a:p>
          <a:p>
            <a:pPr marL="0" indent="0">
              <a:buNone/>
            </a:pPr>
            <a:r>
              <a:rPr lang="en-US" sz="1600" dirty="0">
                <a:solidFill>
                  <a:srgbClr val="000000"/>
                </a:solidFill>
                <a:highlight>
                  <a:srgbClr val="FBFBFB"/>
                </a:highlight>
                <a:latin typeface="Helvetica" panose="020B0604020202020204" pitchFamily="34" charset="0"/>
              </a:rPr>
              <a:t>	</a:t>
            </a:r>
            <a:r>
              <a:rPr lang="en-US" sz="1400" b="0" i="0" dirty="0">
                <a:solidFill>
                  <a:srgbClr val="000000"/>
                </a:solidFill>
                <a:effectLst/>
                <a:highlight>
                  <a:srgbClr val="FBFBFB"/>
                </a:highlight>
                <a:latin typeface="Helvetica" panose="020B0604020202020204" pitchFamily="34" charset="0"/>
              </a:rPr>
              <a:t>(make tasks for the operations)</a:t>
            </a:r>
            <a:br>
              <a:rPr lang="en-US" sz="1400" b="0" i="0" dirty="0">
                <a:solidFill>
                  <a:srgbClr val="000000"/>
                </a:solidFill>
                <a:effectLst/>
                <a:highlight>
                  <a:srgbClr val="FBFBFB"/>
                </a:highlight>
                <a:latin typeface="Helvetica" panose="020B0604020202020204" pitchFamily="34" charset="0"/>
              </a:rPr>
            </a:br>
            <a:endParaRPr lang="en-US" sz="1400" b="0" i="0" dirty="0">
              <a:solidFill>
                <a:srgbClr val="000000"/>
              </a:solidFill>
              <a:effectLst/>
              <a:highlight>
                <a:srgbClr val="FBFBFB"/>
              </a:highlight>
              <a:latin typeface="Helvetica" panose="020B0604020202020204" pitchFamily="34" charset="0"/>
            </a:endParaRPr>
          </a:p>
          <a:p>
            <a:r>
              <a:rPr lang="en-US" sz="1600" b="0" i="0" dirty="0">
                <a:solidFill>
                  <a:srgbClr val="000000"/>
                </a:solidFill>
                <a:effectLst/>
                <a:highlight>
                  <a:srgbClr val="FBFBFB"/>
                </a:highlight>
                <a:latin typeface="Helvetica" panose="020B0604020202020204" pitchFamily="34" charset="0"/>
              </a:rPr>
              <a:t>different corner cases for operands (add, and, xor, etc.)</a:t>
            </a:r>
          </a:p>
          <a:p>
            <a:pPr marL="0" indent="0" algn="l">
              <a:buNone/>
            </a:pPr>
            <a:endParaRPr lang="en-US" sz="1600" b="0" i="0" dirty="0">
              <a:solidFill>
                <a:srgbClr val="000000"/>
              </a:solidFill>
              <a:effectLst/>
              <a:highlight>
                <a:srgbClr val="FBFBFB"/>
              </a:highlight>
              <a:latin typeface="Helvetica" panose="020B0604020202020204" pitchFamily="34" charset="0"/>
            </a:endParaRPr>
          </a:p>
          <a:p>
            <a:pPr marL="0" indent="0" algn="l">
              <a:buNone/>
            </a:pPr>
            <a:r>
              <a:rPr lang="en-US" sz="1600" b="0" i="0" dirty="0">
                <a:solidFill>
                  <a:srgbClr val="000000"/>
                </a:solidFill>
                <a:effectLst/>
                <a:highlight>
                  <a:srgbClr val="FBFBFB"/>
                </a:highlight>
                <a:latin typeface="Helvetica" panose="020B0604020202020204" pitchFamily="34" charset="0"/>
              </a:rPr>
              <a:t>(assign variable value to each operand)</a:t>
            </a:r>
          </a:p>
          <a:p>
            <a:pPr algn="l"/>
            <a:r>
              <a:rPr lang="en-US" sz="1600" b="0" i="0" dirty="0">
                <a:solidFill>
                  <a:srgbClr val="000000"/>
                </a:solidFill>
                <a:effectLst/>
                <a:highlight>
                  <a:srgbClr val="FBFBFB"/>
                </a:highlight>
                <a:latin typeface="Helvetica" panose="020B0604020202020204" pitchFamily="34" charset="0"/>
              </a:rPr>
              <a:t>   all 0s</a:t>
            </a:r>
          </a:p>
          <a:p>
            <a:pPr algn="l"/>
            <a:r>
              <a:rPr lang="en-US" sz="1600" b="0" i="0" dirty="0">
                <a:solidFill>
                  <a:srgbClr val="000000"/>
                </a:solidFill>
                <a:effectLst/>
                <a:highlight>
                  <a:srgbClr val="FBFBFB"/>
                </a:highlight>
                <a:latin typeface="Helvetica" panose="020B0604020202020204" pitchFamily="34" charset="0"/>
              </a:rPr>
              <a:t>   all 1s</a:t>
            </a:r>
          </a:p>
          <a:p>
            <a:pPr algn="l"/>
            <a:r>
              <a:rPr lang="en-US" sz="1600" b="0" i="0" dirty="0">
                <a:solidFill>
                  <a:srgbClr val="000000"/>
                </a:solidFill>
                <a:effectLst/>
                <a:highlight>
                  <a:srgbClr val="FBFBFB"/>
                </a:highlight>
                <a:latin typeface="Helvetica" panose="020B0604020202020204" pitchFamily="34" charset="0"/>
              </a:rPr>
              <a:t>   all 5s</a:t>
            </a:r>
          </a:p>
          <a:p>
            <a:pPr algn="l"/>
            <a:r>
              <a:rPr lang="en-US" sz="1600" b="0" i="0" dirty="0">
                <a:solidFill>
                  <a:srgbClr val="000000"/>
                </a:solidFill>
                <a:effectLst/>
                <a:highlight>
                  <a:srgbClr val="FBFBFB"/>
                </a:highlight>
                <a:latin typeface="Helvetica" panose="020B0604020202020204" pitchFamily="34" charset="0"/>
              </a:rPr>
              <a:t>   all As</a:t>
            </a:r>
          </a:p>
          <a:p>
            <a:pPr algn="l"/>
            <a:r>
              <a:rPr lang="en-US" sz="1600" b="0" i="0" dirty="0">
                <a:solidFill>
                  <a:srgbClr val="000000"/>
                </a:solidFill>
                <a:effectLst/>
                <a:highlight>
                  <a:srgbClr val="FBFBFB"/>
                </a:highlight>
                <a:latin typeface="Helvetica" panose="020B0604020202020204" pitchFamily="34" charset="0"/>
              </a:rPr>
              <a:t>   pattern 0000 FFFF</a:t>
            </a:r>
          </a:p>
          <a:p>
            <a:pPr algn="l"/>
            <a:r>
              <a:rPr lang="en-US" sz="1600" b="0" i="0" dirty="0">
                <a:solidFill>
                  <a:srgbClr val="000000"/>
                </a:solidFill>
                <a:effectLst/>
                <a:highlight>
                  <a:srgbClr val="FBFBFB"/>
                </a:highlight>
                <a:latin typeface="Helvetica" panose="020B0604020202020204" pitchFamily="34" charset="0"/>
              </a:rPr>
              <a:t>   pattern FFFF 0000</a:t>
            </a:r>
          </a:p>
          <a:p>
            <a:pPr algn="l"/>
            <a:r>
              <a:rPr lang="en-US" sz="1600" b="0" i="0" dirty="0">
                <a:solidFill>
                  <a:srgbClr val="000000"/>
                </a:solidFill>
                <a:effectLst/>
                <a:highlight>
                  <a:srgbClr val="FBFBFB"/>
                </a:highlight>
                <a:latin typeface="Helvetica" panose="020B0604020202020204" pitchFamily="34" charset="0"/>
              </a:rPr>
              <a:t>   pattern AAAA 5555</a:t>
            </a:r>
          </a:p>
          <a:p>
            <a:pPr algn="l"/>
            <a:r>
              <a:rPr lang="en-US" sz="1600" b="0" i="0" dirty="0">
                <a:solidFill>
                  <a:srgbClr val="000000"/>
                </a:solidFill>
                <a:effectLst/>
                <a:highlight>
                  <a:srgbClr val="FBFBFB"/>
                </a:highlight>
                <a:latin typeface="Helvetica" panose="020B0604020202020204" pitchFamily="34" charset="0"/>
              </a:rPr>
              <a:t>   pattern 5555 AAAA</a:t>
            </a:r>
          </a:p>
          <a:p>
            <a:pPr marL="0" indent="0" algn="l">
              <a:buNone/>
            </a:pPr>
            <a:br>
              <a:rPr lang="en-US" sz="1600" b="0" i="0" dirty="0">
                <a:solidFill>
                  <a:srgbClr val="000000"/>
                </a:solidFill>
                <a:effectLst/>
                <a:highlight>
                  <a:srgbClr val="FBFBFB"/>
                </a:highlight>
                <a:latin typeface="Helvetica" panose="020B0604020202020204" pitchFamily="34" charset="0"/>
              </a:rPr>
            </a:br>
            <a:endParaRPr lang="en-US" sz="1600" b="0" i="0" dirty="0">
              <a:solidFill>
                <a:srgbClr val="000000"/>
              </a:solidFill>
              <a:effectLst/>
              <a:highlight>
                <a:srgbClr val="FBFBFB"/>
              </a:highlight>
              <a:latin typeface="Helvetica" panose="020B0604020202020204" pitchFamily="34" charset="0"/>
            </a:endParaRPr>
          </a:p>
          <a:p>
            <a:r>
              <a:rPr lang="en-US" sz="1600" b="0" i="0" dirty="0">
                <a:solidFill>
                  <a:srgbClr val="000000"/>
                </a:solidFill>
                <a:effectLst/>
                <a:highlight>
                  <a:srgbClr val="FBFBFB"/>
                </a:highlight>
                <a:latin typeface="Helvetica" panose="020B0604020202020204" pitchFamily="34" charset="0"/>
              </a:rPr>
              <a:t>error checking for undefined combinations of opcode, func3 &amp;func7 -&gt; assign value</a:t>
            </a:r>
          </a:p>
          <a:p>
            <a:pPr algn="l"/>
            <a:endParaRPr lang="en-US" sz="1600" b="0" i="0" dirty="0">
              <a:solidFill>
                <a:srgbClr val="000000"/>
              </a:solidFill>
              <a:effectLst/>
              <a:highlight>
                <a:srgbClr val="FBFBFB"/>
              </a:highlight>
              <a:latin typeface="Helvetica" panose="020B0604020202020204" pitchFamily="34" charset="0"/>
            </a:endParaRPr>
          </a:p>
          <a:p>
            <a:r>
              <a:rPr lang="en-US" sz="1600" b="0" i="0" dirty="0">
                <a:solidFill>
                  <a:srgbClr val="000000"/>
                </a:solidFill>
                <a:effectLst/>
                <a:highlight>
                  <a:srgbClr val="FBFBFB"/>
                </a:highlight>
                <a:latin typeface="Helvetica" panose="020B0604020202020204" pitchFamily="34" charset="0"/>
              </a:rPr>
              <a:t>check generation of correct flags</a:t>
            </a:r>
          </a:p>
          <a:p>
            <a:endParaRPr lang="en-US" sz="1600" dirty="0"/>
          </a:p>
        </p:txBody>
      </p:sp>
      <p:sp>
        <p:nvSpPr>
          <p:cNvPr id="5" name="Slide Number Placeholder 4">
            <a:extLst>
              <a:ext uri="{FF2B5EF4-FFF2-40B4-BE49-F238E27FC236}">
                <a16:creationId xmlns:a16="http://schemas.microsoft.com/office/drawing/2014/main" id="{A82A3532-EC5B-DDEA-11C5-68BABE000A94}"/>
              </a:ext>
            </a:extLst>
          </p:cNvPr>
          <p:cNvSpPr>
            <a:spLocks noGrp="1"/>
          </p:cNvSpPr>
          <p:nvPr>
            <p:ph type="sldNum" sz="quarter" idx="12"/>
          </p:nvPr>
        </p:nvSpPr>
        <p:spPr/>
        <p:txBody>
          <a:bodyPr/>
          <a:lstStyle/>
          <a:p>
            <a:fld id="{88B5220A-EB23-48F3-9FB6-FE2BFABBF45A}" type="slidenum">
              <a:rPr lang="en-US" smtClean="0"/>
              <a:t>17</a:t>
            </a:fld>
            <a:endParaRPr lang="en-US" dirty="0"/>
          </a:p>
        </p:txBody>
      </p:sp>
    </p:spTree>
    <p:extLst>
      <p:ext uri="{BB962C8B-B14F-4D97-AF65-F5344CB8AC3E}">
        <p14:creationId xmlns:p14="http://schemas.microsoft.com/office/powerpoint/2010/main" val="4289204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88A1-2A90-075C-0FD5-97BF4276DB6C}"/>
              </a:ext>
            </a:extLst>
          </p:cNvPr>
          <p:cNvSpPr>
            <a:spLocks noGrp="1"/>
          </p:cNvSpPr>
          <p:nvPr>
            <p:ph type="ctrTitle"/>
          </p:nvPr>
        </p:nvSpPr>
        <p:spPr>
          <a:xfrm>
            <a:off x="1504670" y="437030"/>
            <a:ext cx="9234309" cy="498598"/>
          </a:xfrm>
        </p:spPr>
        <p:txBody>
          <a:bodyPr/>
          <a:lstStyle/>
          <a:p>
            <a:r>
              <a:rPr lang="en-US" dirty="0"/>
              <a:t>Registers</a:t>
            </a:r>
          </a:p>
        </p:txBody>
      </p:sp>
      <p:sp>
        <p:nvSpPr>
          <p:cNvPr id="3" name="Subtitle 2">
            <a:extLst>
              <a:ext uri="{FF2B5EF4-FFF2-40B4-BE49-F238E27FC236}">
                <a16:creationId xmlns:a16="http://schemas.microsoft.com/office/drawing/2014/main" id="{13643ECA-8A7C-9241-6882-E71BD1F12C44}"/>
              </a:ext>
            </a:extLst>
          </p:cNvPr>
          <p:cNvSpPr>
            <a:spLocks noGrp="1"/>
          </p:cNvSpPr>
          <p:nvPr>
            <p:ph type="subTitle" idx="1"/>
          </p:nvPr>
        </p:nvSpPr>
        <p:spPr/>
        <p:txBody>
          <a:bodyPr/>
          <a:lstStyle/>
          <a:p>
            <a:r>
              <a:rPr lang="en-US" dirty="0"/>
              <a:t>Register RTL and </a:t>
            </a:r>
            <a:r>
              <a:rPr lang="en-US" dirty="0" err="1"/>
              <a:t>Psuedocode</a:t>
            </a:r>
            <a:endParaRPr lang="en-US" dirty="0"/>
          </a:p>
        </p:txBody>
      </p:sp>
      <p:sp>
        <p:nvSpPr>
          <p:cNvPr id="5" name="Slide Number Placeholder 4">
            <a:extLst>
              <a:ext uri="{FF2B5EF4-FFF2-40B4-BE49-F238E27FC236}">
                <a16:creationId xmlns:a16="http://schemas.microsoft.com/office/drawing/2014/main" id="{BD9C6C1B-2485-DA5C-E77A-5AE0B15EA8EE}"/>
              </a:ext>
            </a:extLst>
          </p:cNvPr>
          <p:cNvSpPr>
            <a:spLocks noGrp="1"/>
          </p:cNvSpPr>
          <p:nvPr>
            <p:ph type="sldNum" sz="quarter" idx="12"/>
          </p:nvPr>
        </p:nvSpPr>
        <p:spPr/>
        <p:txBody>
          <a:bodyPr/>
          <a:lstStyle/>
          <a:p>
            <a:fld id="{88B5220A-EB23-48F3-9FB6-FE2BFABBF45A}" type="slidenum">
              <a:rPr lang="en-US" smtClean="0"/>
              <a:t>18</a:t>
            </a:fld>
            <a:endParaRPr lang="en-US" dirty="0"/>
          </a:p>
        </p:txBody>
      </p:sp>
      <p:pic>
        <p:nvPicPr>
          <p:cNvPr id="7" name="Picture 6" descr="A screenshot of a computer program&#10;&#10;Description automatically generated">
            <a:extLst>
              <a:ext uri="{FF2B5EF4-FFF2-40B4-BE49-F238E27FC236}">
                <a16:creationId xmlns:a16="http://schemas.microsoft.com/office/drawing/2014/main" id="{2F5C064D-A672-B3A3-274F-918C230D7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1810" y="1686766"/>
            <a:ext cx="6646141" cy="5061687"/>
          </a:xfrm>
          <a:prstGeom prst="rect">
            <a:avLst/>
          </a:prstGeom>
        </p:spPr>
      </p:pic>
    </p:spTree>
    <p:extLst>
      <p:ext uri="{BB962C8B-B14F-4D97-AF65-F5344CB8AC3E}">
        <p14:creationId xmlns:p14="http://schemas.microsoft.com/office/powerpoint/2010/main" val="962049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88A1-2A90-075C-0FD5-97BF4276DB6C}"/>
              </a:ext>
            </a:extLst>
          </p:cNvPr>
          <p:cNvSpPr>
            <a:spLocks noGrp="1"/>
          </p:cNvSpPr>
          <p:nvPr>
            <p:ph type="ctrTitle"/>
          </p:nvPr>
        </p:nvSpPr>
        <p:spPr>
          <a:xfrm>
            <a:off x="1504670" y="437030"/>
            <a:ext cx="9234309" cy="498598"/>
          </a:xfrm>
        </p:spPr>
        <p:txBody>
          <a:bodyPr/>
          <a:lstStyle/>
          <a:p>
            <a:r>
              <a:rPr lang="en-US" dirty="0"/>
              <a:t>Registers</a:t>
            </a:r>
          </a:p>
        </p:txBody>
      </p:sp>
      <p:sp>
        <p:nvSpPr>
          <p:cNvPr id="3" name="Subtitle 2">
            <a:extLst>
              <a:ext uri="{FF2B5EF4-FFF2-40B4-BE49-F238E27FC236}">
                <a16:creationId xmlns:a16="http://schemas.microsoft.com/office/drawing/2014/main" id="{13643ECA-8A7C-9241-6882-E71BD1F12C44}"/>
              </a:ext>
            </a:extLst>
          </p:cNvPr>
          <p:cNvSpPr>
            <a:spLocks noGrp="1"/>
          </p:cNvSpPr>
          <p:nvPr>
            <p:ph type="subTitle" idx="1"/>
          </p:nvPr>
        </p:nvSpPr>
        <p:spPr/>
        <p:txBody>
          <a:bodyPr/>
          <a:lstStyle/>
          <a:p>
            <a:r>
              <a:rPr lang="en-US" dirty="0"/>
              <a:t>Test Cases</a:t>
            </a:r>
          </a:p>
        </p:txBody>
      </p:sp>
      <p:sp>
        <p:nvSpPr>
          <p:cNvPr id="4" name="Text Placeholder 3">
            <a:extLst>
              <a:ext uri="{FF2B5EF4-FFF2-40B4-BE49-F238E27FC236}">
                <a16:creationId xmlns:a16="http://schemas.microsoft.com/office/drawing/2014/main" id="{44C21242-B2E4-CDBB-3C48-4C8E293DC8C1}"/>
              </a:ext>
            </a:extLst>
          </p:cNvPr>
          <p:cNvSpPr>
            <a:spLocks noGrp="1"/>
          </p:cNvSpPr>
          <p:nvPr>
            <p:ph type="body" sz="quarter" idx="14"/>
          </p:nvPr>
        </p:nvSpPr>
        <p:spPr/>
        <p:txBody>
          <a:bodyPr>
            <a:normAutofit/>
          </a:bodyPr>
          <a:lstStyle/>
          <a:p>
            <a:r>
              <a:rPr lang="en-US" sz="2400" dirty="0"/>
              <a:t>Reset: check all registers are set to 0</a:t>
            </a:r>
          </a:p>
          <a:p>
            <a:r>
              <a:rPr lang="en-US" sz="2400" dirty="0"/>
              <a:t>With </a:t>
            </a:r>
            <a:r>
              <a:rPr lang="en-US" sz="2400" dirty="0" err="1"/>
              <a:t>write_enable</a:t>
            </a:r>
            <a:r>
              <a:rPr lang="en-US" sz="2400" dirty="0"/>
              <a:t> off, try writing  register: should be no change</a:t>
            </a:r>
          </a:p>
          <a:p>
            <a:r>
              <a:rPr lang="en-US" sz="2400" dirty="0"/>
              <a:t>With </a:t>
            </a:r>
            <a:r>
              <a:rPr lang="en-US" sz="2400" dirty="0" err="1"/>
              <a:t>write_enable</a:t>
            </a:r>
            <a:r>
              <a:rPr lang="en-US" sz="2400" dirty="0"/>
              <a:t> on, try writing to a register: check for correct value</a:t>
            </a:r>
          </a:p>
          <a:p>
            <a:r>
              <a:rPr lang="en-US" sz="2400" dirty="0"/>
              <a:t>Write random values to all registers, try reading all registers: check </a:t>
            </a:r>
            <a:r>
              <a:rPr lang="en-US" sz="2400" dirty="0" err="1"/>
              <a:t>data_read</a:t>
            </a:r>
            <a:r>
              <a:rPr lang="en-US" sz="2400" dirty="0"/>
              <a:t> is correct</a:t>
            </a:r>
          </a:p>
          <a:p>
            <a:pPr lvl="1"/>
            <a:r>
              <a:rPr lang="en-US" sz="2000" dirty="0"/>
              <a:t>Do twice</a:t>
            </a:r>
          </a:p>
          <a:p>
            <a:r>
              <a:rPr lang="en-US" sz="2400" dirty="0"/>
              <a:t>Reset check again</a:t>
            </a:r>
          </a:p>
        </p:txBody>
      </p:sp>
      <p:sp>
        <p:nvSpPr>
          <p:cNvPr id="5" name="Slide Number Placeholder 4">
            <a:extLst>
              <a:ext uri="{FF2B5EF4-FFF2-40B4-BE49-F238E27FC236}">
                <a16:creationId xmlns:a16="http://schemas.microsoft.com/office/drawing/2014/main" id="{BD9C6C1B-2485-DA5C-E77A-5AE0B15EA8EE}"/>
              </a:ext>
            </a:extLst>
          </p:cNvPr>
          <p:cNvSpPr>
            <a:spLocks noGrp="1"/>
          </p:cNvSpPr>
          <p:nvPr>
            <p:ph type="sldNum" sz="quarter" idx="12"/>
          </p:nvPr>
        </p:nvSpPr>
        <p:spPr/>
        <p:txBody>
          <a:bodyPr/>
          <a:lstStyle/>
          <a:p>
            <a:fld id="{88B5220A-EB23-48F3-9FB6-FE2BFABBF45A}" type="slidenum">
              <a:rPr lang="en-US" smtClean="0"/>
              <a:t>19</a:t>
            </a:fld>
            <a:endParaRPr lang="en-US" dirty="0"/>
          </a:p>
        </p:txBody>
      </p:sp>
      <p:pic>
        <p:nvPicPr>
          <p:cNvPr id="6" name="Picture 5" descr="A screenshot of a computer program&#10;&#10;Description automatically generated">
            <a:extLst>
              <a:ext uri="{FF2B5EF4-FFF2-40B4-BE49-F238E27FC236}">
                <a16:creationId xmlns:a16="http://schemas.microsoft.com/office/drawing/2014/main" id="{3FE90927-5BAB-2661-0012-59DAD3BC8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4203" y="4060868"/>
            <a:ext cx="3555339" cy="2707739"/>
          </a:xfrm>
          <a:prstGeom prst="rect">
            <a:avLst/>
          </a:prstGeom>
        </p:spPr>
      </p:pic>
    </p:spTree>
    <p:extLst>
      <p:ext uri="{BB962C8B-B14F-4D97-AF65-F5344CB8AC3E}">
        <p14:creationId xmlns:p14="http://schemas.microsoft.com/office/powerpoint/2010/main" val="46302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DF71-479C-4F6B-7DA1-C1EE2EA2316F}"/>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8BA56806-F40D-5A79-67E8-9882C374DA10}"/>
              </a:ext>
            </a:extLst>
          </p:cNvPr>
          <p:cNvSpPr>
            <a:spLocks noGrp="1"/>
          </p:cNvSpPr>
          <p:nvPr>
            <p:ph type="subTitle" idx="1"/>
          </p:nvPr>
        </p:nvSpPr>
        <p:spPr>
          <a:xfrm>
            <a:off x="1504669" y="1345167"/>
            <a:ext cx="9234308" cy="338554"/>
          </a:xfrm>
        </p:spPr>
        <p:txBody>
          <a:bodyPr/>
          <a:lstStyle/>
          <a:p>
            <a:r>
              <a:rPr lang="en-US" dirty="0"/>
              <a:t>Design and prototype a CPU with the follow components:</a:t>
            </a:r>
          </a:p>
        </p:txBody>
      </p:sp>
      <p:sp>
        <p:nvSpPr>
          <p:cNvPr id="4" name="Text Placeholder 3">
            <a:extLst>
              <a:ext uri="{FF2B5EF4-FFF2-40B4-BE49-F238E27FC236}">
                <a16:creationId xmlns:a16="http://schemas.microsoft.com/office/drawing/2014/main" id="{E68D725A-234B-8E62-6A9A-C26135BB237E}"/>
              </a:ext>
            </a:extLst>
          </p:cNvPr>
          <p:cNvSpPr>
            <a:spLocks noGrp="1"/>
          </p:cNvSpPr>
          <p:nvPr>
            <p:ph type="body" sz="quarter" idx="14"/>
          </p:nvPr>
        </p:nvSpPr>
        <p:spPr/>
        <p:txBody>
          <a:bodyPr/>
          <a:lstStyle/>
          <a:p>
            <a:pPr lvl="1"/>
            <a:r>
              <a:rPr lang="en-US" dirty="0"/>
              <a:t>Instruction Decoder/Control Unit</a:t>
            </a:r>
          </a:p>
          <a:p>
            <a:pPr lvl="1"/>
            <a:r>
              <a:rPr lang="en-US" dirty="0"/>
              <a:t>ALU</a:t>
            </a:r>
          </a:p>
          <a:p>
            <a:pPr lvl="1"/>
            <a:r>
              <a:rPr lang="en-US" dirty="0"/>
              <a:t>Program and Data Memory</a:t>
            </a:r>
          </a:p>
          <a:p>
            <a:pPr lvl="1"/>
            <a:r>
              <a:rPr lang="en-US" dirty="0"/>
              <a:t>Registers</a:t>
            </a:r>
          </a:p>
          <a:p>
            <a:pPr lvl="1"/>
            <a:r>
              <a:rPr lang="en-US" dirty="0"/>
              <a:t>Program Counter</a:t>
            </a:r>
          </a:p>
          <a:p>
            <a:pPr lvl="1"/>
            <a:r>
              <a:rPr lang="en-US" dirty="0"/>
              <a:t>Peripherals:</a:t>
            </a:r>
          </a:p>
          <a:p>
            <a:pPr lvl="2"/>
            <a:r>
              <a:rPr lang="en-US" dirty="0"/>
              <a:t>Display</a:t>
            </a:r>
          </a:p>
          <a:p>
            <a:pPr lvl="2"/>
            <a:r>
              <a:rPr lang="en-US" dirty="0"/>
              <a:t>UART controller</a:t>
            </a:r>
          </a:p>
        </p:txBody>
      </p:sp>
      <p:sp>
        <p:nvSpPr>
          <p:cNvPr id="5" name="Slide Number Placeholder 4">
            <a:extLst>
              <a:ext uri="{FF2B5EF4-FFF2-40B4-BE49-F238E27FC236}">
                <a16:creationId xmlns:a16="http://schemas.microsoft.com/office/drawing/2014/main" id="{E55606F4-B306-4024-6909-22065ED9C64B}"/>
              </a:ext>
            </a:extLst>
          </p:cNvPr>
          <p:cNvSpPr>
            <a:spLocks noGrp="1"/>
          </p:cNvSpPr>
          <p:nvPr>
            <p:ph type="sldNum" sz="quarter" idx="12"/>
          </p:nvPr>
        </p:nvSpPr>
        <p:spPr/>
        <p:txBody>
          <a:bodyPr/>
          <a:lstStyle/>
          <a:p>
            <a:fld id="{88B5220A-EB23-48F3-9FB6-FE2BFABBF45A}" type="slidenum">
              <a:rPr lang="en-US" smtClean="0"/>
              <a:t>2</a:t>
            </a:fld>
            <a:endParaRPr lang="en-US" dirty="0"/>
          </a:p>
        </p:txBody>
      </p:sp>
      <p:pic>
        <p:nvPicPr>
          <p:cNvPr id="2054" name="Picture 6" descr="Choosing the RISC-V CPU Development Board: A Comprehensive Guide - DFRobot">
            <a:extLst>
              <a:ext uri="{FF2B5EF4-FFF2-40B4-BE49-F238E27FC236}">
                <a16:creationId xmlns:a16="http://schemas.microsoft.com/office/drawing/2014/main" id="{D99FEAEE-BE6C-DD24-336F-4E61F09C6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8193" y="2171182"/>
            <a:ext cx="4462325" cy="2515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617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1504800" y="437040"/>
            <a:ext cx="9234000" cy="498240"/>
          </a:xfrm>
          <a:prstGeom prst="rect">
            <a:avLst/>
          </a:prstGeom>
          <a:noFill/>
          <a:ln w="38160">
            <a:noFill/>
          </a:ln>
        </p:spPr>
        <p:txBody>
          <a:bodyPr lIns="0" tIns="0" rIns="0" bIns="0" anchor="t">
            <a:noAutofit/>
          </a:bodyPr>
          <a:lstStyle/>
          <a:p>
            <a:pPr>
              <a:lnSpc>
                <a:spcPct val="90000"/>
              </a:lnSpc>
              <a:buNone/>
            </a:pPr>
            <a:r>
              <a:rPr lang="en-US" sz="3600" b="1" i="1" strike="noStrike" spc="-1">
                <a:solidFill>
                  <a:srgbClr val="C9B991"/>
                </a:solidFill>
                <a:latin typeface="Acumin Pro ExtraCondensed"/>
              </a:rPr>
              <a:t>Memory</a:t>
            </a:r>
            <a:endParaRPr lang="en-US" sz="3600" b="0" strike="noStrike" spc="-1">
              <a:solidFill>
                <a:srgbClr val="000000"/>
              </a:solidFill>
              <a:latin typeface="Acumin Pro"/>
            </a:endParaRPr>
          </a:p>
        </p:txBody>
      </p:sp>
      <p:sp>
        <p:nvSpPr>
          <p:cNvPr id="157" name="PlaceHolder 2"/>
          <p:cNvSpPr>
            <a:spLocks noGrp="1"/>
          </p:cNvSpPr>
          <p:nvPr>
            <p:ph type="subTitle"/>
          </p:nvPr>
        </p:nvSpPr>
        <p:spPr>
          <a:xfrm>
            <a:off x="1504800" y="1345320"/>
            <a:ext cx="9234000" cy="341280"/>
          </a:xfrm>
          <a:prstGeom prst="rect">
            <a:avLst/>
          </a:prstGeom>
          <a:noFill/>
          <a:ln w="0">
            <a:noFill/>
          </a:ln>
        </p:spPr>
        <p:txBody>
          <a:bodyPr lIns="0" tIns="0" rIns="0" bIns="0" anchor="t">
            <a:noAutofit/>
          </a:bodyPr>
          <a:lstStyle/>
          <a:p>
            <a:pPr>
              <a:lnSpc>
                <a:spcPct val="100000"/>
              </a:lnSpc>
              <a:spcBef>
                <a:spcPts val="1001"/>
              </a:spcBef>
              <a:buNone/>
              <a:tabLst>
                <a:tab pos="0" algn="l"/>
              </a:tabLst>
            </a:pPr>
            <a:r>
              <a:rPr lang="en-US" sz="2200" b="1" strike="noStrike" spc="-1">
                <a:solidFill>
                  <a:srgbClr val="555960"/>
                </a:solidFill>
                <a:latin typeface="Acumin Pro SemiCondensed"/>
              </a:rPr>
              <a:t>Memory Handle RTL and Psuedocode</a:t>
            </a:r>
            <a:endParaRPr lang="en-US" sz="2200" b="0" strike="noStrike" spc="-1">
              <a:latin typeface="Arial"/>
            </a:endParaRPr>
          </a:p>
        </p:txBody>
      </p:sp>
      <p:sp>
        <p:nvSpPr>
          <p:cNvPr id="158" name="Slide Number Placeholder 4"/>
          <p:cNvSpPr/>
          <p:nvPr/>
        </p:nvSpPr>
        <p:spPr>
          <a:xfrm>
            <a:off x="10555920" y="6266520"/>
            <a:ext cx="284400" cy="231840"/>
          </a:xfrm>
          <a:prstGeom prst="ellipse">
            <a:avLst/>
          </a:prstGeom>
          <a:noFill/>
          <a:ln w="0">
            <a:noFill/>
          </a:ln>
        </p:spPr>
        <p:style>
          <a:lnRef idx="0">
            <a:scrgbClr r="0" g="0" b="0"/>
          </a:lnRef>
          <a:fillRef idx="0">
            <a:scrgbClr r="0" g="0" b="0"/>
          </a:fillRef>
          <a:effectRef idx="0">
            <a:scrgbClr r="0" g="0" b="0"/>
          </a:effectRef>
          <a:fontRef idx="minor"/>
        </p:style>
        <p:txBody>
          <a:bodyPr lIns="18360" tIns="91440" rIns="18360" bIns="91440" anchor="ctr">
            <a:noAutofit/>
          </a:bodyPr>
          <a:lstStyle/>
          <a:p>
            <a:pPr algn="ctr">
              <a:lnSpc>
                <a:spcPct val="100000"/>
              </a:lnSpc>
              <a:buNone/>
            </a:pPr>
            <a:fld id="{A38B7F63-0588-42F2-A866-8CF0BD3BDCE5}" type="slidenum">
              <a:rPr lang="en-US" sz="1000" b="1" strike="noStrike" spc="-1">
                <a:solidFill>
                  <a:srgbClr val="000000"/>
                </a:solidFill>
                <a:latin typeface="Acumin Pro Semibold"/>
              </a:rPr>
              <a:t>20</a:t>
            </a:fld>
            <a:endParaRPr lang="en-US" sz="1000" b="0" strike="noStrike" spc="-1">
              <a:latin typeface="Arial"/>
            </a:endParaRPr>
          </a:p>
        </p:txBody>
      </p:sp>
      <p:sp>
        <p:nvSpPr>
          <p:cNvPr id="159" name="TextBox 158"/>
          <p:cNvSpPr txBox="1"/>
          <p:nvPr/>
        </p:nvSpPr>
        <p:spPr>
          <a:xfrm>
            <a:off x="7912080" y="1345320"/>
            <a:ext cx="2146320" cy="415440"/>
          </a:xfrm>
          <a:prstGeom prst="rect">
            <a:avLst/>
          </a:prstGeom>
          <a:noFill/>
          <a:ln w="0">
            <a:noFill/>
          </a:ln>
        </p:spPr>
        <p:txBody>
          <a:bodyPr lIns="90000" tIns="45000" rIns="90000" bIns="45000" anchor="t">
            <a:noAutofit/>
          </a:bodyPr>
          <a:lstStyle/>
          <a:p>
            <a:r>
              <a:rPr lang="en-US" sz="2200" b="1" strike="noStrike" spc="-1">
                <a:solidFill>
                  <a:srgbClr val="555960"/>
                </a:solidFill>
                <a:latin typeface="Acumin Pro SemiCondensed"/>
              </a:rPr>
              <a:t>Test Case </a:t>
            </a:r>
            <a:endParaRPr lang="en-US" sz="2200" b="0" strike="noStrike" spc="-1">
              <a:latin typeface="Arial"/>
            </a:endParaRPr>
          </a:p>
        </p:txBody>
      </p:sp>
      <p:sp>
        <p:nvSpPr>
          <p:cNvPr id="160" name="TextBox 159"/>
          <p:cNvSpPr txBox="1"/>
          <p:nvPr/>
        </p:nvSpPr>
        <p:spPr>
          <a:xfrm>
            <a:off x="7086600" y="1828800"/>
            <a:ext cx="4050000" cy="739800"/>
          </a:xfrm>
          <a:prstGeom prst="rect">
            <a:avLst/>
          </a:prstGeom>
          <a:noFill/>
          <a:ln w="0">
            <a:noFill/>
          </a:ln>
        </p:spPr>
        <p:txBody>
          <a:bodyPr lIns="90000" tIns="45000" rIns="90000" bIns="45000" anchor="t">
            <a:noAutofit/>
          </a:bodyPr>
          <a:lstStyle/>
          <a:p>
            <a:r>
              <a:rPr lang="en-US" sz="2000" b="1" strike="noStrike" spc="-1" dirty="0">
                <a:solidFill>
                  <a:srgbClr val="555960"/>
                </a:solidFill>
                <a:latin typeface="Acumin Pro SemiCondensed"/>
              </a:rPr>
              <a:t>- Reset: All set are set to 0</a:t>
            </a:r>
            <a:endParaRPr lang="en-US" sz="2000" b="0" strike="noStrike" spc="-1" dirty="0">
              <a:latin typeface="Arial"/>
            </a:endParaRPr>
          </a:p>
        </p:txBody>
      </p:sp>
      <p:sp>
        <p:nvSpPr>
          <p:cNvPr id="161" name="TextBox 160"/>
          <p:cNvSpPr txBox="1"/>
          <p:nvPr/>
        </p:nvSpPr>
        <p:spPr>
          <a:xfrm>
            <a:off x="7086600" y="2141376"/>
            <a:ext cx="4184280" cy="3337560"/>
          </a:xfrm>
          <a:prstGeom prst="rect">
            <a:avLst/>
          </a:prstGeom>
          <a:noFill/>
          <a:ln w="0">
            <a:noFill/>
          </a:ln>
        </p:spPr>
        <p:txBody>
          <a:bodyPr lIns="90000" tIns="45000" rIns="90000" bIns="45000" anchor="t">
            <a:noAutofit/>
          </a:bodyPr>
          <a:lstStyle/>
          <a:p>
            <a:r>
              <a:rPr lang="en-US" sz="2000" b="1" strike="noStrike" spc="-1" dirty="0">
                <a:solidFill>
                  <a:srgbClr val="555960"/>
                </a:solidFill>
                <a:latin typeface="Acumin Pro SemiCondensed"/>
              </a:rPr>
              <a:t>- Load Byte Unsigned: 24 bits = 0</a:t>
            </a:r>
            <a:endParaRPr lang="en-US" sz="2000" b="0" strike="noStrike" spc="-1" dirty="0">
              <a:latin typeface="Arial"/>
            </a:endParaRPr>
          </a:p>
          <a:p>
            <a:r>
              <a:rPr lang="en-US" sz="2000" b="1" strike="noStrike" spc="-1" dirty="0">
                <a:solidFill>
                  <a:srgbClr val="555960"/>
                </a:solidFill>
                <a:latin typeface="Acumin Pro SemiCondensed"/>
              </a:rPr>
              <a:t>- Load Byte: assigned 24 bits to bit 7</a:t>
            </a:r>
            <a:endParaRPr lang="en-US" sz="2000" b="0" strike="noStrike" spc="-1" dirty="0">
              <a:latin typeface="Arial"/>
            </a:endParaRPr>
          </a:p>
          <a:p>
            <a:r>
              <a:rPr lang="en-US" sz="2000" b="1" strike="noStrike" spc="-1" dirty="0">
                <a:solidFill>
                  <a:srgbClr val="555960"/>
                </a:solidFill>
                <a:latin typeface="Acumin Pro SemiCondensed"/>
              </a:rPr>
              <a:t>- Load Halfword Unsigned: 16 bits =0</a:t>
            </a:r>
            <a:endParaRPr lang="en-US" sz="2000" b="0" strike="noStrike" spc="-1" dirty="0">
              <a:latin typeface="Arial"/>
            </a:endParaRPr>
          </a:p>
          <a:p>
            <a:r>
              <a:rPr lang="en-US" sz="2000" b="1" strike="noStrike" spc="-1" dirty="0">
                <a:solidFill>
                  <a:srgbClr val="555960"/>
                </a:solidFill>
                <a:latin typeface="Acumin Pro SemiCondensed"/>
              </a:rPr>
              <a:t>- Load Hal</a:t>
            </a:r>
            <a:r>
              <a:rPr lang="en-US" sz="2000" b="1" spc="-1" dirty="0">
                <a:solidFill>
                  <a:srgbClr val="555960"/>
                </a:solidFill>
                <a:latin typeface="Acumin Pro SemiCondensed"/>
              </a:rPr>
              <a:t>f</a:t>
            </a:r>
            <a:r>
              <a:rPr lang="en-US" sz="2000" b="1" strike="noStrike" spc="-1" dirty="0">
                <a:solidFill>
                  <a:srgbClr val="555960"/>
                </a:solidFill>
                <a:latin typeface="Acumin Pro SemiCondensed"/>
              </a:rPr>
              <a:t>word: assigned  16 bits to bit 16</a:t>
            </a:r>
            <a:endParaRPr lang="en-US" sz="2000" b="0" strike="noStrike" spc="-1" dirty="0">
              <a:latin typeface="Arial"/>
            </a:endParaRPr>
          </a:p>
          <a:p>
            <a:endParaRPr lang="en-US" sz="2000" b="0" strike="noStrike" spc="-1" dirty="0">
              <a:latin typeface="Arial"/>
            </a:endParaRPr>
          </a:p>
        </p:txBody>
      </p:sp>
      <p:sp>
        <p:nvSpPr>
          <p:cNvPr id="162" name="TextBox 161"/>
          <p:cNvSpPr txBox="1"/>
          <p:nvPr/>
        </p:nvSpPr>
        <p:spPr>
          <a:xfrm>
            <a:off x="7086600" y="3604880"/>
            <a:ext cx="3429000" cy="1601601"/>
          </a:xfrm>
          <a:prstGeom prst="rect">
            <a:avLst/>
          </a:prstGeom>
          <a:noFill/>
          <a:ln w="0">
            <a:noFill/>
          </a:ln>
        </p:spPr>
        <p:txBody>
          <a:bodyPr lIns="90000" tIns="45000" rIns="90000" bIns="45000" anchor="t">
            <a:noAutofit/>
          </a:bodyPr>
          <a:lstStyle/>
          <a:p>
            <a:r>
              <a:rPr lang="en-US" sz="2000" b="1" strike="noStrike" spc="-1" dirty="0">
                <a:solidFill>
                  <a:srgbClr val="555960"/>
                </a:solidFill>
                <a:latin typeface="Acumin Pro SemiCondensed"/>
              </a:rPr>
              <a:t>- Normal Loading </a:t>
            </a:r>
            <a:endParaRPr lang="en-US" sz="2000" b="0" strike="noStrike" spc="-1" dirty="0">
              <a:latin typeface="Arial"/>
            </a:endParaRPr>
          </a:p>
          <a:p>
            <a:r>
              <a:rPr lang="en-US" sz="2000" b="1" strike="noStrike" spc="-1" dirty="0">
                <a:solidFill>
                  <a:srgbClr val="555960"/>
                </a:solidFill>
                <a:latin typeface="Acumin Pro SemiCondensed"/>
              </a:rPr>
              <a:t>- Storing </a:t>
            </a:r>
            <a:endParaRPr lang="en-US" sz="2000" spc="-1" dirty="0">
              <a:solidFill>
                <a:srgbClr val="555960"/>
              </a:solidFill>
              <a:latin typeface="Arial"/>
            </a:endParaRPr>
          </a:p>
          <a:p>
            <a:r>
              <a:rPr lang="en-US" sz="2000" b="1" spc="-1" dirty="0">
                <a:solidFill>
                  <a:srgbClr val="555960"/>
                </a:solidFill>
                <a:latin typeface="Arial"/>
              </a:rPr>
              <a:t>- </a:t>
            </a:r>
            <a:r>
              <a:rPr lang="en-US" sz="2000" b="1" spc="-1" dirty="0" err="1">
                <a:solidFill>
                  <a:srgbClr val="555960"/>
                </a:solidFill>
                <a:latin typeface="Acumin Pro Semibold" panose="020B0504020202020204"/>
              </a:rPr>
              <a:t>MemRead</a:t>
            </a:r>
            <a:r>
              <a:rPr lang="en-US" sz="2000" b="1" spc="-1" dirty="0">
                <a:solidFill>
                  <a:srgbClr val="555960"/>
                </a:solidFill>
                <a:latin typeface="Acumin Pro Semibold" panose="020B0504020202020204"/>
              </a:rPr>
              <a:t> = 1</a:t>
            </a:r>
          </a:p>
          <a:p>
            <a:r>
              <a:rPr lang="en-US" sz="2000" b="1" spc="-1" dirty="0">
                <a:solidFill>
                  <a:srgbClr val="555960"/>
                </a:solidFill>
                <a:latin typeface="Acumin Pro Semibold" panose="020B0504020202020204"/>
              </a:rPr>
              <a:t>- </a:t>
            </a:r>
            <a:r>
              <a:rPr lang="en-US" sz="2000" b="1" strike="noStrike" spc="-1" dirty="0" err="1">
                <a:solidFill>
                  <a:srgbClr val="555960"/>
                </a:solidFill>
                <a:latin typeface="Acumin Pro Semibold" panose="020B0504020202020204"/>
              </a:rPr>
              <a:t>MemWrite</a:t>
            </a:r>
            <a:r>
              <a:rPr lang="en-US" sz="2000" b="1" strike="noStrike" spc="-1" dirty="0">
                <a:solidFill>
                  <a:srgbClr val="555960"/>
                </a:solidFill>
                <a:latin typeface="Acumin Pro Semibold" panose="020B0504020202020204"/>
              </a:rPr>
              <a:t> = 1</a:t>
            </a:r>
          </a:p>
        </p:txBody>
      </p:sp>
      <p:pic>
        <p:nvPicPr>
          <p:cNvPr id="163" name="Picture 162"/>
          <p:cNvPicPr/>
          <p:nvPr/>
        </p:nvPicPr>
        <p:blipFill>
          <a:blip r:embed="rId2"/>
          <a:stretch/>
        </p:blipFill>
        <p:spPr>
          <a:xfrm rot="6000">
            <a:off x="1005847" y="2101824"/>
            <a:ext cx="5943600" cy="3297600"/>
          </a:xfrm>
          <a:prstGeom prst="rect">
            <a:avLst/>
          </a:prstGeom>
          <a:ln w="0">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CC05-1F31-0C88-333C-5026AF10D397}"/>
              </a:ext>
            </a:extLst>
          </p:cNvPr>
          <p:cNvSpPr>
            <a:spLocks noGrp="1"/>
          </p:cNvSpPr>
          <p:nvPr>
            <p:ph type="ctrTitle"/>
          </p:nvPr>
        </p:nvSpPr>
        <p:spPr>
          <a:xfrm>
            <a:off x="1504670" y="437030"/>
            <a:ext cx="9234309" cy="498598"/>
          </a:xfrm>
        </p:spPr>
        <p:txBody>
          <a:bodyPr/>
          <a:lstStyle/>
          <a:p>
            <a:r>
              <a:rPr lang="en-US" dirty="0"/>
              <a:t>Program Counter (Next Instruction Logic)</a:t>
            </a:r>
          </a:p>
        </p:txBody>
      </p:sp>
      <p:sp>
        <p:nvSpPr>
          <p:cNvPr id="3" name="Subtitle 2">
            <a:extLst>
              <a:ext uri="{FF2B5EF4-FFF2-40B4-BE49-F238E27FC236}">
                <a16:creationId xmlns:a16="http://schemas.microsoft.com/office/drawing/2014/main" id="{069353A1-7076-B958-432E-9B8FD5750AE7}"/>
              </a:ext>
            </a:extLst>
          </p:cNvPr>
          <p:cNvSpPr>
            <a:spLocks noGrp="1"/>
          </p:cNvSpPr>
          <p:nvPr>
            <p:ph type="subTitle" idx="1"/>
          </p:nvPr>
        </p:nvSpPr>
        <p:spPr/>
        <p:txBody>
          <a:bodyPr/>
          <a:lstStyle/>
          <a:p>
            <a:r>
              <a:rPr lang="en-US" dirty="0"/>
              <a:t>RTL Diagram and Input/Output</a:t>
            </a:r>
          </a:p>
        </p:txBody>
      </p:sp>
      <p:sp>
        <p:nvSpPr>
          <p:cNvPr id="5" name="Slide Number Placeholder 4">
            <a:extLst>
              <a:ext uri="{FF2B5EF4-FFF2-40B4-BE49-F238E27FC236}">
                <a16:creationId xmlns:a16="http://schemas.microsoft.com/office/drawing/2014/main" id="{A896B40E-DC06-49BF-BFD3-304517BB06A3}"/>
              </a:ext>
            </a:extLst>
          </p:cNvPr>
          <p:cNvSpPr>
            <a:spLocks noGrp="1"/>
          </p:cNvSpPr>
          <p:nvPr>
            <p:ph type="sldNum" sz="quarter" idx="12"/>
          </p:nvPr>
        </p:nvSpPr>
        <p:spPr/>
        <p:txBody>
          <a:bodyPr/>
          <a:lstStyle/>
          <a:p>
            <a:fld id="{88B5220A-EB23-48F3-9FB6-FE2BFABBF45A}" type="slidenum">
              <a:rPr lang="en-US" smtClean="0"/>
              <a:t>21</a:t>
            </a:fld>
            <a:endParaRPr lang="en-US" dirty="0"/>
          </a:p>
        </p:txBody>
      </p:sp>
      <p:pic>
        <p:nvPicPr>
          <p:cNvPr id="9" name="Picture 8" descr="A black and white screen with white text&#10;&#10;Description automatically generated">
            <a:extLst>
              <a:ext uri="{FF2B5EF4-FFF2-40B4-BE49-F238E27FC236}">
                <a16:creationId xmlns:a16="http://schemas.microsoft.com/office/drawing/2014/main" id="{602A898A-4DC4-D63A-A6B4-668E5E561D40}"/>
              </a:ext>
            </a:extLst>
          </p:cNvPr>
          <p:cNvPicPr>
            <a:picLocks noChangeAspect="1"/>
          </p:cNvPicPr>
          <p:nvPr/>
        </p:nvPicPr>
        <p:blipFill rotWithShape="1">
          <a:blip r:embed="rId2">
            <a:extLst>
              <a:ext uri="{28A0092B-C50C-407E-A947-70E740481C1C}">
                <a14:useLocalDpi xmlns:a14="http://schemas.microsoft.com/office/drawing/2010/main" val="0"/>
              </a:ext>
            </a:extLst>
          </a:blip>
          <a:srcRect l="51863" b="55404"/>
          <a:stretch/>
        </p:blipFill>
        <p:spPr>
          <a:xfrm>
            <a:off x="1259633" y="2763923"/>
            <a:ext cx="4259521" cy="2425474"/>
          </a:xfrm>
          <a:prstGeom prst="rect">
            <a:avLst/>
          </a:prstGeom>
        </p:spPr>
      </p:pic>
      <p:pic>
        <p:nvPicPr>
          <p:cNvPr id="10" name="Picture 9" descr="A black and white screen with white text&#10;&#10;Description automatically generated">
            <a:extLst>
              <a:ext uri="{FF2B5EF4-FFF2-40B4-BE49-F238E27FC236}">
                <a16:creationId xmlns:a16="http://schemas.microsoft.com/office/drawing/2014/main" id="{0C30E131-177D-F6B8-0AE8-D5CF155B5289}"/>
              </a:ext>
            </a:extLst>
          </p:cNvPr>
          <p:cNvPicPr>
            <a:picLocks noChangeAspect="1"/>
          </p:cNvPicPr>
          <p:nvPr/>
        </p:nvPicPr>
        <p:blipFill rotWithShape="1">
          <a:blip r:embed="rId2">
            <a:extLst>
              <a:ext uri="{28A0092B-C50C-407E-A947-70E740481C1C}">
                <a14:useLocalDpi xmlns:a14="http://schemas.microsoft.com/office/drawing/2010/main" val="0"/>
              </a:ext>
            </a:extLst>
          </a:blip>
          <a:srcRect t="27955" r="77451" b="39963"/>
          <a:stretch/>
        </p:blipFill>
        <p:spPr>
          <a:xfrm>
            <a:off x="6672848" y="2287197"/>
            <a:ext cx="3863969" cy="3378925"/>
          </a:xfrm>
          <a:prstGeom prst="rect">
            <a:avLst/>
          </a:prstGeom>
        </p:spPr>
      </p:pic>
    </p:spTree>
    <p:extLst>
      <p:ext uri="{BB962C8B-B14F-4D97-AF65-F5344CB8AC3E}">
        <p14:creationId xmlns:p14="http://schemas.microsoft.com/office/powerpoint/2010/main" val="1617301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CC05-1F31-0C88-333C-5026AF10D397}"/>
              </a:ext>
            </a:extLst>
          </p:cNvPr>
          <p:cNvSpPr>
            <a:spLocks noGrp="1"/>
          </p:cNvSpPr>
          <p:nvPr>
            <p:ph type="ctrTitle"/>
          </p:nvPr>
        </p:nvSpPr>
        <p:spPr>
          <a:xfrm>
            <a:off x="1504670" y="437030"/>
            <a:ext cx="9234309" cy="498598"/>
          </a:xfrm>
        </p:spPr>
        <p:txBody>
          <a:bodyPr/>
          <a:lstStyle/>
          <a:p>
            <a:r>
              <a:rPr lang="en-US" dirty="0"/>
              <a:t>Program Counter</a:t>
            </a:r>
          </a:p>
        </p:txBody>
      </p:sp>
      <p:sp>
        <p:nvSpPr>
          <p:cNvPr id="3" name="Subtitle 2">
            <a:extLst>
              <a:ext uri="{FF2B5EF4-FFF2-40B4-BE49-F238E27FC236}">
                <a16:creationId xmlns:a16="http://schemas.microsoft.com/office/drawing/2014/main" id="{069353A1-7076-B958-432E-9B8FD5750AE7}"/>
              </a:ext>
            </a:extLst>
          </p:cNvPr>
          <p:cNvSpPr>
            <a:spLocks noGrp="1"/>
          </p:cNvSpPr>
          <p:nvPr>
            <p:ph type="subTitle" idx="1"/>
          </p:nvPr>
        </p:nvSpPr>
        <p:spPr/>
        <p:txBody>
          <a:bodyPr/>
          <a:lstStyle/>
          <a:p>
            <a:r>
              <a:rPr lang="en-US" dirty="0"/>
              <a:t>Logic and Test Cases</a:t>
            </a:r>
          </a:p>
        </p:txBody>
      </p:sp>
      <p:sp>
        <p:nvSpPr>
          <p:cNvPr id="5" name="Slide Number Placeholder 4">
            <a:extLst>
              <a:ext uri="{FF2B5EF4-FFF2-40B4-BE49-F238E27FC236}">
                <a16:creationId xmlns:a16="http://schemas.microsoft.com/office/drawing/2014/main" id="{A896B40E-DC06-49BF-BFD3-304517BB06A3}"/>
              </a:ext>
            </a:extLst>
          </p:cNvPr>
          <p:cNvSpPr>
            <a:spLocks noGrp="1"/>
          </p:cNvSpPr>
          <p:nvPr>
            <p:ph type="sldNum" sz="quarter" idx="12"/>
          </p:nvPr>
        </p:nvSpPr>
        <p:spPr/>
        <p:txBody>
          <a:bodyPr/>
          <a:lstStyle/>
          <a:p>
            <a:fld id="{88B5220A-EB23-48F3-9FB6-FE2BFABBF45A}" type="slidenum">
              <a:rPr lang="en-US" smtClean="0"/>
              <a:t>22</a:t>
            </a:fld>
            <a:endParaRPr lang="en-US" dirty="0"/>
          </a:p>
        </p:txBody>
      </p:sp>
      <p:pic>
        <p:nvPicPr>
          <p:cNvPr id="4" name="Picture 3" descr="A black and white screen with white text&#10;&#10;Description automatically generated">
            <a:extLst>
              <a:ext uri="{FF2B5EF4-FFF2-40B4-BE49-F238E27FC236}">
                <a16:creationId xmlns:a16="http://schemas.microsoft.com/office/drawing/2014/main" id="{25367EB2-360C-B712-60AE-079171120897}"/>
              </a:ext>
            </a:extLst>
          </p:cNvPr>
          <p:cNvPicPr>
            <a:picLocks noChangeAspect="1"/>
          </p:cNvPicPr>
          <p:nvPr/>
        </p:nvPicPr>
        <p:blipFill rotWithShape="1">
          <a:blip r:embed="rId2">
            <a:extLst>
              <a:ext uri="{28A0092B-C50C-407E-A947-70E740481C1C}">
                <a14:useLocalDpi xmlns:a14="http://schemas.microsoft.com/office/drawing/2010/main" val="0"/>
              </a:ext>
            </a:extLst>
          </a:blip>
          <a:srcRect t="63467" r="30844"/>
          <a:stretch/>
        </p:blipFill>
        <p:spPr>
          <a:xfrm>
            <a:off x="1067822" y="2096305"/>
            <a:ext cx="10056355" cy="3265228"/>
          </a:xfrm>
          <a:prstGeom prst="rect">
            <a:avLst/>
          </a:prstGeom>
        </p:spPr>
      </p:pic>
      <p:pic>
        <p:nvPicPr>
          <p:cNvPr id="7" name="Picture 6">
            <a:extLst>
              <a:ext uri="{FF2B5EF4-FFF2-40B4-BE49-F238E27FC236}">
                <a16:creationId xmlns:a16="http://schemas.microsoft.com/office/drawing/2014/main" id="{D6CA6F6B-57FF-1C2B-3B06-D79B575C3413}"/>
              </a:ext>
            </a:extLst>
          </p:cNvPr>
          <p:cNvPicPr>
            <a:picLocks noChangeAspect="1"/>
          </p:cNvPicPr>
          <p:nvPr/>
        </p:nvPicPr>
        <p:blipFill rotWithShape="1">
          <a:blip r:embed="rId3"/>
          <a:srcRect l="2457" t="5161" r="1322" b="2363"/>
          <a:stretch/>
        </p:blipFill>
        <p:spPr>
          <a:xfrm>
            <a:off x="1067822" y="1831490"/>
            <a:ext cx="4595860" cy="4019812"/>
          </a:xfrm>
          <a:prstGeom prst="rect">
            <a:avLst/>
          </a:prstGeom>
        </p:spPr>
      </p:pic>
    </p:spTree>
    <p:extLst>
      <p:ext uri="{BB962C8B-B14F-4D97-AF65-F5344CB8AC3E}">
        <p14:creationId xmlns:p14="http://schemas.microsoft.com/office/powerpoint/2010/main" val="3391675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06D1DF-0D9A-B8DD-6812-126E021288E6}"/>
              </a:ext>
            </a:extLst>
          </p:cNvPr>
          <p:cNvSpPr>
            <a:spLocks noGrp="1"/>
          </p:cNvSpPr>
          <p:nvPr>
            <p:ph type="subTitle" idx="1"/>
          </p:nvPr>
        </p:nvSpPr>
        <p:spPr/>
        <p:txBody>
          <a:bodyPr/>
          <a:lstStyle/>
          <a:p>
            <a:r>
              <a:rPr lang="en-US" dirty="0"/>
              <a:t>Peripherals</a:t>
            </a:r>
          </a:p>
        </p:txBody>
      </p:sp>
      <p:sp>
        <p:nvSpPr>
          <p:cNvPr id="4" name="Text Placeholder 3">
            <a:extLst>
              <a:ext uri="{FF2B5EF4-FFF2-40B4-BE49-F238E27FC236}">
                <a16:creationId xmlns:a16="http://schemas.microsoft.com/office/drawing/2014/main" id="{3DA43C72-2EB3-C9AE-F972-674773CEEACB}"/>
              </a:ext>
            </a:extLst>
          </p:cNvPr>
          <p:cNvSpPr>
            <a:spLocks noGrp="1"/>
          </p:cNvSpPr>
          <p:nvPr>
            <p:ph type="body" sz="quarter" idx="14"/>
          </p:nvPr>
        </p:nvSpPr>
        <p:spPr/>
        <p:txBody>
          <a:bodyPr/>
          <a:lstStyle/>
          <a:p>
            <a:r>
              <a:rPr lang="en-US" dirty="0">
                <a:sym typeface="Wingdings" panose="05000000000000000000" pitchFamily="2" charset="2"/>
              </a:rPr>
              <a:t></a:t>
            </a:r>
            <a:endParaRPr lang="en-US" dirty="0"/>
          </a:p>
        </p:txBody>
      </p:sp>
      <p:sp>
        <p:nvSpPr>
          <p:cNvPr id="5" name="Date Placeholder 4">
            <a:extLst>
              <a:ext uri="{FF2B5EF4-FFF2-40B4-BE49-F238E27FC236}">
                <a16:creationId xmlns:a16="http://schemas.microsoft.com/office/drawing/2014/main" id="{4A36A210-16DC-D88E-57A8-BA1A67545AB4}"/>
              </a:ext>
            </a:extLst>
          </p:cNvPr>
          <p:cNvSpPr>
            <a:spLocks noGrp="1"/>
          </p:cNvSpPr>
          <p:nvPr>
            <p:ph type="dt" sz="half" idx="10"/>
          </p:nvPr>
        </p:nvSpPr>
        <p:spPr/>
        <p:txBody>
          <a:bodyPr/>
          <a:lstStyle/>
          <a:p>
            <a:fld id="{061EA3C6-DD3E-482F-9D22-E8397E9573C0}" type="datetime1">
              <a:rPr lang="en-US" smtClean="0"/>
              <a:t>6/19/2024</a:t>
            </a:fld>
            <a:endParaRPr lang="en-US"/>
          </a:p>
        </p:txBody>
      </p:sp>
      <p:sp>
        <p:nvSpPr>
          <p:cNvPr id="6" name="Slide Number Placeholder 5">
            <a:extLst>
              <a:ext uri="{FF2B5EF4-FFF2-40B4-BE49-F238E27FC236}">
                <a16:creationId xmlns:a16="http://schemas.microsoft.com/office/drawing/2014/main" id="{C56E183E-DC6A-08E9-1938-6B7097ED56D4}"/>
              </a:ext>
            </a:extLst>
          </p:cNvPr>
          <p:cNvSpPr>
            <a:spLocks noGrp="1"/>
          </p:cNvSpPr>
          <p:nvPr>
            <p:ph type="sldNum" sz="quarter" idx="12"/>
          </p:nvPr>
        </p:nvSpPr>
        <p:spPr/>
        <p:txBody>
          <a:bodyPr/>
          <a:lstStyle/>
          <a:p>
            <a:fld id="{88B5220A-EB23-48F3-9FB6-FE2BFABBF45A}" type="slidenum">
              <a:rPr lang="en-US" smtClean="0"/>
              <a:t>23</a:t>
            </a:fld>
            <a:endParaRPr lang="en-US"/>
          </a:p>
        </p:txBody>
      </p:sp>
    </p:spTree>
    <p:extLst>
      <p:ext uri="{BB962C8B-B14F-4D97-AF65-F5344CB8AC3E}">
        <p14:creationId xmlns:p14="http://schemas.microsoft.com/office/powerpoint/2010/main" val="886395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1504800" y="437040"/>
            <a:ext cx="9234000" cy="498240"/>
          </a:xfrm>
          <a:prstGeom prst="rect">
            <a:avLst/>
          </a:prstGeom>
          <a:noFill/>
          <a:ln w="38160">
            <a:noFill/>
          </a:ln>
        </p:spPr>
        <p:txBody>
          <a:bodyPr lIns="0" tIns="0" rIns="0" bIns="0" anchor="t">
            <a:noAutofit/>
          </a:bodyPr>
          <a:lstStyle/>
          <a:p>
            <a:pPr>
              <a:lnSpc>
                <a:spcPct val="90000"/>
              </a:lnSpc>
              <a:buNone/>
            </a:pPr>
            <a:r>
              <a:rPr lang="en-US" sz="3600" b="1" i="1" strike="noStrike" spc="-1">
                <a:solidFill>
                  <a:srgbClr val="C9B991"/>
                </a:solidFill>
                <a:latin typeface="Acumin Pro ExtraCondensed"/>
              </a:rPr>
              <a:t>I/O UART Rx Input</a:t>
            </a:r>
            <a:endParaRPr lang="en-US" sz="3600" b="0" strike="noStrike" spc="-1">
              <a:solidFill>
                <a:srgbClr val="000000"/>
              </a:solidFill>
              <a:latin typeface="Acumin Pro"/>
            </a:endParaRPr>
          </a:p>
        </p:txBody>
      </p:sp>
      <p:sp>
        <p:nvSpPr>
          <p:cNvPr id="132" name="Slide Number Placeholder 4"/>
          <p:cNvSpPr/>
          <p:nvPr/>
        </p:nvSpPr>
        <p:spPr>
          <a:xfrm>
            <a:off x="10555920" y="6266520"/>
            <a:ext cx="284400" cy="231840"/>
          </a:xfrm>
          <a:prstGeom prst="ellipse">
            <a:avLst/>
          </a:prstGeom>
          <a:noFill/>
          <a:ln w="0">
            <a:noFill/>
          </a:ln>
        </p:spPr>
        <p:style>
          <a:lnRef idx="0">
            <a:scrgbClr r="0" g="0" b="0"/>
          </a:lnRef>
          <a:fillRef idx="0">
            <a:scrgbClr r="0" g="0" b="0"/>
          </a:fillRef>
          <a:effectRef idx="0">
            <a:scrgbClr r="0" g="0" b="0"/>
          </a:effectRef>
          <a:fontRef idx="minor"/>
        </p:style>
        <p:txBody>
          <a:bodyPr lIns="18360" tIns="91440" rIns="18360" bIns="91440" anchor="ctr">
            <a:noAutofit/>
          </a:bodyPr>
          <a:lstStyle/>
          <a:p>
            <a:pPr algn="ctr">
              <a:lnSpc>
                <a:spcPct val="100000"/>
              </a:lnSpc>
              <a:buNone/>
            </a:pPr>
            <a:fld id="{5D9E6E4B-F4CB-4953-8706-B446F2861B71}" type="slidenum">
              <a:rPr lang="en-US" sz="1000" b="1" strike="noStrike" spc="-1">
                <a:solidFill>
                  <a:srgbClr val="000000"/>
                </a:solidFill>
                <a:latin typeface="Acumin Pro Semibold"/>
              </a:rPr>
              <a:t>24</a:t>
            </a:fld>
            <a:endParaRPr lang="en-US" sz="1000" b="0" strike="noStrike" spc="-1">
              <a:latin typeface="Arial"/>
            </a:endParaRPr>
          </a:p>
        </p:txBody>
      </p:sp>
      <p:pic>
        <p:nvPicPr>
          <p:cNvPr id="133" name="Picture 132"/>
          <p:cNvPicPr/>
          <p:nvPr/>
        </p:nvPicPr>
        <p:blipFill>
          <a:blip r:embed="rId2"/>
          <a:stretch/>
        </p:blipFill>
        <p:spPr>
          <a:xfrm>
            <a:off x="914400" y="1371600"/>
            <a:ext cx="10120320" cy="4572000"/>
          </a:xfrm>
          <a:prstGeom prst="rect">
            <a:avLst/>
          </a:prstGeom>
          <a:ln w="0">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504800" y="437040"/>
            <a:ext cx="9234000" cy="498240"/>
          </a:xfrm>
          <a:prstGeom prst="rect">
            <a:avLst/>
          </a:prstGeom>
          <a:noFill/>
          <a:ln w="38160">
            <a:noFill/>
          </a:ln>
        </p:spPr>
        <p:txBody>
          <a:bodyPr lIns="0" tIns="0" rIns="0" bIns="0" anchor="t">
            <a:noAutofit/>
          </a:bodyPr>
          <a:lstStyle/>
          <a:p>
            <a:pPr>
              <a:lnSpc>
                <a:spcPct val="90000"/>
              </a:lnSpc>
              <a:buNone/>
            </a:pPr>
            <a:r>
              <a:rPr lang="en-US" sz="3600" b="1" i="1" strike="noStrike" spc="-1">
                <a:solidFill>
                  <a:srgbClr val="C9B991"/>
                </a:solidFill>
                <a:latin typeface="Acumin Pro ExtraCondensed"/>
              </a:rPr>
              <a:t>I/O UART Output Components</a:t>
            </a:r>
            <a:endParaRPr lang="en-US" sz="3600" b="0" strike="noStrike" spc="-1">
              <a:solidFill>
                <a:srgbClr val="000000"/>
              </a:solidFill>
              <a:latin typeface="Acumin Pro"/>
            </a:endParaRPr>
          </a:p>
        </p:txBody>
      </p:sp>
      <p:sp>
        <p:nvSpPr>
          <p:cNvPr id="135" name="Slide Number Placeholder 5"/>
          <p:cNvSpPr/>
          <p:nvPr/>
        </p:nvSpPr>
        <p:spPr>
          <a:xfrm>
            <a:off x="10784520" y="6293520"/>
            <a:ext cx="284400" cy="231840"/>
          </a:xfrm>
          <a:prstGeom prst="ellipse">
            <a:avLst/>
          </a:prstGeom>
          <a:noFill/>
          <a:ln w="0">
            <a:noFill/>
          </a:ln>
        </p:spPr>
        <p:style>
          <a:lnRef idx="0">
            <a:scrgbClr r="0" g="0" b="0"/>
          </a:lnRef>
          <a:fillRef idx="0">
            <a:scrgbClr r="0" g="0" b="0"/>
          </a:fillRef>
          <a:effectRef idx="0">
            <a:scrgbClr r="0" g="0" b="0"/>
          </a:effectRef>
          <a:fontRef idx="minor"/>
        </p:style>
        <p:txBody>
          <a:bodyPr lIns="18360" tIns="91440" rIns="18360" bIns="91440" anchor="ctr">
            <a:noAutofit/>
          </a:bodyPr>
          <a:lstStyle/>
          <a:p>
            <a:pPr algn="ctr">
              <a:lnSpc>
                <a:spcPct val="100000"/>
              </a:lnSpc>
              <a:buNone/>
            </a:pPr>
            <a:fld id="{AEBFAFD4-3E0C-4D42-97D4-DD59EC9A1744}" type="slidenum">
              <a:rPr lang="en-US" sz="1000" b="1" strike="noStrike" spc="-1">
                <a:solidFill>
                  <a:srgbClr val="000000"/>
                </a:solidFill>
                <a:latin typeface="Acumin Pro Semibold"/>
              </a:rPr>
              <a:t>25</a:t>
            </a:fld>
            <a:endParaRPr lang="en-US" sz="1000" b="0" strike="noStrike" spc="-1">
              <a:latin typeface="Arial"/>
            </a:endParaRPr>
          </a:p>
        </p:txBody>
      </p:sp>
      <p:sp>
        <p:nvSpPr>
          <p:cNvPr id="136" name="TextBox 135"/>
          <p:cNvSpPr txBox="1"/>
          <p:nvPr/>
        </p:nvSpPr>
        <p:spPr>
          <a:xfrm>
            <a:off x="1371600" y="1143000"/>
            <a:ext cx="9144000" cy="4185720"/>
          </a:xfrm>
          <a:prstGeom prst="rect">
            <a:avLst/>
          </a:prstGeom>
          <a:noFill/>
          <a:ln w="0">
            <a:noFill/>
          </a:ln>
        </p:spPr>
        <p:txBody>
          <a:bodyPr lIns="90000" tIns="45000" rIns="90000" bIns="45000" anchor="t">
            <a:noAutofit/>
          </a:bodyPr>
          <a:lstStyle/>
          <a:p>
            <a:pPr>
              <a:lnSpc>
                <a:spcPct val="100000"/>
              </a:lnSpc>
              <a:buNone/>
            </a:pPr>
            <a:r>
              <a:rPr lang="en-US" sz="1800" b="1" strike="noStrike" spc="-1">
                <a:latin typeface="Arial"/>
              </a:rPr>
              <a:t>Recieve Indicator:</a:t>
            </a:r>
            <a:r>
              <a:rPr lang="en-US" sz="1800" b="0" strike="noStrike" spc="-1">
                <a:latin typeface="Arial"/>
              </a:rPr>
              <a:t> When Rx is low, receive_out becomes high. When recieve_in is 		    high, receive_out is low until Rx becomes low again</a:t>
            </a:r>
          </a:p>
          <a:p>
            <a:endParaRPr lang="en-US" sz="1800" b="0" strike="noStrike" spc="-1">
              <a:latin typeface="Arial"/>
            </a:endParaRPr>
          </a:p>
          <a:p>
            <a:r>
              <a:rPr lang="en-US" sz="1800" b="1" strike="noStrike" spc="-1">
                <a:latin typeface="Arial"/>
              </a:rPr>
              <a:t>Clock Counter:</a:t>
            </a:r>
            <a:r>
              <a:rPr lang="en-US" sz="1800" b="0" strike="noStrike" spc="-1">
                <a:latin typeface="Arial"/>
              </a:rPr>
              <a:t> When given a high input signal, starts counting the clock cycles until 		counting to the BAUD rate and starting over </a:t>
            </a:r>
          </a:p>
          <a:p>
            <a:r>
              <a:rPr lang="en-US" sz="1800" b="1" strike="noStrike" spc="-1">
                <a:latin typeface="Arial"/>
              </a:rPr>
              <a:t>	Output:</a:t>
            </a:r>
            <a:r>
              <a:rPr lang="en-US" sz="1800" b="0" strike="noStrike" spc="-1">
                <a:latin typeface="Arial"/>
              </a:rPr>
              <a:t> When the BAUD rate is hit, sends an output bit_count signal</a:t>
            </a:r>
          </a:p>
          <a:p>
            <a:endParaRPr lang="en-US" sz="1800" b="0" strike="noStrike" spc="-1">
              <a:latin typeface="Arial"/>
            </a:endParaRPr>
          </a:p>
          <a:p>
            <a:r>
              <a:rPr lang="en-US" sz="1800" b="1" strike="noStrike" spc="-1">
                <a:latin typeface="Arial"/>
              </a:rPr>
              <a:t>Bit Counter: </a:t>
            </a:r>
            <a:r>
              <a:rPr lang="en-US" sz="1800" b="0" strike="noStrike" spc="-1">
                <a:latin typeface="Arial"/>
              </a:rPr>
              <a:t>When given a high bit_count input, adds to the counter until reaching 8 and 		starting over</a:t>
            </a:r>
          </a:p>
          <a:p>
            <a:r>
              <a:rPr lang="en-US" sz="1800" b="0" strike="noStrike" spc="-1">
                <a:latin typeface="Arial"/>
              </a:rPr>
              <a:t>	</a:t>
            </a:r>
            <a:r>
              <a:rPr lang="en-US" sz="1800" b="1" strike="noStrike" spc="-1">
                <a:latin typeface="Arial"/>
              </a:rPr>
              <a:t>Output:</a:t>
            </a:r>
            <a:r>
              <a:rPr lang="en-US" sz="1800" b="0" strike="noStrike" spc="-1">
                <a:latin typeface="Arial"/>
              </a:rPr>
              <a:t> On each count, enables the shift register to shift in the Rx bit</a:t>
            </a:r>
          </a:p>
          <a:p>
            <a:r>
              <a:rPr lang="en-US" sz="1800" b="0" strike="noStrike" spc="-1">
                <a:latin typeface="Arial"/>
              </a:rPr>
              <a:t>		When 8 is reached, sends a high ready signal and a low receiving 		signal to indicate bits have stopped sending</a:t>
            </a:r>
          </a:p>
          <a:p>
            <a:endParaRPr lang="en-US" sz="18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1504800" y="437040"/>
            <a:ext cx="9234000" cy="498240"/>
          </a:xfrm>
          <a:prstGeom prst="rect">
            <a:avLst/>
          </a:prstGeom>
          <a:noFill/>
          <a:ln w="38160">
            <a:noFill/>
          </a:ln>
        </p:spPr>
        <p:txBody>
          <a:bodyPr lIns="0" tIns="0" rIns="0" bIns="0" anchor="t">
            <a:noAutofit/>
          </a:bodyPr>
          <a:lstStyle/>
          <a:p>
            <a:pPr>
              <a:lnSpc>
                <a:spcPct val="90000"/>
              </a:lnSpc>
              <a:buNone/>
            </a:pPr>
            <a:r>
              <a:rPr lang="en-US" sz="3600" b="1" i="1" strike="noStrike" spc="-1">
                <a:solidFill>
                  <a:srgbClr val="C9B991"/>
                </a:solidFill>
                <a:latin typeface="Acumin Pro ExtraCondensed"/>
              </a:rPr>
              <a:t>I/O UART Rx Input Test Case</a:t>
            </a:r>
            <a:endParaRPr lang="en-US" sz="3600" b="0" strike="noStrike" spc="-1">
              <a:solidFill>
                <a:srgbClr val="000000"/>
              </a:solidFill>
              <a:latin typeface="Acumin Pro"/>
            </a:endParaRPr>
          </a:p>
        </p:txBody>
      </p:sp>
      <p:sp>
        <p:nvSpPr>
          <p:cNvPr id="138" name="TextBox 137"/>
          <p:cNvSpPr txBox="1"/>
          <p:nvPr/>
        </p:nvSpPr>
        <p:spPr>
          <a:xfrm>
            <a:off x="1371600" y="1371600"/>
            <a:ext cx="9601200" cy="4800600"/>
          </a:xfrm>
          <a:prstGeom prst="rect">
            <a:avLst/>
          </a:prstGeom>
          <a:noFill/>
          <a:ln w="0">
            <a:noFill/>
          </a:ln>
        </p:spPr>
        <p:txBody>
          <a:bodyPr lIns="90000" tIns="45000" rIns="90000" bIns="45000" anchor="t">
            <a:noAutofit/>
          </a:bodyPr>
          <a:lstStyle/>
          <a:p>
            <a:r>
              <a:rPr lang="en-US" sz="1800" b="0" strike="noStrike" spc="-1">
                <a:latin typeface="Arial"/>
              </a:rPr>
              <a:t>- Test that reset sets everything to 0</a:t>
            </a:r>
          </a:p>
          <a:p>
            <a:endParaRPr lang="en-US" sz="1800" b="0" strike="noStrike" spc="-1">
              <a:latin typeface="Arial"/>
            </a:endParaRPr>
          </a:p>
          <a:p>
            <a:r>
              <a:rPr lang="en-US" sz="1800" b="0" strike="noStrike" spc="-1">
                <a:latin typeface="Arial"/>
              </a:rPr>
              <a:t>- Test that if you arent receiving and, and the Rx signal is low, then receive flag should now be high</a:t>
            </a:r>
          </a:p>
          <a:p>
            <a:endParaRPr lang="en-US" sz="1800" b="0" strike="noStrike" spc="-1">
              <a:latin typeface="Arial"/>
            </a:endParaRPr>
          </a:p>
          <a:p>
            <a:r>
              <a:rPr lang="en-US" sz="1800" b="0" strike="noStrike" spc="-1">
                <a:latin typeface="Arial"/>
              </a:rPr>
              <a:t>- Test that the bit count increases after ‘BAUD rate’ clock cycles</a:t>
            </a:r>
          </a:p>
          <a:p>
            <a:endParaRPr lang="en-US" sz="1800" b="0" strike="noStrike" spc="-1">
              <a:latin typeface="Arial"/>
            </a:endParaRPr>
          </a:p>
          <a:p>
            <a:r>
              <a:rPr lang="en-US" sz="1800" b="0" strike="noStrike" spc="-1">
                <a:latin typeface="Arial"/>
              </a:rPr>
              <a:t>- Test that we shift in a new bit after each BAUD Cycle. </a:t>
            </a:r>
          </a:p>
          <a:p>
            <a:endParaRPr lang="en-US" sz="1800" b="0" strike="noStrike" spc="-1">
              <a:latin typeface="Arial"/>
            </a:endParaRPr>
          </a:p>
          <a:p>
            <a:r>
              <a:rPr lang="en-US" sz="1800" b="0" strike="noStrike" spc="-1">
                <a:latin typeface="Arial"/>
              </a:rPr>
              <a:t>- Test that after 8 bits get cycled in, receiving flag is low, shift contains all our input bits, and the ready flag turns on</a:t>
            </a:r>
          </a:p>
          <a:p>
            <a:endParaRPr lang="en-US" sz="1800" b="0" strike="noStrike" spc="-1">
              <a:latin typeface="Arial"/>
            </a:endParaRPr>
          </a:p>
          <a:p>
            <a:r>
              <a:rPr lang="en-US" sz="1800" b="0" strike="noStrike" spc="-1">
                <a:latin typeface="Arial"/>
              </a:rPr>
              <a:t>- Test that on the next clock cycle (with ready = 1) , the data gets sent to memory, and the ready flag turns off. </a:t>
            </a:r>
          </a:p>
          <a:p>
            <a:endParaRPr lang="en-US" sz="1800" b="0" strike="noStrike" spc="-1">
              <a:latin typeface="Arial"/>
            </a:endParaRPr>
          </a:p>
          <a:p>
            <a:r>
              <a:rPr lang="en-US" sz="1800" b="0" strike="noStrike" spc="-1">
                <a:latin typeface="Arial"/>
              </a:rPr>
              <a:t>- Test 3 or 4 different serial inputs and make sure they all are all sent to memory accurately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1504800" y="437040"/>
            <a:ext cx="9234000" cy="498240"/>
          </a:xfrm>
          <a:prstGeom prst="rect">
            <a:avLst/>
          </a:prstGeom>
          <a:noFill/>
          <a:ln w="38160">
            <a:noFill/>
          </a:ln>
        </p:spPr>
        <p:txBody>
          <a:bodyPr lIns="0" tIns="0" rIns="0" bIns="0" anchor="t">
            <a:noAutofit/>
          </a:bodyPr>
          <a:lstStyle/>
          <a:p>
            <a:pPr>
              <a:lnSpc>
                <a:spcPct val="90000"/>
              </a:lnSpc>
              <a:buNone/>
            </a:pPr>
            <a:r>
              <a:rPr lang="en-US" sz="3600" b="1" i="1" strike="noStrike" spc="-1">
                <a:solidFill>
                  <a:srgbClr val="C9B991"/>
                </a:solidFill>
                <a:latin typeface="Acumin Pro ExtraCondensed"/>
              </a:rPr>
              <a:t>I/O VGA Output </a:t>
            </a:r>
            <a:endParaRPr lang="en-US" sz="3600" b="0" strike="noStrike" spc="-1">
              <a:solidFill>
                <a:srgbClr val="000000"/>
              </a:solidFill>
              <a:latin typeface="Acumin Pro"/>
            </a:endParaRPr>
          </a:p>
        </p:txBody>
      </p:sp>
      <p:sp>
        <p:nvSpPr>
          <p:cNvPr id="140" name="Slide Number Placeholder 2"/>
          <p:cNvSpPr/>
          <p:nvPr/>
        </p:nvSpPr>
        <p:spPr>
          <a:xfrm>
            <a:off x="10784520" y="6293520"/>
            <a:ext cx="284400" cy="231840"/>
          </a:xfrm>
          <a:prstGeom prst="ellipse">
            <a:avLst/>
          </a:prstGeom>
          <a:noFill/>
          <a:ln w="0">
            <a:noFill/>
          </a:ln>
        </p:spPr>
        <p:style>
          <a:lnRef idx="0">
            <a:scrgbClr r="0" g="0" b="0"/>
          </a:lnRef>
          <a:fillRef idx="0">
            <a:scrgbClr r="0" g="0" b="0"/>
          </a:fillRef>
          <a:effectRef idx="0">
            <a:scrgbClr r="0" g="0" b="0"/>
          </a:effectRef>
          <a:fontRef idx="minor"/>
        </p:style>
        <p:txBody>
          <a:bodyPr lIns="18360" tIns="91440" rIns="18360" bIns="91440" anchor="ctr">
            <a:noAutofit/>
          </a:bodyPr>
          <a:lstStyle/>
          <a:p>
            <a:pPr algn="ctr">
              <a:lnSpc>
                <a:spcPct val="100000"/>
              </a:lnSpc>
              <a:buNone/>
            </a:pPr>
            <a:fld id="{698CCFE2-6E6E-45F8-8D93-D60E3067889B}" type="slidenum">
              <a:rPr lang="en-US" sz="1000" b="1" strike="noStrike" spc="-1">
                <a:solidFill>
                  <a:srgbClr val="000000"/>
                </a:solidFill>
                <a:latin typeface="Acumin Pro Semibold"/>
              </a:rPr>
              <a:t>27</a:t>
            </a:fld>
            <a:endParaRPr lang="en-US" sz="1000" b="0" strike="noStrike" spc="-1">
              <a:latin typeface="Arial"/>
            </a:endParaRPr>
          </a:p>
        </p:txBody>
      </p:sp>
      <p:pic>
        <p:nvPicPr>
          <p:cNvPr id="141" name="Picture 140"/>
          <p:cNvPicPr/>
          <p:nvPr/>
        </p:nvPicPr>
        <p:blipFill>
          <a:blip r:embed="rId2"/>
          <a:stretch/>
        </p:blipFill>
        <p:spPr>
          <a:xfrm>
            <a:off x="2057400" y="1143000"/>
            <a:ext cx="8004600" cy="5486400"/>
          </a:xfrm>
          <a:prstGeom prst="rect">
            <a:avLst/>
          </a:prstGeom>
          <a:ln w="0">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1504800" y="437040"/>
            <a:ext cx="9234000" cy="498240"/>
          </a:xfrm>
          <a:prstGeom prst="rect">
            <a:avLst/>
          </a:prstGeom>
          <a:noFill/>
          <a:ln w="38160">
            <a:noFill/>
          </a:ln>
        </p:spPr>
        <p:txBody>
          <a:bodyPr lIns="0" tIns="0" rIns="0" bIns="0" anchor="t">
            <a:noAutofit/>
          </a:bodyPr>
          <a:lstStyle/>
          <a:p>
            <a:pPr>
              <a:lnSpc>
                <a:spcPct val="90000"/>
              </a:lnSpc>
              <a:buNone/>
            </a:pPr>
            <a:r>
              <a:rPr lang="en-US" sz="3600" b="1" i="1" strike="noStrike" spc="-1">
                <a:solidFill>
                  <a:srgbClr val="C9B991"/>
                </a:solidFill>
                <a:latin typeface="Acumin Pro ExtraCondensed"/>
              </a:rPr>
              <a:t>I/O VGA Output Components</a:t>
            </a:r>
            <a:endParaRPr lang="en-US" sz="3600" b="0" strike="noStrike" spc="-1">
              <a:solidFill>
                <a:srgbClr val="000000"/>
              </a:solidFill>
              <a:latin typeface="Acumin Pro"/>
            </a:endParaRPr>
          </a:p>
        </p:txBody>
      </p:sp>
      <p:sp>
        <p:nvSpPr>
          <p:cNvPr id="143" name="Slide Number Placeholder 3"/>
          <p:cNvSpPr/>
          <p:nvPr/>
        </p:nvSpPr>
        <p:spPr>
          <a:xfrm>
            <a:off x="10784520" y="6293520"/>
            <a:ext cx="284400" cy="231840"/>
          </a:xfrm>
          <a:prstGeom prst="ellipse">
            <a:avLst/>
          </a:prstGeom>
          <a:noFill/>
          <a:ln w="0">
            <a:noFill/>
          </a:ln>
        </p:spPr>
        <p:style>
          <a:lnRef idx="0">
            <a:scrgbClr r="0" g="0" b="0"/>
          </a:lnRef>
          <a:fillRef idx="0">
            <a:scrgbClr r="0" g="0" b="0"/>
          </a:fillRef>
          <a:effectRef idx="0">
            <a:scrgbClr r="0" g="0" b="0"/>
          </a:effectRef>
          <a:fontRef idx="minor"/>
        </p:style>
        <p:txBody>
          <a:bodyPr lIns="18360" tIns="91440" rIns="18360" bIns="91440" anchor="ctr">
            <a:noAutofit/>
          </a:bodyPr>
          <a:lstStyle/>
          <a:p>
            <a:pPr algn="ctr">
              <a:lnSpc>
                <a:spcPct val="100000"/>
              </a:lnSpc>
              <a:buNone/>
            </a:pPr>
            <a:fld id="{28C9D99C-1755-4173-A0D0-86282F419961}" type="slidenum">
              <a:rPr lang="en-US" sz="1000" b="1" strike="noStrike" spc="-1">
                <a:solidFill>
                  <a:srgbClr val="000000"/>
                </a:solidFill>
                <a:latin typeface="Acumin Pro Semibold"/>
              </a:rPr>
              <a:t>28</a:t>
            </a:fld>
            <a:endParaRPr lang="en-US" sz="1000" b="0" strike="noStrike" spc="-1">
              <a:latin typeface="Arial"/>
            </a:endParaRPr>
          </a:p>
        </p:txBody>
      </p:sp>
      <p:sp>
        <p:nvSpPr>
          <p:cNvPr id="144" name="TextBox 143"/>
          <p:cNvSpPr txBox="1"/>
          <p:nvPr/>
        </p:nvSpPr>
        <p:spPr>
          <a:xfrm>
            <a:off x="1371600" y="1143000"/>
            <a:ext cx="9144000" cy="4697640"/>
          </a:xfrm>
          <a:prstGeom prst="rect">
            <a:avLst/>
          </a:prstGeom>
          <a:noFill/>
          <a:ln w="0">
            <a:noFill/>
          </a:ln>
        </p:spPr>
        <p:txBody>
          <a:bodyPr lIns="90000" tIns="45000" rIns="90000" bIns="45000" anchor="t">
            <a:noAutofit/>
          </a:bodyPr>
          <a:lstStyle/>
          <a:p>
            <a:r>
              <a:rPr lang="en-US" sz="1800" b="1" strike="noStrike" spc="-1">
                <a:latin typeface="Arial"/>
              </a:rPr>
              <a:t>FSM(H and V): </a:t>
            </a:r>
            <a:r>
              <a:rPr lang="en-US" sz="1800" b="0" strike="noStrike" spc="-1">
                <a:latin typeface="Arial"/>
              </a:rPr>
              <a:t>4 states: SYNC, BACKPORCH, ACTIVE, and FRONTPORCH</a:t>
            </a:r>
          </a:p>
          <a:p>
            <a:r>
              <a:rPr lang="en-US" sz="1800" b="0" strike="noStrike" spc="-1">
                <a:latin typeface="Arial"/>
              </a:rPr>
              <a:t>	</a:t>
            </a:r>
            <a:r>
              <a:rPr lang="en-US" sz="1800" b="1" strike="noStrike" spc="-1">
                <a:latin typeface="Arial"/>
              </a:rPr>
              <a:t>State sequence:</a:t>
            </a:r>
            <a:r>
              <a:rPr lang="en-US" sz="1800" b="0" strike="noStrike" spc="-1">
                <a:latin typeface="Arial"/>
              </a:rPr>
              <a:t> each change_state high input triggers next state.</a:t>
            </a:r>
          </a:p>
          <a:p>
            <a:r>
              <a:rPr lang="en-US" sz="1800" b="0" strike="noStrike" spc="-1">
                <a:latin typeface="Arial"/>
              </a:rPr>
              <a:t>	</a:t>
            </a:r>
            <a:r>
              <a:rPr lang="en-US" sz="1800" b="1" strike="noStrike" spc="-1">
                <a:latin typeface="Arial"/>
              </a:rPr>
              <a:t>Output logic:</a:t>
            </a:r>
            <a:r>
              <a:rPr lang="en-US" sz="1800" b="0" strike="noStrike" spc="-1">
                <a:latin typeface="Arial"/>
              </a:rPr>
              <a:t> high signal output for the current state</a:t>
            </a:r>
          </a:p>
          <a:p>
            <a:endParaRPr lang="en-US" sz="1800" b="0" strike="noStrike" spc="-1">
              <a:latin typeface="Arial"/>
            </a:endParaRPr>
          </a:p>
          <a:p>
            <a:r>
              <a:rPr lang="en-US" sz="1800" b="1" strike="noStrike" spc="-1">
                <a:latin typeface="Arial"/>
              </a:rPr>
              <a:t>HSYNC Counter:</a:t>
            </a:r>
            <a:r>
              <a:rPr lang="en-US" sz="1800" b="0" strike="noStrike" spc="-1">
                <a:latin typeface="Arial"/>
              </a:rPr>
              <a:t> Depending on input state signal, the max count changes. Counts on 		clock cycle</a:t>
            </a:r>
          </a:p>
          <a:p>
            <a:r>
              <a:rPr lang="en-US" sz="1800" b="1" strike="noStrike" spc="-1">
                <a:latin typeface="Arial"/>
              </a:rPr>
              <a:t>	Output:</a:t>
            </a:r>
            <a:r>
              <a:rPr lang="en-US" sz="1800" b="0" strike="noStrike" spc="-1">
                <a:latin typeface="Arial"/>
              </a:rPr>
              <a:t> When max count is reached, change_state_h signal is high</a:t>
            </a:r>
          </a:p>
          <a:p>
            <a:r>
              <a:rPr lang="en-US" sz="1800" b="0" strike="noStrike" spc="-1">
                <a:latin typeface="Arial"/>
              </a:rPr>
              <a:t>		When FRONTPORCH state and max count are high, v_count_toggle 		signal is 	high</a:t>
            </a:r>
          </a:p>
          <a:p>
            <a:endParaRPr lang="en-US" sz="1800" b="0" strike="noStrike" spc="-1">
              <a:latin typeface="Arial"/>
            </a:endParaRPr>
          </a:p>
          <a:p>
            <a:pPr>
              <a:lnSpc>
                <a:spcPct val="100000"/>
              </a:lnSpc>
              <a:buNone/>
            </a:pPr>
            <a:r>
              <a:rPr lang="en-US" sz="1800" b="1" strike="noStrike" spc="-1">
                <a:latin typeface="Arial"/>
              </a:rPr>
              <a:t>VSYNC Counter:</a:t>
            </a:r>
            <a:r>
              <a:rPr lang="en-US" sz="1800" b="0" strike="noStrike" spc="-1">
                <a:latin typeface="Arial"/>
              </a:rPr>
              <a:t> Depending on input state signal, the max count changes. Counts on 		v_count_toggle input</a:t>
            </a:r>
          </a:p>
          <a:p>
            <a:pPr>
              <a:lnSpc>
                <a:spcPct val="100000"/>
              </a:lnSpc>
              <a:buNone/>
            </a:pPr>
            <a:r>
              <a:rPr lang="en-US" sz="1800" b="1" strike="noStrike" spc="-1">
                <a:latin typeface="Arial"/>
              </a:rPr>
              <a:t>	Output:</a:t>
            </a:r>
            <a:r>
              <a:rPr lang="en-US" sz="1800" b="0" strike="noStrike" spc="-1">
                <a:latin typeface="Arial"/>
              </a:rPr>
              <a:t> When max count is reached, change_state_v signal is high</a:t>
            </a:r>
          </a:p>
          <a:p>
            <a:endParaRPr lang="en-US" sz="1800" b="0" strike="noStrike" spc="-1">
              <a:latin typeface="Arial"/>
            </a:endParaRPr>
          </a:p>
          <a:p>
            <a:r>
              <a:rPr lang="en-US" sz="1800" b="1" strike="noStrike" spc="-1">
                <a:latin typeface="Arial"/>
              </a:rPr>
              <a:t>Offset Adder: </a:t>
            </a:r>
            <a:r>
              <a:rPr lang="en-US" sz="1800" b="0" strike="noStrike" spc="-1">
                <a:latin typeface="Arial"/>
              </a:rPr>
              <a:t>If both FSMs are in ACTIVE, reads h_count and v_count and does 	         operations on them. </a:t>
            </a:r>
          </a:p>
          <a:p>
            <a:r>
              <a:rPr lang="en-US" sz="1800" b="0" strike="noStrike" spc="-1">
                <a:latin typeface="Arial"/>
              </a:rPr>
              <a:t>	</a:t>
            </a:r>
            <a:r>
              <a:rPr lang="en-US" sz="1800" b="1" strike="noStrike" spc="-1">
                <a:latin typeface="Arial"/>
              </a:rPr>
              <a:t>Output: </a:t>
            </a:r>
            <a:r>
              <a:rPr lang="en-US" sz="1800" b="0" strike="noStrike" spc="-1">
                <a:latin typeface="Arial"/>
              </a:rPr>
              <a:t>read_offset = (640 * v_count) + h_count</a:t>
            </a:r>
          </a:p>
          <a:p>
            <a:endParaRPr lang="en-US" sz="18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1504800" y="437040"/>
            <a:ext cx="9234000" cy="498240"/>
          </a:xfrm>
          <a:prstGeom prst="rect">
            <a:avLst/>
          </a:prstGeom>
          <a:noFill/>
          <a:ln w="38160">
            <a:noFill/>
          </a:ln>
        </p:spPr>
        <p:txBody>
          <a:bodyPr lIns="0" tIns="0" rIns="0" bIns="0" anchor="t">
            <a:noAutofit/>
          </a:bodyPr>
          <a:lstStyle/>
          <a:p>
            <a:pPr>
              <a:lnSpc>
                <a:spcPct val="90000"/>
              </a:lnSpc>
              <a:buNone/>
            </a:pPr>
            <a:r>
              <a:rPr lang="en-US" sz="3600" b="1" i="1" strike="noStrike" spc="-1">
                <a:solidFill>
                  <a:srgbClr val="C9B991"/>
                </a:solidFill>
                <a:latin typeface="Acumin Pro ExtraCondensed"/>
              </a:rPr>
              <a:t>I/O VGA Output Test Case</a:t>
            </a:r>
            <a:endParaRPr lang="en-US" sz="3600" b="0" strike="noStrike" spc="-1">
              <a:solidFill>
                <a:srgbClr val="000000"/>
              </a:solidFill>
              <a:latin typeface="Acumin Pro"/>
            </a:endParaRPr>
          </a:p>
        </p:txBody>
      </p:sp>
      <p:sp>
        <p:nvSpPr>
          <p:cNvPr id="146" name="Slide Number Placeholder 1"/>
          <p:cNvSpPr/>
          <p:nvPr/>
        </p:nvSpPr>
        <p:spPr>
          <a:xfrm>
            <a:off x="10784520" y="6293520"/>
            <a:ext cx="284400" cy="231840"/>
          </a:xfrm>
          <a:prstGeom prst="ellipse">
            <a:avLst/>
          </a:prstGeom>
          <a:noFill/>
          <a:ln w="0">
            <a:noFill/>
          </a:ln>
        </p:spPr>
        <p:style>
          <a:lnRef idx="0">
            <a:scrgbClr r="0" g="0" b="0"/>
          </a:lnRef>
          <a:fillRef idx="0">
            <a:scrgbClr r="0" g="0" b="0"/>
          </a:fillRef>
          <a:effectRef idx="0">
            <a:scrgbClr r="0" g="0" b="0"/>
          </a:effectRef>
          <a:fontRef idx="minor"/>
        </p:style>
        <p:txBody>
          <a:bodyPr lIns="18360" tIns="91440" rIns="18360" bIns="91440" anchor="ctr">
            <a:noAutofit/>
          </a:bodyPr>
          <a:lstStyle/>
          <a:p>
            <a:pPr algn="ctr">
              <a:lnSpc>
                <a:spcPct val="100000"/>
              </a:lnSpc>
              <a:buNone/>
            </a:pPr>
            <a:fld id="{3F24FEB4-A9C3-4C61-960E-939CDE7460CA}" type="slidenum">
              <a:rPr lang="en-US" sz="1000" b="1" strike="noStrike" spc="-1">
                <a:solidFill>
                  <a:srgbClr val="000000"/>
                </a:solidFill>
                <a:latin typeface="Acumin Pro Semibold"/>
              </a:rPr>
              <a:t>29</a:t>
            </a:fld>
            <a:endParaRPr lang="en-US" sz="1000" b="0" strike="noStrike" spc="-1">
              <a:latin typeface="Arial"/>
            </a:endParaRPr>
          </a:p>
        </p:txBody>
      </p:sp>
      <p:sp>
        <p:nvSpPr>
          <p:cNvPr id="147" name="TextBox 146"/>
          <p:cNvSpPr txBox="1"/>
          <p:nvPr/>
        </p:nvSpPr>
        <p:spPr>
          <a:xfrm>
            <a:off x="1143000" y="1143000"/>
            <a:ext cx="9829800" cy="5257800"/>
          </a:xfrm>
          <a:prstGeom prst="rect">
            <a:avLst/>
          </a:prstGeom>
          <a:noFill/>
          <a:ln w="0">
            <a:noFill/>
          </a:ln>
        </p:spPr>
        <p:txBody>
          <a:bodyPr lIns="90000" tIns="45000" rIns="90000" bIns="45000" anchor="t">
            <a:noAutofit/>
          </a:bodyPr>
          <a:lstStyle/>
          <a:p>
            <a:r>
              <a:rPr lang="en-US" sz="1800" b="0" strike="noStrike" spc="-1">
                <a:latin typeface="Arial"/>
              </a:rPr>
              <a:t>- Test that starting state is SYNC for both H and V upon reset, and HSYNC and VSYNC are low</a:t>
            </a:r>
          </a:p>
          <a:p>
            <a:endParaRPr lang="en-US" sz="1800" b="0" strike="noStrike" spc="-1">
              <a:latin typeface="Arial"/>
            </a:endParaRPr>
          </a:p>
          <a:p>
            <a:r>
              <a:rPr lang="en-US" sz="1800" b="0" strike="noStrike" spc="-1">
                <a:latin typeface="Arial"/>
              </a:rPr>
              <a:t>- Test that after *sync clk cycles, we change hsync state into BACKPORCH and turn HSYNC output to 1</a:t>
            </a:r>
          </a:p>
          <a:p>
            <a:endParaRPr lang="en-US" sz="1800" b="0" strike="noStrike" spc="-1">
              <a:latin typeface="Arial"/>
            </a:endParaRPr>
          </a:p>
          <a:p>
            <a:r>
              <a:rPr lang="en-US" sz="1800" b="0" strike="noStrike" spc="-1">
                <a:latin typeface="Arial"/>
              </a:rPr>
              <a:t>- Test that after *backporch clk cycles, we change hsync state into ACTIVE</a:t>
            </a:r>
          </a:p>
          <a:p>
            <a:endParaRPr lang="en-US" sz="1800" b="0" strike="noStrike" spc="-1">
              <a:latin typeface="Arial"/>
            </a:endParaRPr>
          </a:p>
          <a:p>
            <a:r>
              <a:rPr lang="en-US" sz="1800" b="0" strike="noStrike" spc="-1">
                <a:latin typeface="Arial"/>
              </a:rPr>
              <a:t>- Test that while active, data is sent out only if h_active and v_active are both high</a:t>
            </a:r>
          </a:p>
          <a:p>
            <a:endParaRPr lang="en-US" sz="1800" b="0" strike="noStrike" spc="-1">
              <a:latin typeface="Arial"/>
            </a:endParaRPr>
          </a:p>
          <a:p>
            <a:r>
              <a:rPr lang="en-US" sz="1800" b="0" strike="noStrike" spc="-1">
                <a:latin typeface="Arial"/>
              </a:rPr>
              <a:t>- Test that after *active clk cycles, we change state to FRONTPORCH, and once *frontporch clk cycles have passed, v_count_toggle becomes high, and the state goes to SYNC</a:t>
            </a:r>
          </a:p>
          <a:p>
            <a:endParaRPr lang="en-US" sz="1800" b="0" strike="noStrike" spc="-1">
              <a:latin typeface="Arial"/>
            </a:endParaRPr>
          </a:p>
          <a:p>
            <a:r>
              <a:rPr lang="en-US" sz="1800" b="0" strike="noStrike" spc="-1">
                <a:latin typeface="Arial"/>
              </a:rPr>
              <a:t>- Test that after 2 HSYNC cycles, vsync state enters FRONTPORCH and VSYNC is high</a:t>
            </a:r>
          </a:p>
          <a:p>
            <a:endParaRPr lang="en-US" sz="1800" b="0" strike="noStrike" spc="-1">
              <a:latin typeface="Arial"/>
            </a:endParaRPr>
          </a:p>
          <a:p>
            <a:r>
              <a:rPr lang="en-US" sz="1800" b="0" strike="noStrike" spc="-1">
                <a:latin typeface="Arial"/>
              </a:rPr>
              <a:t>- Test that when VSTATE is ACTIVE, data is being sent out of the system</a:t>
            </a:r>
          </a:p>
          <a:p>
            <a:endParaRPr lang="en-US" sz="1800" b="0" strike="noStrike" spc="-1">
              <a:latin typeface="Arial"/>
            </a:endParaRPr>
          </a:p>
          <a:p>
            <a:r>
              <a:rPr lang="en-US" sz="1800" b="0" strike="noStrike" spc="-1">
                <a:latin typeface="Arial"/>
              </a:rPr>
              <a:t>- Test that after final frontporch clock cycle in both V and H, offset resets and both enter SYNC state</a:t>
            </a:r>
          </a:p>
          <a:p>
            <a:endParaRPr lang="en-US" sz="1800" b="0" strike="noStrike" spc="-1">
              <a:latin typeface="Arial"/>
            </a:endParaRPr>
          </a:p>
          <a:p>
            <a:r>
              <a:rPr lang="en-US" sz="1800" b="0" strike="noStrike" spc="-1">
                <a:latin typeface="Arial"/>
              </a:rPr>
              <a:t>- Test with various memory register information to ensure proper functionality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25BD9-7823-9454-E7E3-01F3AD391724}"/>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7C3E1C65-F32B-6D9A-6A91-2D3BCBBA2C93}"/>
              </a:ext>
            </a:extLst>
          </p:cNvPr>
          <p:cNvSpPr>
            <a:spLocks noGrp="1"/>
          </p:cNvSpPr>
          <p:nvPr>
            <p:ph type="subTitle" idx="1"/>
          </p:nvPr>
        </p:nvSpPr>
        <p:spPr/>
        <p:txBody>
          <a:bodyPr/>
          <a:lstStyle/>
          <a:p>
            <a:r>
              <a:rPr lang="en-US" dirty="0"/>
              <a:t>Example CPU functions</a:t>
            </a:r>
          </a:p>
        </p:txBody>
      </p:sp>
      <p:sp>
        <p:nvSpPr>
          <p:cNvPr id="4" name="Text Placeholder 3">
            <a:extLst>
              <a:ext uri="{FF2B5EF4-FFF2-40B4-BE49-F238E27FC236}">
                <a16:creationId xmlns:a16="http://schemas.microsoft.com/office/drawing/2014/main" id="{2594EB4D-A46A-8611-92B7-38ADED60B339}"/>
              </a:ext>
            </a:extLst>
          </p:cNvPr>
          <p:cNvSpPr>
            <a:spLocks noGrp="1"/>
          </p:cNvSpPr>
          <p:nvPr>
            <p:ph type="body" sz="quarter" idx="14"/>
          </p:nvPr>
        </p:nvSpPr>
        <p:spPr/>
        <p:txBody>
          <a:bodyPr/>
          <a:lstStyle/>
          <a:p>
            <a:r>
              <a:rPr lang="en-US" dirty="0"/>
              <a:t>Add/subtract</a:t>
            </a:r>
          </a:p>
          <a:p>
            <a:r>
              <a:rPr lang="en-US" dirty="0"/>
              <a:t>NOT, XOR, OR, AND</a:t>
            </a:r>
          </a:p>
          <a:p>
            <a:r>
              <a:rPr lang="en-US" dirty="0"/>
              <a:t>Shift left/right</a:t>
            </a:r>
          </a:p>
          <a:p>
            <a:r>
              <a:rPr lang="en-US" dirty="0"/>
              <a:t>Load to register/memory</a:t>
            </a:r>
          </a:p>
          <a:p>
            <a:r>
              <a:rPr lang="en-US" dirty="0"/>
              <a:t>Branch/Jump</a:t>
            </a:r>
          </a:p>
          <a:p>
            <a:r>
              <a:rPr lang="en-US" dirty="0"/>
              <a:t>More </a:t>
            </a:r>
            <a:r>
              <a:rPr lang="en-US" dirty="0">
                <a:sym typeface="Wingdings" panose="05000000000000000000" pitchFamily="2" charset="2"/>
              </a:rPr>
              <a:t></a:t>
            </a:r>
            <a:endParaRPr lang="en-US" dirty="0"/>
          </a:p>
        </p:txBody>
      </p:sp>
      <p:sp>
        <p:nvSpPr>
          <p:cNvPr id="5" name="Slide Number Placeholder 4">
            <a:extLst>
              <a:ext uri="{FF2B5EF4-FFF2-40B4-BE49-F238E27FC236}">
                <a16:creationId xmlns:a16="http://schemas.microsoft.com/office/drawing/2014/main" id="{0FE8512D-2509-0295-1B00-8CC2B191D2F5}"/>
              </a:ext>
            </a:extLst>
          </p:cNvPr>
          <p:cNvSpPr>
            <a:spLocks noGrp="1"/>
          </p:cNvSpPr>
          <p:nvPr>
            <p:ph type="sldNum" sz="quarter" idx="12"/>
          </p:nvPr>
        </p:nvSpPr>
        <p:spPr/>
        <p:txBody>
          <a:bodyPr/>
          <a:lstStyle/>
          <a:p>
            <a:fld id="{88B5220A-EB23-48F3-9FB6-FE2BFABBF45A}" type="slidenum">
              <a:rPr lang="en-US" smtClean="0"/>
              <a:t>3</a:t>
            </a:fld>
            <a:endParaRPr lang="en-US" dirty="0"/>
          </a:p>
        </p:txBody>
      </p:sp>
      <p:pic>
        <p:nvPicPr>
          <p:cNvPr id="3076" name="Picture 4" descr="Earning A Computer Programming Degree: What To Know – Forbes Advisor">
            <a:extLst>
              <a:ext uri="{FF2B5EF4-FFF2-40B4-BE49-F238E27FC236}">
                <a16:creationId xmlns:a16="http://schemas.microsoft.com/office/drawing/2014/main" id="{88609543-E281-41CB-FE3D-7C86F4FFB8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0072" y="2703443"/>
            <a:ext cx="5756455" cy="3230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2098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27F76-CB66-0CB4-F93D-0E794FED92CD}"/>
              </a:ext>
            </a:extLst>
          </p:cNvPr>
          <p:cNvSpPr>
            <a:spLocks noGrp="1"/>
          </p:cNvSpPr>
          <p:nvPr>
            <p:ph type="ctrTitle"/>
          </p:nvPr>
        </p:nvSpPr>
        <p:spPr>
          <a:xfrm>
            <a:off x="1504670" y="437030"/>
            <a:ext cx="9234309" cy="498598"/>
          </a:xfrm>
        </p:spPr>
        <p:txBody>
          <a:bodyPr/>
          <a:lstStyle/>
          <a:p>
            <a:r>
              <a:rPr lang="en-US" dirty="0"/>
              <a:t>Timeline</a:t>
            </a:r>
          </a:p>
        </p:txBody>
      </p:sp>
      <p:sp>
        <p:nvSpPr>
          <p:cNvPr id="4" name="Text Placeholder 3">
            <a:extLst>
              <a:ext uri="{FF2B5EF4-FFF2-40B4-BE49-F238E27FC236}">
                <a16:creationId xmlns:a16="http://schemas.microsoft.com/office/drawing/2014/main" id="{5FF83E65-FC57-22E2-3261-0D37083D17A9}"/>
              </a:ext>
            </a:extLst>
          </p:cNvPr>
          <p:cNvSpPr>
            <a:spLocks noGrp="1"/>
          </p:cNvSpPr>
          <p:nvPr>
            <p:ph type="body" sz="quarter" idx="14"/>
          </p:nvPr>
        </p:nvSpPr>
        <p:spPr>
          <a:xfrm>
            <a:off x="2064139" y="1301568"/>
            <a:ext cx="7366000" cy="3411537"/>
          </a:xfrm>
        </p:spPr>
        <p:txBody>
          <a:bodyPr>
            <a:normAutofit/>
          </a:bodyPr>
          <a:lstStyle/>
          <a:p>
            <a:r>
              <a:rPr lang="en-US" sz="2400" dirty="0"/>
              <a:t>Finish Verilog by Saturday (6/22)</a:t>
            </a:r>
          </a:p>
          <a:p>
            <a:r>
              <a:rPr lang="en-US" sz="2400" dirty="0"/>
              <a:t>Finish testbenches and integration by next Wednesday (6/26)</a:t>
            </a:r>
          </a:p>
          <a:p>
            <a:r>
              <a:rPr lang="en-US" sz="2400" dirty="0"/>
              <a:t>Finish rest and overall testbench by next Friday (6/28)</a:t>
            </a:r>
          </a:p>
          <a:p>
            <a:endParaRPr lang="en-US" sz="2400" dirty="0"/>
          </a:p>
        </p:txBody>
      </p:sp>
      <p:sp>
        <p:nvSpPr>
          <p:cNvPr id="5" name="Slide Number Placeholder 4">
            <a:extLst>
              <a:ext uri="{FF2B5EF4-FFF2-40B4-BE49-F238E27FC236}">
                <a16:creationId xmlns:a16="http://schemas.microsoft.com/office/drawing/2014/main" id="{F6B32E56-317D-74AB-8DC0-3E02E47FFDE7}"/>
              </a:ext>
            </a:extLst>
          </p:cNvPr>
          <p:cNvSpPr>
            <a:spLocks noGrp="1"/>
          </p:cNvSpPr>
          <p:nvPr>
            <p:ph type="sldNum" sz="quarter" idx="12"/>
          </p:nvPr>
        </p:nvSpPr>
        <p:spPr/>
        <p:txBody>
          <a:bodyPr/>
          <a:lstStyle/>
          <a:p>
            <a:fld id="{88B5220A-EB23-48F3-9FB6-FE2BFABBF45A}" type="slidenum">
              <a:rPr lang="en-US" smtClean="0"/>
              <a:t>30</a:t>
            </a:fld>
            <a:endParaRPr lang="en-US" dirty="0"/>
          </a:p>
        </p:txBody>
      </p:sp>
    </p:spTree>
    <p:extLst>
      <p:ext uri="{BB962C8B-B14F-4D97-AF65-F5344CB8AC3E}">
        <p14:creationId xmlns:p14="http://schemas.microsoft.com/office/powerpoint/2010/main" val="719396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E6AF-4C46-F611-0830-0584094CF72D}"/>
              </a:ext>
            </a:extLst>
          </p:cNvPr>
          <p:cNvSpPr>
            <a:spLocks noGrp="1"/>
          </p:cNvSpPr>
          <p:nvPr>
            <p:ph type="ctrTitle"/>
          </p:nvPr>
        </p:nvSpPr>
        <p:spPr>
          <a:xfrm>
            <a:off x="1504670" y="437030"/>
            <a:ext cx="9234309" cy="498598"/>
          </a:xfrm>
        </p:spPr>
        <p:txBody>
          <a:bodyPr/>
          <a:lstStyle/>
          <a:p>
            <a:r>
              <a:rPr lang="en-US" dirty="0"/>
              <a:t>Expected Obstacles</a:t>
            </a:r>
          </a:p>
        </p:txBody>
      </p:sp>
      <p:sp>
        <p:nvSpPr>
          <p:cNvPr id="4" name="Text Placeholder 3">
            <a:extLst>
              <a:ext uri="{FF2B5EF4-FFF2-40B4-BE49-F238E27FC236}">
                <a16:creationId xmlns:a16="http://schemas.microsoft.com/office/drawing/2014/main" id="{B44DD88A-56DA-9FD9-78FF-2228D1EE0F97}"/>
              </a:ext>
            </a:extLst>
          </p:cNvPr>
          <p:cNvSpPr>
            <a:spLocks noGrp="1"/>
          </p:cNvSpPr>
          <p:nvPr>
            <p:ph type="body" sz="quarter" idx="14"/>
          </p:nvPr>
        </p:nvSpPr>
        <p:spPr>
          <a:xfrm>
            <a:off x="2073470" y="1329560"/>
            <a:ext cx="7366000" cy="4936995"/>
          </a:xfrm>
        </p:spPr>
        <p:txBody>
          <a:bodyPr>
            <a:normAutofit/>
          </a:bodyPr>
          <a:lstStyle/>
          <a:p>
            <a:r>
              <a:rPr lang="en-US" sz="2400" dirty="0"/>
              <a:t>Integrating Modules</a:t>
            </a:r>
          </a:p>
          <a:p>
            <a:r>
              <a:rPr lang="en-US" sz="2400" dirty="0"/>
              <a:t>Overlap with Fetch Execute Cycles</a:t>
            </a:r>
          </a:p>
          <a:p>
            <a:r>
              <a:rPr lang="en-US" sz="2400" dirty="0"/>
              <a:t>Integrating IO with CPU</a:t>
            </a:r>
          </a:p>
          <a:p>
            <a:r>
              <a:rPr lang="en-US" sz="2400" dirty="0"/>
              <a:t>Image generation</a:t>
            </a:r>
          </a:p>
          <a:p>
            <a:endParaRPr lang="en-US" sz="2400" dirty="0"/>
          </a:p>
          <a:p>
            <a:r>
              <a:rPr lang="en-US" sz="2400" dirty="0" err="1"/>
              <a:t>Testbenching</a:t>
            </a:r>
            <a:r>
              <a:rPr lang="en-US" sz="2400" dirty="0"/>
              <a:t> (a lot of </a:t>
            </a:r>
            <a:r>
              <a:rPr lang="en-US" sz="2400" dirty="0" err="1"/>
              <a:t>testbenching</a:t>
            </a:r>
            <a:r>
              <a:rPr lang="en-US" sz="2400" dirty="0"/>
              <a:t>)</a:t>
            </a:r>
          </a:p>
        </p:txBody>
      </p:sp>
      <p:sp>
        <p:nvSpPr>
          <p:cNvPr id="5" name="Slide Number Placeholder 4">
            <a:extLst>
              <a:ext uri="{FF2B5EF4-FFF2-40B4-BE49-F238E27FC236}">
                <a16:creationId xmlns:a16="http://schemas.microsoft.com/office/drawing/2014/main" id="{682D4168-ECD1-209B-6680-7551993E2135}"/>
              </a:ext>
            </a:extLst>
          </p:cNvPr>
          <p:cNvSpPr>
            <a:spLocks noGrp="1"/>
          </p:cNvSpPr>
          <p:nvPr>
            <p:ph type="sldNum" sz="quarter" idx="12"/>
          </p:nvPr>
        </p:nvSpPr>
        <p:spPr/>
        <p:txBody>
          <a:bodyPr/>
          <a:lstStyle/>
          <a:p>
            <a:fld id="{88B5220A-EB23-48F3-9FB6-FE2BFABBF45A}" type="slidenum">
              <a:rPr lang="en-US" smtClean="0"/>
              <a:t>31</a:t>
            </a:fld>
            <a:endParaRPr lang="en-US" dirty="0"/>
          </a:p>
        </p:txBody>
      </p:sp>
    </p:spTree>
    <p:extLst>
      <p:ext uri="{BB962C8B-B14F-4D97-AF65-F5344CB8AC3E}">
        <p14:creationId xmlns:p14="http://schemas.microsoft.com/office/powerpoint/2010/main" val="31401829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8384E-5B3E-4125-E222-1A777665EB16}"/>
              </a:ext>
            </a:extLst>
          </p:cNvPr>
          <p:cNvSpPr>
            <a:spLocks noGrp="1"/>
          </p:cNvSpPr>
          <p:nvPr>
            <p:ph type="ctrTitle"/>
          </p:nvPr>
        </p:nvSpPr>
        <p:spPr>
          <a:xfrm>
            <a:off x="1504670" y="437030"/>
            <a:ext cx="9234309" cy="498598"/>
          </a:xfrm>
        </p:spPr>
        <p:txBody>
          <a:bodyPr/>
          <a:lstStyle/>
          <a:p>
            <a:r>
              <a:rPr lang="en-US" dirty="0"/>
              <a:t>IO CPU Integration Potential Solution</a:t>
            </a:r>
          </a:p>
        </p:txBody>
      </p:sp>
      <p:sp>
        <p:nvSpPr>
          <p:cNvPr id="5" name="Slide Number Placeholder 4">
            <a:extLst>
              <a:ext uri="{FF2B5EF4-FFF2-40B4-BE49-F238E27FC236}">
                <a16:creationId xmlns:a16="http://schemas.microsoft.com/office/drawing/2014/main" id="{33320E32-568A-AEA6-F728-7717F42FF289}"/>
              </a:ext>
            </a:extLst>
          </p:cNvPr>
          <p:cNvSpPr>
            <a:spLocks noGrp="1"/>
          </p:cNvSpPr>
          <p:nvPr>
            <p:ph type="sldNum" sz="quarter" idx="12"/>
          </p:nvPr>
        </p:nvSpPr>
        <p:spPr/>
        <p:txBody>
          <a:bodyPr/>
          <a:lstStyle/>
          <a:p>
            <a:fld id="{88B5220A-EB23-48F3-9FB6-FE2BFABBF45A}" type="slidenum">
              <a:rPr lang="en-US" smtClean="0"/>
              <a:t>32</a:t>
            </a:fld>
            <a:endParaRPr lang="en-US" dirty="0"/>
          </a:p>
        </p:txBody>
      </p:sp>
      <p:pic>
        <p:nvPicPr>
          <p:cNvPr id="7" name="Picture 6" descr="A screen shot of a computer program&#10;&#10;Description automatically generated">
            <a:extLst>
              <a:ext uri="{FF2B5EF4-FFF2-40B4-BE49-F238E27FC236}">
                <a16:creationId xmlns:a16="http://schemas.microsoft.com/office/drawing/2014/main" id="{E99C9F62-84D6-3832-C559-27E57A8DF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8584" y="1024099"/>
            <a:ext cx="8574832" cy="5577387"/>
          </a:xfrm>
          <a:prstGeom prst="rect">
            <a:avLst/>
          </a:prstGeom>
        </p:spPr>
      </p:pic>
    </p:spTree>
    <p:extLst>
      <p:ext uri="{BB962C8B-B14F-4D97-AF65-F5344CB8AC3E}">
        <p14:creationId xmlns:p14="http://schemas.microsoft.com/office/powerpoint/2010/main" val="285226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DF71-479C-4F6B-7DA1-C1EE2EA2316F}"/>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8BA56806-F40D-5A79-67E8-9882C374DA10}"/>
              </a:ext>
            </a:extLst>
          </p:cNvPr>
          <p:cNvSpPr>
            <a:spLocks noGrp="1"/>
          </p:cNvSpPr>
          <p:nvPr>
            <p:ph type="subTitle" idx="1"/>
          </p:nvPr>
        </p:nvSpPr>
        <p:spPr>
          <a:xfrm>
            <a:off x="1504669" y="1345167"/>
            <a:ext cx="9234308" cy="338554"/>
          </a:xfrm>
        </p:spPr>
        <p:txBody>
          <a:bodyPr/>
          <a:lstStyle/>
          <a:p>
            <a:r>
              <a:rPr lang="en-US" dirty="0"/>
              <a:t>Possible apps/games to implement</a:t>
            </a:r>
          </a:p>
        </p:txBody>
      </p:sp>
      <p:sp>
        <p:nvSpPr>
          <p:cNvPr id="4" name="Text Placeholder 3">
            <a:extLst>
              <a:ext uri="{FF2B5EF4-FFF2-40B4-BE49-F238E27FC236}">
                <a16:creationId xmlns:a16="http://schemas.microsoft.com/office/drawing/2014/main" id="{E68D725A-234B-8E62-6A9A-C26135BB237E}"/>
              </a:ext>
            </a:extLst>
          </p:cNvPr>
          <p:cNvSpPr>
            <a:spLocks noGrp="1"/>
          </p:cNvSpPr>
          <p:nvPr>
            <p:ph type="body" sz="quarter" idx="14"/>
          </p:nvPr>
        </p:nvSpPr>
        <p:spPr/>
        <p:txBody>
          <a:bodyPr/>
          <a:lstStyle/>
          <a:p>
            <a:pPr lvl="1"/>
            <a:r>
              <a:rPr lang="en-US" dirty="0"/>
              <a:t>Pong</a:t>
            </a:r>
          </a:p>
          <a:p>
            <a:pPr lvl="1"/>
            <a:r>
              <a:rPr lang="en-US" dirty="0"/>
              <a:t>Snake</a:t>
            </a:r>
          </a:p>
          <a:p>
            <a:pPr lvl="1"/>
            <a:r>
              <a:rPr lang="en-US" dirty="0"/>
              <a:t>Tetris</a:t>
            </a:r>
          </a:p>
        </p:txBody>
      </p:sp>
      <p:sp>
        <p:nvSpPr>
          <p:cNvPr id="5" name="Slide Number Placeholder 4">
            <a:extLst>
              <a:ext uri="{FF2B5EF4-FFF2-40B4-BE49-F238E27FC236}">
                <a16:creationId xmlns:a16="http://schemas.microsoft.com/office/drawing/2014/main" id="{E55606F4-B306-4024-6909-22065ED9C64B}"/>
              </a:ext>
            </a:extLst>
          </p:cNvPr>
          <p:cNvSpPr>
            <a:spLocks noGrp="1"/>
          </p:cNvSpPr>
          <p:nvPr>
            <p:ph type="sldNum" sz="quarter" idx="12"/>
          </p:nvPr>
        </p:nvSpPr>
        <p:spPr/>
        <p:txBody>
          <a:bodyPr/>
          <a:lstStyle/>
          <a:p>
            <a:fld id="{88B5220A-EB23-48F3-9FB6-FE2BFABBF45A}" type="slidenum">
              <a:rPr lang="en-US" smtClean="0"/>
              <a:t>4</a:t>
            </a:fld>
            <a:endParaRPr lang="en-US" dirty="0"/>
          </a:p>
        </p:txBody>
      </p:sp>
      <p:pic>
        <p:nvPicPr>
          <p:cNvPr id="7" name="Picture 6">
            <a:extLst>
              <a:ext uri="{FF2B5EF4-FFF2-40B4-BE49-F238E27FC236}">
                <a16:creationId xmlns:a16="http://schemas.microsoft.com/office/drawing/2014/main" id="{28339EBB-5A7D-4287-32E7-CCB34E6424DC}"/>
              </a:ext>
            </a:extLst>
          </p:cNvPr>
          <p:cNvPicPr>
            <a:picLocks noChangeAspect="1"/>
          </p:cNvPicPr>
          <p:nvPr/>
        </p:nvPicPr>
        <p:blipFill>
          <a:blip r:embed="rId2"/>
          <a:stretch>
            <a:fillRect/>
          </a:stretch>
        </p:blipFill>
        <p:spPr>
          <a:xfrm>
            <a:off x="2000317" y="3737113"/>
            <a:ext cx="8196167" cy="3120887"/>
          </a:xfrm>
          <a:prstGeom prst="rect">
            <a:avLst/>
          </a:prstGeom>
        </p:spPr>
      </p:pic>
    </p:spTree>
    <p:extLst>
      <p:ext uri="{BB962C8B-B14F-4D97-AF65-F5344CB8AC3E}">
        <p14:creationId xmlns:p14="http://schemas.microsoft.com/office/powerpoint/2010/main" val="644814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06DD2-835A-9E52-A7C0-58BA2B1506EF}"/>
              </a:ext>
            </a:extLst>
          </p:cNvPr>
          <p:cNvSpPr>
            <a:spLocks noGrp="1"/>
          </p:cNvSpPr>
          <p:nvPr>
            <p:ph type="ctrTitle"/>
          </p:nvPr>
        </p:nvSpPr>
        <p:spPr>
          <a:xfrm>
            <a:off x="1504670" y="437030"/>
            <a:ext cx="9234309" cy="498598"/>
          </a:xfrm>
        </p:spPr>
        <p:txBody>
          <a:bodyPr/>
          <a:lstStyle/>
          <a:p>
            <a:r>
              <a:rPr lang="en-US" dirty="0"/>
              <a:t>ISA: RISC-V 32I</a:t>
            </a:r>
          </a:p>
        </p:txBody>
      </p:sp>
      <p:sp>
        <p:nvSpPr>
          <p:cNvPr id="3" name="Subtitle 2">
            <a:extLst>
              <a:ext uri="{FF2B5EF4-FFF2-40B4-BE49-F238E27FC236}">
                <a16:creationId xmlns:a16="http://schemas.microsoft.com/office/drawing/2014/main" id="{CB020337-694C-21C5-21DB-77EE1E6274CB}"/>
              </a:ext>
            </a:extLst>
          </p:cNvPr>
          <p:cNvSpPr>
            <a:spLocks noGrp="1"/>
          </p:cNvSpPr>
          <p:nvPr>
            <p:ph type="subTitle" idx="1"/>
          </p:nvPr>
        </p:nvSpPr>
        <p:spPr/>
        <p:txBody>
          <a:bodyPr/>
          <a:lstStyle/>
          <a:p>
            <a:r>
              <a:rPr lang="en-US" dirty="0"/>
              <a:t>“Reduced Instruction Set Computer”</a:t>
            </a:r>
          </a:p>
        </p:txBody>
      </p:sp>
      <p:sp>
        <p:nvSpPr>
          <p:cNvPr id="4" name="Text Placeholder 3">
            <a:extLst>
              <a:ext uri="{FF2B5EF4-FFF2-40B4-BE49-F238E27FC236}">
                <a16:creationId xmlns:a16="http://schemas.microsoft.com/office/drawing/2014/main" id="{80F674E0-EB03-F95C-5945-6E8A233BD703}"/>
              </a:ext>
            </a:extLst>
          </p:cNvPr>
          <p:cNvSpPr>
            <a:spLocks noGrp="1"/>
          </p:cNvSpPr>
          <p:nvPr>
            <p:ph type="body" sz="quarter" idx="14"/>
          </p:nvPr>
        </p:nvSpPr>
        <p:spPr/>
        <p:txBody>
          <a:bodyPr/>
          <a:lstStyle/>
          <a:p>
            <a:r>
              <a:rPr lang="en-US" dirty="0"/>
              <a:t>Open source</a:t>
            </a:r>
          </a:p>
          <a:p>
            <a:r>
              <a:rPr lang="en-US" dirty="0"/>
              <a:t>32 internal registers</a:t>
            </a:r>
          </a:p>
          <a:p>
            <a:endParaRPr lang="en-US" dirty="0"/>
          </a:p>
          <a:p>
            <a:r>
              <a:rPr lang="en-US" dirty="0"/>
              <a:t>40 different instructions</a:t>
            </a:r>
          </a:p>
          <a:p>
            <a:pPr lvl="1"/>
            <a:r>
              <a:rPr lang="en-US" dirty="0"/>
              <a:t>6 instruction types</a:t>
            </a:r>
          </a:p>
          <a:p>
            <a:pPr marL="0" indent="0">
              <a:buNone/>
            </a:pPr>
            <a:endParaRPr lang="en-US" dirty="0"/>
          </a:p>
          <a:p>
            <a:r>
              <a:rPr lang="en-US" dirty="0"/>
              <a:t>Single clock cycle</a:t>
            </a:r>
          </a:p>
          <a:p>
            <a:endParaRPr lang="en-US" dirty="0"/>
          </a:p>
          <a:p>
            <a:r>
              <a:rPr lang="en-US" dirty="0"/>
              <a:t>Relatively simple to make </a:t>
            </a:r>
            <a:r>
              <a:rPr lang="en-US" dirty="0">
                <a:sym typeface="Wingdings" panose="05000000000000000000" pitchFamily="2" charset="2"/>
              </a:rPr>
              <a:t></a:t>
            </a:r>
            <a:endParaRPr lang="en-US" dirty="0"/>
          </a:p>
          <a:p>
            <a:endParaRPr lang="en-US" dirty="0"/>
          </a:p>
        </p:txBody>
      </p:sp>
      <p:sp>
        <p:nvSpPr>
          <p:cNvPr id="5" name="Slide Number Placeholder 4">
            <a:extLst>
              <a:ext uri="{FF2B5EF4-FFF2-40B4-BE49-F238E27FC236}">
                <a16:creationId xmlns:a16="http://schemas.microsoft.com/office/drawing/2014/main" id="{684C9910-AA38-B8D4-5ECA-0EA1F1F1DA3A}"/>
              </a:ext>
            </a:extLst>
          </p:cNvPr>
          <p:cNvSpPr>
            <a:spLocks noGrp="1"/>
          </p:cNvSpPr>
          <p:nvPr>
            <p:ph type="sldNum" sz="quarter" idx="12"/>
          </p:nvPr>
        </p:nvSpPr>
        <p:spPr/>
        <p:txBody>
          <a:bodyPr/>
          <a:lstStyle/>
          <a:p>
            <a:fld id="{88B5220A-EB23-48F3-9FB6-FE2BFABBF45A}" type="slidenum">
              <a:rPr lang="en-US" smtClean="0"/>
              <a:t>5</a:t>
            </a:fld>
            <a:endParaRPr lang="en-US" dirty="0"/>
          </a:p>
        </p:txBody>
      </p:sp>
      <p:pic>
        <p:nvPicPr>
          <p:cNvPr id="1026" name="Picture 2" descr="The RISC-V Memory Consistency Model – RISC-V International">
            <a:extLst>
              <a:ext uri="{FF2B5EF4-FFF2-40B4-BE49-F238E27FC236}">
                <a16:creationId xmlns:a16="http://schemas.microsoft.com/office/drawing/2014/main" id="{D94C6B08-EE74-6011-B99F-BE1003915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6588" y="1345167"/>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21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CE72-BEC4-519A-6BA9-B763EB0F388D}"/>
              </a:ext>
            </a:extLst>
          </p:cNvPr>
          <p:cNvSpPr>
            <a:spLocks noGrp="1"/>
          </p:cNvSpPr>
          <p:nvPr>
            <p:ph type="ctrTitle"/>
          </p:nvPr>
        </p:nvSpPr>
        <p:spPr>
          <a:xfrm>
            <a:off x="1504670" y="437030"/>
            <a:ext cx="9234309" cy="498598"/>
          </a:xfrm>
        </p:spPr>
        <p:txBody>
          <a:bodyPr/>
          <a:lstStyle/>
          <a:p>
            <a:r>
              <a:rPr lang="en-US" dirty="0"/>
              <a:t>Team Roles</a:t>
            </a:r>
          </a:p>
        </p:txBody>
      </p:sp>
      <p:sp>
        <p:nvSpPr>
          <p:cNvPr id="4" name="Text Placeholder 3">
            <a:extLst>
              <a:ext uri="{FF2B5EF4-FFF2-40B4-BE49-F238E27FC236}">
                <a16:creationId xmlns:a16="http://schemas.microsoft.com/office/drawing/2014/main" id="{1A4684E6-F090-9726-FC92-A89CBFFEFE73}"/>
              </a:ext>
            </a:extLst>
          </p:cNvPr>
          <p:cNvSpPr>
            <a:spLocks noGrp="1"/>
          </p:cNvSpPr>
          <p:nvPr>
            <p:ph type="body" sz="quarter" idx="14"/>
          </p:nvPr>
        </p:nvSpPr>
        <p:spPr>
          <a:xfrm>
            <a:off x="2082800" y="1469520"/>
            <a:ext cx="7366000" cy="3411537"/>
          </a:xfrm>
        </p:spPr>
        <p:txBody>
          <a:bodyPr>
            <a:normAutofit/>
          </a:bodyPr>
          <a:lstStyle/>
          <a:p>
            <a:r>
              <a:rPr lang="en-US" sz="2800" dirty="0"/>
              <a:t>Michael – Top Level Design, Program Counter</a:t>
            </a:r>
          </a:p>
          <a:p>
            <a:r>
              <a:rPr lang="en-US" sz="2800" dirty="0"/>
              <a:t>Andy – Control Unit, Decoder, </a:t>
            </a:r>
            <a:r>
              <a:rPr lang="en-US" sz="2800" dirty="0" err="1"/>
              <a:t>ImmGen</a:t>
            </a:r>
            <a:endParaRPr lang="en-US" sz="2800" dirty="0"/>
          </a:p>
          <a:p>
            <a:r>
              <a:rPr lang="en-US" sz="2800" dirty="0"/>
              <a:t>Mary – Arithmetic Logic Unit</a:t>
            </a:r>
          </a:p>
          <a:p>
            <a:r>
              <a:rPr lang="en-US" sz="2800" dirty="0"/>
              <a:t>Duc – Registers/Memory</a:t>
            </a:r>
          </a:p>
          <a:p>
            <a:r>
              <a:rPr lang="en-US" sz="2800" dirty="0"/>
              <a:t>Travis – Peripherals (Display and keyboard)</a:t>
            </a:r>
          </a:p>
          <a:p>
            <a:endParaRPr lang="en-US" sz="2800" dirty="0"/>
          </a:p>
          <a:p>
            <a:r>
              <a:rPr lang="en-US" sz="2800" dirty="0"/>
              <a:t>Dhruv – moral support </a:t>
            </a:r>
            <a:r>
              <a:rPr lang="en-US" sz="2800" dirty="0">
                <a:sym typeface="Wingdings" panose="05000000000000000000" pitchFamily="2" charset="2"/>
              </a:rPr>
              <a:t></a:t>
            </a:r>
            <a:endParaRPr lang="en-US" sz="2800" dirty="0"/>
          </a:p>
        </p:txBody>
      </p:sp>
      <p:sp>
        <p:nvSpPr>
          <p:cNvPr id="5" name="Slide Number Placeholder 4">
            <a:extLst>
              <a:ext uri="{FF2B5EF4-FFF2-40B4-BE49-F238E27FC236}">
                <a16:creationId xmlns:a16="http://schemas.microsoft.com/office/drawing/2014/main" id="{DAE82D04-A454-EB5C-1BF6-97268B2D8F07}"/>
              </a:ext>
            </a:extLst>
          </p:cNvPr>
          <p:cNvSpPr>
            <a:spLocks noGrp="1"/>
          </p:cNvSpPr>
          <p:nvPr>
            <p:ph type="sldNum" sz="quarter" idx="12"/>
          </p:nvPr>
        </p:nvSpPr>
        <p:spPr/>
        <p:txBody>
          <a:bodyPr/>
          <a:lstStyle/>
          <a:p>
            <a:fld id="{88B5220A-EB23-48F3-9FB6-FE2BFABBF45A}" type="slidenum">
              <a:rPr lang="en-US" smtClean="0"/>
              <a:t>6</a:t>
            </a:fld>
            <a:endParaRPr lang="en-US" dirty="0"/>
          </a:p>
        </p:txBody>
      </p:sp>
    </p:spTree>
    <p:extLst>
      <p:ext uri="{BB962C8B-B14F-4D97-AF65-F5344CB8AC3E}">
        <p14:creationId xmlns:p14="http://schemas.microsoft.com/office/powerpoint/2010/main" val="2380957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480F1-3C00-F7B9-A3FD-32485D0E7EF6}"/>
              </a:ext>
            </a:extLst>
          </p:cNvPr>
          <p:cNvSpPr>
            <a:spLocks noGrp="1"/>
          </p:cNvSpPr>
          <p:nvPr>
            <p:ph type="ctrTitle"/>
          </p:nvPr>
        </p:nvSpPr>
        <p:spPr>
          <a:xfrm>
            <a:off x="1504670" y="437030"/>
            <a:ext cx="9234309" cy="498598"/>
          </a:xfrm>
        </p:spPr>
        <p:txBody>
          <a:bodyPr/>
          <a:lstStyle/>
          <a:p>
            <a:r>
              <a:rPr lang="en-US" dirty="0"/>
              <a:t>Top Level Design</a:t>
            </a:r>
          </a:p>
        </p:txBody>
      </p:sp>
      <p:sp>
        <p:nvSpPr>
          <p:cNvPr id="3" name="Subtitle 2">
            <a:extLst>
              <a:ext uri="{FF2B5EF4-FFF2-40B4-BE49-F238E27FC236}">
                <a16:creationId xmlns:a16="http://schemas.microsoft.com/office/drawing/2014/main" id="{07C22598-0C38-3A22-3877-3314FD054959}"/>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4C0EF7C-5583-95BA-6128-47BE04C27AD7}"/>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7</a:t>
            </a:fld>
            <a:endParaRPr lang="en-US" dirty="0"/>
          </a:p>
        </p:txBody>
      </p:sp>
    </p:spTree>
    <p:extLst>
      <p:ext uri="{BB962C8B-B14F-4D97-AF65-F5344CB8AC3E}">
        <p14:creationId xmlns:p14="http://schemas.microsoft.com/office/powerpoint/2010/main" val="1278643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1607-7E71-0E6E-CEBF-50E6CE964AE7}"/>
              </a:ext>
            </a:extLst>
          </p:cNvPr>
          <p:cNvSpPr>
            <a:spLocks noGrp="1"/>
          </p:cNvSpPr>
          <p:nvPr>
            <p:ph type="ctrTitle"/>
          </p:nvPr>
        </p:nvSpPr>
        <p:spPr>
          <a:xfrm>
            <a:off x="1504670" y="437030"/>
            <a:ext cx="9234309" cy="498598"/>
          </a:xfrm>
        </p:spPr>
        <p:txBody>
          <a:bodyPr/>
          <a:lstStyle/>
          <a:p>
            <a:r>
              <a:rPr lang="en-US" dirty="0"/>
              <a:t>Fetch/Execute Cycle</a:t>
            </a:r>
          </a:p>
        </p:txBody>
      </p:sp>
      <p:sp>
        <p:nvSpPr>
          <p:cNvPr id="3" name="Subtitle 2">
            <a:extLst>
              <a:ext uri="{FF2B5EF4-FFF2-40B4-BE49-F238E27FC236}">
                <a16:creationId xmlns:a16="http://schemas.microsoft.com/office/drawing/2014/main" id="{FBB07AFE-4442-8622-C3F9-0ED710FCF7C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0A06040A-790C-570F-D8CF-78FCCD147450}"/>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B4C173CF-9C9E-82F4-6DD4-E407DCBE36DE}"/>
              </a:ext>
            </a:extLst>
          </p:cNvPr>
          <p:cNvSpPr>
            <a:spLocks noGrp="1"/>
          </p:cNvSpPr>
          <p:nvPr>
            <p:ph type="sldNum" sz="quarter" idx="12"/>
          </p:nvPr>
        </p:nvSpPr>
        <p:spPr/>
        <p:txBody>
          <a:bodyPr/>
          <a:lstStyle/>
          <a:p>
            <a:fld id="{88B5220A-EB23-48F3-9FB6-FE2BFABBF45A}" type="slidenum">
              <a:rPr lang="en-US" smtClean="0"/>
              <a:t>8</a:t>
            </a:fld>
            <a:endParaRPr lang="en-US" dirty="0"/>
          </a:p>
        </p:txBody>
      </p:sp>
    </p:spTree>
    <p:extLst>
      <p:ext uri="{BB962C8B-B14F-4D97-AF65-F5344CB8AC3E}">
        <p14:creationId xmlns:p14="http://schemas.microsoft.com/office/powerpoint/2010/main" val="3109788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557E-D241-6026-64A0-0BE73D5DDD2C}"/>
              </a:ext>
            </a:extLst>
          </p:cNvPr>
          <p:cNvSpPr>
            <a:spLocks noGrp="1"/>
          </p:cNvSpPr>
          <p:nvPr>
            <p:ph type="ctrTitle"/>
          </p:nvPr>
        </p:nvSpPr>
        <p:spPr>
          <a:xfrm>
            <a:off x="1504670" y="437030"/>
            <a:ext cx="9234309" cy="498598"/>
          </a:xfrm>
        </p:spPr>
        <p:txBody>
          <a:bodyPr/>
          <a:lstStyle/>
          <a:p>
            <a:r>
              <a:rPr lang="en-US" dirty="0"/>
              <a:t>Example Fetch/Execute Dataflow</a:t>
            </a:r>
          </a:p>
        </p:txBody>
      </p:sp>
      <p:sp>
        <p:nvSpPr>
          <p:cNvPr id="3" name="Subtitle 2">
            <a:extLst>
              <a:ext uri="{FF2B5EF4-FFF2-40B4-BE49-F238E27FC236}">
                <a16:creationId xmlns:a16="http://schemas.microsoft.com/office/drawing/2014/main" id="{B1209AD1-6F5C-8636-6133-B2909F1F07A5}"/>
              </a:ext>
            </a:extLst>
          </p:cNvPr>
          <p:cNvSpPr>
            <a:spLocks noGrp="1"/>
          </p:cNvSpPr>
          <p:nvPr>
            <p:ph type="subTitle" idx="1"/>
          </p:nvPr>
        </p:nvSpPr>
        <p:spPr/>
        <p:txBody>
          <a:bodyPr/>
          <a:lstStyle/>
          <a:p>
            <a:r>
              <a:rPr lang="en-US" dirty="0"/>
              <a:t>Addition</a:t>
            </a:r>
          </a:p>
        </p:txBody>
      </p:sp>
      <p:sp>
        <p:nvSpPr>
          <p:cNvPr id="4" name="Text Placeholder 3">
            <a:extLst>
              <a:ext uri="{FF2B5EF4-FFF2-40B4-BE49-F238E27FC236}">
                <a16:creationId xmlns:a16="http://schemas.microsoft.com/office/drawing/2014/main" id="{0BCD83B3-4B65-F2DA-FD46-E04953DB661A}"/>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B3793F3D-D621-998E-F046-1A6B00ED58C1}"/>
              </a:ext>
            </a:extLst>
          </p:cNvPr>
          <p:cNvSpPr>
            <a:spLocks noGrp="1"/>
          </p:cNvSpPr>
          <p:nvPr>
            <p:ph type="sldNum" sz="quarter" idx="12"/>
          </p:nvPr>
        </p:nvSpPr>
        <p:spPr/>
        <p:txBody>
          <a:bodyPr/>
          <a:lstStyle/>
          <a:p>
            <a:fld id="{88B5220A-EB23-48F3-9FB6-FE2BFABBF45A}" type="slidenum">
              <a:rPr lang="en-US" smtClean="0"/>
              <a:t>9</a:t>
            </a:fld>
            <a:endParaRPr lang="en-US" dirty="0"/>
          </a:p>
        </p:txBody>
      </p:sp>
    </p:spTree>
    <p:extLst>
      <p:ext uri="{BB962C8B-B14F-4D97-AF65-F5344CB8AC3E}">
        <p14:creationId xmlns:p14="http://schemas.microsoft.com/office/powerpoint/2010/main" val="2986975434"/>
      </p:ext>
    </p:extLst>
  </p:cSld>
  <p:clrMapOvr>
    <a:masterClrMapping/>
  </p:clrMapOvr>
</p:sld>
</file>

<file path=ppt/theme/theme1.xml><?xml version="1.0" encoding="utf-8"?>
<a:theme xmlns:a="http://schemas.openxmlformats.org/drawingml/2006/main" name="Purdue2">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PurdueBrand">
      <a:majorFont>
        <a:latin typeface="Acumin Pro ExtraCondensed Smbd"/>
        <a:ea typeface=""/>
        <a:cs typeface=""/>
      </a:majorFont>
      <a:minorFont>
        <a:latin typeface="Acumin Pro"/>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resentation3" id="{21576B12-2428-E249-81DC-7DFE1AC2FB7A}" vid="{3EE73DD1-F5D1-E444-B4FC-1D7A491FD1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PU-ECE-Template_Black_StandardScreen</Template>
  <TotalTime>37127</TotalTime>
  <Words>1581</Words>
  <Application>Microsoft Office PowerPoint</Application>
  <PresentationFormat>Widescreen</PresentationFormat>
  <Paragraphs>276</Paragraphs>
  <Slides>32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32</vt:i4>
      </vt:variant>
    </vt:vector>
  </HeadingPairs>
  <TitlesOfParts>
    <vt:vector size="47" baseType="lpstr">
      <vt:lpstr>Acumin Pro</vt:lpstr>
      <vt:lpstr>Acumin Pro ExtraCondensed</vt:lpstr>
      <vt:lpstr>Acumin Pro ExtraCondensed Smbd</vt:lpstr>
      <vt:lpstr>Acumin Pro Medium</vt:lpstr>
      <vt:lpstr>Acumin Pro Semibold</vt:lpstr>
      <vt:lpstr>Acumin Pro SemiCondensed</vt:lpstr>
      <vt:lpstr>Aptos</vt:lpstr>
      <vt:lpstr>Arial</vt:lpstr>
      <vt:lpstr>Calibri</vt:lpstr>
      <vt:lpstr>Helvetica</vt:lpstr>
      <vt:lpstr>Symbol</vt:lpstr>
      <vt:lpstr>United Sans Cd Md</vt:lpstr>
      <vt:lpstr>United Sans Reg Medium</vt:lpstr>
      <vt:lpstr>Wingdings</vt:lpstr>
      <vt:lpstr>Purdue2</vt:lpstr>
      <vt:lpstr>STARS 2024 CPU Architecture</vt:lpstr>
      <vt:lpstr>Goals</vt:lpstr>
      <vt:lpstr>Goals</vt:lpstr>
      <vt:lpstr>Goals</vt:lpstr>
      <vt:lpstr>ISA: RISC-V 32I</vt:lpstr>
      <vt:lpstr>Team Roles</vt:lpstr>
      <vt:lpstr>Top Level Design</vt:lpstr>
      <vt:lpstr>Fetch/Execute Cycle</vt:lpstr>
      <vt:lpstr>Example Fetch/Execute Dataflow</vt:lpstr>
      <vt:lpstr>Example Fetch/Execute Dataflow</vt:lpstr>
      <vt:lpstr>Control Unit &amp; Decoder</vt:lpstr>
      <vt:lpstr>Immediate Generator</vt:lpstr>
      <vt:lpstr>Control Unit &amp; Decoder Test Cases</vt:lpstr>
      <vt:lpstr>Immediate Generator Test Case</vt:lpstr>
      <vt:lpstr>ALU</vt:lpstr>
      <vt:lpstr>ALU</vt:lpstr>
      <vt:lpstr>ALU</vt:lpstr>
      <vt:lpstr>Registers</vt:lpstr>
      <vt:lpstr>Registers</vt:lpstr>
      <vt:lpstr>Memory</vt:lpstr>
      <vt:lpstr>Program Counter (Next Instruction Logic)</vt:lpstr>
      <vt:lpstr>Program Counter</vt:lpstr>
      <vt:lpstr>PowerPoint Presentation</vt:lpstr>
      <vt:lpstr>I/O UART Rx Input</vt:lpstr>
      <vt:lpstr>I/O UART Output Components</vt:lpstr>
      <vt:lpstr>I/O UART Rx Input Test Case</vt:lpstr>
      <vt:lpstr>I/O VGA Output </vt:lpstr>
      <vt:lpstr>I/O VGA Output Components</vt:lpstr>
      <vt:lpstr>I/O VGA Output Test Case</vt:lpstr>
      <vt:lpstr>Timeline</vt:lpstr>
      <vt:lpstr>Expected Obstacles</vt:lpstr>
      <vt:lpstr>IO CPU Integration Potential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Devitt, Connor James</dc:creator>
  <cp:lastModifiedBy>Michael Li</cp:lastModifiedBy>
  <cp:revision>353</cp:revision>
  <dcterms:created xsi:type="dcterms:W3CDTF">2022-08-24T15:23:01Z</dcterms:created>
  <dcterms:modified xsi:type="dcterms:W3CDTF">2024-06-19T21:43:38Z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2024-04-01T14:45:31Z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c92c7051-4aeb-4311-957c-1d08c4c71976</vt:lpwstr>
  </property>
  <property fmtid="{D5CDD505-2E9C-101B-9397-08002B2CF9AE}" pid="8" name="MSIP_Label_4044bd30-2ed7-4c9d-9d12-46200872a97b_ContentBits">
    <vt:lpwstr>0</vt:lpwstr>
  </property>
</Properties>
</file>