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25" r:id="rId3"/>
    <p:sldId id="338" r:id="rId4"/>
    <p:sldId id="326" r:id="rId5"/>
    <p:sldId id="334" r:id="rId6"/>
    <p:sldId id="337" r:id="rId7"/>
    <p:sldId id="327" r:id="rId8"/>
    <p:sldId id="328" r:id="rId9"/>
    <p:sldId id="340" r:id="rId10"/>
    <p:sldId id="317" r:id="rId11"/>
    <p:sldId id="318" r:id="rId12"/>
    <p:sldId id="319" r:id="rId13"/>
    <p:sldId id="320" r:id="rId14"/>
    <p:sldId id="343" r:id="rId15"/>
    <p:sldId id="341" r:id="rId16"/>
    <p:sldId id="342" r:id="rId17"/>
    <p:sldId id="330" r:id="rId18"/>
    <p:sldId id="332" r:id="rId19"/>
    <p:sldId id="339" r:id="rId20"/>
    <p:sldId id="333" r:id="rId21"/>
    <p:sldId id="335" r:id="rId22"/>
    <p:sldId id="33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DEE3C8-7E93-4A6D-BF5F-B8721241A47E}">
          <p14:sldIdLst>
            <p14:sldId id="256"/>
            <p14:sldId id="325"/>
            <p14:sldId id="338"/>
            <p14:sldId id="326"/>
            <p14:sldId id="334"/>
            <p14:sldId id="337"/>
            <p14:sldId id="327"/>
            <p14:sldId id="328"/>
            <p14:sldId id="340"/>
            <p14:sldId id="317"/>
            <p14:sldId id="318"/>
            <p14:sldId id="319"/>
            <p14:sldId id="320"/>
            <p14:sldId id="343"/>
            <p14:sldId id="341"/>
            <p14:sldId id="342"/>
            <p14:sldId id="330"/>
            <p14:sldId id="332"/>
            <p14:sldId id="339"/>
            <p14:sldId id="333"/>
            <p14:sldId id="335"/>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tt, Connor James" initials="DCJ" lastIdx="2" clrIdx="0">
    <p:extLst>
      <p:ext uri="{19B8F6BF-5375-455C-9EA6-DF929625EA0E}">
        <p15:presenceInfo xmlns:p15="http://schemas.microsoft.com/office/powerpoint/2012/main" userId="S-1-5-21-2147685005-3481175987-295382041-323394" providerId="AD"/>
      </p:ext>
    </p:extLst>
  </p:cmAuthor>
  <p:cmAuthor id="2" name="Connor James" initials="CJ" lastIdx="2" clrIdx="1">
    <p:extLst>
      <p:ext uri="{19B8F6BF-5375-455C-9EA6-DF929625EA0E}">
        <p15:presenceInfo xmlns:p15="http://schemas.microsoft.com/office/powerpoint/2012/main" userId="S::devitt@purdue.edu::e874a9c8-af98-4dcc-8bf9-8111a5abfee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D56F6B-B306-45F6-9E01-72402F2774C5}" v="8" dt="2024-06-19T18:22:33.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hu" userId="a299239e82002342" providerId="LiveId" clId="{D6D56F6B-B306-45F6-9E01-72402F2774C5}"/>
    <pc:docChg chg="undo custSel addSld delSld modSld modSection modShowInfo">
      <pc:chgData name="Andy hu" userId="a299239e82002342" providerId="LiveId" clId="{D6D56F6B-B306-45F6-9E01-72402F2774C5}" dt="2024-06-19T18:23:09.834" v="380" actId="20577"/>
      <pc:docMkLst>
        <pc:docMk/>
      </pc:docMkLst>
      <pc:sldChg chg="addSp delSp modSp mod">
        <pc:chgData name="Andy hu" userId="a299239e82002342" providerId="LiveId" clId="{D6D56F6B-B306-45F6-9E01-72402F2774C5}" dt="2024-06-19T18:20:01.909" v="270" actId="2711"/>
        <pc:sldMkLst>
          <pc:docMk/>
          <pc:sldMk cId="2633215723" sldId="328"/>
        </pc:sldMkLst>
        <pc:spChg chg="mod">
          <ac:chgData name="Andy hu" userId="a299239e82002342" providerId="LiveId" clId="{D6D56F6B-B306-45F6-9E01-72402F2774C5}" dt="2024-06-19T18:09:11.641" v="23" actId="20577"/>
          <ac:spMkLst>
            <pc:docMk/>
            <pc:sldMk cId="2633215723" sldId="328"/>
            <ac:spMk id="2" creationId="{79A4CF3A-4CB3-795D-8DB3-F389F00D9992}"/>
          </ac:spMkLst>
        </pc:spChg>
        <pc:spChg chg="del">
          <ac:chgData name="Andy hu" userId="a299239e82002342" providerId="LiveId" clId="{D6D56F6B-B306-45F6-9E01-72402F2774C5}" dt="2024-06-19T18:13:05.750" v="49" actId="478"/>
          <ac:spMkLst>
            <pc:docMk/>
            <pc:sldMk cId="2633215723" sldId="328"/>
            <ac:spMk id="3" creationId="{AAFDAFA0-3E56-3DAB-489D-7957F4267F94}"/>
          </ac:spMkLst>
        </pc:spChg>
        <pc:spChg chg="add del">
          <ac:chgData name="Andy hu" userId="a299239e82002342" providerId="LiveId" clId="{D6D56F6B-B306-45F6-9E01-72402F2774C5}" dt="2024-06-19T18:08:56.139" v="1" actId="478"/>
          <ac:spMkLst>
            <pc:docMk/>
            <pc:sldMk cId="2633215723" sldId="328"/>
            <ac:spMk id="4" creationId="{B62F546F-4476-EF6C-AA50-BE88697CB197}"/>
          </ac:spMkLst>
        </pc:spChg>
        <pc:spChg chg="add mod">
          <ac:chgData name="Andy hu" userId="a299239e82002342" providerId="LiveId" clId="{D6D56F6B-B306-45F6-9E01-72402F2774C5}" dt="2024-06-19T18:20:01.909" v="270" actId="2711"/>
          <ac:spMkLst>
            <pc:docMk/>
            <pc:sldMk cId="2633215723" sldId="328"/>
            <ac:spMk id="12" creationId="{BBA208F1-2290-7B00-AB20-E02E8363C4F8}"/>
          </ac:spMkLst>
        </pc:spChg>
        <pc:spChg chg="add mod">
          <ac:chgData name="Andy hu" userId="a299239e82002342" providerId="LiveId" clId="{D6D56F6B-B306-45F6-9E01-72402F2774C5}" dt="2024-06-19T18:19:09.919" v="266" actId="115"/>
          <ac:spMkLst>
            <pc:docMk/>
            <pc:sldMk cId="2633215723" sldId="328"/>
            <ac:spMk id="13" creationId="{229424BE-3DFA-828D-5A92-E82305F4946A}"/>
          </ac:spMkLst>
        </pc:spChg>
        <pc:picChg chg="add mod">
          <ac:chgData name="Andy hu" userId="a299239e82002342" providerId="LiveId" clId="{D6D56F6B-B306-45F6-9E01-72402F2774C5}" dt="2024-06-19T18:10:15.654" v="30" actId="931"/>
          <ac:picMkLst>
            <pc:docMk/>
            <pc:sldMk cId="2633215723" sldId="328"/>
            <ac:picMk id="7" creationId="{9461BA89-9000-B00F-A027-6EBDD98B88F2}"/>
          </ac:picMkLst>
        </pc:picChg>
        <pc:picChg chg="add del mod">
          <ac:chgData name="Andy hu" userId="a299239e82002342" providerId="LiveId" clId="{D6D56F6B-B306-45F6-9E01-72402F2774C5}" dt="2024-06-19T18:11:30.193" v="36" actId="478"/>
          <ac:picMkLst>
            <pc:docMk/>
            <pc:sldMk cId="2633215723" sldId="328"/>
            <ac:picMk id="9" creationId="{227BA536-1956-D893-4F68-4F6DE510C801}"/>
          </ac:picMkLst>
        </pc:picChg>
        <pc:picChg chg="add mod modCrop">
          <ac:chgData name="Andy hu" userId="a299239e82002342" providerId="LiveId" clId="{D6D56F6B-B306-45F6-9E01-72402F2774C5}" dt="2024-06-19T18:18:10.846" v="179" actId="1076"/>
          <ac:picMkLst>
            <pc:docMk/>
            <pc:sldMk cId="2633215723" sldId="328"/>
            <ac:picMk id="11" creationId="{075E3EF7-FA59-0EFF-56BD-53822C670C7E}"/>
          </ac:picMkLst>
        </pc:picChg>
      </pc:sldChg>
      <pc:sldChg chg="new del">
        <pc:chgData name="Andy hu" userId="a299239e82002342" providerId="LiveId" clId="{D6D56F6B-B306-45F6-9E01-72402F2774C5}" dt="2024-06-19T18:10:43.487" v="32" actId="680"/>
        <pc:sldMkLst>
          <pc:docMk/>
          <pc:sldMk cId="980036309" sldId="340"/>
        </pc:sldMkLst>
      </pc:sldChg>
      <pc:sldChg chg="addSp delSp modSp new mod">
        <pc:chgData name="Andy hu" userId="a299239e82002342" providerId="LiveId" clId="{D6D56F6B-B306-45F6-9E01-72402F2774C5}" dt="2024-06-19T18:23:09.834" v="380" actId="20577"/>
        <pc:sldMkLst>
          <pc:docMk/>
          <pc:sldMk cId="1969895698" sldId="340"/>
        </pc:sldMkLst>
        <pc:spChg chg="mod">
          <ac:chgData name="Andy hu" userId="a299239e82002342" providerId="LiveId" clId="{D6D56F6B-B306-45F6-9E01-72402F2774C5}" dt="2024-06-19T18:15:53.166" v="74" actId="20577"/>
          <ac:spMkLst>
            <pc:docMk/>
            <pc:sldMk cId="1969895698" sldId="340"/>
            <ac:spMk id="2" creationId="{98D11EE6-CD64-BFFE-3125-1060BA2FB8B2}"/>
          </ac:spMkLst>
        </pc:spChg>
        <pc:spChg chg="del">
          <ac:chgData name="Andy hu" userId="a299239e82002342" providerId="LiveId" clId="{D6D56F6B-B306-45F6-9E01-72402F2774C5}" dt="2024-06-19T18:17:09.970" v="82" actId="478"/>
          <ac:spMkLst>
            <pc:docMk/>
            <pc:sldMk cId="1969895698" sldId="340"/>
            <ac:spMk id="3" creationId="{7679A245-8132-0A78-AF0D-84E552859D01}"/>
          </ac:spMkLst>
        </pc:spChg>
        <pc:spChg chg="del">
          <ac:chgData name="Andy hu" userId="a299239e82002342" providerId="LiveId" clId="{D6D56F6B-B306-45F6-9E01-72402F2774C5}" dt="2024-06-19T18:17:08.390" v="81" actId="478"/>
          <ac:spMkLst>
            <pc:docMk/>
            <pc:sldMk cId="1969895698" sldId="340"/>
            <ac:spMk id="4" creationId="{F18673BA-956B-2D03-0799-AC95E60EAD2E}"/>
          </ac:spMkLst>
        </pc:spChg>
        <pc:spChg chg="add mod">
          <ac:chgData name="Andy hu" userId="a299239e82002342" providerId="LiveId" clId="{D6D56F6B-B306-45F6-9E01-72402F2774C5}" dt="2024-06-19T18:23:09.834" v="380" actId="20577"/>
          <ac:spMkLst>
            <pc:docMk/>
            <pc:sldMk cId="1969895698" sldId="340"/>
            <ac:spMk id="8" creationId="{DB4F52F6-A419-64FA-2166-7DF59634EF32}"/>
          </ac:spMkLst>
        </pc:spChg>
        <pc:picChg chg="add mod">
          <ac:chgData name="Andy hu" userId="a299239e82002342" providerId="LiveId" clId="{D6D56F6B-B306-45F6-9E01-72402F2774C5}" dt="2024-06-19T18:17:12.209" v="83" actId="1076"/>
          <ac:picMkLst>
            <pc:docMk/>
            <pc:sldMk cId="1969895698" sldId="340"/>
            <ac:picMk id="7" creationId="{C7B537E0-C12E-4217-765B-97698BDF5A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5542B5-470E-48E0-80E3-FA9B736E83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764A2-C3C0-47C8-8BE9-70C25E317C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53FA70-CAC5-4160-84DA-EBDD8070DD1F}" type="datetime1">
              <a:rPr lang="en-US" smtClean="0"/>
              <a:t>6/19/2024</a:t>
            </a:fld>
            <a:endParaRPr lang="en-US"/>
          </a:p>
        </p:txBody>
      </p:sp>
      <p:sp>
        <p:nvSpPr>
          <p:cNvPr id="4" name="Footer Placeholder 3">
            <a:extLst>
              <a:ext uri="{FF2B5EF4-FFF2-40B4-BE49-F238E27FC236}">
                <a16:creationId xmlns:a16="http://schemas.microsoft.com/office/drawing/2014/main" id="{186C7E79-DBF1-40D8-AC24-EEDE312085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4067F2-9019-4BD9-9022-E61EA7D9EB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D4F078-96E9-4A7B-A093-B16B3B8E53C8}" type="slidenum">
              <a:rPr lang="en-US" smtClean="0"/>
              <a:t>‹#›</a:t>
            </a:fld>
            <a:endParaRPr lang="en-US"/>
          </a:p>
        </p:txBody>
      </p:sp>
    </p:spTree>
    <p:extLst>
      <p:ext uri="{BB962C8B-B14F-4D97-AF65-F5344CB8AC3E}">
        <p14:creationId xmlns:p14="http://schemas.microsoft.com/office/powerpoint/2010/main" val="42466438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FA1A0-23F3-47E6-AE15-BF0A4B9939FB}" type="datetime1">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E0ADD-5B0C-4CB0-BCF3-5BC5859D0DEC}" type="slidenum">
              <a:rPr lang="en-US" smtClean="0"/>
              <a:t>‹#›</a:t>
            </a:fld>
            <a:endParaRPr lang="en-US"/>
          </a:p>
        </p:txBody>
      </p:sp>
    </p:spTree>
    <p:extLst>
      <p:ext uri="{BB962C8B-B14F-4D97-AF65-F5344CB8AC3E}">
        <p14:creationId xmlns:p14="http://schemas.microsoft.com/office/powerpoint/2010/main" val="298000917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082801" y="1597306"/>
            <a:ext cx="7991193" cy="1384995"/>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082800" y="3813008"/>
            <a:ext cx="7560675" cy="99876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icture 10">
            <a:extLst>
              <a:ext uri="{FF2B5EF4-FFF2-40B4-BE49-F238E27FC236}">
                <a16:creationId xmlns:a16="http://schemas.microsoft.com/office/drawing/2014/main" id="{8162130A-04F0-EA43-819C-5BE62EE2E2E6}"/>
              </a:ext>
            </a:extLst>
          </p:cNvPr>
          <p:cNvPicPr>
            <a:picLocks noChangeAspect="1"/>
          </p:cNvPicPr>
          <p:nvPr/>
        </p:nvPicPr>
        <p:blipFill>
          <a:blip r:embed="rId2"/>
          <a:stretch>
            <a:fillRect/>
          </a:stretch>
        </p:blipFill>
        <p:spPr>
          <a:xfrm>
            <a:off x="1130408" y="6076164"/>
            <a:ext cx="4747457" cy="377004"/>
          </a:xfrm>
          <a:prstGeom prst="rect">
            <a:avLst/>
          </a:prstGeom>
        </p:spPr>
      </p:pic>
      <p:sp>
        <p:nvSpPr>
          <p:cNvPr id="7" name="Date"/>
          <p:cNvSpPr>
            <a:spLocks noGrp="1"/>
          </p:cNvSpPr>
          <p:nvPr>
            <p:ph type="dt" sz="half" idx="10"/>
          </p:nvPr>
        </p:nvSpPr>
        <p:spPr>
          <a:xfrm>
            <a:off x="9248505" y="6220740"/>
            <a:ext cx="1021891" cy="323968"/>
          </a:xfrm>
        </p:spPr>
        <p:txBody>
          <a:bodyPr/>
          <a:lstStyle>
            <a:lvl1pPr>
              <a:defRPr>
                <a:solidFill>
                  <a:schemeClr val="bg1">
                    <a:alpha val="70000"/>
                  </a:schemeClr>
                </a:solidFill>
              </a:defRPr>
            </a:lvl1pPr>
          </a:lstStyle>
          <a:p>
            <a:fld id="{B8525784-05D1-4C3B-99FD-23594978EAB4}"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601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14272" y="1501742"/>
            <a:ext cx="7911945" cy="1661993"/>
          </a:xfrm>
          <a:prstGeom prst="rect">
            <a:avLst/>
          </a:prstGeom>
          <a:noFill/>
          <a:ln w="38100">
            <a:noFill/>
          </a:ln>
        </p:spPr>
        <p:txBody>
          <a:bodyPr wrap="square" lIns="0" tIns="0" rIns="0" bIns="0" anchor="t" anchorCtr="0">
            <a:spAutoFit/>
          </a:bodyPr>
          <a:lstStyle>
            <a:lvl1pPr algn="l">
              <a:defRPr sz="6000" b="1" i="1" cap="none" spc="0" baseline="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114271" y="3937834"/>
            <a:ext cx="7096269"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B719B1BD-D9F6-4F2D-B5A6-9C71FA78F005}"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12E1410-0EFA-CE4A-9064-F9587E28DF3A}"/>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103905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10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9" y="1345167"/>
            <a:ext cx="9234308"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082800"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9" name="Slide Number"/>
          <p:cNvSpPr>
            <a:spLocks noGrp="1"/>
          </p:cNvSpPr>
          <p:nvPr>
            <p:ph type="sldNum" sz="quarter" idx="12"/>
          </p:nvPr>
        </p:nvSpPr>
        <p:spPr>
          <a:xfrm>
            <a:off x="10555924" y="6266555"/>
            <a:ext cx="284594" cy="232337"/>
          </a:xfrm>
        </p:spPr>
        <p:txBody>
          <a:bodyPr/>
          <a:lstStyle>
            <a:lvl1pPr>
              <a:defRPr>
                <a:solidFill>
                  <a:schemeClr val="bg1"/>
                </a:solidFill>
              </a:defRPr>
            </a:lvl1pPr>
          </a:lstStyle>
          <a:p>
            <a:fld id="{88B5220A-EB23-48F3-9FB6-FE2BFABBF45A}" type="slidenum">
              <a:rPr lang="en-US" smtClean="0"/>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userDrawn="1"/>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883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149751" y="0"/>
            <a:ext cx="9900212"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504670" y="437030"/>
            <a:ext cx="9234309" cy="997196"/>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1504668" y="1345166"/>
            <a:ext cx="9234304" cy="338554"/>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7" name="Date"/>
          <p:cNvSpPr>
            <a:spLocks noGrp="1"/>
          </p:cNvSpPr>
          <p:nvPr>
            <p:ph type="dt" sz="half" idx="10"/>
          </p:nvPr>
        </p:nvSpPr>
        <p:spPr>
          <a:xfrm>
            <a:off x="9248503" y="6220740"/>
            <a:ext cx="1021893" cy="323968"/>
          </a:xfrm>
        </p:spPr>
        <p:txBody>
          <a:bodyPr/>
          <a:lstStyle>
            <a:lvl1pPr>
              <a:defRPr>
                <a:solidFill>
                  <a:schemeClr val="bg1">
                    <a:alpha val="70000"/>
                  </a:schemeClr>
                </a:solidFill>
              </a:defRPr>
            </a:lvl1pPr>
          </a:lstStyle>
          <a:p>
            <a:fld id="{394DE8BC-6BC7-47DC-BB26-166D3A9B230C}"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DE37E6-F747-3A45-A972-89625E4A84D2}"/>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400948021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4032">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11798"/>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sp>
        <p:nvSpPr>
          <p:cNvPr id="7" name="Date"/>
          <p:cNvSpPr>
            <a:spLocks noGrp="1"/>
          </p:cNvSpPr>
          <p:nvPr>
            <p:ph type="dt" sz="half" idx="10"/>
          </p:nvPr>
        </p:nvSpPr>
        <p:spPr>
          <a:xfrm>
            <a:off x="9248512" y="6220740"/>
            <a:ext cx="1021885" cy="323968"/>
          </a:xfrm>
        </p:spPr>
        <p:txBody>
          <a:bodyPr/>
          <a:lstStyle>
            <a:lvl1pPr>
              <a:defRPr>
                <a:solidFill>
                  <a:schemeClr val="bg1">
                    <a:alpha val="70000"/>
                  </a:schemeClr>
                </a:solidFill>
              </a:defRPr>
            </a:lvl1pPr>
          </a:lstStyle>
          <a:p>
            <a:fld id="{FFC9FC38-0451-4B17-BE4E-0631E3CD028A}"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4D0FAA8-E307-9148-B0BF-1E3698437BCB}"/>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35470234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United Sans Reg Medium" pitchFamily="2" charset="77"/>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sp>
        <p:nvSpPr>
          <p:cNvPr id="7" name="Date"/>
          <p:cNvSpPr>
            <a:spLocks noGrp="1"/>
          </p:cNvSpPr>
          <p:nvPr>
            <p:ph type="dt" sz="half" idx="10"/>
          </p:nvPr>
        </p:nvSpPr>
        <p:spPr>
          <a:xfrm>
            <a:off x="9178836" y="6220740"/>
            <a:ext cx="1091561" cy="323968"/>
          </a:xfrm>
        </p:spPr>
        <p:txBody>
          <a:bodyPr/>
          <a:lstStyle>
            <a:lvl1pPr>
              <a:defRPr>
                <a:solidFill>
                  <a:schemeClr val="bg1">
                    <a:alpha val="70000"/>
                  </a:schemeClr>
                </a:solidFill>
              </a:defRPr>
            </a:lvl1pPr>
          </a:lstStyle>
          <a:p>
            <a:fld id="{061EA3C6-DD3E-482F-9D22-E8397E9573C0}"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bg1"/>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DA4296F-C6A0-5A43-852C-83A212A5CF71}"/>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7421701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114272" y="1521334"/>
            <a:ext cx="7334529"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114270" y="2548210"/>
            <a:ext cx="7334521"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sp>
        <p:nvSpPr>
          <p:cNvPr id="7" name="Date"/>
          <p:cNvSpPr>
            <a:spLocks noGrp="1"/>
          </p:cNvSpPr>
          <p:nvPr>
            <p:ph type="dt" sz="half" idx="10"/>
          </p:nvPr>
        </p:nvSpPr>
        <p:spPr>
          <a:xfrm>
            <a:off x="9109166" y="6226694"/>
            <a:ext cx="1161231" cy="323968"/>
          </a:xfrm>
        </p:spPr>
        <p:txBody>
          <a:bodyPr/>
          <a:lstStyle>
            <a:lvl1pPr>
              <a:defRPr>
                <a:solidFill>
                  <a:schemeClr val="accent4">
                    <a:alpha val="70000"/>
                  </a:schemeClr>
                </a:solidFill>
              </a:defRPr>
            </a:lvl1pPr>
          </a:lstStyle>
          <a:p>
            <a:fld id="{C7C1E6AB-1F63-437A-950A-974313646C3E}" type="datetime1">
              <a:rPr lang="en-US" smtClean="0"/>
              <a:t>6/19/2024</a:t>
            </a:fld>
            <a:endParaRPr lang="en-US"/>
          </a:p>
        </p:txBody>
      </p:sp>
      <p:sp>
        <p:nvSpPr>
          <p:cNvPr id="9" name="Slide Number"/>
          <p:cNvSpPr>
            <a:spLocks noGrp="1"/>
          </p:cNvSpPr>
          <p:nvPr>
            <p:ph type="sldNum" sz="quarter" idx="12"/>
          </p:nvPr>
        </p:nvSpPr>
        <p:spPr/>
        <p:txBody>
          <a:bodyPr/>
          <a:lstStyle>
            <a:lvl1pPr>
              <a:defRPr>
                <a:solidFill>
                  <a:schemeClr val="accent4"/>
                </a:solidFill>
              </a:defRPr>
            </a:lvl1pPr>
          </a:lstStyle>
          <a:p>
            <a:fld id="{88B5220A-EB23-48F3-9FB6-FE2BFABBF45A}" type="slidenum">
              <a:rPr lang="en-US" smtClean="0"/>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902825" y="1"/>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9050116"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1269884"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0F393CD-D10E-7E43-81FF-F1E1F537C018}"/>
              </a:ext>
            </a:extLst>
          </p:cNvPr>
          <p:cNvPicPr>
            <a:picLocks noChangeAspect="1"/>
          </p:cNvPicPr>
          <p:nvPr/>
        </p:nvPicPr>
        <p:blipFill>
          <a:blip r:embed="rId2"/>
          <a:stretch>
            <a:fillRect/>
          </a:stretch>
        </p:blipFill>
        <p:spPr>
          <a:xfrm>
            <a:off x="1130408" y="6076164"/>
            <a:ext cx="4747457" cy="377004"/>
          </a:xfrm>
          <a:prstGeom prst="rect">
            <a:avLst/>
          </a:prstGeom>
        </p:spPr>
      </p:pic>
    </p:spTree>
    <p:extLst>
      <p:ext uri="{BB962C8B-B14F-4D97-AF65-F5344CB8AC3E}">
        <p14:creationId xmlns:p14="http://schemas.microsoft.com/office/powerpoint/2010/main" val="26216172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98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09166"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48C200FC-BF82-4F6F-B8D0-5476E7D43342}" type="datetime1">
              <a:rPr lang="en-US" smtClean="0"/>
              <a:t>6/19/2024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454381"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8B5220A-EB23-48F3-9FB6-FE2BFABBF45A}" type="slidenum">
              <a:rPr lang="en-US" smtClean="0"/>
              <a:t>‹#›</a:t>
            </a:fld>
            <a:endParaRPr lang="en-US"/>
          </a:p>
        </p:txBody>
      </p:sp>
    </p:spTree>
    <p:extLst>
      <p:ext uri="{BB962C8B-B14F-4D97-AF65-F5344CB8AC3E}">
        <p14:creationId xmlns:p14="http://schemas.microsoft.com/office/powerpoint/2010/main" val="279444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76D5-DAD8-4288-BB0E-F97E62F7F247}"/>
              </a:ext>
            </a:extLst>
          </p:cNvPr>
          <p:cNvSpPr>
            <a:spLocks noGrp="1"/>
          </p:cNvSpPr>
          <p:nvPr>
            <p:ph type="ctrTitle"/>
          </p:nvPr>
        </p:nvSpPr>
        <p:spPr>
          <a:xfrm>
            <a:off x="2114272" y="1501742"/>
            <a:ext cx="7911945" cy="1661993"/>
          </a:xfrm>
        </p:spPr>
        <p:txBody>
          <a:bodyPr/>
          <a:lstStyle/>
          <a:p>
            <a:pPr algn="ctr"/>
            <a:r>
              <a:rPr lang="en-US" dirty="0"/>
              <a:t>STARS 2024</a:t>
            </a:r>
            <a:br>
              <a:rPr lang="en-US" dirty="0"/>
            </a:br>
            <a:r>
              <a:rPr lang="en-US" dirty="0"/>
              <a:t>CPU Architecture</a:t>
            </a:r>
          </a:p>
        </p:txBody>
      </p:sp>
      <p:sp>
        <p:nvSpPr>
          <p:cNvPr id="4" name="Date Placeholder 3">
            <a:extLst>
              <a:ext uri="{FF2B5EF4-FFF2-40B4-BE49-F238E27FC236}">
                <a16:creationId xmlns:a16="http://schemas.microsoft.com/office/drawing/2014/main" id="{640C1928-1401-4C85-8F7F-56207FECA62C}"/>
              </a:ext>
            </a:extLst>
          </p:cNvPr>
          <p:cNvSpPr>
            <a:spLocks noGrp="1"/>
          </p:cNvSpPr>
          <p:nvPr>
            <p:ph type="dt" sz="half" idx="10"/>
          </p:nvPr>
        </p:nvSpPr>
        <p:spPr/>
        <p:txBody>
          <a:bodyPr/>
          <a:lstStyle/>
          <a:p>
            <a:fld id="{73C0CD8F-D7BE-49B1-BE59-E455B9931D0F}" type="datetime1">
              <a:rPr lang="en-US" smtClean="0"/>
              <a:t>6/19/2024</a:t>
            </a:fld>
            <a:endParaRPr lang="en-US"/>
          </a:p>
        </p:txBody>
      </p:sp>
      <p:sp>
        <p:nvSpPr>
          <p:cNvPr id="5" name="Slide Number Placeholder 4">
            <a:extLst>
              <a:ext uri="{FF2B5EF4-FFF2-40B4-BE49-F238E27FC236}">
                <a16:creationId xmlns:a16="http://schemas.microsoft.com/office/drawing/2014/main" id="{823B32BC-66DF-4B4F-A508-4C62590DBE27}"/>
              </a:ext>
            </a:extLst>
          </p:cNvPr>
          <p:cNvSpPr>
            <a:spLocks noGrp="1"/>
          </p:cNvSpPr>
          <p:nvPr>
            <p:ph type="sldNum" sz="quarter" idx="12"/>
          </p:nvPr>
        </p:nvSpPr>
        <p:spPr/>
        <p:txBody>
          <a:bodyPr/>
          <a:lstStyle/>
          <a:p>
            <a:fld id="{88B5220A-EB23-48F3-9FB6-FE2BFABBF45A}" type="slidenum">
              <a:rPr lang="en-US" smtClean="0"/>
              <a:t>1</a:t>
            </a:fld>
            <a:endParaRPr lang="en-US"/>
          </a:p>
        </p:txBody>
      </p:sp>
    </p:spTree>
    <p:extLst>
      <p:ext uri="{BB962C8B-B14F-4D97-AF65-F5344CB8AC3E}">
        <p14:creationId xmlns:p14="http://schemas.microsoft.com/office/powerpoint/2010/main" val="23478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Control Unit &amp; Decoder Test Cases</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lnSpcReduction="10000"/>
          </a:bodyPr>
          <a:lstStyle/>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Control Unit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valid Opcodes, validate control signal outputs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invalid Opcode, check for error</a:t>
            </a:r>
          </a:p>
          <a:p>
            <a:pPr marL="0" marR="0" indent="0">
              <a:lnSpc>
                <a:spcPct val="107000"/>
              </a:lnSpc>
              <a:spcBef>
                <a:spcPts val="0"/>
              </a:spcBef>
              <a:spcAft>
                <a:spcPts val="800"/>
              </a:spcAft>
              <a:buNone/>
            </a:pPr>
            <a:r>
              <a:rPr lang="en-US" sz="2400" kern="100" dirty="0">
                <a:effectLst/>
                <a:latin typeface="Acumin Pro Semibold" panose="020B0504020202020204"/>
                <a:ea typeface="Aptos" panose="020B0004020202020204" pitchFamily="34" charset="0"/>
                <a:cs typeface="Times New Roman" panose="02020603050405020304" pitchFamily="18" charset="0"/>
              </a:rPr>
              <a:t>Decoder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all instruction types with register addressees, validate correct addresses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cumin Pro Semibold" panose="020B0504020202020204"/>
                <a:ea typeface="Aptos" panose="020B0004020202020204" pitchFamily="34" charset="0"/>
                <a:cs typeface="Times New Roman" panose="02020603050405020304" pitchFamily="18" charset="0"/>
              </a:rPr>
              <a:t>Input instruction without register address, check for garbage output</a:t>
            </a:r>
          </a:p>
          <a:p>
            <a:pPr marL="0" indent="0">
              <a:buNone/>
            </a:pPr>
            <a:endParaRPr lang="en-US" sz="2400" dirty="0">
              <a:latin typeface="Acumin Pro Semibold" panose="020B0504020202020204"/>
            </a:endParaRPr>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10</a:t>
            </a:fld>
            <a:endParaRPr lang="en-US" dirty="0"/>
          </a:p>
        </p:txBody>
      </p:sp>
    </p:spTree>
    <p:extLst>
      <p:ext uri="{BB962C8B-B14F-4D97-AF65-F5344CB8AC3E}">
        <p14:creationId xmlns:p14="http://schemas.microsoft.com/office/powerpoint/2010/main" val="282794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7501-FF69-B9D4-5967-17557E053B3E}"/>
              </a:ext>
            </a:extLst>
          </p:cNvPr>
          <p:cNvSpPr>
            <a:spLocks noGrp="1"/>
          </p:cNvSpPr>
          <p:nvPr>
            <p:ph type="ctrTitle"/>
          </p:nvPr>
        </p:nvSpPr>
        <p:spPr>
          <a:xfrm>
            <a:off x="1504670" y="437030"/>
            <a:ext cx="9234309" cy="498598"/>
          </a:xfrm>
        </p:spPr>
        <p:txBody>
          <a:bodyPr/>
          <a:lstStyle/>
          <a:p>
            <a:r>
              <a:rPr lang="en-US" dirty="0"/>
              <a:t>Immediate Generator Test Case</a:t>
            </a:r>
          </a:p>
        </p:txBody>
      </p:sp>
      <p:sp>
        <p:nvSpPr>
          <p:cNvPr id="4" name="Text Placeholder 3">
            <a:extLst>
              <a:ext uri="{FF2B5EF4-FFF2-40B4-BE49-F238E27FC236}">
                <a16:creationId xmlns:a16="http://schemas.microsoft.com/office/drawing/2014/main" id="{95D25B56-65F2-187D-9279-300460481F1F}"/>
              </a:ext>
            </a:extLst>
          </p:cNvPr>
          <p:cNvSpPr>
            <a:spLocks noGrp="1"/>
          </p:cNvSpPr>
          <p:nvPr>
            <p:ph type="body" sz="quarter" idx="14"/>
          </p:nvPr>
        </p:nvSpPr>
        <p:spPr/>
        <p:txBody>
          <a:bodyPr>
            <a:normAutofit/>
          </a:bodyPr>
          <a:lstStyle/>
          <a:p>
            <a:pPr marL="0" marR="0" indent="0">
              <a:lnSpc>
                <a:spcPct val="107000"/>
              </a:lnSpc>
              <a:spcBef>
                <a:spcPts val="0"/>
              </a:spcBef>
              <a:spcAft>
                <a:spcPts val="800"/>
              </a:spcAft>
              <a:buNone/>
            </a:pP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ImmGen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Test Cases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Input all instruction types with an immediate value, validate correct immediate</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Ensure no immediate is generated if instruction doesn’t include an immediate</a:t>
            </a:r>
          </a:p>
          <a:p>
            <a:endParaRPr lang="en-US" sz="2400" dirty="0"/>
          </a:p>
        </p:txBody>
      </p:sp>
      <p:sp>
        <p:nvSpPr>
          <p:cNvPr id="5" name="Slide Number Placeholder 4">
            <a:extLst>
              <a:ext uri="{FF2B5EF4-FFF2-40B4-BE49-F238E27FC236}">
                <a16:creationId xmlns:a16="http://schemas.microsoft.com/office/drawing/2014/main" id="{12872916-28AA-76C1-E5AB-2D3481E9DDD8}"/>
              </a:ext>
            </a:extLst>
          </p:cNvPr>
          <p:cNvSpPr>
            <a:spLocks noGrp="1"/>
          </p:cNvSpPr>
          <p:nvPr>
            <p:ph type="sldNum" sz="quarter" idx="12"/>
          </p:nvPr>
        </p:nvSpPr>
        <p:spPr/>
        <p:txBody>
          <a:bodyPr/>
          <a:lstStyle/>
          <a:p>
            <a:fld id="{88B5220A-EB23-48F3-9FB6-FE2BFABBF45A}" type="slidenum">
              <a:rPr lang="en-US" smtClean="0"/>
              <a:t>11</a:t>
            </a:fld>
            <a:endParaRPr lang="en-US" dirty="0"/>
          </a:p>
        </p:txBody>
      </p:sp>
    </p:spTree>
    <p:extLst>
      <p:ext uri="{BB962C8B-B14F-4D97-AF65-F5344CB8AC3E}">
        <p14:creationId xmlns:p14="http://schemas.microsoft.com/office/powerpoint/2010/main" val="356533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B501-4FD1-826B-08B4-572407C339B1}"/>
              </a:ext>
            </a:extLst>
          </p:cNvPr>
          <p:cNvSpPr>
            <a:spLocks noGrp="1"/>
          </p:cNvSpPr>
          <p:nvPr>
            <p:ph type="ctrTitle"/>
          </p:nvPr>
        </p:nvSpPr>
        <p:spPr>
          <a:xfrm>
            <a:off x="1504670" y="437030"/>
            <a:ext cx="9234309" cy="498598"/>
          </a:xfrm>
        </p:spPr>
        <p:txBody>
          <a:bodyPr/>
          <a:lstStyle/>
          <a:p>
            <a:r>
              <a:rPr lang="en-US" dirty="0"/>
              <a:t>ALU</a:t>
            </a:r>
          </a:p>
        </p:txBody>
      </p:sp>
      <p:sp>
        <p:nvSpPr>
          <p:cNvPr id="4" name="Text Placeholder 3">
            <a:extLst>
              <a:ext uri="{FF2B5EF4-FFF2-40B4-BE49-F238E27FC236}">
                <a16:creationId xmlns:a16="http://schemas.microsoft.com/office/drawing/2014/main" id="{49B11A3A-948B-97C7-2C89-64DC025C30AC}"/>
              </a:ext>
            </a:extLst>
          </p:cNvPr>
          <p:cNvSpPr>
            <a:spLocks noGrp="1"/>
          </p:cNvSpPr>
          <p:nvPr>
            <p:ph type="body" sz="quarter" idx="14"/>
          </p:nvPr>
        </p:nvSpPr>
        <p:spPr>
          <a:xfrm>
            <a:off x="1636027" y="1525788"/>
            <a:ext cx="7533373" cy="4349166"/>
          </a:xfrm>
        </p:spPr>
        <p:txBody>
          <a:bodyPr>
            <a:normAutofit lnSpcReduction="10000"/>
          </a:bodyPr>
          <a:lstStyle/>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Input: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dirty="0">
                <a:solidFill>
                  <a:srgbClr val="000000"/>
                </a:solidFill>
                <a:highlight>
                  <a:srgbClr val="FBFBFB"/>
                </a:highlight>
                <a:latin typeface="Helvetica" panose="020B0604020202020204" pitchFamily="34" charset="0"/>
              </a:rPr>
              <a:t>(operands)</a:t>
            </a: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A</a:t>
            </a:r>
            <a:r>
              <a:rPr lang="en-US" sz="1400" b="0" i="0" dirty="0">
                <a:solidFill>
                  <a:srgbClr val="000000"/>
                </a:solidFill>
                <a:effectLst/>
                <a:highlight>
                  <a:srgbClr val="FBFBFB"/>
                </a:highlight>
                <a:latin typeface="Helvetica" panose="020B0604020202020204" pitchFamily="34" charset="0"/>
              </a:rPr>
              <a:t> [31:0]</a:t>
            </a:r>
          </a:p>
          <a:p>
            <a:pPr marL="0" indent="0" algn="l">
              <a:buNone/>
            </a:pPr>
            <a:r>
              <a:rPr lang="en-US" sz="1400" b="0" i="0" dirty="0">
                <a:solidFill>
                  <a:srgbClr val="000000"/>
                </a:solidFill>
                <a:effectLst/>
                <a:highlight>
                  <a:srgbClr val="FBFBFB"/>
                </a:highlight>
                <a:latin typeface="Helvetica" panose="020B0604020202020204" pitchFamily="34" charset="0"/>
              </a:rPr>
              <a:t>-</a:t>
            </a:r>
            <a:r>
              <a:rPr lang="en-US" sz="1400" dirty="0" err="1">
                <a:solidFill>
                  <a:srgbClr val="000000"/>
                </a:solidFill>
                <a:highlight>
                  <a:srgbClr val="FBFBFB"/>
                </a:highlight>
                <a:latin typeface="Helvetica" panose="020B0604020202020204" pitchFamily="34" charset="0"/>
              </a:rPr>
              <a:t>op</a:t>
            </a:r>
            <a:r>
              <a:rPr lang="en-US" sz="1400" b="0" i="0" dirty="0" err="1">
                <a:solidFill>
                  <a:srgbClr val="000000"/>
                </a:solidFill>
                <a:effectLst/>
                <a:highlight>
                  <a:srgbClr val="FBFBFB"/>
                </a:highlight>
                <a:latin typeface="Helvetica" panose="020B0604020202020204" pitchFamily="34" charset="0"/>
              </a:rPr>
              <a:t>B</a:t>
            </a:r>
            <a:r>
              <a:rPr lang="en-US" sz="1400" b="0" i="0" dirty="0">
                <a:solidFill>
                  <a:srgbClr val="000000"/>
                </a:solidFill>
                <a:effectLst/>
                <a:highlight>
                  <a:srgbClr val="FBFBFB"/>
                </a:highlight>
                <a:latin typeface="Helvetica" panose="020B0604020202020204" pitchFamily="34" charset="0"/>
              </a:rPr>
              <a:t> [31:0]</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(select signals)</a:t>
            </a:r>
          </a:p>
          <a:p>
            <a:pPr marL="0" indent="0" algn="l">
              <a:buNone/>
            </a:pPr>
            <a:r>
              <a:rPr lang="en-US" sz="1400" b="0" i="0" dirty="0">
                <a:solidFill>
                  <a:srgbClr val="000000"/>
                </a:solidFill>
                <a:effectLst/>
                <a:highlight>
                  <a:srgbClr val="FBFBFB"/>
                </a:highlight>
                <a:latin typeface="Helvetica" panose="020B0604020202020204" pitchFamily="34" charset="0"/>
              </a:rPr>
              <a:t>-opcode[6:0]</a:t>
            </a:r>
          </a:p>
          <a:p>
            <a:pPr marL="0" indent="0" algn="l">
              <a:buNone/>
            </a:pPr>
            <a:r>
              <a:rPr lang="en-US" sz="1400" b="0" i="0" dirty="0">
                <a:solidFill>
                  <a:srgbClr val="000000"/>
                </a:solidFill>
                <a:effectLst/>
                <a:highlight>
                  <a:srgbClr val="FBFBFB"/>
                </a:highlight>
                <a:latin typeface="Helvetica" panose="020B0604020202020204" pitchFamily="34" charset="0"/>
              </a:rPr>
              <a:t>-func3[2:0]</a:t>
            </a:r>
          </a:p>
          <a:p>
            <a:pPr marL="0" indent="0" algn="l">
              <a:buNone/>
            </a:pPr>
            <a:r>
              <a:rPr lang="en-US" sz="1400" b="0" i="0" dirty="0">
                <a:solidFill>
                  <a:srgbClr val="000000"/>
                </a:solidFill>
                <a:effectLst/>
                <a:highlight>
                  <a:srgbClr val="FBFBFB"/>
                </a:highlight>
                <a:latin typeface="Helvetica" panose="020B0604020202020204" pitchFamily="34" charset="0"/>
              </a:rPr>
              <a:t>-func7[6:0]</a:t>
            </a:r>
          </a:p>
          <a:p>
            <a:pPr marL="0" indent="0" algn="l">
              <a:buNone/>
            </a:pPr>
            <a:br>
              <a:rPr lang="en-US" sz="1400" b="0" i="0" dirty="0">
                <a:solidFill>
                  <a:srgbClr val="000000"/>
                </a:solidFill>
                <a:effectLst/>
                <a:highlight>
                  <a:srgbClr val="FBFBFB"/>
                </a:highlight>
                <a:latin typeface="Helvetica" panose="020B0604020202020204" pitchFamily="34" charset="0"/>
              </a:rPr>
            </a:b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Output:</a:t>
            </a:r>
          </a:p>
          <a:p>
            <a:pPr marL="0" indent="0" algn="l">
              <a:buNone/>
            </a:pPr>
            <a:endParaRPr lang="en-US" sz="1400" b="0" i="0" dirty="0">
              <a:solidFill>
                <a:srgbClr val="000000"/>
              </a:solidFill>
              <a:effectLst/>
              <a:highlight>
                <a:srgbClr val="FBFBFB"/>
              </a:highlight>
              <a:latin typeface="Helvetica" panose="020B0604020202020204" pitchFamily="34" charset="0"/>
            </a:endParaRPr>
          </a:p>
          <a:p>
            <a:pPr marL="0" indent="0" algn="l">
              <a:buNone/>
            </a:pPr>
            <a:r>
              <a:rPr lang="en-US" sz="1400" b="0" i="0" dirty="0">
                <a:solidFill>
                  <a:srgbClr val="000000"/>
                </a:solidFill>
                <a:effectLst/>
                <a:highlight>
                  <a:srgbClr val="FBFBFB"/>
                </a:highlight>
                <a:latin typeface="Helvetica" panose="020B0604020202020204" pitchFamily="34" charset="0"/>
              </a:rPr>
              <a:t>-ALU result [31:0]</a:t>
            </a:r>
          </a:p>
          <a:p>
            <a:pPr marL="0" indent="0" algn="l">
              <a:buNone/>
            </a:pPr>
            <a:r>
              <a:rPr lang="en-US" sz="1400" b="0" i="0" dirty="0">
                <a:solidFill>
                  <a:srgbClr val="000000"/>
                </a:solidFill>
                <a:effectLst/>
                <a:highlight>
                  <a:srgbClr val="FBFBFB"/>
                </a:highlight>
                <a:latin typeface="Helvetica" panose="020B0604020202020204" pitchFamily="34" charset="0"/>
              </a:rPr>
              <a:t>-0 flag</a:t>
            </a:r>
          </a:p>
          <a:p>
            <a:pPr marL="0" indent="0" algn="l">
              <a:buNone/>
            </a:pPr>
            <a:r>
              <a:rPr lang="en-US" sz="1400" b="0" i="0" dirty="0">
                <a:solidFill>
                  <a:srgbClr val="000000"/>
                </a:solidFill>
                <a:effectLst/>
                <a:highlight>
                  <a:srgbClr val="FBFBFB"/>
                </a:highlight>
                <a:latin typeface="Helvetica" panose="020B0604020202020204" pitchFamily="34" charset="0"/>
              </a:rPr>
              <a:t>-don't care flags</a:t>
            </a:r>
          </a:p>
          <a:p>
            <a:pPr marL="0" indent="0" algn="l">
              <a:buNone/>
            </a:pPr>
            <a:r>
              <a:rPr lang="en-US" sz="1400" b="0" i="0" dirty="0">
                <a:solidFill>
                  <a:srgbClr val="000000"/>
                </a:solidFill>
                <a:effectLst/>
                <a:highlight>
                  <a:srgbClr val="FBFBFB"/>
                </a:highlight>
                <a:latin typeface="Helvetica" panose="020B0604020202020204" pitchFamily="34" charset="0"/>
              </a:rPr>
              <a:t>-less than flags</a:t>
            </a:r>
          </a:p>
          <a:p>
            <a:pPr marL="0" indent="0" algn="l">
              <a:buNone/>
            </a:pPr>
            <a:r>
              <a:rPr lang="en-US" sz="1400" b="0" i="0" dirty="0">
                <a:solidFill>
                  <a:srgbClr val="000000"/>
                </a:solidFill>
                <a:effectLst/>
                <a:highlight>
                  <a:srgbClr val="FBFBFB"/>
                </a:highlight>
                <a:latin typeface="Helvetica" panose="020B0604020202020204" pitchFamily="34" charset="0"/>
              </a:rPr>
              <a:t>-greater than flags</a:t>
            </a:r>
          </a:p>
          <a:p>
            <a:pPr marL="0" indent="0" algn="l">
              <a:buNone/>
            </a:pPr>
            <a:r>
              <a:rPr lang="en-US" sz="1400" b="0" i="0" dirty="0">
                <a:solidFill>
                  <a:srgbClr val="000000"/>
                </a:solidFill>
                <a:effectLst/>
                <a:highlight>
                  <a:srgbClr val="FBFBFB"/>
                </a:highlight>
                <a:latin typeface="Helvetica" panose="020B0604020202020204" pitchFamily="34" charset="0"/>
              </a:rPr>
              <a:t>-equal/not equal flags</a:t>
            </a:r>
          </a:p>
          <a:p>
            <a:pPr marL="0" indent="0">
              <a:buNone/>
            </a:pPr>
            <a:endParaRPr lang="en-US" sz="1400" dirty="0"/>
          </a:p>
        </p:txBody>
      </p:sp>
      <p:sp>
        <p:nvSpPr>
          <p:cNvPr id="5" name="Slide Number Placeholder 4">
            <a:extLst>
              <a:ext uri="{FF2B5EF4-FFF2-40B4-BE49-F238E27FC236}">
                <a16:creationId xmlns:a16="http://schemas.microsoft.com/office/drawing/2014/main" id="{1DAD21A4-66E1-B41E-AAF4-8DD89DD84A1B}"/>
              </a:ext>
            </a:extLst>
          </p:cNvPr>
          <p:cNvSpPr>
            <a:spLocks noGrp="1"/>
          </p:cNvSpPr>
          <p:nvPr>
            <p:ph type="sldNum" sz="quarter" idx="12"/>
          </p:nvPr>
        </p:nvSpPr>
        <p:spPr/>
        <p:txBody>
          <a:bodyPr/>
          <a:lstStyle/>
          <a:p>
            <a:fld id="{88B5220A-EB23-48F3-9FB6-FE2BFABBF45A}" type="slidenum">
              <a:rPr lang="en-US" smtClean="0"/>
              <a:t>12</a:t>
            </a:fld>
            <a:endParaRPr lang="en-US" dirty="0"/>
          </a:p>
        </p:txBody>
      </p:sp>
      <p:pic>
        <p:nvPicPr>
          <p:cNvPr id="9" name="Picture 8">
            <a:extLst>
              <a:ext uri="{FF2B5EF4-FFF2-40B4-BE49-F238E27FC236}">
                <a16:creationId xmlns:a16="http://schemas.microsoft.com/office/drawing/2014/main" id="{3E7B8AE2-8B46-87D6-403C-552B0A9A63EF}"/>
              </a:ext>
            </a:extLst>
          </p:cNvPr>
          <p:cNvPicPr>
            <a:picLocks noChangeAspect="1"/>
          </p:cNvPicPr>
          <p:nvPr/>
        </p:nvPicPr>
        <p:blipFill>
          <a:blip r:embed="rId2"/>
          <a:stretch>
            <a:fillRect/>
          </a:stretch>
        </p:blipFill>
        <p:spPr>
          <a:xfrm>
            <a:off x="3496733" y="1082326"/>
            <a:ext cx="6450636" cy="5023561"/>
          </a:xfrm>
          <a:prstGeom prst="rect">
            <a:avLst/>
          </a:prstGeom>
        </p:spPr>
      </p:pic>
      <p:sp>
        <p:nvSpPr>
          <p:cNvPr id="13" name="TextBox 12">
            <a:extLst>
              <a:ext uri="{FF2B5EF4-FFF2-40B4-BE49-F238E27FC236}">
                <a16:creationId xmlns:a16="http://schemas.microsoft.com/office/drawing/2014/main" id="{C7A25066-8FC8-C06D-E583-BD3787678791}"/>
              </a:ext>
            </a:extLst>
          </p:cNvPr>
          <p:cNvSpPr txBox="1"/>
          <p:nvPr/>
        </p:nvSpPr>
        <p:spPr>
          <a:xfrm>
            <a:off x="1185333" y="1063985"/>
            <a:ext cx="6096000" cy="430887"/>
          </a:xfrm>
          <a:prstGeom prst="rect">
            <a:avLst/>
          </a:prstGeom>
          <a:noFill/>
        </p:spPr>
        <p:txBody>
          <a:bodyPr wrap="square">
            <a:spAutoFit/>
          </a:bodyPr>
          <a:lstStyle/>
          <a:p>
            <a:r>
              <a:rPr lang="en-US" sz="2200" b="1" dirty="0">
                <a:solidFill>
                  <a:schemeClr val="accent2"/>
                </a:solidFill>
                <a:latin typeface="Acumin Pro SemiCondensed" panose="020B0506020202020204" pitchFamily="34" charset="77"/>
              </a:rPr>
              <a:t>RTL:</a:t>
            </a:r>
          </a:p>
        </p:txBody>
      </p:sp>
    </p:spTree>
    <p:extLst>
      <p:ext uri="{BB962C8B-B14F-4D97-AF65-F5344CB8AC3E}">
        <p14:creationId xmlns:p14="http://schemas.microsoft.com/office/powerpoint/2010/main" val="365804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604-717F-80D6-8A98-330BC761485E}"/>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86A20125-5905-6103-914B-760A20C5941E}"/>
              </a:ext>
            </a:extLst>
          </p:cNvPr>
          <p:cNvSpPr>
            <a:spLocks noGrp="1"/>
          </p:cNvSpPr>
          <p:nvPr>
            <p:ph type="subTitle" idx="1"/>
          </p:nvPr>
        </p:nvSpPr>
        <p:spPr/>
        <p:txBody>
          <a:bodyPr/>
          <a:lstStyle/>
          <a:p>
            <a:r>
              <a:rPr lang="en-US" dirty="0"/>
              <a:t>Pseudo Code:</a:t>
            </a:r>
          </a:p>
        </p:txBody>
      </p:sp>
      <p:sp>
        <p:nvSpPr>
          <p:cNvPr id="5" name="Slide Number Placeholder 4">
            <a:extLst>
              <a:ext uri="{FF2B5EF4-FFF2-40B4-BE49-F238E27FC236}">
                <a16:creationId xmlns:a16="http://schemas.microsoft.com/office/drawing/2014/main" id="{16DF6B77-D173-A4F5-86FB-EC5B60557845}"/>
              </a:ext>
            </a:extLst>
          </p:cNvPr>
          <p:cNvSpPr>
            <a:spLocks noGrp="1"/>
          </p:cNvSpPr>
          <p:nvPr>
            <p:ph type="sldNum" sz="quarter" idx="12"/>
          </p:nvPr>
        </p:nvSpPr>
        <p:spPr/>
        <p:txBody>
          <a:bodyPr/>
          <a:lstStyle/>
          <a:p>
            <a:fld id="{88B5220A-EB23-48F3-9FB6-FE2BFABBF45A}" type="slidenum">
              <a:rPr lang="en-US" smtClean="0"/>
              <a:t>13</a:t>
            </a:fld>
            <a:endParaRPr lang="en-US" dirty="0"/>
          </a:p>
        </p:txBody>
      </p:sp>
      <p:sp>
        <p:nvSpPr>
          <p:cNvPr id="7" name="TextBox 6">
            <a:extLst>
              <a:ext uri="{FF2B5EF4-FFF2-40B4-BE49-F238E27FC236}">
                <a16:creationId xmlns:a16="http://schemas.microsoft.com/office/drawing/2014/main" id="{0A3E23E1-0D6C-3CC6-E871-A76DFDEDB1FE}"/>
              </a:ext>
            </a:extLst>
          </p:cNvPr>
          <p:cNvSpPr txBox="1"/>
          <p:nvPr/>
        </p:nvSpPr>
        <p:spPr>
          <a:xfrm>
            <a:off x="7301092" y="1736653"/>
            <a:ext cx="3397129" cy="3877985"/>
          </a:xfrm>
          <a:prstGeom prst="rect">
            <a:avLst/>
          </a:prstGeom>
          <a:noFill/>
        </p:spPr>
        <p:txBody>
          <a:bodyPr wrap="square">
            <a:spAutoFit/>
          </a:bodyPr>
          <a:lstStyle/>
          <a:p>
            <a:endParaRPr lang="en-US" dirty="0">
              <a:effectLst/>
            </a:endParaRPr>
          </a:p>
          <a:p>
            <a:r>
              <a:rPr lang="en-US" dirty="0"/>
              <a:t>ALU Control Unit:</a:t>
            </a:r>
          </a:p>
          <a:p>
            <a:br>
              <a:rPr lang="en-US" sz="1400" dirty="0">
                <a:effectLst/>
              </a:rPr>
            </a:br>
            <a:r>
              <a:rPr lang="en-US" sz="1400" dirty="0">
                <a:solidFill>
                  <a:srgbClr val="000000"/>
                </a:solidFill>
                <a:highlight>
                  <a:srgbClr val="FBFBFB"/>
                </a:highlight>
                <a:latin typeface="Helvetica" panose="020B0604020202020204" pitchFamily="34" charset="0"/>
              </a:rPr>
              <a:t>if</a:t>
            </a:r>
            <a:r>
              <a:rPr lang="en-US" sz="1400" dirty="0">
                <a:effectLst/>
              </a:rPr>
              <a:t>(</a:t>
            </a:r>
            <a:r>
              <a:rPr lang="en-US" sz="1400" dirty="0">
                <a:solidFill>
                  <a:srgbClr val="000000"/>
                </a:solidFill>
                <a:highlight>
                  <a:srgbClr val="FBFBFB"/>
                </a:highlight>
                <a:latin typeface="Helvetica" panose="020B0604020202020204" pitchFamily="34" charset="0"/>
              </a:rPr>
              <a:t>opcode=1100011)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ALU control input = BEQ</a:t>
            </a:r>
          </a:p>
          <a:p>
            <a:r>
              <a:rPr lang="en-US" sz="1400" dirty="0">
                <a:solidFill>
                  <a:srgbClr val="000000"/>
                </a:solidFill>
                <a:highlight>
                  <a:srgbClr val="FBFBFB"/>
                </a:highlight>
                <a:latin typeface="Helvetica" panose="020B0604020202020204" pitchFamily="34" charset="0"/>
              </a:rPr>
              <a:t>	if(func3=001)</a:t>
            </a:r>
          </a:p>
          <a:p>
            <a:r>
              <a:rPr lang="en-US" sz="1400" dirty="0">
                <a:solidFill>
                  <a:srgbClr val="000000"/>
                </a:solidFill>
                <a:highlight>
                  <a:srgbClr val="FBFBFB"/>
                </a:highlight>
                <a:latin typeface="Helvetica" panose="020B0604020202020204" pitchFamily="34" charset="0"/>
              </a:rPr>
              <a:t>		ALU control input=BNE</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if(opcode=0110011)</a:t>
            </a:r>
          </a:p>
          <a:p>
            <a:r>
              <a:rPr lang="en-US" sz="1400" dirty="0">
                <a:solidFill>
                  <a:srgbClr val="000000"/>
                </a:solidFill>
                <a:highlight>
                  <a:srgbClr val="FBFBFB"/>
                </a:highlight>
                <a:latin typeface="Helvetica" panose="020B0604020202020204" pitchFamily="34" charset="0"/>
              </a:rPr>
              <a:t>	if(func3=000)</a:t>
            </a:r>
          </a:p>
          <a:p>
            <a:r>
              <a:rPr lang="en-US" sz="1400" dirty="0">
                <a:solidFill>
                  <a:srgbClr val="000000"/>
                </a:solidFill>
                <a:highlight>
                  <a:srgbClr val="FBFBFB"/>
                </a:highlight>
                <a:latin typeface="Helvetica" panose="020B0604020202020204" pitchFamily="34" charset="0"/>
              </a:rPr>
              <a:t>		if(func7=0000000)</a:t>
            </a:r>
          </a:p>
          <a:p>
            <a:r>
              <a:rPr lang="en-US" sz="1400" dirty="0">
                <a:solidFill>
                  <a:srgbClr val="000000"/>
                </a:solidFill>
                <a:highlight>
                  <a:srgbClr val="FBFBFB"/>
                </a:highlight>
                <a:latin typeface="Helvetica" panose="020B0604020202020204" pitchFamily="34" charset="0"/>
              </a:rPr>
              <a:t>			ALU control input=ADD</a:t>
            </a:r>
            <a:br>
              <a:rPr lang="en-US" sz="1400" dirty="0">
                <a:solidFill>
                  <a:srgbClr val="000000"/>
                </a:solidFill>
                <a:highlight>
                  <a:srgbClr val="FBFBFB"/>
                </a:highlight>
                <a:latin typeface="Helvetica" panose="020B0604020202020204" pitchFamily="34" charset="0"/>
              </a:rPr>
            </a:br>
            <a:endParaRPr lang="en-US" sz="1400" dirty="0">
              <a:solidFill>
                <a:srgbClr val="000000"/>
              </a:solidFill>
              <a:highlight>
                <a:srgbClr val="FBFBFB"/>
              </a:highlight>
              <a:latin typeface="Helvetica" panose="020B0604020202020204" pitchFamily="34" charset="0"/>
            </a:endParaRPr>
          </a:p>
          <a:p>
            <a:r>
              <a:rPr lang="en-US" sz="1400" dirty="0">
                <a:solidFill>
                  <a:srgbClr val="000000"/>
                </a:solidFill>
                <a:highlight>
                  <a:srgbClr val="FBFBFB"/>
                </a:highlight>
                <a:latin typeface="Helvetica" panose="020B0604020202020204" pitchFamily="34" charset="0"/>
              </a:rPr>
              <a:t>(....define the ALU control input for each </a:t>
            </a:r>
          </a:p>
          <a:p>
            <a:r>
              <a:rPr lang="en-US" sz="1400" dirty="0">
                <a:solidFill>
                  <a:srgbClr val="000000"/>
                </a:solidFill>
                <a:highlight>
                  <a:srgbClr val="FBFBFB"/>
                </a:highlight>
                <a:latin typeface="Helvetica" panose="020B0604020202020204" pitchFamily="34" charset="0"/>
              </a:rPr>
              <a:t>of the operations based on the value</a:t>
            </a:r>
          </a:p>
          <a:p>
            <a:r>
              <a:rPr lang="en-US" sz="1400" dirty="0">
                <a:solidFill>
                  <a:srgbClr val="000000"/>
                </a:solidFill>
                <a:highlight>
                  <a:srgbClr val="FBFBFB"/>
                </a:highlight>
                <a:latin typeface="Helvetica" panose="020B0604020202020204" pitchFamily="34" charset="0"/>
              </a:rPr>
              <a:t> of the opcode, func3 and func7…)</a:t>
            </a:r>
          </a:p>
        </p:txBody>
      </p:sp>
      <p:sp>
        <p:nvSpPr>
          <p:cNvPr id="8" name="TextBox 7">
            <a:extLst>
              <a:ext uri="{FF2B5EF4-FFF2-40B4-BE49-F238E27FC236}">
                <a16:creationId xmlns:a16="http://schemas.microsoft.com/office/drawing/2014/main" id="{A4A10DE8-D075-2057-C727-85A2A8C50ADA}"/>
              </a:ext>
            </a:extLst>
          </p:cNvPr>
          <p:cNvSpPr txBox="1"/>
          <p:nvPr/>
        </p:nvSpPr>
        <p:spPr>
          <a:xfrm>
            <a:off x="1579483" y="1736653"/>
            <a:ext cx="5328393" cy="4801314"/>
          </a:xfrm>
          <a:prstGeom prst="rect">
            <a:avLst/>
          </a:prstGeom>
          <a:noFill/>
        </p:spPr>
        <p:txBody>
          <a:bodyPr wrap="square">
            <a:spAutoFit/>
          </a:bodyPr>
          <a:lstStyle/>
          <a:p>
            <a:endParaRPr lang="en-US" dirty="0">
              <a:effectLst/>
            </a:endParaRPr>
          </a:p>
          <a:p>
            <a:r>
              <a:rPr lang="en-US" dirty="0"/>
              <a:t>ALU:</a:t>
            </a:r>
          </a:p>
          <a:p>
            <a:br>
              <a:rPr lang="en-US" b="0" i="0" dirty="0">
                <a:solidFill>
                  <a:srgbClr val="000000"/>
                </a:solidFill>
                <a:effectLst/>
                <a:highlight>
                  <a:srgbClr val="FBFBFB"/>
                </a:highlight>
                <a:latin typeface="Helvetica" panose="020B0604020202020204" pitchFamily="34" charset="0"/>
              </a:rPr>
            </a:br>
            <a:r>
              <a:rPr lang="en-US" sz="1400" dirty="0">
                <a:solidFill>
                  <a:srgbClr val="000000"/>
                </a:solidFill>
                <a:highlight>
                  <a:srgbClr val="FBFBFB"/>
                </a:highlight>
                <a:latin typeface="Helvetica" panose="020B0604020202020204" pitchFamily="34" charset="0"/>
              </a:rPr>
              <a:t>case(ALU control input)</a:t>
            </a:r>
          </a:p>
          <a:p>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 ALU result = rs1+ rs2 (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 )</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ADDI: ALU result =  rs1+imm (</a:t>
            </a:r>
            <a:r>
              <a:rPr lang="en-US" sz="1400" dirty="0" err="1">
                <a:solidFill>
                  <a:srgbClr val="000000"/>
                </a:solidFill>
                <a:highlight>
                  <a:srgbClr val="FBFBFB"/>
                </a:highlight>
                <a:latin typeface="Helvetica" panose="020B0604020202020204" pitchFamily="34" charset="0"/>
              </a:rPr>
              <a:t>opA</a:t>
            </a:r>
            <a:r>
              <a:rPr lang="en-US" sz="1400" dirty="0">
                <a:solidFill>
                  <a:srgbClr val="000000"/>
                </a:solidFill>
                <a:highlight>
                  <a:srgbClr val="FBFBFB"/>
                </a:highlight>
                <a:latin typeface="Helvetica" panose="020B0604020202020204" pitchFamily="34" charset="0"/>
              </a:rPr>
              <a:t> + </a:t>
            </a:r>
            <a:r>
              <a:rPr lang="en-US" sz="1400" dirty="0" err="1">
                <a:solidFill>
                  <a:srgbClr val="000000"/>
                </a:solidFill>
                <a:highlight>
                  <a:srgbClr val="FBFBFB"/>
                </a:highlight>
                <a:latin typeface="Helvetica" panose="020B0604020202020204" pitchFamily="34" charset="0"/>
              </a:rPr>
              <a:t>opB</a:t>
            </a:r>
            <a:r>
              <a:rPr lang="en-US" sz="1400" dirty="0">
                <a:solidFill>
                  <a:srgbClr val="000000"/>
                </a:solidFill>
                <a:highlight>
                  <a:srgbClr val="FBFBFB"/>
                </a:highlight>
                <a:latin typeface="Helvetica" panose="020B0604020202020204" pitchFamily="34" charset="0"/>
              </a:rPr>
              <a:t>)</a:t>
            </a:r>
          </a:p>
          <a:p>
            <a:pPr lvl="1"/>
            <a:r>
              <a:rPr lang="en-US" sz="1400" dirty="0">
                <a:solidFill>
                  <a:srgbClr val="000000"/>
                </a:solidFill>
                <a:highlight>
                  <a:srgbClr val="FBFBFB"/>
                </a:highlight>
                <a:latin typeface="Helvetica" panose="020B0604020202020204" pitchFamily="34" charset="0"/>
              </a:rPr>
              <a:t>	flag 0 =0</a:t>
            </a:r>
          </a:p>
          <a:p>
            <a:pPr lvl="1"/>
            <a:r>
              <a:rPr lang="en-US" sz="1400" dirty="0">
                <a:solidFill>
                  <a:srgbClr val="000000"/>
                </a:solidFill>
                <a:highlight>
                  <a:srgbClr val="FBFBFB"/>
                </a:highlight>
                <a:latin typeface="Helvetica" panose="020B0604020202020204" pitchFamily="34" charset="0"/>
              </a:rPr>
              <a:t>	flag less than = 0</a:t>
            </a:r>
          </a:p>
          <a:p>
            <a:pPr lvl="1"/>
            <a:r>
              <a:rPr lang="en-US" sz="1400" dirty="0">
                <a:solidFill>
                  <a:srgbClr val="000000"/>
                </a:solidFill>
                <a:highlight>
                  <a:srgbClr val="FBFBFB"/>
                </a:highlight>
                <a:latin typeface="Helvetica" panose="020B0604020202020204" pitchFamily="34" charset="0"/>
              </a:rPr>
              <a:t>	flag greater than = 0</a:t>
            </a:r>
          </a:p>
          <a:p>
            <a:pPr lvl="1"/>
            <a:r>
              <a:rPr lang="en-US" sz="1400" dirty="0">
                <a:solidFill>
                  <a:srgbClr val="000000"/>
                </a:solidFill>
                <a:highlight>
                  <a:srgbClr val="FBFBFB"/>
                </a:highlight>
                <a:latin typeface="Helvetica" panose="020B0604020202020204" pitchFamily="34" charset="0"/>
              </a:rPr>
              <a:t>	flag don’t care = 0</a:t>
            </a:r>
          </a:p>
          <a:p>
            <a:pPr lvl="1"/>
            <a:r>
              <a:rPr lang="en-US" sz="1400" dirty="0">
                <a:solidFill>
                  <a:srgbClr val="000000"/>
                </a:solidFill>
                <a:highlight>
                  <a:srgbClr val="FBFBFB"/>
                </a:highlight>
                <a:latin typeface="Helvetica" panose="020B0604020202020204" pitchFamily="34" charset="0"/>
              </a:rPr>
              <a:t>	flag equal to /~ not equal to =0</a:t>
            </a:r>
          </a:p>
          <a:p>
            <a:pPr lvl="1"/>
            <a:endParaRPr lang="en-US" sz="1400" dirty="0">
              <a:solidFill>
                <a:srgbClr val="000000"/>
              </a:solidFill>
              <a:highlight>
                <a:srgbClr val="FBFBFB"/>
              </a:highlight>
              <a:latin typeface="Helvetica" panose="020B0604020202020204" pitchFamily="34" charset="0"/>
            </a:endParaRPr>
          </a:p>
          <a:p>
            <a:pPr lvl="1"/>
            <a:r>
              <a:rPr lang="en-US" sz="1400" dirty="0">
                <a:solidFill>
                  <a:srgbClr val="000000"/>
                </a:solidFill>
                <a:highlight>
                  <a:srgbClr val="FBFBFB"/>
                </a:highlight>
                <a:latin typeface="Helvetica" panose="020B0604020202020204" pitchFamily="34" charset="0"/>
              </a:rPr>
              <a:t>(....all operations are executed </a:t>
            </a:r>
          </a:p>
          <a:p>
            <a:pPr lvl="1"/>
            <a:r>
              <a:rPr lang="en-US" sz="1400" dirty="0">
                <a:solidFill>
                  <a:srgbClr val="000000"/>
                </a:solidFill>
                <a:highlight>
                  <a:srgbClr val="FBFBFB"/>
                </a:highlight>
                <a:latin typeface="Helvetica" panose="020B0604020202020204" pitchFamily="34" charset="0"/>
              </a:rPr>
              <a:t>based on the ALU control input)</a:t>
            </a:r>
          </a:p>
        </p:txBody>
      </p:sp>
    </p:spTree>
    <p:extLst>
      <p:ext uri="{BB962C8B-B14F-4D97-AF65-F5344CB8AC3E}">
        <p14:creationId xmlns:p14="http://schemas.microsoft.com/office/powerpoint/2010/main" val="313194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DE3C-1196-0B74-B80B-7655EC4389F8}"/>
              </a:ext>
            </a:extLst>
          </p:cNvPr>
          <p:cNvSpPr>
            <a:spLocks noGrp="1"/>
          </p:cNvSpPr>
          <p:nvPr>
            <p:ph type="ctrTitle"/>
          </p:nvPr>
        </p:nvSpPr>
        <p:spPr>
          <a:xfrm>
            <a:off x="1504670" y="437030"/>
            <a:ext cx="9234309" cy="498598"/>
          </a:xfrm>
        </p:spPr>
        <p:txBody>
          <a:bodyPr/>
          <a:lstStyle/>
          <a:p>
            <a:r>
              <a:rPr lang="en-US" dirty="0"/>
              <a:t>ALU</a:t>
            </a:r>
          </a:p>
        </p:txBody>
      </p:sp>
      <p:sp>
        <p:nvSpPr>
          <p:cNvPr id="3" name="Subtitle 2">
            <a:extLst>
              <a:ext uri="{FF2B5EF4-FFF2-40B4-BE49-F238E27FC236}">
                <a16:creationId xmlns:a16="http://schemas.microsoft.com/office/drawing/2014/main" id="{AFD970C4-2E00-6482-3FBE-F80C552F610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24AA8047-5A0E-9D04-F039-A9F7BA10358D}"/>
              </a:ext>
            </a:extLst>
          </p:cNvPr>
          <p:cNvSpPr>
            <a:spLocks noGrp="1"/>
          </p:cNvSpPr>
          <p:nvPr>
            <p:ph type="body" sz="quarter" idx="14"/>
          </p:nvPr>
        </p:nvSpPr>
        <p:spPr/>
        <p:txBody>
          <a:bodyPr>
            <a:normAutofit fontScale="70000" lnSpcReduction="20000"/>
          </a:bodyPr>
          <a:lstStyle/>
          <a:p>
            <a:pPr marL="0" indent="0" algn="l">
              <a:buNone/>
            </a:pPr>
            <a:r>
              <a:rPr lang="en-US" b="0" i="0" dirty="0">
                <a:solidFill>
                  <a:srgbClr val="000000"/>
                </a:solidFill>
                <a:effectLst/>
                <a:highlight>
                  <a:srgbClr val="FBFBFB"/>
                </a:highlight>
                <a:latin typeface="Helvetica" panose="020B0604020202020204" pitchFamily="34" charset="0"/>
              </a:rPr>
              <a:t>-all possible combination of opcode, func3 and func7 ( 26 combinations)</a:t>
            </a:r>
          </a:p>
          <a:p>
            <a:pPr marL="0" indent="0" algn="l">
              <a:buNone/>
            </a:pPr>
            <a:r>
              <a:rPr lang="en-US" b="0" i="0" dirty="0">
                <a:solidFill>
                  <a:srgbClr val="000000"/>
                </a:solidFill>
                <a:effectLst/>
                <a:highlight>
                  <a:srgbClr val="FBFBFB"/>
                </a:highlight>
                <a:latin typeface="Helvetica" panose="020B0604020202020204" pitchFamily="34" charset="0"/>
              </a:rPr>
              <a:t>(make tasks for the operations)</a:t>
            </a:r>
          </a:p>
          <a:p>
            <a:pPr marL="0" indent="0" algn="l">
              <a:buNone/>
            </a:pPr>
            <a:br>
              <a:rPr lang="en-US" b="0" i="0" dirty="0">
                <a:solidFill>
                  <a:srgbClr val="000000"/>
                </a:solidFill>
                <a:effectLst/>
                <a:highlight>
                  <a:srgbClr val="FBFBFB"/>
                </a:highlight>
                <a:latin typeface="Helvetica" panose="020B0604020202020204" pitchFamily="34" charset="0"/>
              </a:rPr>
            </a:br>
            <a:endParaRPr lang="en-US" b="0" i="0" dirty="0">
              <a:solidFill>
                <a:srgbClr val="000000"/>
              </a:solidFill>
              <a:effectLst/>
              <a:highlight>
                <a:srgbClr val="FBFBFB"/>
              </a:highlight>
              <a:latin typeface="Helvetica" panose="020B0604020202020204" pitchFamily="34" charset="0"/>
            </a:endParaRPr>
          </a:p>
          <a:p>
            <a:pPr marL="0" indent="0" algn="l">
              <a:buNone/>
            </a:pPr>
            <a:r>
              <a:rPr lang="en-US" b="0" i="0" dirty="0">
                <a:solidFill>
                  <a:srgbClr val="000000"/>
                </a:solidFill>
                <a:effectLst/>
                <a:highlight>
                  <a:srgbClr val="FBFBFB"/>
                </a:highlight>
                <a:latin typeface="Helvetica" panose="020B0604020202020204" pitchFamily="34" charset="0"/>
              </a:rPr>
              <a:t>-different corner cases for operands (add, and, xor, etc.)</a:t>
            </a:r>
          </a:p>
          <a:p>
            <a:pPr marL="0" indent="0" algn="l">
              <a:buNone/>
            </a:pPr>
            <a:endParaRPr lang="en-US" b="0" i="0" dirty="0">
              <a:solidFill>
                <a:srgbClr val="000000"/>
              </a:solidFill>
              <a:effectLst/>
              <a:highlight>
                <a:srgbClr val="FBFBFB"/>
              </a:highlight>
              <a:latin typeface="Helvetica" panose="020B0604020202020204" pitchFamily="34" charset="0"/>
            </a:endParaRPr>
          </a:p>
          <a:p>
            <a:pPr marL="0" indent="0" algn="l">
              <a:buNone/>
            </a:pPr>
            <a:r>
              <a:rPr lang="en-US" b="0" i="0" dirty="0">
                <a:solidFill>
                  <a:srgbClr val="000000"/>
                </a:solidFill>
                <a:effectLst/>
                <a:highlight>
                  <a:srgbClr val="FBFBFB"/>
                </a:highlight>
                <a:latin typeface="Helvetica" panose="020B0604020202020204" pitchFamily="34" charset="0"/>
              </a:rPr>
              <a:t>(assign variable value to each operand)</a:t>
            </a:r>
          </a:p>
          <a:p>
            <a:pPr algn="l"/>
            <a:r>
              <a:rPr lang="en-US" b="0" i="0" dirty="0">
                <a:solidFill>
                  <a:srgbClr val="000000"/>
                </a:solidFill>
                <a:effectLst/>
                <a:highlight>
                  <a:srgbClr val="FBFBFB"/>
                </a:highlight>
                <a:latin typeface="Helvetica" panose="020B0604020202020204" pitchFamily="34" charset="0"/>
              </a:rPr>
              <a:t>   all 0s</a:t>
            </a:r>
          </a:p>
          <a:p>
            <a:pPr algn="l"/>
            <a:r>
              <a:rPr lang="en-US" b="0" i="0" dirty="0">
                <a:solidFill>
                  <a:srgbClr val="000000"/>
                </a:solidFill>
                <a:effectLst/>
                <a:highlight>
                  <a:srgbClr val="FBFBFB"/>
                </a:highlight>
                <a:latin typeface="Helvetica" panose="020B0604020202020204" pitchFamily="34" charset="0"/>
              </a:rPr>
              <a:t>   all 1s</a:t>
            </a:r>
          </a:p>
          <a:p>
            <a:pPr algn="l"/>
            <a:r>
              <a:rPr lang="en-US" b="0" i="0" dirty="0">
                <a:solidFill>
                  <a:srgbClr val="000000"/>
                </a:solidFill>
                <a:effectLst/>
                <a:highlight>
                  <a:srgbClr val="FBFBFB"/>
                </a:highlight>
                <a:latin typeface="Helvetica" panose="020B0604020202020204" pitchFamily="34" charset="0"/>
              </a:rPr>
              <a:t>   all 5s</a:t>
            </a:r>
          </a:p>
          <a:p>
            <a:pPr algn="l"/>
            <a:r>
              <a:rPr lang="en-US" b="0" i="0" dirty="0">
                <a:solidFill>
                  <a:srgbClr val="000000"/>
                </a:solidFill>
                <a:effectLst/>
                <a:highlight>
                  <a:srgbClr val="FBFBFB"/>
                </a:highlight>
                <a:latin typeface="Helvetica" panose="020B0604020202020204" pitchFamily="34" charset="0"/>
              </a:rPr>
              <a:t>   all As</a:t>
            </a:r>
          </a:p>
          <a:p>
            <a:pPr algn="l"/>
            <a:r>
              <a:rPr lang="en-US" b="0" i="0" dirty="0">
                <a:solidFill>
                  <a:srgbClr val="000000"/>
                </a:solidFill>
                <a:effectLst/>
                <a:highlight>
                  <a:srgbClr val="FBFBFB"/>
                </a:highlight>
                <a:latin typeface="Helvetica" panose="020B0604020202020204" pitchFamily="34" charset="0"/>
              </a:rPr>
              <a:t>   pattern 0000 FFFF</a:t>
            </a:r>
          </a:p>
          <a:p>
            <a:pPr algn="l"/>
            <a:r>
              <a:rPr lang="en-US" b="0" i="0" dirty="0">
                <a:solidFill>
                  <a:srgbClr val="000000"/>
                </a:solidFill>
                <a:effectLst/>
                <a:highlight>
                  <a:srgbClr val="FBFBFB"/>
                </a:highlight>
                <a:latin typeface="Helvetica" panose="020B0604020202020204" pitchFamily="34" charset="0"/>
              </a:rPr>
              <a:t>   pattern FFFF 0000</a:t>
            </a:r>
          </a:p>
          <a:p>
            <a:pPr algn="l"/>
            <a:r>
              <a:rPr lang="en-US" b="0" i="0" dirty="0">
                <a:solidFill>
                  <a:srgbClr val="000000"/>
                </a:solidFill>
                <a:effectLst/>
                <a:highlight>
                  <a:srgbClr val="FBFBFB"/>
                </a:highlight>
                <a:latin typeface="Helvetica" panose="020B0604020202020204" pitchFamily="34" charset="0"/>
              </a:rPr>
              <a:t>   pattern AAAA 5555</a:t>
            </a:r>
          </a:p>
          <a:p>
            <a:pPr algn="l"/>
            <a:r>
              <a:rPr lang="en-US" b="0" i="0" dirty="0">
                <a:solidFill>
                  <a:srgbClr val="000000"/>
                </a:solidFill>
                <a:effectLst/>
                <a:highlight>
                  <a:srgbClr val="FBFBFB"/>
                </a:highlight>
                <a:latin typeface="Helvetica" panose="020B0604020202020204" pitchFamily="34" charset="0"/>
              </a:rPr>
              <a:t>   pattern 5555 AAAA</a:t>
            </a:r>
          </a:p>
          <a:p>
            <a:pPr marL="0" indent="0" algn="l">
              <a:buNone/>
            </a:pPr>
            <a:br>
              <a:rPr lang="en-US" b="0" i="0" dirty="0">
                <a:solidFill>
                  <a:srgbClr val="000000"/>
                </a:solidFill>
                <a:effectLst/>
                <a:highlight>
                  <a:srgbClr val="FBFBFB"/>
                </a:highlight>
                <a:latin typeface="Helvetica" panose="020B0604020202020204" pitchFamily="34" charset="0"/>
              </a:rPr>
            </a:br>
            <a:endParaRPr lang="en-US" b="0" i="0" dirty="0">
              <a:solidFill>
                <a:srgbClr val="000000"/>
              </a:solidFill>
              <a:effectLst/>
              <a:highlight>
                <a:srgbClr val="FBFBFB"/>
              </a:highlight>
              <a:latin typeface="Helvetica" panose="020B0604020202020204" pitchFamily="34" charset="0"/>
            </a:endParaRPr>
          </a:p>
          <a:p>
            <a:pPr marL="0" indent="0" algn="l">
              <a:buNone/>
            </a:pPr>
            <a:r>
              <a:rPr lang="en-US" b="0" i="0" dirty="0">
                <a:solidFill>
                  <a:srgbClr val="000000"/>
                </a:solidFill>
                <a:effectLst/>
                <a:highlight>
                  <a:srgbClr val="FBFBFB"/>
                </a:highlight>
                <a:latin typeface="Helvetica" panose="020B0604020202020204" pitchFamily="34" charset="0"/>
              </a:rPr>
              <a:t>-error checking for undefined combinations of opcode, func3 &amp;func7 -&gt; assign value</a:t>
            </a:r>
          </a:p>
          <a:p>
            <a:pPr algn="l"/>
            <a:endParaRPr lang="en-US" b="0" i="0" dirty="0">
              <a:solidFill>
                <a:srgbClr val="000000"/>
              </a:solidFill>
              <a:effectLst/>
              <a:highlight>
                <a:srgbClr val="FBFBFB"/>
              </a:highlight>
              <a:latin typeface="Helvetica" panose="020B0604020202020204" pitchFamily="34" charset="0"/>
            </a:endParaRPr>
          </a:p>
          <a:p>
            <a:pPr marL="0" indent="0" algn="l">
              <a:buNone/>
            </a:pPr>
            <a:r>
              <a:rPr lang="en-US" b="0" i="0" dirty="0">
                <a:solidFill>
                  <a:srgbClr val="000000"/>
                </a:solidFill>
                <a:effectLst/>
                <a:highlight>
                  <a:srgbClr val="FBFBFB"/>
                </a:highlight>
                <a:latin typeface="Helvetica" panose="020B0604020202020204" pitchFamily="34" charset="0"/>
              </a:rPr>
              <a:t>-check generation of correct flags</a:t>
            </a:r>
          </a:p>
          <a:p>
            <a:endParaRPr lang="en-US" dirty="0"/>
          </a:p>
        </p:txBody>
      </p:sp>
      <p:sp>
        <p:nvSpPr>
          <p:cNvPr id="5" name="Slide Number Placeholder 4">
            <a:extLst>
              <a:ext uri="{FF2B5EF4-FFF2-40B4-BE49-F238E27FC236}">
                <a16:creationId xmlns:a16="http://schemas.microsoft.com/office/drawing/2014/main" id="{A82A3532-EC5B-DDEA-11C5-68BABE000A94}"/>
              </a:ext>
            </a:extLst>
          </p:cNvPr>
          <p:cNvSpPr>
            <a:spLocks noGrp="1"/>
          </p:cNvSpPr>
          <p:nvPr>
            <p:ph type="sldNum" sz="quarter" idx="12"/>
          </p:nvPr>
        </p:nvSpPr>
        <p:spPr/>
        <p:txBody>
          <a:bodyPr/>
          <a:lstStyle/>
          <a:p>
            <a:fld id="{88B5220A-EB23-48F3-9FB6-FE2BFABBF45A}" type="slidenum">
              <a:rPr lang="en-US" smtClean="0"/>
              <a:t>14</a:t>
            </a:fld>
            <a:endParaRPr lang="en-US" dirty="0"/>
          </a:p>
        </p:txBody>
      </p:sp>
    </p:spTree>
    <p:extLst>
      <p:ext uri="{BB962C8B-B14F-4D97-AF65-F5344CB8AC3E}">
        <p14:creationId xmlns:p14="http://schemas.microsoft.com/office/powerpoint/2010/main" val="4289204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Register RTL and </a:t>
            </a:r>
            <a:r>
              <a:rPr lang="en-US" dirty="0" err="1"/>
              <a:t>Psuedocode</a:t>
            </a:r>
            <a:endParaRPr lang="en-US" dirty="0"/>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15</a:t>
            </a:fld>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2F5C064D-A672-B3A3-274F-918C230D7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573" y="2096305"/>
            <a:ext cx="5229031" cy="3982419"/>
          </a:xfrm>
          <a:prstGeom prst="rect">
            <a:avLst/>
          </a:prstGeom>
        </p:spPr>
      </p:pic>
    </p:spTree>
    <p:extLst>
      <p:ext uri="{BB962C8B-B14F-4D97-AF65-F5344CB8AC3E}">
        <p14:creationId xmlns:p14="http://schemas.microsoft.com/office/powerpoint/2010/main" val="962049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88A1-2A90-075C-0FD5-97BF4276DB6C}"/>
              </a:ext>
            </a:extLst>
          </p:cNvPr>
          <p:cNvSpPr>
            <a:spLocks noGrp="1"/>
          </p:cNvSpPr>
          <p:nvPr>
            <p:ph type="ctrTitle"/>
          </p:nvPr>
        </p:nvSpPr>
        <p:spPr>
          <a:xfrm>
            <a:off x="1504670" y="437030"/>
            <a:ext cx="9234309" cy="498598"/>
          </a:xfrm>
        </p:spPr>
        <p:txBody>
          <a:bodyPr/>
          <a:lstStyle/>
          <a:p>
            <a:r>
              <a:rPr lang="en-US" dirty="0"/>
              <a:t>Registers</a:t>
            </a:r>
          </a:p>
        </p:txBody>
      </p:sp>
      <p:sp>
        <p:nvSpPr>
          <p:cNvPr id="3" name="Subtitle 2">
            <a:extLst>
              <a:ext uri="{FF2B5EF4-FFF2-40B4-BE49-F238E27FC236}">
                <a16:creationId xmlns:a16="http://schemas.microsoft.com/office/drawing/2014/main" id="{13643ECA-8A7C-9241-6882-E71BD1F12C44}"/>
              </a:ext>
            </a:extLst>
          </p:cNvPr>
          <p:cNvSpPr>
            <a:spLocks noGrp="1"/>
          </p:cNvSpPr>
          <p:nvPr>
            <p:ph type="subTitle" idx="1"/>
          </p:nvPr>
        </p:nvSpPr>
        <p:spPr/>
        <p:txBody>
          <a:bodyPr/>
          <a:lstStyle/>
          <a:p>
            <a:r>
              <a:rPr lang="en-US" dirty="0"/>
              <a:t>Test Cases</a:t>
            </a:r>
          </a:p>
        </p:txBody>
      </p:sp>
      <p:sp>
        <p:nvSpPr>
          <p:cNvPr id="4" name="Text Placeholder 3">
            <a:extLst>
              <a:ext uri="{FF2B5EF4-FFF2-40B4-BE49-F238E27FC236}">
                <a16:creationId xmlns:a16="http://schemas.microsoft.com/office/drawing/2014/main" id="{44C21242-B2E4-CDBB-3C48-4C8E293DC8C1}"/>
              </a:ext>
            </a:extLst>
          </p:cNvPr>
          <p:cNvSpPr>
            <a:spLocks noGrp="1"/>
          </p:cNvSpPr>
          <p:nvPr>
            <p:ph type="body" sz="quarter" idx="14"/>
          </p:nvPr>
        </p:nvSpPr>
        <p:spPr/>
        <p:txBody>
          <a:bodyPr/>
          <a:lstStyle/>
          <a:p>
            <a:r>
              <a:rPr lang="en-US" dirty="0"/>
              <a:t>Reset: check all registers are set to 0</a:t>
            </a:r>
          </a:p>
          <a:p>
            <a:r>
              <a:rPr lang="en-US" dirty="0"/>
              <a:t>With </a:t>
            </a:r>
            <a:r>
              <a:rPr lang="en-US" dirty="0" err="1"/>
              <a:t>write_enable</a:t>
            </a:r>
            <a:r>
              <a:rPr lang="en-US" dirty="0"/>
              <a:t> off, try writing  register: should be no change</a:t>
            </a:r>
          </a:p>
          <a:p>
            <a:r>
              <a:rPr lang="en-US" dirty="0"/>
              <a:t>With </a:t>
            </a:r>
            <a:r>
              <a:rPr lang="en-US" dirty="0" err="1"/>
              <a:t>write_enable</a:t>
            </a:r>
            <a:r>
              <a:rPr lang="en-US" dirty="0"/>
              <a:t> on, try writing to a register: check for correct value</a:t>
            </a:r>
          </a:p>
          <a:p>
            <a:r>
              <a:rPr lang="en-US" dirty="0"/>
              <a:t>Write random values to all registers, try reading all registers: check </a:t>
            </a:r>
            <a:r>
              <a:rPr lang="en-US" dirty="0" err="1"/>
              <a:t>data_read</a:t>
            </a:r>
            <a:r>
              <a:rPr lang="en-US" dirty="0"/>
              <a:t> is correct</a:t>
            </a:r>
          </a:p>
          <a:p>
            <a:pPr lvl="1"/>
            <a:r>
              <a:rPr lang="en-US" dirty="0"/>
              <a:t>Do twice</a:t>
            </a:r>
          </a:p>
          <a:p>
            <a:r>
              <a:rPr lang="en-US" dirty="0"/>
              <a:t>Reset check again</a:t>
            </a:r>
          </a:p>
        </p:txBody>
      </p:sp>
      <p:sp>
        <p:nvSpPr>
          <p:cNvPr id="5" name="Slide Number Placeholder 4">
            <a:extLst>
              <a:ext uri="{FF2B5EF4-FFF2-40B4-BE49-F238E27FC236}">
                <a16:creationId xmlns:a16="http://schemas.microsoft.com/office/drawing/2014/main" id="{BD9C6C1B-2485-DA5C-E77A-5AE0B15EA8EE}"/>
              </a:ext>
            </a:extLst>
          </p:cNvPr>
          <p:cNvSpPr>
            <a:spLocks noGrp="1"/>
          </p:cNvSpPr>
          <p:nvPr>
            <p:ph type="sldNum" sz="quarter" idx="12"/>
          </p:nvPr>
        </p:nvSpPr>
        <p:spPr/>
        <p:txBody>
          <a:bodyPr/>
          <a:lstStyle/>
          <a:p>
            <a:fld id="{88B5220A-EB23-48F3-9FB6-FE2BFABBF45A}" type="slidenum">
              <a:rPr lang="en-US" smtClean="0"/>
              <a:t>16</a:t>
            </a:fld>
            <a:endParaRPr lang="en-US" dirty="0"/>
          </a:p>
        </p:txBody>
      </p:sp>
      <p:pic>
        <p:nvPicPr>
          <p:cNvPr id="6" name="Picture 5" descr="A screenshot of a computer program&#10;&#10;Description automatically generated">
            <a:extLst>
              <a:ext uri="{FF2B5EF4-FFF2-40B4-BE49-F238E27FC236}">
                <a16:creationId xmlns:a16="http://schemas.microsoft.com/office/drawing/2014/main" id="{3FE90927-5BAB-2661-0012-59DAD3BC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857" y="3889244"/>
            <a:ext cx="3780686" cy="2879363"/>
          </a:xfrm>
          <a:prstGeom prst="rect">
            <a:avLst/>
          </a:prstGeom>
        </p:spPr>
      </p:pic>
    </p:spTree>
    <p:extLst>
      <p:ext uri="{BB962C8B-B14F-4D97-AF65-F5344CB8AC3E}">
        <p14:creationId xmlns:p14="http://schemas.microsoft.com/office/powerpoint/2010/main" val="4630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7B05-73DE-A491-5991-E04BBBC698CA}"/>
              </a:ext>
            </a:extLst>
          </p:cNvPr>
          <p:cNvSpPr>
            <a:spLocks noGrp="1"/>
          </p:cNvSpPr>
          <p:nvPr>
            <p:ph type="ctrTitle"/>
          </p:nvPr>
        </p:nvSpPr>
        <p:spPr>
          <a:xfrm>
            <a:off x="1504670" y="437030"/>
            <a:ext cx="9234309" cy="498598"/>
          </a:xfrm>
        </p:spPr>
        <p:txBody>
          <a:bodyPr/>
          <a:lstStyle/>
          <a:p>
            <a:r>
              <a:rPr lang="en-US" dirty="0"/>
              <a:t>Memory</a:t>
            </a:r>
          </a:p>
        </p:txBody>
      </p:sp>
      <p:sp>
        <p:nvSpPr>
          <p:cNvPr id="3" name="Subtitle 2">
            <a:extLst>
              <a:ext uri="{FF2B5EF4-FFF2-40B4-BE49-F238E27FC236}">
                <a16:creationId xmlns:a16="http://schemas.microsoft.com/office/drawing/2014/main" id="{AC823061-39AD-9D43-0432-59610A93A4A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2A18362-0849-C467-4293-A237B5A80012}"/>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2FCCDFDD-E919-B6ED-4B67-9F63171EB214}"/>
              </a:ext>
            </a:extLst>
          </p:cNvPr>
          <p:cNvSpPr>
            <a:spLocks noGrp="1"/>
          </p:cNvSpPr>
          <p:nvPr>
            <p:ph type="sldNum" sz="quarter" idx="12"/>
          </p:nvPr>
        </p:nvSpPr>
        <p:spPr/>
        <p:txBody>
          <a:bodyPr/>
          <a:lstStyle/>
          <a:p>
            <a:fld id="{88B5220A-EB23-48F3-9FB6-FE2BFABBF45A}" type="slidenum">
              <a:rPr lang="en-US" smtClean="0"/>
              <a:t>17</a:t>
            </a:fld>
            <a:endParaRPr lang="en-US" dirty="0"/>
          </a:p>
        </p:txBody>
      </p:sp>
    </p:spTree>
    <p:extLst>
      <p:ext uri="{BB962C8B-B14F-4D97-AF65-F5344CB8AC3E}">
        <p14:creationId xmlns:p14="http://schemas.microsoft.com/office/powerpoint/2010/main" val="286962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RTL Diagram and Input/Output</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18</a:t>
            </a:fld>
            <a:endParaRPr lang="en-US" dirty="0"/>
          </a:p>
        </p:txBody>
      </p:sp>
      <p:pic>
        <p:nvPicPr>
          <p:cNvPr id="9" name="Picture 8" descr="A black and white screen with white text&#10;&#10;Description automatically generated">
            <a:extLst>
              <a:ext uri="{FF2B5EF4-FFF2-40B4-BE49-F238E27FC236}">
                <a16:creationId xmlns:a16="http://schemas.microsoft.com/office/drawing/2014/main" id="{602A898A-4DC4-D63A-A6B4-668E5E561D40}"/>
              </a:ext>
            </a:extLst>
          </p:cNvPr>
          <p:cNvPicPr>
            <a:picLocks noChangeAspect="1"/>
          </p:cNvPicPr>
          <p:nvPr/>
        </p:nvPicPr>
        <p:blipFill rotWithShape="1">
          <a:blip r:embed="rId2">
            <a:extLst>
              <a:ext uri="{28A0092B-C50C-407E-A947-70E740481C1C}">
                <a14:useLocalDpi xmlns:a14="http://schemas.microsoft.com/office/drawing/2010/main" val="0"/>
              </a:ext>
            </a:extLst>
          </a:blip>
          <a:srcRect l="51863" b="55404"/>
          <a:stretch/>
        </p:blipFill>
        <p:spPr>
          <a:xfrm>
            <a:off x="1259633" y="2763923"/>
            <a:ext cx="4259521" cy="2425474"/>
          </a:xfrm>
          <a:prstGeom prst="rect">
            <a:avLst/>
          </a:prstGeom>
        </p:spPr>
      </p:pic>
      <p:pic>
        <p:nvPicPr>
          <p:cNvPr id="10" name="Picture 9" descr="A black and white screen with white text&#10;&#10;Description automatically generated">
            <a:extLst>
              <a:ext uri="{FF2B5EF4-FFF2-40B4-BE49-F238E27FC236}">
                <a16:creationId xmlns:a16="http://schemas.microsoft.com/office/drawing/2014/main" id="{0C30E131-177D-F6B8-0AE8-D5CF155B5289}"/>
              </a:ext>
            </a:extLst>
          </p:cNvPr>
          <p:cNvPicPr>
            <a:picLocks noChangeAspect="1"/>
          </p:cNvPicPr>
          <p:nvPr/>
        </p:nvPicPr>
        <p:blipFill rotWithShape="1">
          <a:blip r:embed="rId2">
            <a:extLst>
              <a:ext uri="{28A0092B-C50C-407E-A947-70E740481C1C}">
                <a14:useLocalDpi xmlns:a14="http://schemas.microsoft.com/office/drawing/2010/main" val="0"/>
              </a:ext>
            </a:extLst>
          </a:blip>
          <a:srcRect t="27955" r="77451" b="39963"/>
          <a:stretch/>
        </p:blipFill>
        <p:spPr>
          <a:xfrm>
            <a:off x="6875008" y="2728679"/>
            <a:ext cx="1995294" cy="1744825"/>
          </a:xfrm>
          <a:prstGeom prst="rect">
            <a:avLst/>
          </a:prstGeom>
        </p:spPr>
      </p:pic>
    </p:spTree>
    <p:extLst>
      <p:ext uri="{BB962C8B-B14F-4D97-AF65-F5344CB8AC3E}">
        <p14:creationId xmlns:p14="http://schemas.microsoft.com/office/powerpoint/2010/main" val="161730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CC05-1F31-0C88-333C-5026AF10D397}"/>
              </a:ext>
            </a:extLst>
          </p:cNvPr>
          <p:cNvSpPr>
            <a:spLocks noGrp="1"/>
          </p:cNvSpPr>
          <p:nvPr>
            <p:ph type="ctrTitle"/>
          </p:nvPr>
        </p:nvSpPr>
        <p:spPr>
          <a:xfrm>
            <a:off x="1504670" y="437030"/>
            <a:ext cx="9234309" cy="498598"/>
          </a:xfrm>
        </p:spPr>
        <p:txBody>
          <a:bodyPr/>
          <a:lstStyle/>
          <a:p>
            <a:r>
              <a:rPr lang="en-US" dirty="0"/>
              <a:t>Program Counter</a:t>
            </a:r>
          </a:p>
        </p:txBody>
      </p:sp>
      <p:sp>
        <p:nvSpPr>
          <p:cNvPr id="3" name="Subtitle 2">
            <a:extLst>
              <a:ext uri="{FF2B5EF4-FFF2-40B4-BE49-F238E27FC236}">
                <a16:creationId xmlns:a16="http://schemas.microsoft.com/office/drawing/2014/main" id="{069353A1-7076-B958-432E-9B8FD5750AE7}"/>
              </a:ext>
            </a:extLst>
          </p:cNvPr>
          <p:cNvSpPr>
            <a:spLocks noGrp="1"/>
          </p:cNvSpPr>
          <p:nvPr>
            <p:ph type="subTitle" idx="1"/>
          </p:nvPr>
        </p:nvSpPr>
        <p:spPr/>
        <p:txBody>
          <a:bodyPr/>
          <a:lstStyle/>
          <a:p>
            <a:r>
              <a:rPr lang="en-US" dirty="0"/>
              <a:t>Logic and Test Cases</a:t>
            </a:r>
          </a:p>
        </p:txBody>
      </p:sp>
      <p:sp>
        <p:nvSpPr>
          <p:cNvPr id="5" name="Slide Number Placeholder 4">
            <a:extLst>
              <a:ext uri="{FF2B5EF4-FFF2-40B4-BE49-F238E27FC236}">
                <a16:creationId xmlns:a16="http://schemas.microsoft.com/office/drawing/2014/main" id="{A896B40E-DC06-49BF-BFD3-304517BB06A3}"/>
              </a:ext>
            </a:extLst>
          </p:cNvPr>
          <p:cNvSpPr>
            <a:spLocks noGrp="1"/>
          </p:cNvSpPr>
          <p:nvPr>
            <p:ph type="sldNum" sz="quarter" idx="12"/>
          </p:nvPr>
        </p:nvSpPr>
        <p:spPr/>
        <p:txBody>
          <a:bodyPr/>
          <a:lstStyle/>
          <a:p>
            <a:fld id="{88B5220A-EB23-48F3-9FB6-FE2BFABBF45A}" type="slidenum">
              <a:rPr lang="en-US" smtClean="0"/>
              <a:t>19</a:t>
            </a:fld>
            <a:endParaRPr lang="en-US" dirty="0"/>
          </a:p>
        </p:txBody>
      </p:sp>
      <p:pic>
        <p:nvPicPr>
          <p:cNvPr id="4" name="Picture 3" descr="A black and white screen with white text&#10;&#10;Description automatically generated">
            <a:extLst>
              <a:ext uri="{FF2B5EF4-FFF2-40B4-BE49-F238E27FC236}">
                <a16:creationId xmlns:a16="http://schemas.microsoft.com/office/drawing/2014/main" id="{25367EB2-360C-B712-60AE-079171120897}"/>
              </a:ext>
            </a:extLst>
          </p:cNvPr>
          <p:cNvPicPr>
            <a:picLocks noChangeAspect="1"/>
          </p:cNvPicPr>
          <p:nvPr/>
        </p:nvPicPr>
        <p:blipFill rotWithShape="1">
          <a:blip r:embed="rId2">
            <a:extLst>
              <a:ext uri="{28A0092B-C50C-407E-A947-70E740481C1C}">
                <a14:useLocalDpi xmlns:a14="http://schemas.microsoft.com/office/drawing/2010/main" val="0"/>
              </a:ext>
            </a:extLst>
          </a:blip>
          <a:srcRect t="63467" r="30844"/>
          <a:stretch/>
        </p:blipFill>
        <p:spPr>
          <a:xfrm>
            <a:off x="1067822" y="2096305"/>
            <a:ext cx="10056355" cy="3265228"/>
          </a:xfrm>
          <a:prstGeom prst="rect">
            <a:avLst/>
          </a:prstGeom>
        </p:spPr>
      </p:pic>
      <p:pic>
        <p:nvPicPr>
          <p:cNvPr id="7" name="Picture 6">
            <a:extLst>
              <a:ext uri="{FF2B5EF4-FFF2-40B4-BE49-F238E27FC236}">
                <a16:creationId xmlns:a16="http://schemas.microsoft.com/office/drawing/2014/main" id="{D6CA6F6B-57FF-1C2B-3B06-D79B575C3413}"/>
              </a:ext>
            </a:extLst>
          </p:cNvPr>
          <p:cNvPicPr>
            <a:picLocks noChangeAspect="1"/>
          </p:cNvPicPr>
          <p:nvPr/>
        </p:nvPicPr>
        <p:blipFill rotWithShape="1">
          <a:blip r:embed="rId3"/>
          <a:srcRect l="2457" t="5161" r="1322" b="2363"/>
          <a:stretch/>
        </p:blipFill>
        <p:spPr>
          <a:xfrm>
            <a:off x="1067822" y="1831490"/>
            <a:ext cx="4595860" cy="4019812"/>
          </a:xfrm>
          <a:prstGeom prst="rect">
            <a:avLst/>
          </a:prstGeom>
        </p:spPr>
      </p:pic>
    </p:spTree>
    <p:extLst>
      <p:ext uri="{BB962C8B-B14F-4D97-AF65-F5344CB8AC3E}">
        <p14:creationId xmlns:p14="http://schemas.microsoft.com/office/powerpoint/2010/main" val="3391675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Design and prototype a CPU with the follow components:</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Instruction Decoder/Control Unit</a:t>
            </a:r>
          </a:p>
          <a:p>
            <a:pPr lvl="1"/>
            <a:r>
              <a:rPr lang="en-US" dirty="0"/>
              <a:t>ALU</a:t>
            </a:r>
          </a:p>
          <a:p>
            <a:pPr lvl="1"/>
            <a:r>
              <a:rPr lang="en-US" dirty="0"/>
              <a:t>Program and Data Memory</a:t>
            </a:r>
          </a:p>
          <a:p>
            <a:pPr lvl="1"/>
            <a:r>
              <a:rPr lang="en-US" dirty="0"/>
              <a:t>Registers</a:t>
            </a:r>
          </a:p>
          <a:p>
            <a:pPr lvl="1"/>
            <a:r>
              <a:rPr lang="en-US" dirty="0"/>
              <a:t>Program Counter</a:t>
            </a:r>
          </a:p>
          <a:p>
            <a:pPr lvl="1"/>
            <a:r>
              <a:rPr lang="en-US" dirty="0"/>
              <a:t>Peripherals:</a:t>
            </a:r>
          </a:p>
          <a:p>
            <a:pPr lvl="2"/>
            <a:r>
              <a:rPr lang="en-US" dirty="0"/>
              <a:t>Display</a:t>
            </a:r>
          </a:p>
          <a:p>
            <a:pPr lvl="2"/>
            <a:r>
              <a:rPr lang="en-US" dirty="0"/>
              <a:t>Keyboard?</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2</a:t>
            </a:fld>
            <a:endParaRPr lang="en-US" dirty="0"/>
          </a:p>
        </p:txBody>
      </p:sp>
      <p:pic>
        <p:nvPicPr>
          <p:cNvPr id="2054" name="Picture 6" descr="Choosing the RISC-V CPU Development Board: A Comprehensive Guide - DFRobot">
            <a:extLst>
              <a:ext uri="{FF2B5EF4-FFF2-40B4-BE49-F238E27FC236}">
                <a16:creationId xmlns:a16="http://schemas.microsoft.com/office/drawing/2014/main" id="{D99FEAEE-BE6C-DD24-336F-4E61F09C6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193" y="2171182"/>
            <a:ext cx="4462325" cy="2515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61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6D0A-7814-2A94-F47A-3ECC7B8EDE59}"/>
              </a:ext>
            </a:extLst>
          </p:cNvPr>
          <p:cNvSpPr>
            <a:spLocks noGrp="1"/>
          </p:cNvSpPr>
          <p:nvPr>
            <p:ph type="ctrTitle"/>
          </p:nvPr>
        </p:nvSpPr>
        <p:spPr>
          <a:xfrm>
            <a:off x="1504670" y="437030"/>
            <a:ext cx="9234309" cy="498598"/>
          </a:xfrm>
        </p:spPr>
        <p:txBody>
          <a:bodyPr/>
          <a:lstStyle/>
          <a:p>
            <a:r>
              <a:rPr lang="en-US" dirty="0"/>
              <a:t>Peripherals</a:t>
            </a:r>
          </a:p>
        </p:txBody>
      </p:sp>
      <p:sp>
        <p:nvSpPr>
          <p:cNvPr id="3" name="Subtitle 2">
            <a:extLst>
              <a:ext uri="{FF2B5EF4-FFF2-40B4-BE49-F238E27FC236}">
                <a16:creationId xmlns:a16="http://schemas.microsoft.com/office/drawing/2014/main" id="{FFF467C2-55D2-EC86-825B-16EBAE11170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5DF050C2-2C1C-78CA-C656-82D41545CD8E}"/>
              </a:ext>
            </a:extLst>
          </p:cNvPr>
          <p:cNvSpPr>
            <a:spLocks noGrp="1"/>
          </p:cNvSpPr>
          <p:nvPr>
            <p:ph type="body" sz="quarter" idx="14"/>
          </p:nvPr>
        </p:nvSpPr>
        <p:spPr/>
        <p:txBody>
          <a:bodyPr/>
          <a:lstStyle/>
          <a:p>
            <a:pPr marL="0" indent="0">
              <a:buNone/>
            </a:pPr>
            <a:endParaRPr lang="en-US" dirty="0"/>
          </a:p>
        </p:txBody>
      </p:sp>
      <p:sp>
        <p:nvSpPr>
          <p:cNvPr id="5" name="Slide Number Placeholder 4">
            <a:extLst>
              <a:ext uri="{FF2B5EF4-FFF2-40B4-BE49-F238E27FC236}">
                <a16:creationId xmlns:a16="http://schemas.microsoft.com/office/drawing/2014/main" id="{D098254D-9CED-6343-6D6F-6FF0B8DDD786}"/>
              </a:ext>
            </a:extLst>
          </p:cNvPr>
          <p:cNvSpPr>
            <a:spLocks noGrp="1"/>
          </p:cNvSpPr>
          <p:nvPr>
            <p:ph type="sldNum" sz="quarter" idx="12"/>
          </p:nvPr>
        </p:nvSpPr>
        <p:spPr/>
        <p:txBody>
          <a:bodyPr/>
          <a:lstStyle/>
          <a:p>
            <a:fld id="{88B5220A-EB23-48F3-9FB6-FE2BFABBF45A}" type="slidenum">
              <a:rPr lang="en-US" smtClean="0"/>
              <a:t>20</a:t>
            </a:fld>
            <a:endParaRPr lang="en-US" dirty="0"/>
          </a:p>
        </p:txBody>
      </p:sp>
    </p:spTree>
    <p:extLst>
      <p:ext uri="{BB962C8B-B14F-4D97-AF65-F5344CB8AC3E}">
        <p14:creationId xmlns:p14="http://schemas.microsoft.com/office/powerpoint/2010/main" val="673691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E6AF-4C46-F611-0830-0584094CF72D}"/>
              </a:ext>
            </a:extLst>
          </p:cNvPr>
          <p:cNvSpPr>
            <a:spLocks noGrp="1"/>
          </p:cNvSpPr>
          <p:nvPr>
            <p:ph type="ctrTitle"/>
          </p:nvPr>
        </p:nvSpPr>
        <p:spPr>
          <a:xfrm>
            <a:off x="1504670" y="437030"/>
            <a:ext cx="9234309" cy="498598"/>
          </a:xfrm>
        </p:spPr>
        <p:txBody>
          <a:bodyPr/>
          <a:lstStyle/>
          <a:p>
            <a:r>
              <a:rPr lang="en-US" dirty="0"/>
              <a:t>Expected Obstacles</a:t>
            </a:r>
          </a:p>
        </p:txBody>
      </p:sp>
      <p:sp>
        <p:nvSpPr>
          <p:cNvPr id="3" name="Subtitle 2">
            <a:extLst>
              <a:ext uri="{FF2B5EF4-FFF2-40B4-BE49-F238E27FC236}">
                <a16:creationId xmlns:a16="http://schemas.microsoft.com/office/drawing/2014/main" id="{471C2136-9DD0-D267-3D8B-A8EE373D98E0}"/>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44DD88A-56DA-9FD9-78FF-2228D1EE0F9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682D4168-ECD1-209B-6680-7551993E2135}"/>
              </a:ext>
            </a:extLst>
          </p:cNvPr>
          <p:cNvSpPr>
            <a:spLocks noGrp="1"/>
          </p:cNvSpPr>
          <p:nvPr>
            <p:ph type="sldNum" sz="quarter" idx="12"/>
          </p:nvPr>
        </p:nvSpPr>
        <p:spPr/>
        <p:txBody>
          <a:bodyPr/>
          <a:lstStyle/>
          <a:p>
            <a:fld id="{88B5220A-EB23-48F3-9FB6-FE2BFABBF45A}" type="slidenum">
              <a:rPr lang="en-US" smtClean="0"/>
              <a:t>21</a:t>
            </a:fld>
            <a:endParaRPr lang="en-US" dirty="0"/>
          </a:p>
        </p:txBody>
      </p:sp>
    </p:spTree>
    <p:extLst>
      <p:ext uri="{BB962C8B-B14F-4D97-AF65-F5344CB8AC3E}">
        <p14:creationId xmlns:p14="http://schemas.microsoft.com/office/powerpoint/2010/main" val="314018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C4B2-C790-FB8B-4821-10F77E122C20}"/>
              </a:ext>
            </a:extLst>
          </p:cNvPr>
          <p:cNvSpPr>
            <a:spLocks noGrp="1"/>
          </p:cNvSpPr>
          <p:nvPr>
            <p:ph type="ctrTitle"/>
          </p:nvPr>
        </p:nvSpPr>
        <p:spPr>
          <a:xfrm>
            <a:off x="1504670" y="437030"/>
            <a:ext cx="9234309" cy="498598"/>
          </a:xfrm>
        </p:spPr>
        <p:txBody>
          <a:bodyPr/>
          <a:lstStyle/>
          <a:p>
            <a:r>
              <a:rPr lang="en-US" dirty="0"/>
              <a:t>Future Plans</a:t>
            </a:r>
          </a:p>
        </p:txBody>
      </p:sp>
      <p:sp>
        <p:nvSpPr>
          <p:cNvPr id="3" name="Subtitle 2">
            <a:extLst>
              <a:ext uri="{FF2B5EF4-FFF2-40B4-BE49-F238E27FC236}">
                <a16:creationId xmlns:a16="http://schemas.microsoft.com/office/drawing/2014/main" id="{E03FFE2C-5D65-D6E4-2FE1-7A95922722D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794BFF1-E7A0-748B-9321-5A00891D805A}"/>
              </a:ext>
            </a:extLst>
          </p:cNvPr>
          <p:cNvSpPr>
            <a:spLocks noGrp="1"/>
          </p:cNvSpPr>
          <p:nvPr>
            <p:ph type="body" sz="quarter" idx="14"/>
          </p:nvPr>
        </p:nvSpPr>
        <p:spPr/>
        <p:txBody>
          <a:bodyPr/>
          <a:lstStyle/>
          <a:p>
            <a:r>
              <a:rPr lang="en-US" dirty="0"/>
              <a:t>Error correction?</a:t>
            </a:r>
          </a:p>
        </p:txBody>
      </p:sp>
      <p:sp>
        <p:nvSpPr>
          <p:cNvPr id="5" name="Slide Number Placeholder 4">
            <a:extLst>
              <a:ext uri="{FF2B5EF4-FFF2-40B4-BE49-F238E27FC236}">
                <a16:creationId xmlns:a16="http://schemas.microsoft.com/office/drawing/2014/main" id="{5BDDAFA0-D6CE-5536-5E75-4528A2EC55BD}"/>
              </a:ext>
            </a:extLst>
          </p:cNvPr>
          <p:cNvSpPr>
            <a:spLocks noGrp="1"/>
          </p:cNvSpPr>
          <p:nvPr>
            <p:ph type="sldNum" sz="quarter" idx="12"/>
          </p:nvPr>
        </p:nvSpPr>
        <p:spPr/>
        <p:txBody>
          <a:bodyPr/>
          <a:lstStyle/>
          <a:p>
            <a:fld id="{88B5220A-EB23-48F3-9FB6-FE2BFABBF45A}" type="slidenum">
              <a:rPr lang="en-US" smtClean="0"/>
              <a:t>22</a:t>
            </a:fld>
            <a:endParaRPr lang="en-US" dirty="0"/>
          </a:p>
        </p:txBody>
      </p:sp>
    </p:spTree>
    <p:extLst>
      <p:ext uri="{BB962C8B-B14F-4D97-AF65-F5344CB8AC3E}">
        <p14:creationId xmlns:p14="http://schemas.microsoft.com/office/powerpoint/2010/main" val="39182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5BD9-7823-9454-E7E3-01F3AD391724}"/>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7C3E1C65-F32B-6D9A-6A91-2D3BCBBA2C93}"/>
              </a:ext>
            </a:extLst>
          </p:cNvPr>
          <p:cNvSpPr>
            <a:spLocks noGrp="1"/>
          </p:cNvSpPr>
          <p:nvPr>
            <p:ph type="subTitle" idx="1"/>
          </p:nvPr>
        </p:nvSpPr>
        <p:spPr/>
        <p:txBody>
          <a:bodyPr/>
          <a:lstStyle/>
          <a:p>
            <a:r>
              <a:rPr lang="en-US" dirty="0"/>
              <a:t>Implement the following commands in Assembly</a:t>
            </a:r>
          </a:p>
        </p:txBody>
      </p:sp>
      <p:sp>
        <p:nvSpPr>
          <p:cNvPr id="4" name="Text Placeholder 3">
            <a:extLst>
              <a:ext uri="{FF2B5EF4-FFF2-40B4-BE49-F238E27FC236}">
                <a16:creationId xmlns:a16="http://schemas.microsoft.com/office/drawing/2014/main" id="{2594EB4D-A46A-8611-92B7-38ADED60B339}"/>
              </a:ext>
            </a:extLst>
          </p:cNvPr>
          <p:cNvSpPr>
            <a:spLocks noGrp="1"/>
          </p:cNvSpPr>
          <p:nvPr>
            <p:ph type="body" sz="quarter" idx="14"/>
          </p:nvPr>
        </p:nvSpPr>
        <p:spPr/>
        <p:txBody>
          <a:bodyPr/>
          <a:lstStyle/>
          <a:p>
            <a:r>
              <a:rPr lang="en-US" dirty="0"/>
              <a:t>Add/subtract</a:t>
            </a:r>
          </a:p>
          <a:p>
            <a:r>
              <a:rPr lang="en-US" dirty="0"/>
              <a:t>NOT, XOR, OR, AND</a:t>
            </a:r>
          </a:p>
          <a:p>
            <a:r>
              <a:rPr lang="en-US" dirty="0"/>
              <a:t>Shift left/right</a:t>
            </a:r>
          </a:p>
          <a:p>
            <a:r>
              <a:rPr lang="en-US" dirty="0"/>
              <a:t>Load to register/memory</a:t>
            </a:r>
          </a:p>
          <a:p>
            <a:r>
              <a:rPr lang="en-US" dirty="0"/>
              <a:t>Branch/Jump</a:t>
            </a:r>
          </a:p>
        </p:txBody>
      </p:sp>
      <p:sp>
        <p:nvSpPr>
          <p:cNvPr id="5" name="Slide Number Placeholder 4">
            <a:extLst>
              <a:ext uri="{FF2B5EF4-FFF2-40B4-BE49-F238E27FC236}">
                <a16:creationId xmlns:a16="http://schemas.microsoft.com/office/drawing/2014/main" id="{0FE8512D-2509-0295-1B00-8CC2B191D2F5}"/>
              </a:ext>
            </a:extLst>
          </p:cNvPr>
          <p:cNvSpPr>
            <a:spLocks noGrp="1"/>
          </p:cNvSpPr>
          <p:nvPr>
            <p:ph type="sldNum" sz="quarter" idx="12"/>
          </p:nvPr>
        </p:nvSpPr>
        <p:spPr/>
        <p:txBody>
          <a:bodyPr/>
          <a:lstStyle/>
          <a:p>
            <a:fld id="{88B5220A-EB23-48F3-9FB6-FE2BFABBF45A}" type="slidenum">
              <a:rPr lang="en-US" smtClean="0"/>
              <a:t>3</a:t>
            </a:fld>
            <a:endParaRPr lang="en-US" dirty="0"/>
          </a:p>
        </p:txBody>
      </p:sp>
      <p:pic>
        <p:nvPicPr>
          <p:cNvPr id="3076" name="Picture 4" descr="Earning A Computer Programming Degree: What To Know – Forbes Advisor">
            <a:extLst>
              <a:ext uri="{FF2B5EF4-FFF2-40B4-BE49-F238E27FC236}">
                <a16:creationId xmlns:a16="http://schemas.microsoft.com/office/drawing/2014/main" id="{88609543-E281-41CB-FE3D-7C86F4FF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72" y="2703443"/>
            <a:ext cx="5756455" cy="323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0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DF71-479C-4F6B-7DA1-C1EE2EA2316F}"/>
              </a:ext>
            </a:extLst>
          </p:cNvPr>
          <p:cNvSpPr>
            <a:spLocks noGrp="1"/>
          </p:cNvSpPr>
          <p:nvPr>
            <p:ph type="ctrTitle"/>
          </p:nvPr>
        </p:nvSpPr>
        <p:spPr>
          <a:xfrm>
            <a:off x="1504670" y="437030"/>
            <a:ext cx="9234309" cy="498598"/>
          </a:xfrm>
        </p:spPr>
        <p:txBody>
          <a:bodyPr/>
          <a:lstStyle/>
          <a:p>
            <a:r>
              <a:rPr lang="en-US" dirty="0"/>
              <a:t>Goals</a:t>
            </a:r>
          </a:p>
        </p:txBody>
      </p:sp>
      <p:sp>
        <p:nvSpPr>
          <p:cNvPr id="3" name="Subtitle 2">
            <a:extLst>
              <a:ext uri="{FF2B5EF4-FFF2-40B4-BE49-F238E27FC236}">
                <a16:creationId xmlns:a16="http://schemas.microsoft.com/office/drawing/2014/main" id="{8BA56806-F40D-5A79-67E8-9882C374DA10}"/>
              </a:ext>
            </a:extLst>
          </p:cNvPr>
          <p:cNvSpPr>
            <a:spLocks noGrp="1"/>
          </p:cNvSpPr>
          <p:nvPr>
            <p:ph type="subTitle" idx="1"/>
          </p:nvPr>
        </p:nvSpPr>
        <p:spPr>
          <a:xfrm>
            <a:off x="1504669" y="1345167"/>
            <a:ext cx="9234308" cy="338554"/>
          </a:xfrm>
        </p:spPr>
        <p:txBody>
          <a:bodyPr/>
          <a:lstStyle/>
          <a:p>
            <a:r>
              <a:rPr lang="en-US" dirty="0"/>
              <a:t>Possible apps/games to implement</a:t>
            </a:r>
          </a:p>
        </p:txBody>
      </p:sp>
      <p:sp>
        <p:nvSpPr>
          <p:cNvPr id="4" name="Text Placeholder 3">
            <a:extLst>
              <a:ext uri="{FF2B5EF4-FFF2-40B4-BE49-F238E27FC236}">
                <a16:creationId xmlns:a16="http://schemas.microsoft.com/office/drawing/2014/main" id="{E68D725A-234B-8E62-6A9A-C26135BB237E}"/>
              </a:ext>
            </a:extLst>
          </p:cNvPr>
          <p:cNvSpPr>
            <a:spLocks noGrp="1"/>
          </p:cNvSpPr>
          <p:nvPr>
            <p:ph type="body" sz="quarter" idx="14"/>
          </p:nvPr>
        </p:nvSpPr>
        <p:spPr/>
        <p:txBody>
          <a:bodyPr/>
          <a:lstStyle/>
          <a:p>
            <a:pPr lvl="1"/>
            <a:r>
              <a:rPr lang="en-US" dirty="0"/>
              <a:t>Pong</a:t>
            </a:r>
          </a:p>
          <a:p>
            <a:pPr lvl="1"/>
            <a:r>
              <a:rPr lang="en-US" dirty="0"/>
              <a:t>Snake</a:t>
            </a:r>
          </a:p>
          <a:p>
            <a:pPr lvl="1"/>
            <a:r>
              <a:rPr lang="en-US" dirty="0"/>
              <a:t>Tetris</a:t>
            </a:r>
          </a:p>
        </p:txBody>
      </p:sp>
      <p:sp>
        <p:nvSpPr>
          <p:cNvPr id="5" name="Slide Number Placeholder 4">
            <a:extLst>
              <a:ext uri="{FF2B5EF4-FFF2-40B4-BE49-F238E27FC236}">
                <a16:creationId xmlns:a16="http://schemas.microsoft.com/office/drawing/2014/main" id="{E55606F4-B306-4024-6909-22065ED9C64B}"/>
              </a:ext>
            </a:extLst>
          </p:cNvPr>
          <p:cNvSpPr>
            <a:spLocks noGrp="1"/>
          </p:cNvSpPr>
          <p:nvPr>
            <p:ph type="sldNum" sz="quarter" idx="12"/>
          </p:nvPr>
        </p:nvSpPr>
        <p:spPr/>
        <p:txBody>
          <a:bodyPr/>
          <a:lstStyle/>
          <a:p>
            <a:fld id="{88B5220A-EB23-48F3-9FB6-FE2BFABBF45A}" type="slidenum">
              <a:rPr lang="en-US" smtClean="0"/>
              <a:t>4</a:t>
            </a:fld>
            <a:endParaRPr lang="en-US" dirty="0"/>
          </a:p>
        </p:txBody>
      </p:sp>
      <p:pic>
        <p:nvPicPr>
          <p:cNvPr id="7" name="Picture 6">
            <a:extLst>
              <a:ext uri="{FF2B5EF4-FFF2-40B4-BE49-F238E27FC236}">
                <a16:creationId xmlns:a16="http://schemas.microsoft.com/office/drawing/2014/main" id="{28339EBB-5A7D-4287-32E7-CCB34E6424DC}"/>
              </a:ext>
            </a:extLst>
          </p:cNvPr>
          <p:cNvPicPr>
            <a:picLocks noChangeAspect="1"/>
          </p:cNvPicPr>
          <p:nvPr/>
        </p:nvPicPr>
        <p:blipFill>
          <a:blip r:embed="rId2"/>
          <a:stretch>
            <a:fillRect/>
          </a:stretch>
        </p:blipFill>
        <p:spPr>
          <a:xfrm>
            <a:off x="2000317" y="3737113"/>
            <a:ext cx="8196167" cy="3120887"/>
          </a:xfrm>
          <a:prstGeom prst="rect">
            <a:avLst/>
          </a:prstGeom>
        </p:spPr>
      </p:pic>
    </p:spTree>
    <p:extLst>
      <p:ext uri="{BB962C8B-B14F-4D97-AF65-F5344CB8AC3E}">
        <p14:creationId xmlns:p14="http://schemas.microsoft.com/office/powerpoint/2010/main" val="6448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6DD2-835A-9E52-A7C0-58BA2B1506EF}"/>
              </a:ext>
            </a:extLst>
          </p:cNvPr>
          <p:cNvSpPr>
            <a:spLocks noGrp="1"/>
          </p:cNvSpPr>
          <p:nvPr>
            <p:ph type="ctrTitle"/>
          </p:nvPr>
        </p:nvSpPr>
        <p:spPr>
          <a:xfrm>
            <a:off x="1504670" y="437030"/>
            <a:ext cx="9234309" cy="498598"/>
          </a:xfrm>
        </p:spPr>
        <p:txBody>
          <a:bodyPr/>
          <a:lstStyle/>
          <a:p>
            <a:r>
              <a:rPr lang="en-US" dirty="0"/>
              <a:t>Model: RISC-V</a:t>
            </a:r>
          </a:p>
        </p:txBody>
      </p:sp>
      <p:sp>
        <p:nvSpPr>
          <p:cNvPr id="3" name="Subtitle 2">
            <a:extLst>
              <a:ext uri="{FF2B5EF4-FFF2-40B4-BE49-F238E27FC236}">
                <a16:creationId xmlns:a16="http://schemas.microsoft.com/office/drawing/2014/main" id="{CB020337-694C-21C5-21DB-77EE1E6274CB}"/>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80F674E0-EB03-F95C-5945-6E8A233BD703}"/>
              </a:ext>
            </a:extLst>
          </p:cNvPr>
          <p:cNvSpPr>
            <a:spLocks noGrp="1"/>
          </p:cNvSpPr>
          <p:nvPr>
            <p:ph type="body" sz="quarter" idx="14"/>
          </p:nvPr>
        </p:nvSpPr>
        <p:spPr/>
        <p:txBody>
          <a:bodyPr/>
          <a:lstStyle/>
          <a:p>
            <a:r>
              <a:rPr lang="en-US" dirty="0"/>
              <a:t>Open source</a:t>
            </a:r>
          </a:p>
          <a:p>
            <a:r>
              <a:rPr lang="en-US" dirty="0"/>
              <a:t>31 </a:t>
            </a:r>
            <a:r>
              <a:rPr lang="en-US"/>
              <a:t>internal registers</a:t>
            </a:r>
            <a:endParaRPr lang="en-US" dirty="0"/>
          </a:p>
          <a:p>
            <a:r>
              <a:rPr lang="en-US" dirty="0"/>
              <a:t>Add more stuff later</a:t>
            </a:r>
          </a:p>
        </p:txBody>
      </p:sp>
      <p:sp>
        <p:nvSpPr>
          <p:cNvPr id="5" name="Slide Number Placeholder 4">
            <a:extLst>
              <a:ext uri="{FF2B5EF4-FFF2-40B4-BE49-F238E27FC236}">
                <a16:creationId xmlns:a16="http://schemas.microsoft.com/office/drawing/2014/main" id="{684C9910-AA38-B8D4-5ECA-0EA1F1F1DA3A}"/>
              </a:ext>
            </a:extLst>
          </p:cNvPr>
          <p:cNvSpPr>
            <a:spLocks noGrp="1"/>
          </p:cNvSpPr>
          <p:nvPr>
            <p:ph type="sldNum" sz="quarter" idx="12"/>
          </p:nvPr>
        </p:nvSpPr>
        <p:spPr/>
        <p:txBody>
          <a:bodyPr/>
          <a:lstStyle/>
          <a:p>
            <a:fld id="{88B5220A-EB23-48F3-9FB6-FE2BFABBF45A}" type="slidenum">
              <a:rPr lang="en-US" smtClean="0"/>
              <a:t>5</a:t>
            </a:fld>
            <a:endParaRPr lang="en-US" dirty="0"/>
          </a:p>
        </p:txBody>
      </p:sp>
      <p:pic>
        <p:nvPicPr>
          <p:cNvPr id="1026" name="Picture 2" descr="The RISC-V Memory Consistency Model – RISC-V International">
            <a:extLst>
              <a:ext uri="{FF2B5EF4-FFF2-40B4-BE49-F238E27FC236}">
                <a16:creationId xmlns:a16="http://schemas.microsoft.com/office/drawing/2014/main" id="{D94C6B08-EE74-6011-B99F-BE1003915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588" y="134516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2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CE72-BEC4-519A-6BA9-B763EB0F388D}"/>
              </a:ext>
            </a:extLst>
          </p:cNvPr>
          <p:cNvSpPr>
            <a:spLocks noGrp="1"/>
          </p:cNvSpPr>
          <p:nvPr>
            <p:ph type="ctrTitle"/>
          </p:nvPr>
        </p:nvSpPr>
        <p:spPr>
          <a:xfrm>
            <a:off x="1504670" y="437030"/>
            <a:ext cx="9234309" cy="498598"/>
          </a:xfrm>
        </p:spPr>
        <p:txBody>
          <a:bodyPr/>
          <a:lstStyle/>
          <a:p>
            <a:r>
              <a:rPr lang="en-US" dirty="0"/>
              <a:t>Team Roles</a:t>
            </a:r>
          </a:p>
        </p:txBody>
      </p:sp>
      <p:sp>
        <p:nvSpPr>
          <p:cNvPr id="3" name="Subtitle 2">
            <a:extLst>
              <a:ext uri="{FF2B5EF4-FFF2-40B4-BE49-F238E27FC236}">
                <a16:creationId xmlns:a16="http://schemas.microsoft.com/office/drawing/2014/main" id="{A0475397-CE14-A17A-7E89-1B444889044E}"/>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A4684E6-F090-9726-FC92-A89CBFFEFE73}"/>
              </a:ext>
            </a:extLst>
          </p:cNvPr>
          <p:cNvSpPr>
            <a:spLocks noGrp="1"/>
          </p:cNvSpPr>
          <p:nvPr>
            <p:ph type="body" sz="quarter" idx="14"/>
          </p:nvPr>
        </p:nvSpPr>
        <p:spPr/>
        <p:txBody>
          <a:bodyPr/>
          <a:lstStyle/>
          <a:p>
            <a:r>
              <a:rPr lang="en-US" dirty="0"/>
              <a:t>Michael – Top Level Design, Program Counter</a:t>
            </a:r>
          </a:p>
          <a:p>
            <a:r>
              <a:rPr lang="en-US" dirty="0"/>
              <a:t>Andy – Control Unit (and decoder)</a:t>
            </a:r>
          </a:p>
          <a:p>
            <a:r>
              <a:rPr lang="en-US" dirty="0"/>
              <a:t>Mary – ALU</a:t>
            </a:r>
          </a:p>
          <a:p>
            <a:r>
              <a:rPr lang="en-US" dirty="0"/>
              <a:t>Dhruv – Registers/Memory</a:t>
            </a:r>
          </a:p>
          <a:p>
            <a:r>
              <a:rPr lang="en-US" dirty="0"/>
              <a:t>Travis – Peripherals (Display and keyboard)</a:t>
            </a:r>
          </a:p>
          <a:p>
            <a:endParaRPr lang="en-US" dirty="0"/>
          </a:p>
        </p:txBody>
      </p:sp>
      <p:sp>
        <p:nvSpPr>
          <p:cNvPr id="5" name="Slide Number Placeholder 4">
            <a:extLst>
              <a:ext uri="{FF2B5EF4-FFF2-40B4-BE49-F238E27FC236}">
                <a16:creationId xmlns:a16="http://schemas.microsoft.com/office/drawing/2014/main" id="{DAE82D04-A454-EB5C-1BF6-97268B2D8F07}"/>
              </a:ext>
            </a:extLst>
          </p:cNvPr>
          <p:cNvSpPr>
            <a:spLocks noGrp="1"/>
          </p:cNvSpPr>
          <p:nvPr>
            <p:ph type="sldNum" sz="quarter" idx="12"/>
          </p:nvPr>
        </p:nvSpPr>
        <p:spPr/>
        <p:txBody>
          <a:bodyPr/>
          <a:lstStyle/>
          <a:p>
            <a:fld id="{88B5220A-EB23-48F3-9FB6-FE2BFABBF45A}" type="slidenum">
              <a:rPr lang="en-US" smtClean="0"/>
              <a:t>6</a:t>
            </a:fld>
            <a:endParaRPr lang="en-US" dirty="0"/>
          </a:p>
        </p:txBody>
      </p:sp>
    </p:spTree>
    <p:extLst>
      <p:ext uri="{BB962C8B-B14F-4D97-AF65-F5344CB8AC3E}">
        <p14:creationId xmlns:p14="http://schemas.microsoft.com/office/powerpoint/2010/main" val="23809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80F1-3C00-F7B9-A3FD-32485D0E7EF6}"/>
              </a:ext>
            </a:extLst>
          </p:cNvPr>
          <p:cNvSpPr>
            <a:spLocks noGrp="1"/>
          </p:cNvSpPr>
          <p:nvPr>
            <p:ph type="ctrTitle"/>
          </p:nvPr>
        </p:nvSpPr>
        <p:spPr>
          <a:xfrm>
            <a:off x="1504670" y="437030"/>
            <a:ext cx="9234309" cy="498598"/>
          </a:xfrm>
        </p:spPr>
        <p:txBody>
          <a:bodyPr/>
          <a:lstStyle/>
          <a:p>
            <a:r>
              <a:rPr lang="en-US" dirty="0"/>
              <a:t>Top Level Design</a:t>
            </a:r>
          </a:p>
        </p:txBody>
      </p:sp>
      <p:sp>
        <p:nvSpPr>
          <p:cNvPr id="3" name="Subtitle 2">
            <a:extLst>
              <a:ext uri="{FF2B5EF4-FFF2-40B4-BE49-F238E27FC236}">
                <a16:creationId xmlns:a16="http://schemas.microsoft.com/office/drawing/2014/main" id="{07C22598-0C38-3A22-3877-3314FD05495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E4C0EF7C-5583-95BA-6128-47BE04C27AD7}"/>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1ADA2C5E-ACA4-A5C6-007E-FB00663B7615}"/>
              </a:ext>
            </a:extLst>
          </p:cNvPr>
          <p:cNvSpPr>
            <a:spLocks noGrp="1"/>
          </p:cNvSpPr>
          <p:nvPr>
            <p:ph type="sldNum" sz="quarter" idx="12"/>
          </p:nvPr>
        </p:nvSpPr>
        <p:spPr/>
        <p:txBody>
          <a:bodyPr/>
          <a:lstStyle/>
          <a:p>
            <a:fld id="{88B5220A-EB23-48F3-9FB6-FE2BFABBF45A}" type="slidenum">
              <a:rPr lang="en-US" smtClean="0"/>
              <a:t>7</a:t>
            </a:fld>
            <a:endParaRPr lang="en-US" dirty="0"/>
          </a:p>
        </p:txBody>
      </p:sp>
    </p:spTree>
    <p:extLst>
      <p:ext uri="{BB962C8B-B14F-4D97-AF65-F5344CB8AC3E}">
        <p14:creationId xmlns:p14="http://schemas.microsoft.com/office/powerpoint/2010/main" val="127864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4CF3A-4CB3-795D-8DB3-F389F00D9992}"/>
              </a:ext>
            </a:extLst>
          </p:cNvPr>
          <p:cNvSpPr>
            <a:spLocks noGrp="1"/>
          </p:cNvSpPr>
          <p:nvPr>
            <p:ph type="ctrTitle"/>
          </p:nvPr>
        </p:nvSpPr>
        <p:spPr>
          <a:xfrm>
            <a:off x="1504670" y="437030"/>
            <a:ext cx="9234309" cy="498598"/>
          </a:xfrm>
        </p:spPr>
        <p:txBody>
          <a:bodyPr/>
          <a:lstStyle/>
          <a:p>
            <a:r>
              <a:rPr lang="en-US" dirty="0"/>
              <a:t>Control Unit &amp; Decoder</a:t>
            </a:r>
          </a:p>
        </p:txBody>
      </p:sp>
      <p:sp>
        <p:nvSpPr>
          <p:cNvPr id="4" name="Text Placeholder 3">
            <a:extLst>
              <a:ext uri="{FF2B5EF4-FFF2-40B4-BE49-F238E27FC236}">
                <a16:creationId xmlns:a16="http://schemas.microsoft.com/office/drawing/2014/main" id="{B62F546F-4476-EF6C-AA50-BE88697CB197}"/>
              </a:ext>
            </a:extLst>
          </p:cNvPr>
          <p:cNvSpPr>
            <a:spLocks noGrp="1"/>
          </p:cNvSpPr>
          <p:nvPr>
            <p:ph type="body"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CF506990-11D4-2635-5CCD-BFF99470D57F}"/>
              </a:ext>
            </a:extLst>
          </p:cNvPr>
          <p:cNvSpPr>
            <a:spLocks noGrp="1"/>
          </p:cNvSpPr>
          <p:nvPr>
            <p:ph type="sldNum" sz="quarter" idx="12"/>
          </p:nvPr>
        </p:nvSpPr>
        <p:spPr/>
        <p:txBody>
          <a:bodyPr/>
          <a:lstStyle/>
          <a:p>
            <a:fld id="{88B5220A-EB23-48F3-9FB6-FE2BFABBF45A}" type="slidenum">
              <a:rPr lang="en-US" smtClean="0"/>
              <a:t>8</a:t>
            </a:fld>
            <a:endParaRPr lang="en-US" dirty="0"/>
          </a:p>
        </p:txBody>
      </p:sp>
      <p:pic>
        <p:nvPicPr>
          <p:cNvPr id="11" name="Picture 10" descr="A group of papers on a white background&#10;&#10;Description automatically generated">
            <a:extLst>
              <a:ext uri="{FF2B5EF4-FFF2-40B4-BE49-F238E27FC236}">
                <a16:creationId xmlns:a16="http://schemas.microsoft.com/office/drawing/2014/main" id="{075E3EF7-FA59-0EFF-56BD-53822C670C7E}"/>
              </a:ext>
            </a:extLst>
          </p:cNvPr>
          <p:cNvPicPr>
            <a:picLocks noChangeAspect="1"/>
          </p:cNvPicPr>
          <p:nvPr/>
        </p:nvPicPr>
        <p:blipFill rotWithShape="1">
          <a:blip r:embed="rId2">
            <a:extLst>
              <a:ext uri="{28A0092B-C50C-407E-A947-70E740481C1C}">
                <a14:useLocalDpi xmlns:a14="http://schemas.microsoft.com/office/drawing/2010/main" val="0"/>
              </a:ext>
            </a:extLst>
          </a:blip>
          <a:srcRect r="17084"/>
          <a:stretch/>
        </p:blipFill>
        <p:spPr>
          <a:xfrm>
            <a:off x="1041400" y="1161622"/>
            <a:ext cx="10109200" cy="5104933"/>
          </a:xfrm>
          <a:prstGeom prst="rect">
            <a:avLst/>
          </a:prstGeom>
        </p:spPr>
      </p:pic>
      <p:sp>
        <p:nvSpPr>
          <p:cNvPr id="12" name="TextBox 11">
            <a:extLst>
              <a:ext uri="{FF2B5EF4-FFF2-40B4-BE49-F238E27FC236}">
                <a16:creationId xmlns:a16="http://schemas.microsoft.com/office/drawing/2014/main" id="{BBA208F1-2290-7B00-AB20-E02E8363C4F8}"/>
              </a:ext>
            </a:extLst>
          </p:cNvPr>
          <p:cNvSpPr txBox="1"/>
          <p:nvPr/>
        </p:nvSpPr>
        <p:spPr>
          <a:xfrm>
            <a:off x="2362200" y="4324696"/>
            <a:ext cx="2842953" cy="1477328"/>
          </a:xfrm>
          <a:prstGeom prst="rect">
            <a:avLst/>
          </a:prstGeom>
          <a:noFill/>
        </p:spPr>
        <p:txBody>
          <a:bodyPr wrap="square" rtlCol="0">
            <a:spAutoFit/>
          </a:bodyPr>
          <a:lstStyle/>
          <a:p>
            <a:r>
              <a:rPr lang="en-US" u="sng" dirty="0">
                <a:latin typeface="Acumin Pro ExtraCondensed" panose="020B0508020202020204"/>
              </a:rPr>
              <a:t>Decoder:</a:t>
            </a:r>
          </a:p>
          <a:p>
            <a:r>
              <a:rPr lang="en-US" dirty="0">
                <a:latin typeface="Acumin Pro ExtraCondensed" panose="020B0508020202020204"/>
              </a:rPr>
              <a:t>Parse Instruction in to addresses, Opcodes, and data inputs to be used accordingly</a:t>
            </a:r>
          </a:p>
        </p:txBody>
      </p:sp>
      <p:sp>
        <p:nvSpPr>
          <p:cNvPr id="13" name="TextBox 12">
            <a:extLst>
              <a:ext uri="{FF2B5EF4-FFF2-40B4-BE49-F238E27FC236}">
                <a16:creationId xmlns:a16="http://schemas.microsoft.com/office/drawing/2014/main" id="{229424BE-3DFA-828D-5A92-E82305F4946A}"/>
              </a:ext>
            </a:extLst>
          </p:cNvPr>
          <p:cNvSpPr txBox="1"/>
          <p:nvPr/>
        </p:nvSpPr>
        <p:spPr>
          <a:xfrm>
            <a:off x="9448800" y="4324696"/>
            <a:ext cx="1701800" cy="1477328"/>
          </a:xfrm>
          <a:prstGeom prst="rect">
            <a:avLst/>
          </a:prstGeom>
          <a:noFill/>
        </p:spPr>
        <p:txBody>
          <a:bodyPr wrap="square" rtlCol="0">
            <a:spAutoFit/>
          </a:bodyPr>
          <a:lstStyle/>
          <a:p>
            <a:r>
              <a:rPr lang="en-US" u="sng" dirty="0"/>
              <a:t>Control Unit:</a:t>
            </a:r>
          </a:p>
          <a:p>
            <a:r>
              <a:rPr lang="en-US" dirty="0"/>
              <a:t>Enable relevant control signals based on Opcode</a:t>
            </a:r>
          </a:p>
        </p:txBody>
      </p:sp>
    </p:spTree>
    <p:extLst>
      <p:ext uri="{BB962C8B-B14F-4D97-AF65-F5344CB8AC3E}">
        <p14:creationId xmlns:p14="http://schemas.microsoft.com/office/powerpoint/2010/main" val="2633215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1EE6-CD64-BFFE-3125-1060BA2FB8B2}"/>
              </a:ext>
            </a:extLst>
          </p:cNvPr>
          <p:cNvSpPr>
            <a:spLocks noGrp="1"/>
          </p:cNvSpPr>
          <p:nvPr>
            <p:ph type="ctrTitle"/>
          </p:nvPr>
        </p:nvSpPr>
        <p:spPr>
          <a:xfrm>
            <a:off x="1504670" y="437030"/>
            <a:ext cx="9234309" cy="498598"/>
          </a:xfrm>
        </p:spPr>
        <p:txBody>
          <a:bodyPr/>
          <a:lstStyle/>
          <a:p>
            <a:r>
              <a:rPr lang="en-US" dirty="0"/>
              <a:t>Immediate Generator</a:t>
            </a:r>
          </a:p>
        </p:txBody>
      </p:sp>
      <p:sp>
        <p:nvSpPr>
          <p:cNvPr id="5" name="Slide Number Placeholder 4">
            <a:extLst>
              <a:ext uri="{FF2B5EF4-FFF2-40B4-BE49-F238E27FC236}">
                <a16:creationId xmlns:a16="http://schemas.microsoft.com/office/drawing/2014/main" id="{9FD279C7-DC02-65E0-D816-A44F047AC0D9}"/>
              </a:ext>
            </a:extLst>
          </p:cNvPr>
          <p:cNvSpPr>
            <a:spLocks noGrp="1"/>
          </p:cNvSpPr>
          <p:nvPr>
            <p:ph type="sldNum" sz="quarter" idx="12"/>
          </p:nvPr>
        </p:nvSpPr>
        <p:spPr/>
        <p:txBody>
          <a:bodyPr/>
          <a:lstStyle/>
          <a:p>
            <a:fld id="{88B5220A-EB23-48F3-9FB6-FE2BFABBF45A}" type="slidenum">
              <a:rPr lang="en-US" smtClean="0"/>
              <a:t>9</a:t>
            </a:fld>
            <a:endParaRPr lang="en-US" dirty="0"/>
          </a:p>
        </p:txBody>
      </p:sp>
      <p:pic>
        <p:nvPicPr>
          <p:cNvPr id="7" name="Picture 6" descr="A close-up of a document&#10;&#10;Description automatically generated">
            <a:extLst>
              <a:ext uri="{FF2B5EF4-FFF2-40B4-BE49-F238E27FC236}">
                <a16:creationId xmlns:a16="http://schemas.microsoft.com/office/drawing/2014/main" id="{C7B537E0-C12E-4217-765B-97698BDF5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720" y="1177304"/>
            <a:ext cx="7051040" cy="5504468"/>
          </a:xfrm>
          <a:prstGeom prst="rect">
            <a:avLst/>
          </a:prstGeom>
        </p:spPr>
      </p:pic>
      <p:sp>
        <p:nvSpPr>
          <p:cNvPr id="8" name="TextBox 7">
            <a:extLst>
              <a:ext uri="{FF2B5EF4-FFF2-40B4-BE49-F238E27FC236}">
                <a16:creationId xmlns:a16="http://schemas.microsoft.com/office/drawing/2014/main" id="{DB4F52F6-A419-64FA-2166-7DF59634EF32}"/>
              </a:ext>
            </a:extLst>
          </p:cNvPr>
          <p:cNvSpPr txBox="1"/>
          <p:nvPr/>
        </p:nvSpPr>
        <p:spPr>
          <a:xfrm>
            <a:off x="7997565" y="1385099"/>
            <a:ext cx="2842953" cy="1200329"/>
          </a:xfrm>
          <a:prstGeom prst="rect">
            <a:avLst/>
          </a:prstGeom>
          <a:noFill/>
        </p:spPr>
        <p:txBody>
          <a:bodyPr wrap="square" rtlCol="0">
            <a:spAutoFit/>
          </a:bodyPr>
          <a:lstStyle/>
          <a:p>
            <a:r>
              <a:rPr lang="en-US" u="sng" dirty="0" err="1">
                <a:latin typeface="Acumin Pro ExtraCondensed" panose="020B0508020202020204"/>
              </a:rPr>
              <a:t>Imm</a:t>
            </a:r>
            <a:r>
              <a:rPr lang="en-US" u="sng" dirty="0">
                <a:latin typeface="Acumin Pro ExtraCondensed" panose="020B0508020202020204"/>
              </a:rPr>
              <a:t> Gen:</a:t>
            </a:r>
          </a:p>
          <a:p>
            <a:r>
              <a:rPr lang="en-US" dirty="0">
                <a:latin typeface="Acumin Pro ExtraCondensed" panose="020B0508020202020204"/>
              </a:rPr>
              <a:t>Generate Immediate values if necessary and send immediate values to ALU</a:t>
            </a:r>
          </a:p>
        </p:txBody>
      </p:sp>
    </p:spTree>
    <p:extLst>
      <p:ext uri="{BB962C8B-B14F-4D97-AF65-F5344CB8AC3E}">
        <p14:creationId xmlns:p14="http://schemas.microsoft.com/office/powerpoint/2010/main" val="1969895698"/>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3" id="{21576B12-2428-E249-81DC-7DFE1AC2FB7A}" vid="{3EE73DD1-F5D1-E444-B4FC-1D7A491FD1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PU-ECE-Template_Black_StandardScreen</Template>
  <TotalTime>37088</TotalTime>
  <Words>730</Words>
  <Application>Microsoft Office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Acumin Pro</vt:lpstr>
      <vt:lpstr>Acumin Pro ExtraCondensed</vt:lpstr>
      <vt:lpstr>Acumin Pro ExtraCondensed Smbd</vt:lpstr>
      <vt:lpstr>Acumin Pro Medium</vt:lpstr>
      <vt:lpstr>Acumin Pro Semibold</vt:lpstr>
      <vt:lpstr>Acumin Pro SemiCondensed</vt:lpstr>
      <vt:lpstr>Aptos</vt:lpstr>
      <vt:lpstr>Arial</vt:lpstr>
      <vt:lpstr>Calibri</vt:lpstr>
      <vt:lpstr>Helvetica</vt:lpstr>
      <vt:lpstr>Symbol</vt:lpstr>
      <vt:lpstr>United Sans Cd Md</vt:lpstr>
      <vt:lpstr>United Sans Reg Medium</vt:lpstr>
      <vt:lpstr>Wingdings</vt:lpstr>
      <vt:lpstr>Purdue2</vt:lpstr>
      <vt:lpstr>STARS 2024 CPU Architecture</vt:lpstr>
      <vt:lpstr>Goals</vt:lpstr>
      <vt:lpstr>Goals</vt:lpstr>
      <vt:lpstr>Goals</vt:lpstr>
      <vt:lpstr>Model: RISC-V</vt:lpstr>
      <vt:lpstr>Team Roles</vt:lpstr>
      <vt:lpstr>Top Level Design</vt:lpstr>
      <vt:lpstr>Control Unit &amp; Decoder</vt:lpstr>
      <vt:lpstr>Immediate Generator</vt:lpstr>
      <vt:lpstr>Control Unit &amp; Decoder Test Cases</vt:lpstr>
      <vt:lpstr>Immediate Generator Test Case</vt:lpstr>
      <vt:lpstr>ALU</vt:lpstr>
      <vt:lpstr>ALU</vt:lpstr>
      <vt:lpstr>ALU</vt:lpstr>
      <vt:lpstr>Registers</vt:lpstr>
      <vt:lpstr>Registers</vt:lpstr>
      <vt:lpstr>Memory</vt:lpstr>
      <vt:lpstr>Program Counter</vt:lpstr>
      <vt:lpstr>Program Counter</vt:lpstr>
      <vt:lpstr>Peripherals</vt:lpstr>
      <vt:lpstr>Expected Obstacles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Devitt, Connor James</dc:creator>
  <cp:lastModifiedBy>Michael Li</cp:lastModifiedBy>
  <cp:revision>342</cp:revision>
  <dcterms:created xsi:type="dcterms:W3CDTF">2022-08-24T15:23:01Z</dcterms:created>
  <dcterms:modified xsi:type="dcterms:W3CDTF">2024-06-19T20:08:20Z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2024-04-01T14:45:31Z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c92c7051-4aeb-4311-957c-1d08c4c71976</vt:lpwstr>
  </property>
  <property fmtid="{D5CDD505-2E9C-101B-9397-08002B2CF9AE}" pid="8" name="MSIP_Label_4044bd30-2ed7-4c9d-9d12-46200872a97b_ContentBits">
    <vt:lpwstr>0</vt:lpwstr>
  </property>
</Properties>
</file>