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733" r:id="rId3"/>
    <p:sldId id="814" r:id="rId4"/>
    <p:sldId id="816" r:id="rId5"/>
    <p:sldId id="817" r:id="rId6"/>
    <p:sldId id="818" r:id="rId7"/>
    <p:sldId id="819" r:id="rId8"/>
    <p:sldId id="820" r:id="rId9"/>
    <p:sldId id="821" r:id="rId10"/>
    <p:sldId id="813" r:id="rId11"/>
    <p:sldId id="822" r:id="rId12"/>
    <p:sldId id="815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1187EA1-5D3D-46EC-8B1F-BEE2C90252C0}">
          <p14:sldIdLst>
            <p14:sldId id="733"/>
            <p14:sldId id="814"/>
            <p14:sldId id="816"/>
            <p14:sldId id="817"/>
            <p14:sldId id="818"/>
            <p14:sldId id="819"/>
            <p14:sldId id="820"/>
            <p14:sldId id="821"/>
            <p14:sldId id="813"/>
            <p14:sldId id="822"/>
            <p14:sldId id="815"/>
          </p14:sldIdLst>
        </p14:section>
        <p14:section name="无标题节" id="{9F711C37-D259-44FF-BB33-5A25B108EA6E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y" initials="o" lastIdx="2" clrIdx="0"/>
  <p:cmAuthor id="2" name="user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5050"/>
    <a:srgbClr val="8D78DC"/>
    <a:srgbClr val="6D1503"/>
    <a:srgbClr val="FDB040"/>
    <a:srgbClr val="A61BA9"/>
    <a:srgbClr val="AE002B"/>
    <a:srgbClr val="643874"/>
    <a:srgbClr val="400B41"/>
    <a:srgbClr val="490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1187" autoAdjust="0"/>
  </p:normalViewPr>
  <p:slideViewPr>
    <p:cSldViewPr snapToGrid="0">
      <p:cViewPr varScale="1">
        <p:scale>
          <a:sx n="106" d="100"/>
          <a:sy n="106" d="100"/>
        </p:scale>
        <p:origin x="732" y="78"/>
      </p:cViewPr>
      <p:guideLst>
        <p:guide orient="horz" pos="180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-3018" y="-102"/>
      </p:cViewPr>
      <p:guideLst>
        <p:guide orient="horz" pos="3061"/>
        <p:guide pos="2237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fld id="{96678254-BE57-4A69-8AAC-3D2617E105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fld id="{7BEBEC18-F530-4604-B8C6-A792ED13033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35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jpe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7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 cstate="email"/>
          <a:stretch>
            <a:fillRect/>
          </a:stretch>
        </p:blipFill>
        <p:spPr>
          <a:xfrm>
            <a:off x="890" y="-635"/>
            <a:ext cx="12190473" cy="68588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SimSun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SimSun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SimSun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SimSun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SimSun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SimSun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SimSun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SimSun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svn.odianyun.local/svn/doc/10-&#37096;&#38376;&#31649;&#29702;/17-&#24212;&#29992;&#26550;&#26500;&#37096;/03-&#37096;&#38376;&#31649;&#29702;/jira/scriptrunner-samples/jira/src/main/groovy/com/erp/approve2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iki.odianyun.local/pages/viewpage.action?pageId=10914866" TargetMode="External"/><Relationship Id="rId1" Type="http://schemas.openxmlformats.org/officeDocument/2006/relationships/hyperlink" Target="http://192.168.1.151:8080/issues/?jql=project%20=%20AP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Jira</a:t>
            </a:r>
            <a:r>
              <a:rPr lang="zh-CN" altLang="en-US" dirty="0" smtClean="0"/>
              <a:t>并行审批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2018.1.31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835" y="1305671"/>
            <a:ext cx="10515600" cy="5139951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谁可以提交评审？</a:t>
            </a:r>
            <a:endParaRPr lang="zh-CN" altLang="en-US" dirty="0">
              <a:solidFill>
                <a:srgbClr val="0070C0"/>
              </a:solidFill>
            </a:endParaRPr>
          </a:p>
          <a:p>
            <a:pPr lvl="1"/>
            <a:r>
              <a:rPr lang="zh-CN" altLang="en-US" sz="2000" dirty="0"/>
              <a:t>创建者、报告人、产品负责人。（需要时可以调整。）</a:t>
            </a:r>
            <a:endParaRPr lang="zh-CN" altLang="en-US" sz="2000" dirty="0"/>
          </a:p>
          <a:p>
            <a:r>
              <a:rPr lang="zh-CN" altLang="en-US" dirty="0">
                <a:solidFill>
                  <a:srgbClr val="0070C0"/>
                </a:solidFill>
              </a:rPr>
              <a:t>谁可以评审？</a:t>
            </a:r>
            <a:endParaRPr lang="zh-CN" altLang="en-US" dirty="0">
              <a:solidFill>
                <a:srgbClr val="0070C0"/>
              </a:solidFill>
            </a:endParaRPr>
          </a:p>
          <a:p>
            <a:pPr lvl="1"/>
            <a:r>
              <a:rPr lang="zh-CN" altLang="en-US" sz="2000" dirty="0"/>
              <a:t>需要评审的团队角色根据（创建者、报告人、经办人、开发负责人、测试负责人、产品负责人、项目负责人）所在的团队从</a:t>
            </a:r>
            <a:r>
              <a:rPr lang="en-US" altLang="zh-CN" sz="2000" dirty="0"/>
              <a:t>4</a:t>
            </a:r>
            <a:r>
              <a:rPr lang="zh-CN" altLang="en-US" sz="2000" dirty="0"/>
              <a:t>个团队（开发、测试、产品、项目）中动态组合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每</a:t>
            </a:r>
            <a:r>
              <a:rPr lang="zh-CN" altLang="en-US" sz="2000" dirty="0"/>
              <a:t>个团队中有且只有一个人评审通过或者拒绝。</a:t>
            </a:r>
            <a:endParaRPr lang="zh-CN" altLang="en-US" sz="2000" dirty="0"/>
          </a:p>
          <a:p>
            <a:r>
              <a:rPr lang="zh-CN" altLang="en-US" dirty="0">
                <a:solidFill>
                  <a:srgbClr val="0070C0"/>
                </a:solidFill>
              </a:rPr>
              <a:t>什么时候编</a:t>
            </a:r>
            <a:r>
              <a:rPr lang="zh-CN" altLang="en-US" dirty="0" smtClean="0">
                <a:solidFill>
                  <a:srgbClr val="0070C0"/>
                </a:solidFill>
              </a:rPr>
              <a:t>辑哪</a:t>
            </a:r>
            <a:r>
              <a:rPr lang="zh-CN" altLang="en-US" dirty="0">
                <a:solidFill>
                  <a:srgbClr val="0070C0"/>
                </a:solidFill>
              </a:rPr>
              <a:t>些信息会触发重新评审？</a:t>
            </a:r>
            <a:endParaRPr lang="zh-CN" altLang="en-US" dirty="0">
              <a:solidFill>
                <a:srgbClr val="0070C0"/>
              </a:solidFill>
            </a:endParaRPr>
          </a:p>
          <a:p>
            <a:pPr lvl="1"/>
            <a:r>
              <a:rPr lang="zh-CN" altLang="en-US" sz="2000" dirty="0"/>
              <a:t>处于评审中或者评审拒绝状态时，编辑到期日、原预估时间、剩余时间时，会触发重新评审，所有需要评审的团队需要重新评审，开始时间重新计</a:t>
            </a:r>
            <a:r>
              <a:rPr lang="zh-CN" altLang="en-US" sz="2000" dirty="0" smtClean="0"/>
              <a:t>时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r>
              <a:rPr lang="zh-CN" altLang="en-US" dirty="0">
                <a:solidFill>
                  <a:srgbClr val="0070C0"/>
                </a:solidFill>
              </a:rPr>
              <a:t>开始评审多长时间内需要完成评审？</a:t>
            </a:r>
            <a:endParaRPr lang="zh-CN" altLang="en-US" dirty="0">
              <a:solidFill>
                <a:srgbClr val="0070C0"/>
              </a:solidFill>
            </a:endParaRPr>
          </a:p>
          <a:p>
            <a:pPr lvl="1"/>
            <a:r>
              <a:rPr lang="zh-CN" altLang="en-US" sz="2000" dirty="0"/>
              <a:t>提交或者重新评审时，开始计时，</a:t>
            </a:r>
            <a:r>
              <a:rPr lang="en-US" altLang="zh-CN" sz="2000" dirty="0"/>
              <a:t>24</a:t>
            </a:r>
            <a:r>
              <a:rPr lang="zh-CN" altLang="en-US" sz="2000" dirty="0"/>
              <a:t>小时内如果没有团队拒绝，则默认为评审通过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实施概要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835" y="1587880"/>
            <a:ext cx="10515600" cy="4812919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00B0F0"/>
                </a:solidFill>
              </a:rPr>
              <a:t>Jira</a:t>
            </a:r>
            <a:r>
              <a:rPr lang="zh-CN" altLang="en-US" dirty="0" smtClean="0">
                <a:solidFill>
                  <a:srgbClr val="00B0F0"/>
                </a:solidFill>
              </a:rPr>
              <a:t>插件安装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ScriptRunner</a:t>
            </a:r>
            <a:r>
              <a:rPr lang="en-US" altLang="zh-CN" dirty="0" smtClean="0"/>
              <a:t>, Automation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F0"/>
                </a:solidFill>
              </a:rPr>
              <a:t>添加自定义字</a:t>
            </a:r>
            <a:r>
              <a:rPr lang="zh-CN" altLang="en-US" dirty="0">
                <a:solidFill>
                  <a:srgbClr val="00B0F0"/>
                </a:solidFill>
              </a:rPr>
              <a:t>段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ApproveAction</a:t>
            </a:r>
            <a:r>
              <a:rPr lang="zh-CN" altLang="en-US" dirty="0" smtClean="0"/>
              <a:t>，用于保存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格式的信息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F0"/>
                </a:solidFill>
              </a:rPr>
              <a:t>配置用户组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qa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pd</a:t>
            </a:r>
            <a:r>
              <a:rPr lang="en-US" altLang="zh-CN" dirty="0" smtClean="0"/>
              <a:t>, pm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50"/>
                </a:solidFill>
              </a:rPr>
              <a:t>添加页面</a:t>
            </a:r>
            <a:r>
              <a:rPr lang="zh-CN" altLang="en-US" dirty="0" smtClean="0"/>
              <a:t>：评审操作输入备注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50"/>
                </a:solidFill>
              </a:rPr>
              <a:t>添加状态</a:t>
            </a:r>
            <a:r>
              <a:rPr lang="zh-CN" altLang="en-US" dirty="0" smtClean="0"/>
              <a:t>：待评审、评审中、评审通过、评审拒绝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B050"/>
                </a:solidFill>
              </a:rPr>
              <a:t>添</a:t>
            </a:r>
            <a:r>
              <a:rPr lang="zh-CN" altLang="en-US" dirty="0" smtClean="0">
                <a:solidFill>
                  <a:srgbClr val="00B050"/>
                </a:solidFill>
              </a:rPr>
              <a:t>加工作流</a:t>
            </a:r>
            <a:r>
              <a:rPr lang="zh-CN" altLang="en-US" dirty="0" smtClean="0"/>
              <a:t>：配置权限、脚本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92D050"/>
                </a:solidFill>
              </a:rPr>
              <a:t>添加定时任务</a:t>
            </a:r>
            <a:r>
              <a:rPr lang="zh-CN" altLang="en-US" dirty="0" smtClean="0"/>
              <a:t>：定时检查评审中状态，超时标记为评审通过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70C0"/>
                </a:solidFill>
              </a:rPr>
              <a:t>添</a:t>
            </a:r>
            <a:r>
              <a:rPr lang="zh-CN" altLang="en-US" dirty="0" smtClean="0">
                <a:solidFill>
                  <a:srgbClr val="0070C0"/>
                </a:solidFill>
              </a:rPr>
              <a:t>加更新事件</a:t>
            </a:r>
            <a:r>
              <a:rPr lang="zh-CN" altLang="en-US" dirty="0" smtClean="0"/>
              <a:t>：更新时将重新开始评审</a:t>
            </a:r>
            <a:endParaRPr lang="en-US" altLang="zh-CN" dirty="0" smtClean="0"/>
          </a:p>
          <a:p>
            <a:r>
              <a:rPr lang="zh-CN" altLang="en-US" sz="1600" dirty="0">
                <a:solidFill>
                  <a:srgbClr val="0070C0"/>
                </a:solidFill>
              </a:rPr>
              <a:t>脚</a:t>
            </a:r>
            <a:r>
              <a:rPr lang="zh-CN" altLang="en-US" sz="1600" dirty="0" smtClean="0">
                <a:solidFill>
                  <a:srgbClr val="0070C0"/>
                </a:solidFill>
              </a:rPr>
              <a:t>本地址</a:t>
            </a:r>
            <a:r>
              <a:rPr lang="zh-CN" altLang="en-US" sz="1600" dirty="0" smtClean="0"/>
              <a:t>：</a:t>
            </a:r>
            <a:r>
              <a:rPr lang="en-US" altLang="zh-CN" sz="1600" dirty="0" smtClean="0">
                <a:hlinkClick r:id="rId1"/>
              </a:rPr>
              <a:t>http</a:t>
            </a:r>
            <a:r>
              <a:rPr lang="en-US" altLang="zh-CN" sz="1600" dirty="0">
                <a:hlinkClick r:id="rId1"/>
              </a:rPr>
              <a:t>://svn.odianyun.local/svn/doc/10-</a:t>
            </a:r>
            <a:r>
              <a:rPr lang="zh-CN" altLang="en-US" sz="1600" dirty="0">
                <a:hlinkClick r:id="rId1"/>
              </a:rPr>
              <a:t>部门管理</a:t>
            </a:r>
            <a:r>
              <a:rPr lang="en-US" altLang="zh-CN" sz="1600" dirty="0">
                <a:hlinkClick r:id="rId1"/>
              </a:rPr>
              <a:t>/17-</a:t>
            </a:r>
            <a:r>
              <a:rPr lang="zh-CN" altLang="en-US" sz="1600" dirty="0">
                <a:hlinkClick r:id="rId1"/>
              </a:rPr>
              <a:t>应用架构部</a:t>
            </a:r>
            <a:r>
              <a:rPr lang="en-US" altLang="zh-CN" sz="1600" dirty="0">
                <a:hlinkClick r:id="rId1"/>
              </a:rPr>
              <a:t>/03-</a:t>
            </a:r>
            <a:r>
              <a:rPr lang="zh-CN" altLang="en-US" sz="1600" dirty="0">
                <a:hlinkClick r:id="rId1"/>
              </a:rPr>
              <a:t>部门管理</a:t>
            </a:r>
            <a:r>
              <a:rPr lang="en-US" altLang="zh-CN" sz="1600" dirty="0">
                <a:hlinkClick r:id="rId1"/>
              </a:rPr>
              <a:t>/</a:t>
            </a:r>
            <a:r>
              <a:rPr lang="en-US" altLang="zh-CN" sz="1600" dirty="0" err="1" smtClean="0">
                <a:hlinkClick r:id="rId1"/>
              </a:rPr>
              <a:t>jira</a:t>
            </a:r>
            <a:r>
              <a:rPr lang="en-US" altLang="zh-CN" sz="1600" dirty="0" smtClean="0">
                <a:hlinkClick r:id="rId1"/>
              </a:rPr>
              <a:t>/</a:t>
            </a:r>
            <a:r>
              <a:rPr lang="en-US" altLang="zh-CN" sz="1600" dirty="0" err="1" smtClean="0">
                <a:hlinkClick r:id="rId1"/>
              </a:rPr>
              <a:t>scriptrunner</a:t>
            </a:r>
            <a:r>
              <a:rPr lang="en-US" altLang="zh-CN" sz="1600" dirty="0" smtClean="0">
                <a:hlinkClick r:id="rId1"/>
              </a:rPr>
              <a:t>-samples/</a:t>
            </a:r>
            <a:r>
              <a:rPr lang="en-US" altLang="zh-CN" sz="1600" dirty="0" err="1" smtClean="0">
                <a:hlinkClick r:id="rId1"/>
              </a:rPr>
              <a:t>jira</a:t>
            </a:r>
            <a:r>
              <a:rPr lang="en-US" altLang="zh-CN" sz="1600" dirty="0" smtClean="0">
                <a:hlinkClick r:id="rId1"/>
              </a:rPr>
              <a:t>/</a:t>
            </a:r>
            <a:r>
              <a:rPr lang="en-US" altLang="zh-CN" sz="1600" dirty="0" err="1" smtClean="0">
                <a:hlinkClick r:id="rId1"/>
              </a:rPr>
              <a:t>src</a:t>
            </a:r>
            <a:r>
              <a:rPr lang="en-US" altLang="zh-CN" sz="1600" dirty="0" smtClean="0">
                <a:hlinkClick r:id="rId1"/>
              </a:rPr>
              <a:t>/main/groovy/com/</a:t>
            </a:r>
            <a:r>
              <a:rPr lang="en-US" altLang="zh-CN" sz="1600" dirty="0" err="1" smtClean="0">
                <a:hlinkClick r:id="rId1"/>
              </a:rPr>
              <a:t>erp</a:t>
            </a:r>
            <a:r>
              <a:rPr lang="en-US" altLang="zh-CN" sz="1600" dirty="0" smtClean="0">
                <a:hlinkClick r:id="rId1"/>
              </a:rPr>
              <a:t>/approve2/</a:t>
            </a:r>
            <a:endParaRPr lang="en-US" altLang="zh-CN" sz="16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评审流程</a:t>
            </a:r>
            <a:endParaRPr lang="zh-CN" altLang="en-US" dirty="0"/>
          </a:p>
        </p:txBody>
      </p:sp>
      <p:sp>
        <p:nvSpPr>
          <p:cNvPr id="119" name="流程图: 准备 118"/>
          <p:cNvSpPr/>
          <p:nvPr/>
        </p:nvSpPr>
        <p:spPr bwMode="auto">
          <a:xfrm>
            <a:off x="2182934" y="2934269"/>
            <a:ext cx="1183342" cy="555811"/>
          </a:xfrm>
          <a:prstGeom prst="flowChartPreparation">
            <a:avLst/>
          </a:prstGeom>
          <a:ln cap="rnd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评审中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20" name="流程图: 过程 119"/>
          <p:cNvSpPr/>
          <p:nvPr/>
        </p:nvSpPr>
        <p:spPr bwMode="auto">
          <a:xfrm>
            <a:off x="3847472" y="2541866"/>
            <a:ext cx="1183342" cy="555811"/>
          </a:xfrm>
          <a:prstGeom prst="flowChartProcess">
            <a:avLst/>
          </a:prstGeom>
          <a:ln cap="rnd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ea"/>
              </a:rPr>
              <a:t>开发评审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+mn-ea"/>
            </a:endParaRPr>
          </a:p>
        </p:txBody>
      </p:sp>
      <p:sp>
        <p:nvSpPr>
          <p:cNvPr id="121" name="流程图: 过程 120"/>
          <p:cNvSpPr/>
          <p:nvPr/>
        </p:nvSpPr>
        <p:spPr bwMode="auto">
          <a:xfrm>
            <a:off x="3847472" y="3393044"/>
            <a:ext cx="1183342" cy="555811"/>
          </a:xfrm>
          <a:prstGeom prst="flowChartProcess">
            <a:avLst/>
          </a:prstGeom>
          <a:ln cap="rnd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dirty="0">
                <a:solidFill>
                  <a:srgbClr val="0070C0"/>
                </a:solidFill>
                <a:latin typeface="+mn-ea"/>
              </a:rPr>
              <a:t>测试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ea"/>
              </a:rPr>
              <a:t>评审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+mn-ea"/>
            </a:endParaRPr>
          </a:p>
        </p:txBody>
      </p:sp>
      <p:sp>
        <p:nvSpPr>
          <p:cNvPr id="122" name="流程图: 过程 121"/>
          <p:cNvSpPr/>
          <p:nvPr/>
        </p:nvSpPr>
        <p:spPr bwMode="auto">
          <a:xfrm>
            <a:off x="3847472" y="4244222"/>
            <a:ext cx="1183342" cy="555811"/>
          </a:xfrm>
          <a:prstGeom prst="flowChartProcess">
            <a:avLst/>
          </a:prstGeom>
          <a:ln cap="rnd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dirty="0">
                <a:solidFill>
                  <a:srgbClr val="0070C0"/>
                </a:solidFill>
                <a:latin typeface="+mn-ea"/>
              </a:rPr>
              <a:t>项目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ea"/>
              </a:rPr>
              <a:t>评审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+mn-ea"/>
            </a:endParaRPr>
          </a:p>
        </p:txBody>
      </p:sp>
      <p:sp>
        <p:nvSpPr>
          <p:cNvPr id="123" name="流程图: 过程 122"/>
          <p:cNvSpPr/>
          <p:nvPr/>
        </p:nvSpPr>
        <p:spPr bwMode="auto">
          <a:xfrm>
            <a:off x="3847472" y="1690688"/>
            <a:ext cx="1183342" cy="555811"/>
          </a:xfrm>
          <a:prstGeom prst="flowChartProcess">
            <a:avLst/>
          </a:prstGeom>
          <a:ln cap="rnd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dirty="0">
                <a:solidFill>
                  <a:srgbClr val="0070C0"/>
                </a:solidFill>
                <a:latin typeface="+mn-ea"/>
              </a:rPr>
              <a:t>产品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ea"/>
              </a:rPr>
              <a:t>评审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+mn-ea"/>
            </a:endParaRPr>
          </a:p>
        </p:txBody>
      </p:sp>
      <p:cxnSp>
        <p:nvCxnSpPr>
          <p:cNvPr id="124" name="直接箭头连接符 123"/>
          <p:cNvCxnSpPr>
            <a:stCxn id="119" idx="3"/>
            <a:endCxn id="123" idx="1"/>
          </p:cNvCxnSpPr>
          <p:nvPr/>
        </p:nvCxnSpPr>
        <p:spPr bwMode="auto">
          <a:xfrm flipV="1">
            <a:off x="3366276" y="1968594"/>
            <a:ext cx="481196" cy="12435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5" name="直接箭头连接符 124"/>
          <p:cNvCxnSpPr>
            <a:stCxn id="119" idx="3"/>
            <a:endCxn id="120" idx="1"/>
          </p:cNvCxnSpPr>
          <p:nvPr/>
        </p:nvCxnSpPr>
        <p:spPr bwMode="auto">
          <a:xfrm flipV="1">
            <a:off x="3366276" y="2819772"/>
            <a:ext cx="481196" cy="3924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6" name="直接箭头连接符 125"/>
          <p:cNvCxnSpPr>
            <a:stCxn id="119" idx="3"/>
            <a:endCxn id="121" idx="1"/>
          </p:cNvCxnSpPr>
          <p:nvPr/>
        </p:nvCxnSpPr>
        <p:spPr bwMode="auto">
          <a:xfrm>
            <a:off x="3366276" y="3212175"/>
            <a:ext cx="481196" cy="458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7" name="直接箭头连接符 126"/>
          <p:cNvCxnSpPr>
            <a:stCxn id="119" idx="3"/>
            <a:endCxn id="122" idx="1"/>
          </p:cNvCxnSpPr>
          <p:nvPr/>
        </p:nvCxnSpPr>
        <p:spPr bwMode="auto">
          <a:xfrm>
            <a:off x="3366276" y="3212175"/>
            <a:ext cx="481196" cy="1309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28" name="流程图: 决策 127"/>
          <p:cNvSpPr/>
          <p:nvPr/>
        </p:nvSpPr>
        <p:spPr bwMode="auto">
          <a:xfrm>
            <a:off x="5501644" y="2724119"/>
            <a:ext cx="1203306" cy="1023094"/>
          </a:xfrm>
          <a:prstGeom prst="flowChartDecision">
            <a:avLst/>
          </a:prstGeom>
          <a:ln cap="rnd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rgbClr val="0070C0"/>
                </a:solidFill>
                <a:latin typeface="+mn-ea"/>
              </a:rPr>
              <a:t>单一用户通</a:t>
            </a:r>
            <a:r>
              <a:rPr lang="zh-CN" altLang="en-US" sz="1200" dirty="0">
                <a:solidFill>
                  <a:srgbClr val="0070C0"/>
                </a:solidFill>
                <a:latin typeface="+mn-ea"/>
              </a:rPr>
              <a:t>过？</a:t>
            </a:r>
            <a:endParaRPr lang="zh-CN" altLang="en-US" sz="120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129" name="直接箭头连接符 128"/>
          <p:cNvCxnSpPr>
            <a:stCxn id="123" idx="3"/>
            <a:endCxn id="128" idx="1"/>
          </p:cNvCxnSpPr>
          <p:nvPr/>
        </p:nvCxnSpPr>
        <p:spPr bwMode="auto">
          <a:xfrm>
            <a:off x="5030814" y="1968594"/>
            <a:ext cx="470830" cy="1267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30" name="流程图: 过程 129"/>
          <p:cNvSpPr/>
          <p:nvPr/>
        </p:nvSpPr>
        <p:spPr bwMode="auto">
          <a:xfrm>
            <a:off x="3847472" y="5095400"/>
            <a:ext cx="1183342" cy="555811"/>
          </a:xfrm>
          <a:prstGeom prst="flowChartProcess">
            <a:avLst/>
          </a:prstGeom>
          <a:ln cap="rnd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+mn-ea"/>
              </a:rPr>
              <a:t>定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</a:rPr>
              <a:t>时任务等待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133" name="直接箭头连接符 132"/>
          <p:cNvCxnSpPr>
            <a:stCxn id="147" idx="6"/>
            <a:endCxn id="43" idx="1"/>
          </p:cNvCxnSpPr>
          <p:nvPr/>
        </p:nvCxnSpPr>
        <p:spPr bwMode="auto">
          <a:xfrm flipV="1">
            <a:off x="8357125" y="3211403"/>
            <a:ext cx="485550" cy="1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34" name="文本框 133"/>
          <p:cNvSpPr txBox="1"/>
          <p:nvPr/>
        </p:nvSpPr>
        <p:spPr>
          <a:xfrm>
            <a:off x="8325162" y="294509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+mn-ea"/>
              </a:rPr>
              <a:t>是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135" name="直接箭头连接符 134"/>
          <p:cNvCxnSpPr>
            <a:stCxn id="128" idx="3"/>
            <a:endCxn id="147" idx="2"/>
          </p:cNvCxnSpPr>
          <p:nvPr/>
        </p:nvCxnSpPr>
        <p:spPr bwMode="auto">
          <a:xfrm flipV="1">
            <a:off x="6704950" y="3212947"/>
            <a:ext cx="472825" cy="227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6" name="直接箭头连接符 135"/>
          <p:cNvCxnSpPr>
            <a:stCxn id="120" idx="3"/>
            <a:endCxn id="128" idx="1"/>
          </p:cNvCxnSpPr>
          <p:nvPr/>
        </p:nvCxnSpPr>
        <p:spPr bwMode="auto">
          <a:xfrm>
            <a:off x="5030814" y="2819772"/>
            <a:ext cx="470830" cy="4158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7" name="直接箭头连接符 136"/>
          <p:cNvCxnSpPr>
            <a:stCxn id="121" idx="3"/>
            <a:endCxn id="128" idx="1"/>
          </p:cNvCxnSpPr>
          <p:nvPr/>
        </p:nvCxnSpPr>
        <p:spPr bwMode="auto">
          <a:xfrm flipV="1">
            <a:off x="5030814" y="3235666"/>
            <a:ext cx="470830" cy="4352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8" name="直接箭头连接符 137"/>
          <p:cNvCxnSpPr>
            <a:stCxn id="122" idx="3"/>
            <a:endCxn id="128" idx="1"/>
          </p:cNvCxnSpPr>
          <p:nvPr/>
        </p:nvCxnSpPr>
        <p:spPr bwMode="auto">
          <a:xfrm flipV="1">
            <a:off x="5030814" y="3235666"/>
            <a:ext cx="470830" cy="12864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9" name="直接箭头连接符 77"/>
          <p:cNvCxnSpPr>
            <a:stCxn id="147" idx="4"/>
            <a:endCxn id="130" idx="0"/>
          </p:cNvCxnSpPr>
          <p:nvPr/>
        </p:nvCxnSpPr>
        <p:spPr bwMode="auto">
          <a:xfrm rot="5400000">
            <a:off x="5301024" y="2628973"/>
            <a:ext cx="1604547" cy="3328307"/>
          </a:xfrm>
          <a:prstGeom prst="bentConnector3">
            <a:avLst>
              <a:gd name="adj1" fmla="val 893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0" name="文本框 139"/>
          <p:cNvSpPr txBox="1"/>
          <p:nvPr/>
        </p:nvSpPr>
        <p:spPr>
          <a:xfrm>
            <a:off x="6701907" y="295608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+mn-ea"/>
              </a:rPr>
              <a:t>是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141" name="直接箭头连接符 140"/>
          <p:cNvCxnSpPr>
            <a:stCxn id="119" idx="2"/>
            <a:endCxn id="130" idx="1"/>
          </p:cNvCxnSpPr>
          <p:nvPr/>
        </p:nvCxnSpPr>
        <p:spPr bwMode="auto">
          <a:xfrm rot="16200000" flipH="1">
            <a:off x="2369425" y="3895259"/>
            <a:ext cx="1883226" cy="107286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2" name="文本框 141"/>
          <p:cNvSpPr txBox="1"/>
          <p:nvPr/>
        </p:nvSpPr>
        <p:spPr>
          <a:xfrm>
            <a:off x="7744703" y="3508052"/>
            <a:ext cx="369332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1200">
                <a:latin typeface="+mn-ea"/>
              </a:defRPr>
            </a:lvl1pPr>
          </a:lstStyle>
          <a:p>
            <a:r>
              <a:rPr lang="zh-CN" altLang="en-US" dirty="0"/>
              <a:t>有用户未评审</a:t>
            </a:r>
            <a:endParaRPr lang="zh-CN" altLang="en-US" dirty="0"/>
          </a:p>
        </p:txBody>
      </p:sp>
      <p:sp>
        <p:nvSpPr>
          <p:cNvPr id="143" name="文本框 142"/>
          <p:cNvSpPr txBox="1"/>
          <p:nvPr/>
        </p:nvSpPr>
        <p:spPr>
          <a:xfrm>
            <a:off x="6062675" y="248015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否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44" name="流程图: 终止 143"/>
          <p:cNvSpPr/>
          <p:nvPr/>
        </p:nvSpPr>
        <p:spPr bwMode="auto">
          <a:xfrm>
            <a:off x="8842675" y="2100553"/>
            <a:ext cx="1183342" cy="555811"/>
          </a:xfrm>
          <a:prstGeom prst="flowChartTerminator">
            <a:avLst/>
          </a:prstGeom>
          <a:ln cap="rnd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B0F0"/>
                </a:solidFill>
                <a:latin typeface="+mn-ea"/>
              </a:rPr>
              <a:t>评</a:t>
            </a:r>
            <a:r>
              <a:rPr lang="zh-CN" altLang="en-US" sz="1200" dirty="0" smtClean="0">
                <a:solidFill>
                  <a:srgbClr val="00B0F0"/>
                </a:solidFill>
                <a:latin typeface="+mn-ea"/>
              </a:rPr>
              <a:t>审</a:t>
            </a:r>
            <a:r>
              <a:rPr lang="zh-CN" altLang="en-US" sz="1200" dirty="0">
                <a:solidFill>
                  <a:srgbClr val="00B0F0"/>
                </a:solidFill>
                <a:latin typeface="+mn-ea"/>
              </a:rPr>
              <a:t>拒绝</a:t>
            </a:r>
            <a:endParaRPr lang="zh-CN" altLang="en-US" sz="1200" dirty="0">
              <a:solidFill>
                <a:srgbClr val="00B0F0"/>
              </a:solidFill>
              <a:latin typeface="+mn-ea"/>
            </a:endParaRPr>
          </a:p>
        </p:txBody>
      </p:sp>
      <p:cxnSp>
        <p:nvCxnSpPr>
          <p:cNvPr id="145" name="直接箭头连接符 77"/>
          <p:cNvCxnSpPr>
            <a:stCxn id="128" idx="0"/>
            <a:endCxn id="144" idx="1"/>
          </p:cNvCxnSpPr>
          <p:nvPr/>
        </p:nvCxnSpPr>
        <p:spPr bwMode="auto">
          <a:xfrm rot="5400000" flipH="1" flipV="1">
            <a:off x="7300156" y="1181600"/>
            <a:ext cx="345660" cy="273937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7" name="流程图: 汇总连接 146"/>
          <p:cNvSpPr/>
          <p:nvPr/>
        </p:nvSpPr>
        <p:spPr bwMode="auto">
          <a:xfrm>
            <a:off x="7177775" y="2935041"/>
            <a:ext cx="1179350" cy="555812"/>
          </a:xfrm>
          <a:prstGeom prst="flowChartSummingJunction">
            <a:avLst/>
          </a:prstGeom>
          <a:ln cap="rnd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70C0"/>
                </a:solidFill>
                <a:latin typeface="+mn-ea"/>
              </a:rPr>
              <a:t>全</a:t>
            </a:r>
            <a:r>
              <a:rPr lang="zh-CN" altLang="en-US" sz="1200" dirty="0" smtClean="0">
                <a:solidFill>
                  <a:srgbClr val="0070C0"/>
                </a:solidFill>
                <a:latin typeface="+mn-ea"/>
              </a:rPr>
              <a:t>部角色通过？</a:t>
            </a:r>
            <a:endParaRPr lang="zh-CN" altLang="en-US" sz="12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4" name="流程图: 过程 163"/>
          <p:cNvSpPr/>
          <p:nvPr/>
        </p:nvSpPr>
        <p:spPr bwMode="auto">
          <a:xfrm>
            <a:off x="702397" y="1690687"/>
            <a:ext cx="1183342" cy="555811"/>
          </a:xfrm>
          <a:prstGeom prst="flowChartProcess">
            <a:avLst/>
          </a:prstGeom>
          <a:ln cap="rnd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待办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165" name="直接箭头连接符 140"/>
          <p:cNvCxnSpPr>
            <a:stCxn id="164" idx="2"/>
            <a:endCxn id="119" idx="0"/>
          </p:cNvCxnSpPr>
          <p:nvPr/>
        </p:nvCxnSpPr>
        <p:spPr bwMode="auto">
          <a:xfrm rot="16200000" flipH="1">
            <a:off x="1690451" y="1850114"/>
            <a:ext cx="687771" cy="148053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8" name="直接箭头连接符 140"/>
          <p:cNvCxnSpPr>
            <a:stCxn id="130" idx="3"/>
            <a:endCxn id="43" idx="2"/>
          </p:cNvCxnSpPr>
          <p:nvPr/>
        </p:nvCxnSpPr>
        <p:spPr bwMode="auto">
          <a:xfrm flipV="1">
            <a:off x="5030814" y="3489308"/>
            <a:ext cx="4403532" cy="188399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92" name="文本框 191"/>
          <p:cNvSpPr txBox="1"/>
          <p:nvPr/>
        </p:nvSpPr>
        <p:spPr>
          <a:xfrm>
            <a:off x="5046513" y="5096306"/>
            <a:ext cx="3903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+mn-ea"/>
              </a:rPr>
              <a:t>如果开始评审</a:t>
            </a:r>
            <a:r>
              <a:rPr lang="en-US" altLang="zh-CN" sz="1200" dirty="0" smtClean="0">
                <a:latin typeface="+mn-ea"/>
              </a:rPr>
              <a:t>24</a:t>
            </a:r>
            <a:r>
              <a:rPr lang="zh-CN" altLang="en-US" sz="1200" dirty="0">
                <a:latin typeface="+mn-ea"/>
              </a:rPr>
              <a:t>小时</a:t>
            </a:r>
            <a:r>
              <a:rPr lang="zh-CN" altLang="en-US" sz="1200" dirty="0" smtClean="0">
                <a:latin typeface="+mn-ea"/>
              </a:rPr>
              <a:t>内没有用户拒绝，默认为评审通过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93" name="流程图: 过程 192"/>
          <p:cNvSpPr/>
          <p:nvPr/>
        </p:nvSpPr>
        <p:spPr bwMode="auto">
          <a:xfrm>
            <a:off x="702397" y="4815187"/>
            <a:ext cx="1183342" cy="839236"/>
          </a:xfrm>
          <a:prstGeom prst="flowChartProcess">
            <a:avLst/>
          </a:prstGeom>
          <a:ln cap="rnd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+mn-ea"/>
              </a:rPr>
              <a:t>状态处于评审中、评审拒绝时修改内容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：估时、到期日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194" name="直接箭头连接符 140"/>
          <p:cNvCxnSpPr>
            <a:stCxn id="193" idx="0"/>
            <a:endCxn id="119" idx="1"/>
          </p:cNvCxnSpPr>
          <p:nvPr/>
        </p:nvCxnSpPr>
        <p:spPr bwMode="auto">
          <a:xfrm rot="5400000" flipH="1" flipV="1">
            <a:off x="936995" y="3569248"/>
            <a:ext cx="1603012" cy="88886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97" name="文本框 196"/>
          <p:cNvSpPr txBox="1"/>
          <p:nvPr/>
        </p:nvSpPr>
        <p:spPr>
          <a:xfrm>
            <a:off x="1248910" y="3233392"/>
            <a:ext cx="369332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 smtClean="0">
                <a:latin typeface="+mn-ea"/>
              </a:rPr>
              <a:t>更新触发重新评审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9" name="流程图: 终止 38"/>
          <p:cNvSpPr/>
          <p:nvPr/>
        </p:nvSpPr>
        <p:spPr bwMode="auto">
          <a:xfrm>
            <a:off x="10489606" y="2921707"/>
            <a:ext cx="1183342" cy="555811"/>
          </a:xfrm>
          <a:prstGeom prst="flowChartTerminator">
            <a:avLst/>
          </a:prstGeom>
          <a:ln cap="rnd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rgbClr val="00B0F0"/>
                </a:solidFill>
                <a:latin typeface="+mn-ea"/>
              </a:rPr>
              <a:t>开发中</a:t>
            </a:r>
            <a:endParaRPr lang="zh-CN" altLang="en-US" sz="1200" dirty="0">
              <a:solidFill>
                <a:srgbClr val="00B0F0"/>
              </a:solidFill>
              <a:latin typeface="+mn-ea"/>
            </a:endParaRPr>
          </a:p>
        </p:txBody>
      </p:sp>
      <p:cxnSp>
        <p:nvCxnSpPr>
          <p:cNvPr id="40" name="直接箭头连接符 39"/>
          <p:cNvCxnSpPr>
            <a:stCxn id="43" idx="3"/>
            <a:endCxn id="39" idx="1"/>
          </p:cNvCxnSpPr>
          <p:nvPr/>
        </p:nvCxnSpPr>
        <p:spPr bwMode="auto">
          <a:xfrm flipV="1">
            <a:off x="10026017" y="3199613"/>
            <a:ext cx="463589" cy="117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3" name="流程图: 过程 42"/>
          <p:cNvSpPr/>
          <p:nvPr/>
        </p:nvSpPr>
        <p:spPr bwMode="auto">
          <a:xfrm>
            <a:off x="8842675" y="2933497"/>
            <a:ext cx="1183342" cy="555811"/>
          </a:xfrm>
          <a:prstGeom prst="flowChartProcess">
            <a:avLst/>
          </a:prstGeom>
          <a:ln cap="rnd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100" dirty="0" smtClean="0">
                <a:latin typeface="+mn-ea"/>
              </a:rPr>
              <a:t>如</a:t>
            </a:r>
            <a:r>
              <a:rPr lang="zh-CN" altLang="en-US" sz="1100" dirty="0">
                <a:latin typeface="+mn-ea"/>
              </a:rPr>
              <a:t>未</a:t>
            </a:r>
            <a:r>
              <a:rPr lang="zh-CN" altLang="en-US" sz="1100" dirty="0" smtClean="0">
                <a:latin typeface="+mn-ea"/>
              </a:rPr>
              <a:t>分配经办人，则分配给评审通过的开发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1" name="流程图: 过程 40"/>
          <p:cNvSpPr/>
          <p:nvPr/>
        </p:nvSpPr>
        <p:spPr bwMode="auto">
          <a:xfrm>
            <a:off x="3775931" y="1609344"/>
            <a:ext cx="1320878" cy="3255264"/>
          </a:xfrm>
          <a:prstGeom prst="flowChartProcess">
            <a:avLst/>
          </a:prstGeom>
          <a:noFill/>
          <a:ln w="15875" cap="rnd">
            <a:solidFill>
              <a:srgbClr val="FF505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03563" y="709513"/>
            <a:ext cx="44309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根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</a:rPr>
              <a:t>据</a:t>
            </a:r>
            <a:r>
              <a:rPr lang="en-US" altLang="zh-CN" sz="1400" dirty="0" smtClean="0">
                <a:solidFill>
                  <a:srgbClr val="FF0000"/>
                </a:solidFill>
                <a:latin typeface="+mn-ea"/>
              </a:rPr>
              <a:t>owners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zh-CN" altLang="en-US" sz="1400" dirty="0" smtClean="0">
                <a:solidFill>
                  <a:srgbClr val="0070C0"/>
                </a:solidFill>
                <a:latin typeface="+mn-ea"/>
              </a:rPr>
              <a:t>创建者、报告人、经办人、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</a:rPr>
              <a:t>开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发负责人、测试负责人、产品负责人、项目负责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</a:rPr>
              <a:t>人和所属项目）所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在团队类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</a:rPr>
              <a:t>别，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每个团队有且只有一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</a:rPr>
              <a:t>个用户评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审通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</a:rPr>
              <a:t>过</a:t>
            </a:r>
            <a:r>
              <a:rPr lang="zh-CN" altLang="en-US" sz="1400" dirty="0" smtClean="0">
                <a:solidFill>
                  <a:srgbClr val="FF0000"/>
                </a:solidFill>
              </a:rPr>
              <a:t>。</a:t>
            </a:r>
            <a:endParaRPr lang="zh-CN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46949" y="232444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latin typeface="+mn-ea"/>
              </a:defRPr>
            </a:lvl1pPr>
          </a:lstStyle>
          <a:p>
            <a:r>
              <a:rPr lang="zh-CN" altLang="en-US" dirty="0"/>
              <a:t>提交评审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2462383" y="3629575"/>
            <a:ext cx="369332" cy="17851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 smtClean="0">
                <a:latin typeface="+mn-ea"/>
              </a:rPr>
              <a:t>定时任务每小时扫描一次</a:t>
            </a:r>
            <a:endParaRPr lang="zh-CN" altLang="en-US" sz="1200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Jira</a:t>
            </a:r>
            <a:r>
              <a:rPr lang="zh-CN" altLang="en-US" dirty="0" smtClean="0"/>
              <a:t>工作流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8325" y="2257425"/>
            <a:ext cx="8515350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 smtClean="0"/>
              <a:t>例：客户需求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835" y="1233488"/>
            <a:ext cx="10515600" cy="5113524"/>
          </a:xfrm>
        </p:spPr>
        <p:txBody>
          <a:bodyPr/>
          <a:lstStyle/>
          <a:p>
            <a:r>
              <a:rPr lang="zh-CN" altLang="en-US" sz="1800" dirty="0">
                <a:solidFill>
                  <a:srgbClr val="00B050"/>
                </a:solidFill>
              </a:rPr>
              <a:t>产</a:t>
            </a:r>
            <a:r>
              <a:rPr lang="zh-CN" altLang="en-US" sz="1800" dirty="0" smtClean="0">
                <a:solidFill>
                  <a:srgbClr val="00B050"/>
                </a:solidFill>
              </a:rPr>
              <a:t>品创建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jira</a:t>
            </a:r>
            <a:r>
              <a:rPr lang="zh-CN" altLang="en-US" sz="1800" dirty="0">
                <a:solidFill>
                  <a:srgbClr val="00B050"/>
                </a:solidFill>
              </a:rPr>
              <a:t> </a:t>
            </a:r>
            <a:r>
              <a:rPr lang="en-US" altLang="zh-CN" sz="1800" dirty="0" smtClean="0">
                <a:solidFill>
                  <a:srgbClr val="00B050"/>
                </a:solidFill>
              </a:rPr>
              <a:t>story</a:t>
            </a:r>
            <a:r>
              <a:rPr lang="zh-CN" altLang="en-US" sz="1800" dirty="0" smtClean="0">
                <a:solidFill>
                  <a:srgbClr val="00B050"/>
                </a:solidFill>
              </a:rPr>
              <a:t>，提交评审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	</a:t>
            </a:r>
            <a:r>
              <a:rPr lang="en-US" altLang="zh-CN" sz="1800" dirty="0" smtClean="0">
                <a:solidFill>
                  <a:srgbClr val="00B0F0"/>
                </a:solidFill>
              </a:rPr>
              <a:t>{ </a:t>
            </a:r>
            <a:r>
              <a:rPr lang="zh-CN" altLang="en-US" sz="1800" dirty="0" smtClean="0">
                <a:solidFill>
                  <a:srgbClr val="00B0F0"/>
                </a:solidFill>
              </a:rPr>
              <a:t>状态变为：评审中 </a:t>
            </a:r>
            <a:r>
              <a:rPr lang="en-US" altLang="zh-CN" sz="1800" dirty="0" smtClean="0">
                <a:solidFill>
                  <a:srgbClr val="00B0F0"/>
                </a:solidFill>
              </a:rPr>
              <a:t>}</a:t>
            </a:r>
            <a:endParaRPr lang="en-US" altLang="zh-CN" sz="1800" dirty="0" smtClean="0">
              <a:solidFill>
                <a:srgbClr val="00B0F0"/>
              </a:solidFill>
            </a:endParaRPr>
          </a:p>
          <a:p>
            <a:r>
              <a:rPr lang="zh-CN" altLang="en-US" sz="1800" dirty="0"/>
              <a:t>等</a:t>
            </a:r>
            <a:r>
              <a:rPr lang="zh-CN" altLang="en-US" sz="1800" dirty="0" smtClean="0"/>
              <a:t>待团队角色评审：</a:t>
            </a:r>
            <a:r>
              <a:rPr lang="en-US" altLang="zh-CN" sz="1800" dirty="0" smtClean="0"/>
              <a:t>		</a:t>
            </a:r>
            <a:r>
              <a:rPr lang="en-US" altLang="zh-CN" sz="1800" dirty="0" smtClean="0">
                <a:solidFill>
                  <a:srgbClr val="00B0F0"/>
                </a:solidFill>
              </a:rPr>
              <a:t>{ </a:t>
            </a:r>
            <a:r>
              <a:rPr lang="zh-CN" altLang="en-US" sz="1800" dirty="0" smtClean="0">
                <a:solidFill>
                  <a:srgbClr val="00B0F0"/>
                </a:solidFill>
              </a:rPr>
              <a:t>产</a:t>
            </a:r>
            <a:r>
              <a:rPr lang="zh-CN" altLang="en-US" sz="1800" dirty="0">
                <a:solidFill>
                  <a:srgbClr val="00B0F0"/>
                </a:solidFill>
              </a:rPr>
              <a:t>品、项目、开发、测</a:t>
            </a:r>
            <a:r>
              <a:rPr lang="zh-CN" altLang="en-US" sz="1800" dirty="0" smtClean="0">
                <a:solidFill>
                  <a:srgbClr val="00B0F0"/>
                </a:solidFill>
              </a:rPr>
              <a:t>试 </a:t>
            </a:r>
            <a:r>
              <a:rPr lang="en-US" altLang="zh-CN" sz="1800" dirty="0" smtClean="0">
                <a:solidFill>
                  <a:srgbClr val="00B0F0"/>
                </a:solidFill>
              </a:rPr>
              <a:t>}</a:t>
            </a:r>
            <a:endParaRPr lang="en-US" altLang="zh-CN" sz="1800" dirty="0" smtClean="0">
              <a:solidFill>
                <a:srgbClr val="00B0F0"/>
              </a:solidFill>
            </a:endParaRPr>
          </a:p>
          <a:p>
            <a:endParaRPr lang="en-US" altLang="zh-CN" sz="1800" dirty="0" smtClean="0"/>
          </a:p>
          <a:p>
            <a:r>
              <a:rPr lang="zh-CN" altLang="en-US" sz="1800" dirty="0">
                <a:solidFill>
                  <a:srgbClr val="00B050"/>
                </a:solidFill>
              </a:rPr>
              <a:t>某</a:t>
            </a:r>
            <a:r>
              <a:rPr lang="zh-CN" altLang="en-US" sz="1800" dirty="0" smtClean="0">
                <a:solidFill>
                  <a:srgbClr val="00B050"/>
                </a:solidFill>
              </a:rPr>
              <a:t>个团队角色评审时：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sz="1800" dirty="0" smtClean="0"/>
              <a:t>If</a:t>
            </a:r>
            <a:r>
              <a:rPr lang="zh-CN" altLang="en-US" sz="1800" dirty="0" smtClean="0"/>
              <a:t>（评审拒绝）</a:t>
            </a:r>
            <a:r>
              <a:rPr lang="en-US" altLang="zh-CN" sz="1800" dirty="0" smtClean="0"/>
              <a:t>		</a:t>
            </a:r>
            <a:r>
              <a:rPr lang="zh-CN" altLang="en-US" sz="1800" dirty="0" smtClean="0"/>
              <a:t> </a:t>
            </a:r>
            <a:r>
              <a:rPr lang="en-US" altLang="zh-CN" sz="1800" dirty="0" smtClean="0">
                <a:solidFill>
                  <a:srgbClr val="00B0F0"/>
                </a:solidFill>
              </a:rPr>
              <a:t>{ </a:t>
            </a:r>
            <a:r>
              <a:rPr lang="zh-CN" altLang="en-US" sz="1800" dirty="0" smtClean="0">
                <a:solidFill>
                  <a:srgbClr val="00B0F0"/>
                </a:solidFill>
              </a:rPr>
              <a:t>状态变为：评审拒绝 </a:t>
            </a:r>
            <a:r>
              <a:rPr lang="en-US" altLang="zh-CN" sz="1800" dirty="0" smtClean="0">
                <a:solidFill>
                  <a:srgbClr val="00B0F0"/>
                </a:solidFill>
              </a:rPr>
              <a:t>}</a:t>
            </a:r>
            <a:endParaRPr lang="en-US" altLang="zh-CN" sz="1800" dirty="0" smtClean="0">
              <a:solidFill>
                <a:srgbClr val="00B0F0"/>
              </a:solidFill>
            </a:endParaRPr>
          </a:p>
          <a:p>
            <a:pPr lvl="1"/>
            <a:r>
              <a:rPr lang="en-US" altLang="zh-CN" sz="1800" dirty="0" smtClean="0"/>
              <a:t>Else if</a:t>
            </a:r>
            <a:r>
              <a:rPr lang="zh-CN" altLang="en-US" sz="1800" dirty="0" smtClean="0"/>
              <a:t>（全部角色评审通过）</a:t>
            </a:r>
            <a:r>
              <a:rPr lang="en-US" altLang="zh-CN" sz="1800" dirty="0" smtClean="0"/>
              <a:t>	 </a:t>
            </a:r>
            <a:r>
              <a:rPr lang="en-US" altLang="zh-CN" sz="1800" dirty="0" smtClean="0">
                <a:solidFill>
                  <a:srgbClr val="00B0F0"/>
                </a:solidFill>
              </a:rPr>
              <a:t>{ </a:t>
            </a:r>
            <a:r>
              <a:rPr lang="zh-CN" altLang="en-US" sz="1800" dirty="0" smtClean="0">
                <a:solidFill>
                  <a:srgbClr val="00B0F0"/>
                </a:solidFill>
              </a:rPr>
              <a:t>状态变为：</a:t>
            </a:r>
            <a:r>
              <a:rPr lang="zh-CN" altLang="en-US" sz="1800" dirty="0">
                <a:solidFill>
                  <a:srgbClr val="00B0F0"/>
                </a:solidFill>
              </a:rPr>
              <a:t>评</a:t>
            </a:r>
            <a:r>
              <a:rPr lang="zh-CN" altLang="en-US" sz="1800" dirty="0" smtClean="0">
                <a:solidFill>
                  <a:srgbClr val="00B0F0"/>
                </a:solidFill>
              </a:rPr>
              <a:t>审通过（开发中） </a:t>
            </a:r>
            <a:r>
              <a:rPr lang="en-US" altLang="zh-CN" sz="1800" dirty="0" smtClean="0">
                <a:solidFill>
                  <a:srgbClr val="00B0F0"/>
                </a:solidFill>
              </a:rPr>
              <a:t>}</a:t>
            </a:r>
            <a:endParaRPr lang="en-US" altLang="zh-CN" sz="1800" dirty="0" smtClean="0">
              <a:solidFill>
                <a:srgbClr val="00B0F0"/>
              </a:solidFill>
            </a:endParaRPr>
          </a:p>
          <a:p>
            <a:pPr lvl="1"/>
            <a:r>
              <a:rPr lang="en-US" altLang="zh-CN" sz="1800" dirty="0" smtClean="0"/>
              <a:t>Else { </a:t>
            </a:r>
            <a:r>
              <a:rPr lang="zh-CN" altLang="en-US" sz="1800" dirty="0" smtClean="0"/>
              <a:t>继续定时任务等待</a:t>
            </a:r>
            <a:r>
              <a:rPr lang="en-US" altLang="zh-CN" sz="1800" dirty="0" smtClean="0"/>
              <a:t> }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r>
              <a:rPr lang="zh-CN" altLang="en-US" sz="1800" dirty="0">
                <a:solidFill>
                  <a:srgbClr val="00B050"/>
                </a:solidFill>
              </a:rPr>
              <a:t>处</a:t>
            </a:r>
            <a:r>
              <a:rPr lang="zh-CN" altLang="en-US" sz="1800" dirty="0" smtClean="0">
                <a:solidFill>
                  <a:srgbClr val="00B050"/>
                </a:solidFill>
              </a:rPr>
              <a:t>于评审中状态时被修改：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sz="1800" dirty="0" smtClean="0"/>
              <a:t>If</a:t>
            </a:r>
            <a:r>
              <a:rPr lang="zh-CN" altLang="en-US" sz="1800" dirty="0" smtClean="0"/>
              <a:t>（估时 </a:t>
            </a:r>
            <a:r>
              <a:rPr lang="en-US" altLang="zh-CN" sz="1800" dirty="0" smtClean="0"/>
              <a:t>|| </a:t>
            </a:r>
            <a:r>
              <a:rPr lang="zh-CN" altLang="en-US" sz="1800" dirty="0" smtClean="0"/>
              <a:t>到期日 被修改）</a:t>
            </a:r>
            <a:r>
              <a:rPr lang="en-US" altLang="zh-CN" sz="1800" dirty="0" smtClean="0"/>
              <a:t>	</a:t>
            </a:r>
            <a:r>
              <a:rPr lang="en-US" altLang="zh-CN" sz="1800" dirty="0" smtClean="0">
                <a:solidFill>
                  <a:srgbClr val="00B0F0"/>
                </a:solidFill>
              </a:rPr>
              <a:t>{ </a:t>
            </a:r>
            <a:r>
              <a:rPr lang="zh-CN" altLang="en-US" sz="1800" dirty="0">
                <a:solidFill>
                  <a:srgbClr val="00B0F0"/>
                </a:solidFill>
              </a:rPr>
              <a:t>删</a:t>
            </a:r>
            <a:r>
              <a:rPr lang="zh-CN" altLang="en-US" sz="1800" dirty="0" smtClean="0">
                <a:solidFill>
                  <a:srgbClr val="00B0F0"/>
                </a:solidFill>
              </a:rPr>
              <a:t>除已评审信息，重新开始评审和计时</a:t>
            </a:r>
            <a:r>
              <a:rPr lang="en-US" altLang="zh-CN" sz="1800" dirty="0" smtClean="0">
                <a:solidFill>
                  <a:srgbClr val="00B0F0"/>
                </a:solidFill>
              </a:rPr>
              <a:t> }</a:t>
            </a:r>
            <a:endParaRPr lang="en-US" altLang="zh-CN" sz="1800" dirty="0" smtClean="0">
              <a:solidFill>
                <a:srgbClr val="00B0F0"/>
              </a:solidFill>
            </a:endParaRPr>
          </a:p>
          <a:p>
            <a:pPr lvl="1"/>
            <a:endParaRPr lang="en-US" altLang="zh-CN" sz="1800" dirty="0" smtClean="0">
              <a:solidFill>
                <a:srgbClr val="00B0F0"/>
              </a:solidFill>
            </a:endParaRPr>
          </a:p>
          <a:p>
            <a:r>
              <a:rPr lang="zh-CN" altLang="en-US" sz="1800" dirty="0">
                <a:solidFill>
                  <a:srgbClr val="00B050"/>
                </a:solidFill>
              </a:rPr>
              <a:t>定</a:t>
            </a:r>
            <a:r>
              <a:rPr lang="zh-CN" altLang="en-US" sz="1800" dirty="0" smtClean="0">
                <a:solidFill>
                  <a:srgbClr val="00B050"/>
                </a:solidFill>
              </a:rPr>
              <a:t>时任务检查：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sz="1800" dirty="0" smtClean="0"/>
              <a:t>If </a:t>
            </a:r>
            <a:r>
              <a:rPr lang="zh-CN" altLang="en-US" sz="1800" dirty="0" smtClean="0"/>
              <a:t>（处于评审中状态 </a:t>
            </a:r>
            <a:r>
              <a:rPr lang="en-US" altLang="zh-CN" sz="1800" dirty="0" smtClean="0"/>
              <a:t>&amp;&amp; </a:t>
            </a:r>
            <a:r>
              <a:rPr lang="zh-CN" altLang="en-US" sz="1800" dirty="0" smtClean="0"/>
              <a:t>开始评审超过</a:t>
            </a:r>
            <a:r>
              <a:rPr lang="en-US" altLang="zh-CN" sz="1800" dirty="0" smtClean="0"/>
              <a:t>24</a:t>
            </a:r>
            <a:r>
              <a:rPr lang="zh-CN" altLang="en-US" sz="1800" dirty="0" smtClean="0"/>
              <a:t>小时 </a:t>
            </a:r>
            <a:r>
              <a:rPr lang="en-US" altLang="zh-CN" sz="1800" dirty="0" smtClean="0"/>
              <a:t>&amp;&amp; </a:t>
            </a:r>
            <a:r>
              <a:rPr lang="zh-CN" altLang="en-US" sz="1800" dirty="0" smtClean="0"/>
              <a:t>没有团队拒绝）</a:t>
            </a:r>
            <a:endParaRPr lang="en-US" altLang="zh-CN" sz="1800" dirty="0" smtClean="0"/>
          </a:p>
          <a:p>
            <a:pPr marL="914400" lvl="2" indent="0">
              <a:buNone/>
            </a:pPr>
            <a:r>
              <a:rPr lang="en-US" altLang="zh-CN" sz="1800" dirty="0" smtClean="0">
                <a:solidFill>
                  <a:srgbClr val="00B0F0"/>
                </a:solidFill>
              </a:rPr>
              <a:t>			{ </a:t>
            </a:r>
            <a:r>
              <a:rPr lang="zh-CN" altLang="en-US" sz="1800" dirty="0" smtClean="0">
                <a:solidFill>
                  <a:srgbClr val="00B0F0"/>
                </a:solidFill>
              </a:rPr>
              <a:t>默认为评审通过，状态变为</a:t>
            </a:r>
            <a:r>
              <a:rPr lang="zh-CN" altLang="en-US" sz="1800" dirty="0">
                <a:solidFill>
                  <a:srgbClr val="00B0F0"/>
                </a:solidFill>
              </a:rPr>
              <a:t>：评审通过（开发中）</a:t>
            </a:r>
            <a:r>
              <a:rPr lang="en-US" altLang="zh-CN" sz="1800" dirty="0" smtClean="0">
                <a:solidFill>
                  <a:srgbClr val="00B0F0"/>
                </a:solidFill>
              </a:rPr>
              <a:t> }</a:t>
            </a:r>
            <a:endParaRPr lang="en-US" altLang="zh-CN" sz="1800" dirty="0" smtClean="0">
              <a:solidFill>
                <a:srgbClr val="00B0F0"/>
              </a:solidFill>
            </a:endParaRPr>
          </a:p>
          <a:p>
            <a:r>
              <a:rPr lang="zh-CN" altLang="en-US" sz="1800" dirty="0" smtClean="0">
                <a:solidFill>
                  <a:srgbClr val="00B050"/>
                </a:solidFill>
              </a:rPr>
              <a:t>状态变为评审通过（开发中）时：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sz="1800" dirty="0" smtClean="0"/>
              <a:t>If </a:t>
            </a:r>
            <a:r>
              <a:rPr lang="zh-CN" altLang="en-US" sz="1800" dirty="0" smtClean="0"/>
              <a:t>（没分配经办人）</a:t>
            </a:r>
            <a:r>
              <a:rPr lang="en-US" altLang="zh-CN" sz="1800" dirty="0" smtClean="0"/>
              <a:t>		</a:t>
            </a:r>
            <a:r>
              <a:rPr lang="en-US" altLang="zh-CN" sz="1800" dirty="0" smtClean="0">
                <a:solidFill>
                  <a:srgbClr val="00B0F0"/>
                </a:solidFill>
              </a:rPr>
              <a:t>{ </a:t>
            </a:r>
            <a:r>
              <a:rPr lang="zh-CN" altLang="en-US" sz="1800" dirty="0" smtClean="0">
                <a:solidFill>
                  <a:srgbClr val="00B0F0"/>
                </a:solidFill>
              </a:rPr>
              <a:t>分配给评审通过的开发</a:t>
            </a:r>
            <a:r>
              <a:rPr lang="en-US" altLang="zh-CN" sz="1800" dirty="0" smtClean="0">
                <a:solidFill>
                  <a:srgbClr val="00B0F0"/>
                </a:solidFill>
              </a:rPr>
              <a:t> }</a:t>
            </a:r>
            <a:endParaRPr lang="zh-CN" altLang="en-US" sz="1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 smtClean="0"/>
              <a:t>例：技术优化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835" y="1475536"/>
            <a:ext cx="10515600" cy="5113524"/>
          </a:xfrm>
        </p:spPr>
        <p:txBody>
          <a:bodyPr/>
          <a:lstStyle/>
          <a:p>
            <a:r>
              <a:rPr lang="zh-CN" altLang="en-US" sz="1800" dirty="0"/>
              <a:t>技术</a:t>
            </a:r>
            <a:r>
              <a:rPr lang="zh-CN" altLang="en-US" sz="1800" dirty="0" smtClean="0"/>
              <a:t>创建</a:t>
            </a:r>
            <a:r>
              <a:rPr lang="en-US" altLang="zh-CN" sz="1800" dirty="0" err="1" smtClean="0"/>
              <a:t>jira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story</a:t>
            </a:r>
            <a:r>
              <a:rPr lang="zh-CN" altLang="en-US" sz="1800" dirty="0" smtClean="0"/>
              <a:t>，</a:t>
            </a:r>
            <a:r>
              <a:rPr lang="zh-CN" altLang="en-US" sz="1800" dirty="0" smtClean="0">
                <a:solidFill>
                  <a:srgbClr val="00B050"/>
                </a:solidFill>
              </a:rPr>
              <a:t>提交评审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		</a:t>
            </a:r>
            <a:r>
              <a:rPr lang="en-US" altLang="zh-CN" sz="1800" dirty="0" smtClean="0">
                <a:solidFill>
                  <a:srgbClr val="00B0F0"/>
                </a:solidFill>
              </a:rPr>
              <a:t>{ </a:t>
            </a:r>
            <a:r>
              <a:rPr lang="zh-CN" altLang="en-US" sz="1800" dirty="0" smtClean="0">
                <a:solidFill>
                  <a:srgbClr val="00B0F0"/>
                </a:solidFill>
              </a:rPr>
              <a:t>状态变为：评审中，评审团队：开发 </a:t>
            </a:r>
            <a:r>
              <a:rPr lang="en-US" altLang="zh-CN" sz="1800" dirty="0" smtClean="0">
                <a:solidFill>
                  <a:srgbClr val="00B0F0"/>
                </a:solidFill>
              </a:rPr>
              <a:t>}</a:t>
            </a:r>
            <a:endParaRPr lang="en-US" altLang="zh-CN" sz="1800" dirty="0" smtClean="0">
              <a:solidFill>
                <a:srgbClr val="00B0F0"/>
              </a:solidFill>
            </a:endParaRPr>
          </a:p>
          <a:p>
            <a:endParaRPr lang="en-US" altLang="zh-CN" sz="1800" dirty="0" smtClean="0">
              <a:solidFill>
                <a:srgbClr val="00B0F0"/>
              </a:solidFill>
            </a:endParaRPr>
          </a:p>
          <a:p>
            <a:r>
              <a:rPr lang="zh-CN" altLang="en-US" sz="1800" dirty="0">
                <a:solidFill>
                  <a:srgbClr val="00B050"/>
                </a:solidFill>
              </a:rPr>
              <a:t>收</a:t>
            </a:r>
            <a:r>
              <a:rPr lang="zh-CN" altLang="en-US" sz="1800" dirty="0" smtClean="0">
                <a:solidFill>
                  <a:srgbClr val="00B050"/>
                </a:solidFill>
              </a:rPr>
              <a:t>集需要评审的团队角色：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sz="1800" dirty="0" smtClean="0"/>
              <a:t>If</a:t>
            </a:r>
            <a:r>
              <a:rPr lang="zh-CN" altLang="en-US" sz="1800" dirty="0" smtClean="0"/>
              <a:t>（录入了：产品负责人）</a:t>
            </a:r>
            <a:r>
              <a:rPr lang="en-US" altLang="zh-CN" sz="1800" dirty="0" smtClean="0"/>
              <a:t>		</a:t>
            </a:r>
            <a:r>
              <a:rPr lang="en-US" altLang="zh-CN" sz="1800" dirty="0" smtClean="0">
                <a:solidFill>
                  <a:srgbClr val="00B0F0"/>
                </a:solidFill>
              </a:rPr>
              <a:t>{ </a:t>
            </a:r>
            <a:r>
              <a:rPr lang="zh-CN" altLang="en-US" sz="1800" dirty="0" smtClean="0">
                <a:solidFill>
                  <a:srgbClr val="00B0F0"/>
                </a:solidFill>
              </a:rPr>
              <a:t>评审团队增加：产品</a:t>
            </a:r>
            <a:r>
              <a:rPr lang="en-US" altLang="zh-CN" sz="1800" dirty="0" smtClean="0">
                <a:solidFill>
                  <a:srgbClr val="00B0F0"/>
                </a:solidFill>
              </a:rPr>
              <a:t> }</a:t>
            </a:r>
            <a:endParaRPr lang="en-US" altLang="zh-CN" sz="1800" dirty="0" smtClean="0">
              <a:solidFill>
                <a:srgbClr val="00B0F0"/>
              </a:solidFill>
            </a:endParaRPr>
          </a:p>
          <a:p>
            <a:pPr lvl="1"/>
            <a:r>
              <a:rPr lang="en-US" altLang="zh-CN" sz="1800" dirty="0" smtClean="0"/>
              <a:t>If</a:t>
            </a:r>
            <a:r>
              <a:rPr lang="zh-CN" altLang="en-US" sz="1800" dirty="0" smtClean="0"/>
              <a:t>（录入了：测试负责人）</a:t>
            </a:r>
            <a:r>
              <a:rPr lang="en-US" altLang="zh-CN" sz="1800" dirty="0" smtClean="0"/>
              <a:t>		</a:t>
            </a:r>
            <a:r>
              <a:rPr lang="en-US" altLang="zh-CN" sz="1800" dirty="0" smtClean="0">
                <a:solidFill>
                  <a:srgbClr val="00B0F0"/>
                </a:solidFill>
              </a:rPr>
              <a:t>{ </a:t>
            </a:r>
            <a:r>
              <a:rPr lang="zh-CN" altLang="en-US" sz="1800" dirty="0" smtClean="0">
                <a:solidFill>
                  <a:srgbClr val="00B0F0"/>
                </a:solidFill>
              </a:rPr>
              <a:t>评审团队增加：测试</a:t>
            </a:r>
            <a:r>
              <a:rPr lang="en-US" altLang="zh-CN" sz="1800" dirty="0" smtClean="0">
                <a:solidFill>
                  <a:srgbClr val="00B0F0"/>
                </a:solidFill>
              </a:rPr>
              <a:t> }</a:t>
            </a:r>
            <a:r>
              <a:rPr lang="zh-CN" altLang="en-US" sz="1800" dirty="0" smtClean="0">
                <a:solidFill>
                  <a:srgbClr val="00B0F0"/>
                </a:solidFill>
              </a:rPr>
              <a:t> </a:t>
            </a:r>
            <a:endParaRPr lang="en-US" altLang="zh-CN" sz="1800" dirty="0" smtClean="0">
              <a:solidFill>
                <a:srgbClr val="00B0F0"/>
              </a:solidFill>
            </a:endParaRPr>
          </a:p>
          <a:p>
            <a:pPr lvl="1"/>
            <a:r>
              <a:rPr lang="en-US" altLang="zh-CN" sz="1800" dirty="0" smtClean="0"/>
              <a:t>If</a:t>
            </a:r>
            <a:r>
              <a:rPr lang="zh-CN" altLang="en-US" sz="1800" dirty="0" smtClean="0"/>
              <a:t>（所属项目为客户项目（</a:t>
            </a:r>
            <a:r>
              <a:rPr lang="en-US" altLang="zh-CN" sz="1800" dirty="0" smtClean="0"/>
              <a:t>A-xxx</a:t>
            </a:r>
            <a:r>
              <a:rPr lang="zh-CN" altLang="en-US" sz="1800" dirty="0" smtClean="0"/>
              <a:t>））</a:t>
            </a:r>
            <a:r>
              <a:rPr lang="en-US" altLang="zh-CN" sz="1800" dirty="0" smtClean="0"/>
              <a:t>	</a:t>
            </a:r>
            <a:r>
              <a:rPr lang="en-US" altLang="zh-CN" sz="1800" dirty="0" smtClean="0">
                <a:solidFill>
                  <a:srgbClr val="00B0F0"/>
                </a:solidFill>
              </a:rPr>
              <a:t>{ </a:t>
            </a:r>
            <a:r>
              <a:rPr lang="zh-CN" altLang="en-US" sz="1800" dirty="0" smtClean="0">
                <a:solidFill>
                  <a:srgbClr val="00B0F0"/>
                </a:solidFill>
              </a:rPr>
              <a:t>评审团队增加：项目 </a:t>
            </a:r>
            <a:r>
              <a:rPr lang="en-US" altLang="zh-CN" sz="1800" dirty="0" smtClean="0">
                <a:solidFill>
                  <a:srgbClr val="00B0F0"/>
                </a:solidFill>
              </a:rPr>
              <a:t>}</a:t>
            </a:r>
            <a:endParaRPr lang="en-US" altLang="zh-CN" sz="1800" dirty="0" smtClean="0">
              <a:solidFill>
                <a:srgbClr val="00B0F0"/>
              </a:solidFill>
            </a:endParaRPr>
          </a:p>
          <a:p>
            <a:pPr lvl="1"/>
            <a:endParaRPr lang="en-US" altLang="zh-CN" sz="1800" dirty="0" smtClean="0">
              <a:solidFill>
                <a:srgbClr val="00B0F0"/>
              </a:solidFill>
            </a:endParaRPr>
          </a:p>
          <a:p>
            <a:r>
              <a:rPr lang="zh-CN" altLang="en-US" sz="1800" dirty="0">
                <a:solidFill>
                  <a:srgbClr val="00B050"/>
                </a:solidFill>
              </a:rPr>
              <a:t>开始</a:t>
            </a:r>
            <a:r>
              <a:rPr lang="zh-CN" altLang="en-US" sz="1800" dirty="0" smtClean="0">
                <a:solidFill>
                  <a:srgbClr val="00B050"/>
                </a:solidFill>
              </a:rPr>
              <a:t>评审，启动定时任务</a:t>
            </a:r>
            <a:endParaRPr lang="en-US" altLang="zh-CN" sz="18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搜索条件示例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835" y="1350495"/>
            <a:ext cx="10515600" cy="5059270"/>
          </a:xfrm>
        </p:spPr>
        <p:txBody>
          <a:bodyPr/>
          <a:lstStyle/>
          <a:p>
            <a:r>
              <a:rPr lang="en-US" altLang="zh-CN" sz="2400" dirty="0">
                <a:solidFill>
                  <a:srgbClr val="00B0F0"/>
                </a:solidFill>
              </a:rPr>
              <a:t>status</a:t>
            </a:r>
            <a:r>
              <a:rPr lang="en-US" altLang="zh-CN" sz="2400" dirty="0" smtClean="0">
                <a:solidFill>
                  <a:srgbClr val="00B050"/>
                </a:solidFill>
              </a:rPr>
              <a:t> </a:t>
            </a:r>
            <a:r>
              <a:rPr lang="en-US" altLang="zh-CN" sz="2400" dirty="0"/>
              <a:t>in (</a:t>
            </a:r>
            <a:r>
              <a:rPr lang="zh-CN" altLang="en-US" sz="2400" dirty="0"/>
              <a:t>待评审</a:t>
            </a:r>
            <a:r>
              <a:rPr lang="en-US" altLang="zh-CN" sz="2400" dirty="0"/>
              <a:t>, </a:t>
            </a:r>
            <a:r>
              <a:rPr lang="zh-CN" altLang="en-US" sz="2400" dirty="0">
                <a:solidFill>
                  <a:srgbClr val="002060"/>
                </a:solidFill>
              </a:rPr>
              <a:t>评审中</a:t>
            </a:r>
            <a:r>
              <a:rPr lang="en-US" altLang="zh-CN" sz="2400" dirty="0">
                <a:solidFill>
                  <a:srgbClr val="002060"/>
                </a:solidFill>
              </a:rPr>
              <a:t>, </a:t>
            </a:r>
            <a:r>
              <a:rPr lang="zh-CN" altLang="en-US" sz="2400" dirty="0">
                <a:solidFill>
                  <a:srgbClr val="002060"/>
                </a:solidFill>
              </a:rPr>
              <a:t>评审拒绝</a:t>
            </a:r>
            <a:r>
              <a:rPr lang="en-US" altLang="zh-CN" sz="2400" dirty="0"/>
              <a:t>, </a:t>
            </a:r>
            <a:r>
              <a:rPr lang="zh-CN" altLang="en-US" sz="2400" dirty="0"/>
              <a:t>评审通过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r>
              <a:rPr lang="en-US" altLang="zh-CN" sz="2400" dirty="0" err="1">
                <a:solidFill>
                  <a:srgbClr val="00B0F0"/>
                </a:solidFill>
              </a:rPr>
              <a:t>ApproveCount</a:t>
            </a:r>
            <a:r>
              <a:rPr lang="en-US" altLang="zh-CN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/>
              <a:t>&gt; 2</a:t>
            </a:r>
            <a:endParaRPr lang="zh-CN" altLang="en-US" sz="2400" dirty="0"/>
          </a:p>
          <a:p>
            <a:pPr lvl="1"/>
            <a:r>
              <a:rPr lang="zh-CN" altLang="en-US" sz="2000" dirty="0"/>
              <a:t>累计评审次数超过</a:t>
            </a:r>
            <a:r>
              <a:rPr lang="en-US" altLang="zh-CN" sz="2000" dirty="0"/>
              <a:t>2</a:t>
            </a:r>
            <a:r>
              <a:rPr lang="zh-CN" altLang="en-US" sz="2000" dirty="0"/>
              <a:t>次</a:t>
            </a:r>
            <a:endParaRPr lang="en-US" altLang="zh-CN" sz="2000" dirty="0"/>
          </a:p>
          <a:p>
            <a:r>
              <a:rPr lang="en-US" altLang="zh-CN" sz="2400" dirty="0" err="1">
                <a:solidFill>
                  <a:srgbClr val="00B0F0"/>
                </a:solidFill>
              </a:rPr>
              <a:t>ApproveTotalDuration</a:t>
            </a:r>
            <a:r>
              <a:rPr lang="en-US" altLang="zh-CN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/>
              <a:t>&gt; 1d</a:t>
            </a:r>
            <a:endParaRPr lang="en-US" altLang="zh-CN" sz="2400" dirty="0"/>
          </a:p>
          <a:p>
            <a:pPr lvl="1"/>
            <a:r>
              <a:rPr lang="zh-CN" altLang="en-US" sz="2000" dirty="0"/>
              <a:t>累计评审等待超过</a:t>
            </a:r>
            <a:r>
              <a:rPr lang="en-US" altLang="zh-CN" sz="2000" dirty="0"/>
              <a:t>1</a:t>
            </a:r>
            <a:r>
              <a:rPr lang="zh-CN" altLang="en-US" sz="2000" dirty="0"/>
              <a:t>天</a:t>
            </a:r>
            <a:endParaRPr lang="en-US" altLang="zh-CN" sz="2000" dirty="0"/>
          </a:p>
          <a:p>
            <a:r>
              <a:rPr lang="en-US" altLang="zh-CN" sz="2400" dirty="0" smtClean="0"/>
              <a:t>(</a:t>
            </a:r>
            <a:r>
              <a:rPr lang="en-US" altLang="zh-CN" sz="2400" dirty="0" err="1">
                <a:solidFill>
                  <a:srgbClr val="00B0F0"/>
                </a:solidFill>
              </a:rPr>
              <a:t>ApproveGroups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/>
              <a:t>~ "</a:t>
            </a:r>
            <a:r>
              <a:rPr lang="zh-CN" altLang="en-US" sz="2400" dirty="0"/>
              <a:t>开发组</a:t>
            </a:r>
            <a:r>
              <a:rPr lang="en-US" altLang="zh-CN" sz="2400" dirty="0"/>
              <a:t>" or </a:t>
            </a:r>
            <a:r>
              <a:rPr lang="en-US" altLang="zh-CN" sz="2400" dirty="0" err="1"/>
              <a:t>ApproveGroups</a:t>
            </a:r>
            <a:r>
              <a:rPr lang="en-US" altLang="zh-CN" sz="2400" dirty="0"/>
              <a:t> ~ "D-test" or </a:t>
            </a:r>
            <a:r>
              <a:rPr lang="en-US" altLang="zh-CN" sz="2400" dirty="0" err="1"/>
              <a:t>ApproveGroups</a:t>
            </a:r>
            <a:r>
              <a:rPr lang="en-US" altLang="zh-CN" sz="2400" dirty="0"/>
              <a:t> ~ "D-</a:t>
            </a:r>
            <a:r>
              <a:rPr lang="en-US" altLang="zh-CN" sz="2400" dirty="0" err="1"/>
              <a:t>pd</a:t>
            </a:r>
            <a:r>
              <a:rPr lang="en-US" altLang="zh-CN" sz="2400" dirty="0"/>
              <a:t>" or </a:t>
            </a:r>
            <a:r>
              <a:rPr lang="en-US" altLang="zh-CN" sz="2400" dirty="0" err="1"/>
              <a:t>ApproveGroups</a:t>
            </a:r>
            <a:r>
              <a:rPr lang="en-US" altLang="zh-CN" sz="2400" dirty="0"/>
              <a:t> ~ "D-pm</a:t>
            </a:r>
            <a:r>
              <a:rPr lang="en-US" altLang="zh-CN" sz="2400" dirty="0" smtClean="0"/>
              <a:t>")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评审团队角色的名称搜索</a:t>
            </a:r>
            <a:endParaRPr lang="en-US" altLang="zh-CN" sz="2000" dirty="0"/>
          </a:p>
          <a:p>
            <a:r>
              <a:rPr lang="en-US" altLang="zh-CN" sz="2400" dirty="0" err="1">
                <a:solidFill>
                  <a:srgbClr val="00B0F0"/>
                </a:solidFill>
              </a:rPr>
              <a:t>ApproveStartTime</a:t>
            </a:r>
            <a:r>
              <a:rPr lang="en-US" altLang="zh-CN" sz="2400" dirty="0" smtClean="0">
                <a:solidFill>
                  <a:srgbClr val="00B050"/>
                </a:solidFill>
              </a:rPr>
              <a:t> </a:t>
            </a:r>
            <a:r>
              <a:rPr lang="en-US" altLang="zh-CN" sz="2400" dirty="0"/>
              <a:t>&lt; -</a:t>
            </a:r>
            <a:r>
              <a:rPr lang="en-US" altLang="zh-CN" sz="2400" dirty="0" smtClean="0"/>
              <a:t>1d</a:t>
            </a:r>
            <a:endParaRPr lang="en-US" altLang="zh-CN" sz="2400" dirty="0"/>
          </a:p>
          <a:p>
            <a:pPr lvl="1"/>
            <a:r>
              <a:rPr lang="zh-CN" altLang="en-US" sz="2000" dirty="0"/>
              <a:t>最近一次</a:t>
            </a:r>
            <a:r>
              <a:rPr lang="zh-CN" altLang="en-US" sz="2000" dirty="0" smtClean="0"/>
              <a:t>评审开始时间超过一天（定时器使用）</a:t>
            </a:r>
            <a:endParaRPr lang="en-US" altLang="zh-CN" sz="2000" dirty="0"/>
          </a:p>
          <a:p>
            <a:r>
              <a:rPr lang="en-US" altLang="zh-CN" sz="2400" dirty="0" err="1" smtClean="0">
                <a:solidFill>
                  <a:srgbClr val="00B0F0"/>
                </a:solidFill>
              </a:rPr>
              <a:t>ApproveTime</a:t>
            </a:r>
            <a:r>
              <a:rPr lang="en-US" altLang="zh-CN" sz="2400" dirty="0" smtClean="0">
                <a:solidFill>
                  <a:srgbClr val="00B0F0"/>
                </a:solidFill>
              </a:rPr>
              <a:t> </a:t>
            </a:r>
            <a:r>
              <a:rPr lang="en-US" altLang="zh-CN" sz="2400" dirty="0"/>
              <a:t>&gt; -</a:t>
            </a:r>
            <a:r>
              <a:rPr lang="en-US" altLang="zh-CN" sz="2400" dirty="0" smtClean="0"/>
              <a:t>7d</a:t>
            </a:r>
            <a:endParaRPr lang="en-US" altLang="zh-CN" sz="2400" dirty="0"/>
          </a:p>
          <a:p>
            <a:pPr lvl="1"/>
            <a:r>
              <a:rPr lang="zh-CN" altLang="en-US" sz="2000" dirty="0"/>
              <a:t>最近一</a:t>
            </a:r>
            <a:r>
              <a:rPr lang="zh-CN" altLang="en-US" sz="2000" dirty="0" smtClean="0"/>
              <a:t>次</a:t>
            </a:r>
            <a:r>
              <a:rPr lang="zh-CN" altLang="en-US" sz="2000" dirty="0"/>
              <a:t>评</a:t>
            </a:r>
            <a:r>
              <a:rPr lang="zh-CN" altLang="en-US" sz="2000" dirty="0" smtClean="0"/>
              <a:t>审在过去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天内有人工评审操作（通过或拒绝）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搜索条件示例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835" y="1256491"/>
            <a:ext cx="10515600" cy="5059270"/>
          </a:xfrm>
        </p:spPr>
        <p:txBody>
          <a:bodyPr/>
          <a:lstStyle/>
          <a:p>
            <a:r>
              <a:rPr lang="en-US" altLang="zh-CN" sz="2400" dirty="0" err="1">
                <a:solidFill>
                  <a:srgbClr val="00B0F0"/>
                </a:solidFill>
              </a:rPr>
              <a:t>ApproveStatus</a:t>
            </a:r>
            <a:r>
              <a:rPr lang="en-US" altLang="zh-CN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/>
              <a:t>in (-2, -1, 0, 1, 2)</a:t>
            </a:r>
            <a:endParaRPr lang="en-US" altLang="zh-CN" sz="2400" dirty="0"/>
          </a:p>
          <a:p>
            <a:pPr lvl="1"/>
            <a:r>
              <a:rPr lang="zh-CN" altLang="en-US" sz="2000" dirty="0"/>
              <a:t>最近一次评</a:t>
            </a:r>
            <a:r>
              <a:rPr lang="zh-CN" altLang="en-US" sz="2000" dirty="0" smtClean="0"/>
              <a:t>审的结</a:t>
            </a:r>
            <a:r>
              <a:rPr lang="zh-CN" altLang="en-US" sz="2000" dirty="0"/>
              <a:t>果：</a:t>
            </a:r>
            <a:r>
              <a:rPr lang="en-US" altLang="zh-CN" sz="2000" dirty="0"/>
              <a:t>-2: </a:t>
            </a:r>
            <a:r>
              <a:rPr lang="zh-CN" altLang="en-US" sz="2000" dirty="0"/>
              <a:t>评审拒绝，</a:t>
            </a:r>
            <a:r>
              <a:rPr lang="en-US" altLang="zh-CN" sz="2000" dirty="0"/>
              <a:t>-1: </a:t>
            </a:r>
            <a:r>
              <a:rPr lang="zh-CN" altLang="en-US" sz="2000" dirty="0"/>
              <a:t>未提交评审，</a:t>
            </a:r>
            <a:r>
              <a:rPr lang="en-US" altLang="zh-CN" sz="2000" dirty="0"/>
              <a:t>0</a:t>
            </a:r>
            <a:r>
              <a:rPr lang="zh-CN" altLang="en-US" sz="2000" dirty="0"/>
              <a:t>：评审中，</a:t>
            </a:r>
            <a:r>
              <a:rPr lang="en-US" altLang="zh-CN" sz="2000" dirty="0"/>
              <a:t>1</a:t>
            </a:r>
            <a:r>
              <a:rPr lang="zh-CN" altLang="en-US" sz="2000" dirty="0"/>
              <a:t>：人工评审通过，</a:t>
            </a:r>
            <a:r>
              <a:rPr lang="en-US" altLang="zh-CN" sz="2000" dirty="0"/>
              <a:t>2</a:t>
            </a:r>
            <a:r>
              <a:rPr lang="zh-CN" altLang="en-US" sz="2000" dirty="0"/>
              <a:t>：定时器默认通过</a:t>
            </a:r>
            <a:endParaRPr lang="en-US" altLang="zh-CN" sz="2000" dirty="0"/>
          </a:p>
          <a:p>
            <a:r>
              <a:rPr lang="en-US" altLang="zh-CN" sz="2400" dirty="0" err="1" smtClean="0">
                <a:solidFill>
                  <a:srgbClr val="00B0F0"/>
                </a:solidFill>
              </a:rPr>
              <a:t>ApproveDuration</a:t>
            </a:r>
            <a:r>
              <a:rPr lang="en-US" altLang="zh-CN" sz="2400" dirty="0" smtClean="0">
                <a:solidFill>
                  <a:srgbClr val="00B0F0"/>
                </a:solidFill>
              </a:rPr>
              <a:t> </a:t>
            </a:r>
            <a:r>
              <a:rPr lang="en-US" altLang="zh-CN" sz="2400" dirty="0"/>
              <a:t>&gt; 12h</a:t>
            </a:r>
            <a:endParaRPr lang="en-US" altLang="zh-CN" sz="2400" dirty="0"/>
          </a:p>
          <a:p>
            <a:pPr lvl="1"/>
            <a:r>
              <a:rPr lang="zh-CN" altLang="en-US" sz="2000" dirty="0" smtClean="0"/>
              <a:t>最</a:t>
            </a:r>
            <a:r>
              <a:rPr lang="zh-CN" altLang="en-US" sz="2000" dirty="0"/>
              <a:t>近</a:t>
            </a:r>
            <a:r>
              <a:rPr lang="zh-CN" altLang="en-US" sz="2000" dirty="0" smtClean="0"/>
              <a:t>一</a:t>
            </a:r>
            <a:r>
              <a:rPr lang="zh-CN" altLang="en-US" sz="2000" dirty="0"/>
              <a:t>次评审等待超过</a:t>
            </a:r>
            <a:r>
              <a:rPr lang="en-US" altLang="zh-CN" sz="2000" dirty="0"/>
              <a:t>12</a:t>
            </a:r>
            <a:r>
              <a:rPr lang="zh-CN" altLang="en-US" sz="2000" dirty="0"/>
              <a:t>小时</a:t>
            </a:r>
            <a:endParaRPr lang="en-US" altLang="zh-CN" sz="2000" dirty="0"/>
          </a:p>
          <a:p>
            <a:r>
              <a:rPr lang="en-US" altLang="zh-CN" sz="2400" dirty="0" err="1" smtClean="0">
                <a:solidFill>
                  <a:srgbClr val="00B0F0"/>
                </a:solidFill>
              </a:rPr>
              <a:t>ApprovedUsers</a:t>
            </a:r>
            <a:r>
              <a:rPr lang="en-US" altLang="zh-CN" sz="2400" dirty="0" smtClean="0">
                <a:solidFill>
                  <a:srgbClr val="00B0F0"/>
                </a:solidFill>
              </a:rPr>
              <a:t> </a:t>
            </a:r>
            <a:r>
              <a:rPr lang="en-US" altLang="zh-CN" sz="2400" dirty="0"/>
              <a:t>in (</a:t>
            </a:r>
            <a:r>
              <a:rPr lang="en-US" altLang="zh-CN" sz="2400" dirty="0" err="1"/>
              <a:t>currentUser</a:t>
            </a:r>
            <a:r>
              <a:rPr lang="en-US" altLang="zh-CN" sz="2400" dirty="0" smtClean="0"/>
              <a:t>())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最</a:t>
            </a:r>
            <a:r>
              <a:rPr lang="zh-CN" altLang="en-US" sz="2000" dirty="0"/>
              <a:t>近</a:t>
            </a:r>
            <a:r>
              <a:rPr lang="zh-CN" altLang="en-US" sz="2000" dirty="0" smtClean="0"/>
              <a:t>一</a:t>
            </a:r>
            <a:r>
              <a:rPr lang="zh-CN" altLang="en-US" sz="2000" dirty="0"/>
              <a:t>次评</a:t>
            </a:r>
            <a:r>
              <a:rPr lang="zh-CN" altLang="en-US" sz="2000" dirty="0" smtClean="0"/>
              <a:t>审通过的用户</a:t>
            </a:r>
            <a:endParaRPr lang="en-US" altLang="zh-CN" sz="2000" dirty="0"/>
          </a:p>
          <a:p>
            <a:r>
              <a:rPr lang="en-US" altLang="zh-CN" sz="2400" dirty="0" err="1" smtClean="0">
                <a:solidFill>
                  <a:srgbClr val="00B0F0"/>
                </a:solidFill>
              </a:rPr>
              <a:t>RejectedUsers</a:t>
            </a:r>
            <a:r>
              <a:rPr lang="en-US" altLang="zh-CN" sz="2400" dirty="0" smtClean="0">
                <a:solidFill>
                  <a:srgbClr val="00B0F0"/>
                </a:solidFill>
              </a:rPr>
              <a:t> </a:t>
            </a:r>
            <a:r>
              <a:rPr lang="en-US" altLang="zh-CN" sz="2400" dirty="0"/>
              <a:t>in (</a:t>
            </a:r>
            <a:r>
              <a:rPr lang="en-US" altLang="zh-CN" sz="2400" dirty="0" err="1"/>
              <a:t>currentUser</a:t>
            </a:r>
            <a:r>
              <a:rPr lang="en-US" altLang="zh-CN" sz="2400" dirty="0" smtClean="0"/>
              <a:t>())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最</a:t>
            </a:r>
            <a:r>
              <a:rPr lang="zh-CN" altLang="en-US" sz="2000" dirty="0"/>
              <a:t>近</a:t>
            </a:r>
            <a:r>
              <a:rPr lang="zh-CN" altLang="en-US" sz="2000" dirty="0" smtClean="0"/>
              <a:t>一</a:t>
            </a:r>
            <a:r>
              <a:rPr lang="zh-CN" altLang="en-US" sz="2000" dirty="0"/>
              <a:t>次</a:t>
            </a:r>
            <a:r>
              <a:rPr lang="zh-CN" altLang="en-US" sz="2000" dirty="0" smtClean="0"/>
              <a:t>评审拒绝的用户</a:t>
            </a:r>
            <a:endParaRPr lang="en-US" altLang="zh-CN" sz="2000" dirty="0" smtClean="0"/>
          </a:p>
          <a:p>
            <a:pPr lvl="1"/>
            <a:endParaRPr lang="en-US" altLang="zh-CN" dirty="0"/>
          </a:p>
          <a:p>
            <a:r>
              <a:rPr lang="zh-CN" altLang="en-US" sz="2400" dirty="0" smtClean="0"/>
              <a:t>搜索示例：</a:t>
            </a:r>
            <a:r>
              <a:rPr lang="zh-CN" altLang="en-US" sz="2400" dirty="0" smtClean="0">
                <a:solidFill>
                  <a:srgbClr val="FF0000"/>
                </a:solidFill>
              </a:rPr>
              <a:t>过去</a:t>
            </a:r>
            <a:r>
              <a:rPr lang="zh-CN" altLang="en-US" sz="2400" dirty="0">
                <a:solidFill>
                  <a:srgbClr val="FF0000"/>
                </a:solidFill>
              </a:rPr>
              <a:t>一</a:t>
            </a:r>
            <a:r>
              <a:rPr lang="zh-CN" altLang="en-US" sz="2400" dirty="0" smtClean="0">
                <a:solidFill>
                  <a:srgbClr val="FF0000"/>
                </a:solidFill>
              </a:rPr>
              <a:t>周开发组评审超过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次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en-US" altLang="zh-CN" sz="2000" dirty="0" err="1"/>
              <a:t>ApproveGroups</a:t>
            </a:r>
            <a:r>
              <a:rPr lang="en-US" altLang="zh-CN" sz="2000" dirty="0"/>
              <a:t> ~ "</a:t>
            </a:r>
            <a:r>
              <a:rPr lang="zh-CN" altLang="en-US" sz="2000" dirty="0"/>
              <a:t>开发组</a:t>
            </a:r>
            <a:r>
              <a:rPr lang="en-US" altLang="zh-CN" sz="2000" dirty="0"/>
              <a:t>" and </a:t>
            </a:r>
            <a:r>
              <a:rPr lang="en-US" altLang="zh-CN" sz="2000" dirty="0" err="1"/>
              <a:t>ApproveTime</a:t>
            </a:r>
            <a:r>
              <a:rPr lang="en-US" altLang="zh-CN" sz="2000" dirty="0"/>
              <a:t> &gt; -7d and </a:t>
            </a:r>
            <a:r>
              <a:rPr lang="en-US" altLang="zh-CN" sz="2000" dirty="0" err="1"/>
              <a:t>ApproveCount</a:t>
            </a:r>
            <a:r>
              <a:rPr lang="en-US" altLang="zh-CN" sz="2000" dirty="0"/>
              <a:t> &gt; 2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评审数据示例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38275"/>
            <a:ext cx="12192000" cy="3981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ym typeface="+mn-ea"/>
              </a:rPr>
              <a:t>Jira</a:t>
            </a:r>
            <a:r>
              <a:rPr lang="zh-CN" altLang="en-US" dirty="0" smtClean="0">
                <a:sym typeface="+mn-ea"/>
              </a:rPr>
              <a:t>：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en-US" altLang="zh-CN" dirty="0" smtClean="0">
                <a:sym typeface="+mn-ea"/>
                <a:hlinkClick r:id="rId1"/>
              </a:rPr>
              <a:t>http</a:t>
            </a:r>
            <a:r>
              <a:rPr lang="en-US" altLang="zh-CN" dirty="0">
                <a:sym typeface="+mn-ea"/>
                <a:hlinkClick r:id="rId1"/>
              </a:rPr>
              <a:t>://192.168.1.151:8080/issues/?jql=project%20%3D%20AP2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账号：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en-US" altLang="zh-CN" dirty="0" err="1" smtClean="0">
                <a:sym typeface="+mn-ea"/>
              </a:rPr>
              <a:t>dev</a:t>
            </a:r>
            <a:r>
              <a:rPr lang="en-US" altLang="zh-CN" dirty="0" smtClean="0">
                <a:sym typeface="+mn-ea"/>
              </a:rPr>
              <a:t>, </a:t>
            </a:r>
            <a:r>
              <a:rPr lang="en-US" altLang="zh-CN" dirty="0" err="1" smtClean="0">
                <a:sym typeface="+mn-ea"/>
              </a:rPr>
              <a:t>qa</a:t>
            </a:r>
            <a:r>
              <a:rPr lang="en-US" altLang="zh-CN" dirty="0" smtClean="0">
                <a:sym typeface="+mn-ea"/>
              </a:rPr>
              <a:t>, pm, </a:t>
            </a:r>
            <a:r>
              <a:rPr lang="en-US" altLang="zh-CN" dirty="0" err="1" smtClean="0">
                <a:sym typeface="+mn-ea"/>
              </a:rPr>
              <a:t>pd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密码</a:t>
            </a:r>
            <a:r>
              <a:rPr lang="en-US" altLang="zh-CN" dirty="0" smtClean="0">
                <a:sym typeface="+mn-ea"/>
              </a:rPr>
              <a:t>: 123456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>
                <a:sym typeface="+mn-ea"/>
              </a:rPr>
              <a:t>项</a:t>
            </a:r>
            <a:r>
              <a:rPr lang="zh-CN" altLang="en-US" dirty="0" smtClean="0">
                <a:sym typeface="+mn-ea"/>
              </a:rPr>
              <a:t>目：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en-US" altLang="zh-CN" dirty="0" smtClean="0">
                <a:sym typeface="+mn-ea"/>
              </a:rPr>
              <a:t>AP2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>
                <a:sym typeface="+mn-ea"/>
              </a:rPr>
              <a:t>Wiki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  <a:hlinkClick r:id="rId2"/>
              </a:rPr>
              <a:t>http://</a:t>
            </a:r>
            <a:r>
              <a:rPr lang="en-US" altLang="zh-CN" dirty="0" smtClean="0">
                <a:sym typeface="+mn-ea"/>
                <a:hlinkClick r:id="rId2"/>
              </a:rPr>
              <a:t>wiki.odianyun.local/pages/viewpage.action?pageId=10914866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75593"/>
      </a:accent1>
      <a:accent2>
        <a:srgbClr val="3BB692"/>
      </a:accent2>
      <a:accent3>
        <a:srgbClr val="A1C450"/>
      </a:accent3>
      <a:accent4>
        <a:srgbClr val="EBBA31"/>
      </a:accent4>
      <a:accent5>
        <a:srgbClr val="ED7747"/>
      </a:accent5>
      <a:accent6>
        <a:srgbClr val="EC2B51"/>
      </a:accent6>
      <a:hlink>
        <a:srgbClr val="175593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0</TotalTime>
  <Words>2091</Words>
  <Application>WPS 演示</Application>
  <PresentationFormat>宽屏</PresentationFormat>
  <Paragraphs>148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Microsoft YaHei</vt:lpstr>
      <vt:lpstr>Calibri Light</vt:lpstr>
      <vt:lpstr>Arial Unicode MS</vt:lpstr>
      <vt:lpstr>Office Theme</vt:lpstr>
      <vt:lpstr>Jira并行审批</vt:lpstr>
      <vt:lpstr>评审流程</vt:lpstr>
      <vt:lpstr>Jira工作流</vt:lpstr>
      <vt:lpstr>用例：客户需求</vt:lpstr>
      <vt:lpstr>用例：技术优化</vt:lpstr>
      <vt:lpstr>搜索条件示例</vt:lpstr>
      <vt:lpstr>搜索条件示例</vt:lpstr>
      <vt:lpstr>评审数据示例</vt:lpstr>
      <vt:lpstr>演示</vt:lpstr>
      <vt:lpstr>FAQ</vt:lpstr>
      <vt:lpstr>实施概要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liuqingxin</dc:creator>
  <cp:lastModifiedBy>dingxl</cp:lastModifiedBy>
  <cp:revision>2779</cp:revision>
  <dcterms:created xsi:type="dcterms:W3CDTF">2016-12-12T05:50:00Z</dcterms:created>
  <dcterms:modified xsi:type="dcterms:W3CDTF">2018-07-02T03:12:25Z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