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6" r:id="rId5"/>
    <p:sldId id="257" r:id="rId6"/>
    <p:sldId id="278" r:id="rId7"/>
    <p:sldId id="258" r:id="rId8"/>
    <p:sldId id="290" r:id="rId9"/>
    <p:sldId id="279" r:id="rId10"/>
    <p:sldId id="286" r:id="rId11"/>
    <p:sldId id="287" r:id="rId12"/>
    <p:sldId id="288" r:id="rId13"/>
    <p:sldId id="289" r:id="rId14"/>
    <p:sldId id="280" r:id="rId15"/>
    <p:sldId id="281" r:id="rId16"/>
    <p:sldId id="282" r:id="rId17"/>
    <p:sldId id="283" r:id="rId18"/>
    <p:sldId id="291" r:id="rId19"/>
    <p:sldId id="284" r:id="rId20"/>
    <p:sldId id="292" r:id="rId21"/>
    <p:sldId id="293" r:id="rId22"/>
    <p:sldId id="294" r:id="rId23"/>
    <p:sldId id="295" r:id="rId24"/>
    <p:sldId id="296" r:id="rId25"/>
    <p:sldId id="297" r:id="rId26"/>
    <p:sldId id="298" r:id="rId27"/>
    <p:sldId id="299" r:id="rId28"/>
    <p:sldId id="300"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90655" autoAdjust="0"/>
  </p:normalViewPr>
  <p:slideViewPr>
    <p:cSldViewPr snapToGrid="0">
      <p:cViewPr varScale="1">
        <p:scale>
          <a:sx n="80" d="100"/>
          <a:sy n="80" d="100"/>
        </p:scale>
        <p:origin x="648" y="67"/>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11/27/2024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C6F84-CEBA-0553-A7DD-4C910D373C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2D062C-3282-F864-9AAB-0BDB304762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8E0F36-6A3A-A4F4-0F89-DFF09F3815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63002B-8A1D-89CB-9526-391C651DB4FE}"/>
              </a:ext>
            </a:extLst>
          </p:cNvPr>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3247373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25B77-C621-3D07-0EB0-900C13017B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64A88D-0C81-77ED-09EE-CDDC1D07E6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8308F4-EE8E-F196-6C68-E6FAA5BA28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B52C75-A9F2-7180-30D0-FD7B9F7570F6}"/>
              </a:ext>
            </a:extLst>
          </p:cNvPr>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3421989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26</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B9FC4-CF0B-F91C-949B-6D595AA379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0E4BEE-A920-44E2-0C94-364C34C953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72C360-15C0-2C8F-73F6-DBFCECD06C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381726-99BB-D881-5CFE-719719D71012}"/>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762969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236659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057060" y="3557847"/>
            <a:ext cx="4780263" cy="1795549"/>
          </a:xfrm>
        </p:spPr>
        <p:txBody>
          <a:bodyPr anchor="ctr"/>
          <a:lstStyle/>
          <a:p>
            <a:r>
              <a:rPr lang="en-GB" sz="4000" dirty="0"/>
              <a:t>Energy Consumption Prediction</a:t>
            </a:r>
            <a:br>
              <a:rPr lang="en-GB" dirty="0"/>
            </a:br>
            <a:br>
              <a:rPr lang="en-GB" dirty="0"/>
            </a:br>
            <a:endParaRPr lang="en-US" dirty="0"/>
          </a:p>
        </p:txBody>
      </p:sp>
      <p:sp>
        <p:nvSpPr>
          <p:cNvPr id="4" name="TextBox 3">
            <a:extLst>
              <a:ext uri="{FF2B5EF4-FFF2-40B4-BE49-F238E27FC236}">
                <a16:creationId xmlns:a16="http://schemas.microsoft.com/office/drawing/2014/main" id="{C101B674-9751-34FF-86DA-7737BFEC4949}"/>
              </a:ext>
            </a:extLst>
          </p:cNvPr>
          <p:cNvSpPr txBox="1"/>
          <p:nvPr/>
        </p:nvSpPr>
        <p:spPr>
          <a:xfrm>
            <a:off x="7514705" y="4971493"/>
            <a:ext cx="5004262" cy="523220"/>
          </a:xfrm>
          <a:prstGeom prst="rect">
            <a:avLst/>
          </a:prstGeom>
          <a:noFill/>
        </p:spPr>
        <p:txBody>
          <a:bodyPr wrap="square" rtlCol="0">
            <a:spAutoFit/>
          </a:bodyPr>
          <a:lstStyle/>
          <a:p>
            <a:r>
              <a:rPr lang="en-GB" sz="2800" dirty="0"/>
              <a:t>- Hitesh Paighan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AE145-E4DC-24D3-594D-5731236BEF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C6A70E-8D70-65AD-37AA-1E3EDFFFCC8A}"/>
              </a:ext>
            </a:extLst>
          </p:cNvPr>
          <p:cNvSpPr>
            <a:spLocks noGrp="1"/>
          </p:cNvSpPr>
          <p:nvPr>
            <p:ph type="title"/>
          </p:nvPr>
        </p:nvSpPr>
        <p:spPr>
          <a:xfrm>
            <a:off x="0" y="387241"/>
            <a:ext cx="6497089" cy="1325563"/>
          </a:xfrm>
        </p:spPr>
        <p:txBody>
          <a:bodyPr>
            <a:noAutofit/>
          </a:bodyPr>
          <a:lstStyle/>
          <a:p>
            <a:r>
              <a:rPr lang="en-GB" sz="2000" b="0" i="0" dirty="0">
                <a:solidFill>
                  <a:srgbClr val="E3E3E3"/>
                </a:solidFill>
                <a:effectLst/>
              </a:rPr>
              <a:t>4.What is the average '</a:t>
            </a:r>
            <a:r>
              <a:rPr lang="en-GB" sz="2000" b="0" i="0" dirty="0" err="1">
                <a:solidFill>
                  <a:srgbClr val="E3E3E3"/>
                </a:solidFill>
                <a:effectLst/>
              </a:rPr>
              <a:t>Sub_metering</a:t>
            </a:r>
            <a:r>
              <a:rPr lang="en-GB" sz="2000" b="0" i="0" dirty="0">
                <a:solidFill>
                  <a:srgbClr val="E3E3E3"/>
                </a:solidFill>
                <a:effectLst/>
              </a:rPr>
              <a:t>' value on a daily basis?</a:t>
            </a:r>
            <a:br>
              <a:rPr lang="en-GB" sz="2000" b="0" i="0" dirty="0">
                <a:solidFill>
                  <a:srgbClr val="E3E3E3"/>
                </a:solidFill>
                <a:effectLst/>
              </a:rPr>
            </a:br>
            <a:endParaRPr lang="en-GB" sz="2000" dirty="0"/>
          </a:p>
        </p:txBody>
      </p:sp>
      <p:sp>
        <p:nvSpPr>
          <p:cNvPr id="3" name="Content Placeholder 2">
            <a:extLst>
              <a:ext uri="{FF2B5EF4-FFF2-40B4-BE49-F238E27FC236}">
                <a16:creationId xmlns:a16="http://schemas.microsoft.com/office/drawing/2014/main" id="{53F7116A-CCFA-C4EF-56DF-EE350C55FB44}"/>
              </a:ext>
            </a:extLst>
          </p:cNvPr>
          <p:cNvSpPr>
            <a:spLocks noGrp="1"/>
          </p:cNvSpPr>
          <p:nvPr>
            <p:ph idx="1"/>
          </p:nvPr>
        </p:nvSpPr>
        <p:spPr/>
        <p:txBody>
          <a:bodyPr/>
          <a:lstStyle/>
          <a:p>
            <a:endParaRPr lang="en-GB" dirty="0"/>
          </a:p>
        </p:txBody>
      </p:sp>
      <p:sp>
        <p:nvSpPr>
          <p:cNvPr id="4" name="Slide Number Placeholder 3">
            <a:extLst>
              <a:ext uri="{FF2B5EF4-FFF2-40B4-BE49-F238E27FC236}">
                <a16:creationId xmlns:a16="http://schemas.microsoft.com/office/drawing/2014/main" id="{878AA5FE-6880-2F48-73CD-38C8FA858F17}"/>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5" name="TextBox 4">
            <a:extLst>
              <a:ext uri="{FF2B5EF4-FFF2-40B4-BE49-F238E27FC236}">
                <a16:creationId xmlns:a16="http://schemas.microsoft.com/office/drawing/2014/main" id="{83B4B5AF-E07E-A7F4-59A6-021C58C67B5B}"/>
              </a:ext>
            </a:extLst>
          </p:cNvPr>
          <p:cNvSpPr txBox="1"/>
          <p:nvPr/>
        </p:nvSpPr>
        <p:spPr>
          <a:xfrm>
            <a:off x="365760" y="1778924"/>
            <a:ext cx="4056611" cy="4162678"/>
          </a:xfrm>
          <a:prstGeom prst="rect">
            <a:avLst/>
          </a:prstGeom>
          <a:noFill/>
        </p:spPr>
        <p:txBody>
          <a:bodyPr wrap="square" rtlCol="0">
            <a:spAutoFit/>
          </a:bodyPr>
          <a:lstStyle/>
          <a:p>
            <a:pPr algn="l">
              <a:spcAft>
                <a:spcPts val="450"/>
              </a:spcAft>
            </a:pPr>
            <a:r>
              <a:rPr lang="en-GB" b="0" i="0" dirty="0">
                <a:solidFill>
                  <a:srgbClr val="E3E3E3"/>
                </a:solidFill>
                <a:effectLst/>
              </a:rPr>
              <a:t>1.The global intensity fluctuates significantly throughout the timeframe, showing a pattern of peaks and troughs.</a:t>
            </a:r>
          </a:p>
          <a:p>
            <a:pPr algn="l">
              <a:spcAft>
                <a:spcPts val="450"/>
              </a:spcAft>
            </a:pPr>
            <a:r>
              <a:rPr lang="en-GB" b="0" i="0" dirty="0">
                <a:solidFill>
                  <a:srgbClr val="E3E3E3"/>
                </a:solidFill>
                <a:effectLst/>
              </a:rPr>
              <a:t>2.There seem to be periodic spikes, possibly corresponding to seasonal changes or other recurring events that increase global intensity.</a:t>
            </a:r>
          </a:p>
          <a:p>
            <a:pPr algn="l">
              <a:spcAft>
                <a:spcPts val="450"/>
              </a:spcAft>
            </a:pPr>
            <a:r>
              <a:rPr lang="en-GB" b="0" i="0" dirty="0">
                <a:solidFill>
                  <a:srgbClr val="E3E3E3"/>
                </a:solidFill>
                <a:effectLst/>
              </a:rPr>
              <a:t>3.Although there is high variability, there may be a cyclic or seasonal trend to the pattern, with the frequency of peaks and valleys potentially following a regular cycle.</a:t>
            </a:r>
          </a:p>
          <a:p>
            <a:endParaRPr lang="en-GB" dirty="0"/>
          </a:p>
        </p:txBody>
      </p:sp>
      <p:pic>
        <p:nvPicPr>
          <p:cNvPr id="5122" name="Picture 2">
            <a:extLst>
              <a:ext uri="{FF2B5EF4-FFF2-40B4-BE49-F238E27FC236}">
                <a16:creationId xmlns:a16="http://schemas.microsoft.com/office/drawing/2014/main" id="{8D757D16-0D06-FD83-3D9F-0D88DFAC3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923" y="2022909"/>
            <a:ext cx="7174317" cy="3641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960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891597" y="1004917"/>
            <a:ext cx="4179570" cy="3457971"/>
          </a:xfrm>
        </p:spPr>
        <p:txBody>
          <a:bodyPr/>
          <a:lstStyle/>
          <a:p>
            <a:r>
              <a:rPr lang="en-US" dirty="0"/>
              <a:t>Model Building</a:t>
            </a:r>
            <a:br>
              <a:rPr lang="en-US" dirty="0"/>
            </a:br>
            <a:endParaRPr lang="en-US" dirty="0"/>
          </a:p>
        </p:txBody>
      </p:sp>
    </p:spTree>
    <p:extLst>
      <p:ext uri="{BB962C8B-B14F-4D97-AF65-F5344CB8AC3E}">
        <p14:creationId xmlns:p14="http://schemas.microsoft.com/office/powerpoint/2010/main" val="334696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297340"/>
            <a:ext cx="8420100" cy="1780860"/>
          </a:xfrm>
        </p:spPr>
        <p:txBody>
          <a:bodyPr/>
          <a:lstStyle/>
          <a:p>
            <a:r>
              <a:rPr lang="en-US" dirty="0"/>
              <a:t>Steps in model Building</a:t>
            </a:r>
            <a:br>
              <a:rPr lang="en-US" dirty="0"/>
            </a:br>
            <a:endParaRPr lang="en-US" dirty="0"/>
          </a:p>
        </p:txBody>
      </p:sp>
      <p:sp>
        <p:nvSpPr>
          <p:cNvPr id="12" name="Text Placeholder 11">
            <a:extLst>
              <a:ext uri="{FF2B5EF4-FFF2-40B4-BE49-F238E27FC236}">
                <a16:creationId xmlns:a16="http://schemas.microsoft.com/office/drawing/2014/main" id="{554B61B9-26F6-B304-92CD-03053DAAF2A8}"/>
              </a:ext>
            </a:extLst>
          </p:cNvPr>
          <p:cNvSpPr>
            <a:spLocks noGrp="1"/>
          </p:cNvSpPr>
          <p:nvPr>
            <p:ph type="body" idx="1"/>
          </p:nvPr>
        </p:nvSpPr>
        <p:spPr>
          <a:xfrm>
            <a:off x="2368435" y="1251270"/>
            <a:ext cx="3924300" cy="464499"/>
          </a:xfrm>
        </p:spPr>
        <p:txBody>
          <a:bodyPr/>
          <a:lstStyle/>
          <a:p>
            <a:r>
              <a:rPr lang="en-US" dirty="0"/>
              <a:t>Splitting Data</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185537" y="1634463"/>
            <a:ext cx="3943627" cy="2688155"/>
          </a:xfrm>
        </p:spPr>
        <p:txBody>
          <a:bodyPr>
            <a:normAutofit/>
          </a:bodyPr>
          <a:lstStyle/>
          <a:p>
            <a:pPr algn="l">
              <a:spcAft>
                <a:spcPts val="450"/>
              </a:spcAft>
            </a:pPr>
            <a:r>
              <a:rPr lang="en-GB" b="0" i="0" dirty="0">
                <a:effectLst/>
              </a:rPr>
              <a:t>Training Set: Used to teach the model to recognize patterns in the data.</a:t>
            </a:r>
          </a:p>
          <a:p>
            <a:pPr algn="l">
              <a:spcAft>
                <a:spcPts val="450"/>
              </a:spcAft>
            </a:pPr>
            <a:r>
              <a:rPr lang="en-GB" b="0" i="0" dirty="0">
                <a:effectLst/>
              </a:rPr>
              <a:t>Testing Set: Evaluates how well the model generalizes to unseen data. Ensures that the model is not overfitting (memorizing) the training data.</a:t>
            </a:r>
          </a:p>
          <a:p>
            <a:endParaRPr lang="en-US" dirty="0"/>
          </a:p>
        </p:txBody>
      </p:sp>
      <p:sp>
        <p:nvSpPr>
          <p:cNvPr id="14" name="Text Placeholder 13">
            <a:extLst>
              <a:ext uri="{FF2B5EF4-FFF2-40B4-BE49-F238E27FC236}">
                <a16:creationId xmlns:a16="http://schemas.microsoft.com/office/drawing/2014/main" id="{CB9F9E8B-42CD-AC26-AFC9-F1F66695693B}"/>
              </a:ext>
            </a:extLst>
          </p:cNvPr>
          <p:cNvSpPr>
            <a:spLocks noGrp="1"/>
          </p:cNvSpPr>
          <p:nvPr>
            <p:ph type="body" sz="quarter" idx="3"/>
          </p:nvPr>
        </p:nvSpPr>
        <p:spPr>
          <a:xfrm>
            <a:off x="6923499" y="1247976"/>
            <a:ext cx="3943627" cy="464499"/>
          </a:xfrm>
        </p:spPr>
        <p:txBody>
          <a:bodyPr/>
          <a:lstStyle/>
          <a:p>
            <a:r>
              <a:rPr lang="en-US" dirty="0"/>
              <a:t>Models Used</a:t>
            </a:r>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6923499" y="1634463"/>
            <a:ext cx="3943627" cy="2688155"/>
          </a:xfrm>
        </p:spPr>
        <p:txBody>
          <a:bodyPr>
            <a:noAutofit/>
          </a:bodyPr>
          <a:lstStyle/>
          <a:p>
            <a:pPr lvl="1"/>
            <a:r>
              <a:rPr lang="en-US" sz="1600" dirty="0"/>
              <a:t>Linear Regression :</a:t>
            </a:r>
            <a:r>
              <a:rPr lang="en-GB" sz="1600" dirty="0"/>
              <a:t>A simple regression technique </a:t>
            </a:r>
            <a:r>
              <a:rPr lang="en-GB" sz="1600" dirty="0" err="1"/>
              <a:t>modeling</a:t>
            </a:r>
            <a:r>
              <a:rPr lang="en-GB" sz="1600" dirty="0"/>
              <a:t> a straight-line relationship between independent variables and a target, minimizing residual errors for predictions.</a:t>
            </a:r>
            <a:endParaRPr lang="en-US" sz="1600" dirty="0"/>
          </a:p>
          <a:p>
            <a:pPr lvl="1"/>
            <a:r>
              <a:rPr lang="en-GB" sz="1600" dirty="0"/>
              <a:t>Lasso Regression : Lasso adds L1 regularization, shrinking less important coefficients to zero, improving feature selection and preventing overfitting in high-dimensional datasets.  </a:t>
            </a:r>
          </a:p>
          <a:p>
            <a:pPr lvl="1"/>
            <a:r>
              <a:rPr lang="en-GB" sz="1600" dirty="0"/>
              <a:t>Ridge Regression : Ridge uses L2 regularization, penalizing large coefficients, reducing multicollinearity impact, and enhancing model stability without eliminating features completely.</a:t>
            </a:r>
            <a:endParaRPr lang="en-US" sz="1600"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752068" y="438069"/>
            <a:ext cx="9925498" cy="1318870"/>
          </a:xfrm>
        </p:spPr>
        <p:txBody>
          <a:bodyPr/>
          <a:lstStyle/>
          <a:p>
            <a:r>
              <a:rPr lang="en-US" dirty="0"/>
              <a:t>Data and Model analysis</a:t>
            </a:r>
            <a:br>
              <a:rPr lang="en-US" dirty="0"/>
            </a:br>
            <a:endParaRPr lang="en-US" dirty="0"/>
          </a:p>
        </p:txBody>
      </p:sp>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1341120" y="2960877"/>
            <a:ext cx="2722880" cy="351284"/>
          </a:xfrm>
        </p:spPr>
        <p:txBody>
          <a:bodyPr/>
          <a:lstStyle/>
          <a:p>
            <a:endParaRPr lang="en-US" dirty="0"/>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3392035"/>
            <a:ext cx="2722880" cy="2907164"/>
          </a:xfrm>
        </p:spPr>
        <p:txBody>
          <a:bodyPr>
            <a:normAutofit/>
          </a:bodyPr>
          <a:lstStyle/>
          <a:p>
            <a:endParaRPr lang="en-US" dirty="0"/>
          </a:p>
        </p:txBody>
      </p:sp>
      <p:sp>
        <p:nvSpPr>
          <p:cNvPr id="15" name="Text Placeholder 14">
            <a:extLst>
              <a:ext uri="{FF2B5EF4-FFF2-40B4-BE49-F238E27FC236}">
                <a16:creationId xmlns:a16="http://schemas.microsoft.com/office/drawing/2014/main" id="{A536BD54-EFA1-25A2-9F04-4F22C36E2A5D}"/>
              </a:ext>
            </a:extLst>
          </p:cNvPr>
          <p:cNvSpPr>
            <a:spLocks noGrp="1"/>
          </p:cNvSpPr>
          <p:nvPr>
            <p:ph type="body" idx="10"/>
          </p:nvPr>
        </p:nvSpPr>
        <p:spPr>
          <a:xfrm>
            <a:off x="4754881" y="2960877"/>
            <a:ext cx="5516880" cy="351284"/>
          </a:xfrm>
        </p:spPr>
        <p:txBody>
          <a:bodyPr/>
          <a:lstStyle/>
          <a:p>
            <a:endParaRPr lang="en-US" dirty="0"/>
          </a:p>
        </p:txBody>
      </p:sp>
      <p:graphicFrame>
        <p:nvGraphicFramePr>
          <p:cNvPr id="5" name="Content Placeholder 4">
            <a:extLst>
              <a:ext uri="{FF2B5EF4-FFF2-40B4-BE49-F238E27FC236}">
                <a16:creationId xmlns:a16="http://schemas.microsoft.com/office/drawing/2014/main" id="{0F89A3DB-1618-306D-8715-6C09D314C0B9}"/>
              </a:ext>
            </a:extLst>
          </p:cNvPr>
          <p:cNvGraphicFramePr>
            <a:graphicFrameLocks noGrp="1"/>
          </p:cNvGraphicFramePr>
          <p:nvPr>
            <p:ph sz="half" idx="14"/>
            <p:extLst>
              <p:ext uri="{D42A27DB-BD31-4B8C-83A1-F6EECF244321}">
                <p14:modId xmlns:p14="http://schemas.microsoft.com/office/powerpoint/2010/main" val="3280504707"/>
              </p:ext>
            </p:extLst>
          </p:nvPr>
        </p:nvGraphicFramePr>
        <p:xfrm>
          <a:off x="1051560" y="4944930"/>
          <a:ext cx="9210036" cy="1635096"/>
        </p:xfrm>
        <a:graphic>
          <a:graphicData uri="http://schemas.openxmlformats.org/drawingml/2006/table">
            <a:tbl>
              <a:tblPr firstRow="1" bandRow="1">
                <a:tableStyleId>{5C22544A-7EE6-4342-B048-85BDC9FD1C3A}</a:tableStyleId>
              </a:tblPr>
              <a:tblGrid>
                <a:gridCol w="3070012">
                  <a:extLst>
                    <a:ext uri="{9D8B030D-6E8A-4147-A177-3AD203B41FA5}">
                      <a16:colId xmlns:a16="http://schemas.microsoft.com/office/drawing/2014/main" val="4194628543"/>
                    </a:ext>
                  </a:extLst>
                </a:gridCol>
                <a:gridCol w="3070012">
                  <a:extLst>
                    <a:ext uri="{9D8B030D-6E8A-4147-A177-3AD203B41FA5}">
                      <a16:colId xmlns:a16="http://schemas.microsoft.com/office/drawing/2014/main" val="2953743119"/>
                    </a:ext>
                  </a:extLst>
                </a:gridCol>
                <a:gridCol w="3070012">
                  <a:extLst>
                    <a:ext uri="{9D8B030D-6E8A-4147-A177-3AD203B41FA5}">
                      <a16:colId xmlns:a16="http://schemas.microsoft.com/office/drawing/2014/main" val="1424090070"/>
                    </a:ext>
                  </a:extLst>
                </a:gridCol>
              </a:tblGrid>
              <a:tr h="408774">
                <a:tc>
                  <a:txBody>
                    <a:bodyPr/>
                    <a:lstStyle/>
                    <a:p>
                      <a:r>
                        <a:rPr lang="en-GB" dirty="0">
                          <a:solidFill>
                            <a:schemeClr val="tx1"/>
                          </a:solidFill>
                        </a:rPr>
                        <a:t>Linear Regression  </a:t>
                      </a:r>
                    </a:p>
                  </a:txBody>
                  <a:tcPr/>
                </a:tc>
                <a:tc>
                  <a:txBody>
                    <a:bodyPr/>
                    <a:lstStyle/>
                    <a:p>
                      <a:r>
                        <a:rPr lang="en-GB" dirty="0" err="1">
                          <a:solidFill>
                            <a:schemeClr val="tx1"/>
                          </a:solidFill>
                        </a:rPr>
                        <a:t>Lassso</a:t>
                      </a:r>
                      <a:r>
                        <a:rPr lang="en-GB" dirty="0">
                          <a:solidFill>
                            <a:schemeClr val="tx1"/>
                          </a:solidFill>
                        </a:rPr>
                        <a:t> Regression </a:t>
                      </a:r>
                    </a:p>
                  </a:txBody>
                  <a:tcPr/>
                </a:tc>
                <a:tc>
                  <a:txBody>
                    <a:bodyPr/>
                    <a:lstStyle/>
                    <a:p>
                      <a:r>
                        <a:rPr lang="en-GB" dirty="0">
                          <a:solidFill>
                            <a:schemeClr val="tx1"/>
                          </a:solidFill>
                        </a:rPr>
                        <a:t>Ridge Regression</a:t>
                      </a:r>
                    </a:p>
                  </a:txBody>
                  <a:tcPr/>
                </a:tc>
                <a:extLst>
                  <a:ext uri="{0D108BD9-81ED-4DB2-BD59-A6C34878D82A}">
                    <a16:rowId xmlns:a16="http://schemas.microsoft.com/office/drawing/2014/main" val="4144201149"/>
                  </a:ext>
                </a:extLst>
              </a:tr>
              <a:tr h="408774">
                <a:tc>
                  <a:txBody>
                    <a:bodyPr/>
                    <a:lstStyle/>
                    <a:p>
                      <a:r>
                        <a:rPr lang="en-GB" dirty="0">
                          <a:solidFill>
                            <a:schemeClr val="tx1"/>
                          </a:solidFill>
                        </a:rPr>
                        <a:t>RMSE: 0.04</a:t>
                      </a:r>
                    </a:p>
                  </a:txBody>
                  <a:tcPr/>
                </a:tc>
                <a:tc>
                  <a:txBody>
                    <a:bodyPr/>
                    <a:lstStyle/>
                    <a:p>
                      <a:r>
                        <a:rPr lang="en-GB" dirty="0">
                          <a:solidFill>
                            <a:schemeClr val="tx1"/>
                          </a:solidFill>
                        </a:rPr>
                        <a:t>RMSE: 0.05</a:t>
                      </a:r>
                    </a:p>
                  </a:txBody>
                  <a:tcPr/>
                </a:tc>
                <a:tc>
                  <a:txBody>
                    <a:bodyPr/>
                    <a:lstStyle/>
                    <a:p>
                      <a:r>
                        <a:rPr lang="en-GB" dirty="0">
                          <a:solidFill>
                            <a:schemeClr val="tx1"/>
                          </a:solidFill>
                        </a:rPr>
                        <a:t>RMSE: 0.04</a:t>
                      </a:r>
                    </a:p>
                  </a:txBody>
                  <a:tcPr/>
                </a:tc>
                <a:extLst>
                  <a:ext uri="{0D108BD9-81ED-4DB2-BD59-A6C34878D82A}">
                    <a16:rowId xmlns:a16="http://schemas.microsoft.com/office/drawing/2014/main" val="3448745382"/>
                  </a:ext>
                </a:extLst>
              </a:tr>
              <a:tr h="408774">
                <a:tc>
                  <a:txBody>
                    <a:bodyPr/>
                    <a:lstStyle/>
                    <a:p>
                      <a:r>
                        <a:rPr lang="en-GB" dirty="0">
                          <a:solidFill>
                            <a:schemeClr val="tx1"/>
                          </a:solidFill>
                        </a:rPr>
                        <a:t>R^2 : 1.00</a:t>
                      </a:r>
                    </a:p>
                  </a:txBody>
                  <a:tcPr/>
                </a:tc>
                <a:tc>
                  <a:txBody>
                    <a:bodyPr/>
                    <a:lstStyle/>
                    <a:p>
                      <a:r>
                        <a:rPr lang="en-GB" dirty="0">
                          <a:solidFill>
                            <a:schemeClr val="tx1"/>
                          </a:solidFill>
                        </a:rPr>
                        <a:t>R^2 : 1.00</a:t>
                      </a:r>
                    </a:p>
                  </a:txBody>
                  <a:tcPr/>
                </a:tc>
                <a:tc>
                  <a:txBody>
                    <a:bodyPr/>
                    <a:lstStyle/>
                    <a:p>
                      <a:r>
                        <a:rPr lang="en-GB" dirty="0">
                          <a:solidFill>
                            <a:schemeClr val="tx1"/>
                          </a:solidFill>
                        </a:rPr>
                        <a:t>R^2 : 1.00</a:t>
                      </a:r>
                    </a:p>
                  </a:txBody>
                  <a:tcPr/>
                </a:tc>
                <a:extLst>
                  <a:ext uri="{0D108BD9-81ED-4DB2-BD59-A6C34878D82A}">
                    <a16:rowId xmlns:a16="http://schemas.microsoft.com/office/drawing/2014/main" val="4071238457"/>
                  </a:ext>
                </a:extLst>
              </a:tr>
              <a:tr h="408774">
                <a:tc>
                  <a:txBody>
                    <a:bodyPr/>
                    <a:lstStyle/>
                    <a:p>
                      <a:r>
                        <a:rPr lang="en-GB" dirty="0">
                          <a:solidFill>
                            <a:schemeClr val="tx1"/>
                          </a:solidFill>
                        </a:rPr>
                        <a:t>MAE: 0.03</a:t>
                      </a:r>
                    </a:p>
                  </a:txBody>
                  <a:tcPr/>
                </a:tc>
                <a:tc>
                  <a:txBody>
                    <a:bodyPr/>
                    <a:lstStyle/>
                    <a:p>
                      <a:r>
                        <a:rPr lang="en-GB" dirty="0">
                          <a:solidFill>
                            <a:schemeClr val="tx1"/>
                          </a:solidFill>
                        </a:rPr>
                        <a:t>MAE: 0.04</a:t>
                      </a:r>
                    </a:p>
                  </a:txBody>
                  <a:tcPr/>
                </a:tc>
                <a:tc>
                  <a:txBody>
                    <a:bodyPr/>
                    <a:lstStyle/>
                    <a:p>
                      <a:r>
                        <a:rPr lang="en-GB" dirty="0">
                          <a:solidFill>
                            <a:schemeClr val="tx1"/>
                          </a:solidFill>
                        </a:rPr>
                        <a:t>MAE: 0.03</a:t>
                      </a:r>
                    </a:p>
                  </a:txBody>
                  <a:tcPr/>
                </a:tc>
                <a:extLst>
                  <a:ext uri="{0D108BD9-81ED-4DB2-BD59-A6C34878D82A}">
                    <a16:rowId xmlns:a16="http://schemas.microsoft.com/office/drawing/2014/main" val="2554595756"/>
                  </a:ext>
                </a:extLst>
              </a:tr>
            </a:tbl>
          </a:graphicData>
        </a:graphic>
      </p:graphicFrame>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13</a:t>
            </a:fld>
            <a:endParaRPr lang="en-US" dirty="0"/>
          </a:p>
        </p:txBody>
      </p:sp>
      <p:sp>
        <p:nvSpPr>
          <p:cNvPr id="3" name="TextBox 2">
            <a:extLst>
              <a:ext uri="{FF2B5EF4-FFF2-40B4-BE49-F238E27FC236}">
                <a16:creationId xmlns:a16="http://schemas.microsoft.com/office/drawing/2014/main" id="{11996134-5553-543A-A909-4F472CA7AE5F}"/>
              </a:ext>
            </a:extLst>
          </p:cNvPr>
          <p:cNvSpPr txBox="1"/>
          <p:nvPr/>
        </p:nvSpPr>
        <p:spPr>
          <a:xfrm>
            <a:off x="752068" y="1497832"/>
            <a:ext cx="9809019" cy="3447098"/>
          </a:xfrm>
          <a:prstGeom prst="rect">
            <a:avLst/>
          </a:prstGeom>
          <a:noFill/>
        </p:spPr>
        <p:txBody>
          <a:bodyPr wrap="square" rtlCol="0">
            <a:spAutoFit/>
          </a:bodyPr>
          <a:lstStyle/>
          <a:p>
            <a:pPr algn="l">
              <a:buFont typeface="+mj-lt"/>
              <a:buAutoNum type="arabicPeriod"/>
            </a:pPr>
            <a:r>
              <a:rPr lang="en-GB" sz="2000" b="1" i="0" dirty="0">
                <a:effectLst/>
              </a:rPr>
              <a:t>The Root Mean Squared Error (RMSE)</a:t>
            </a:r>
            <a:r>
              <a:rPr lang="en-GB" sz="2000" b="0" i="0" dirty="0">
                <a:effectLst/>
              </a:rPr>
              <a:t> is a commonly used metric for evaluating regression models. It measures the average magnitude of the errors between predicted values and actual values.</a:t>
            </a:r>
          </a:p>
          <a:p>
            <a:pPr algn="l">
              <a:buFont typeface="+mj-lt"/>
              <a:buAutoNum type="arabicPeriod"/>
            </a:pPr>
            <a:r>
              <a:rPr lang="en-GB" sz="2000" b="1" i="0" dirty="0">
                <a:effectLst/>
              </a:rPr>
              <a:t>R^2 score, or Coefficient of Determination</a:t>
            </a:r>
            <a:r>
              <a:rPr lang="en-GB" sz="2000" b="0" i="0" dirty="0">
                <a:effectLst/>
              </a:rPr>
              <a:t>, measures how well the regression model explains the variance in the target variable. It indicates the proportion of the total variation in the target variable that is explained by the model.</a:t>
            </a:r>
          </a:p>
          <a:p>
            <a:pPr algn="l">
              <a:buFont typeface="+mj-lt"/>
              <a:buAutoNum type="arabicPeriod"/>
            </a:pPr>
            <a:r>
              <a:rPr lang="en-GB" sz="2000" b="1" i="0" dirty="0">
                <a:effectLst/>
              </a:rPr>
              <a:t>Mean Absolute Error (MAE)</a:t>
            </a:r>
            <a:r>
              <a:rPr lang="en-GB" sz="2000" b="0" i="0" dirty="0">
                <a:effectLst/>
              </a:rPr>
              <a:t> is a statistical metric used to measure the average magnitude of the errors in a set of predictions, without considering their direction (positive or negative). It represents how far the predictions are, on average, from the actual values.</a:t>
            </a:r>
          </a:p>
          <a:p>
            <a:endParaRPr lang="en-GB" dirty="0"/>
          </a:p>
        </p:txBody>
      </p:sp>
    </p:spTree>
    <p:extLst>
      <p:ext uri="{BB962C8B-B14F-4D97-AF65-F5344CB8AC3E}">
        <p14:creationId xmlns:p14="http://schemas.microsoft.com/office/powerpoint/2010/main" val="636929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201" y="895350"/>
            <a:ext cx="3247662" cy="1917700"/>
          </a:xfrm>
        </p:spPr>
        <p:txBody>
          <a:bodyPr>
            <a:normAutofit/>
          </a:bodyPr>
          <a:lstStyle/>
          <a:p>
            <a:r>
              <a:rPr lang="en-US" dirty="0"/>
              <a:t>Comparing Accuracies</a:t>
            </a:r>
            <a:br>
              <a:rPr lang="en-US" dirty="0"/>
            </a:br>
            <a:r>
              <a:rPr lang="en-US" dirty="0"/>
              <a:t> </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365760" y="2118360"/>
            <a:ext cx="3720102" cy="3933189"/>
          </a:xfrm>
        </p:spPr>
        <p:txBody>
          <a:bodyPr>
            <a:normAutofit/>
          </a:bodyPr>
          <a:lstStyle/>
          <a:p>
            <a:r>
              <a:rPr lang="en-GB" b="0" i="0" dirty="0">
                <a:effectLst/>
              </a:rPr>
              <a:t>Linear Regression and Ridge Regression perform almost identically, with both having very low RMSE and MAE values. They both make accurate predictions with minimal error. Lasso Regression has slightly higher RMSE and MAE values, indicating it has slightly more prediction error than the other two models, although the difference is small.</a:t>
            </a:r>
            <a:endParaRPr lang="en-US" dirty="0"/>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14</a:t>
            </a:fld>
            <a:endParaRPr lang="en-US" dirty="0"/>
          </a:p>
        </p:txBody>
      </p:sp>
      <p:pic>
        <p:nvPicPr>
          <p:cNvPr id="7170" name="Picture 2">
            <a:extLst>
              <a:ext uri="{FF2B5EF4-FFF2-40B4-BE49-F238E27FC236}">
                <a16:creationId xmlns:a16="http://schemas.microsoft.com/office/drawing/2014/main" id="{6826D2DC-843D-49F1-2FFC-B59637B062DA}"/>
              </a:ext>
            </a:extLst>
          </p:cNvPr>
          <p:cNvPicPr>
            <a:picLocks noGrp="1" noChangeAspect="1" noChangeArrowheads="1"/>
          </p:cNvPicPr>
          <p:nvPr>
            <p:ph type="tbl" sz="quarter" idx="14"/>
          </p:nvPr>
        </p:nvPicPr>
        <p:blipFill>
          <a:blip r:embed="rId3">
            <a:extLst>
              <a:ext uri="{28A0092B-C50C-407E-A947-70E740481C1C}">
                <a14:useLocalDpi xmlns:a14="http://schemas.microsoft.com/office/drawing/2010/main" val="0"/>
              </a:ext>
            </a:extLst>
          </a:blip>
          <a:srcRect/>
          <a:stretch>
            <a:fillRect/>
          </a:stretch>
        </p:blipFill>
        <p:spPr bwMode="auto">
          <a:xfrm>
            <a:off x="3928116" y="1996440"/>
            <a:ext cx="8020044" cy="2625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164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FF831-4152-0094-6D1C-1C2905FC1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AC1EBA-07B5-5C19-5979-2B8986319E0D}"/>
              </a:ext>
            </a:extLst>
          </p:cNvPr>
          <p:cNvSpPr>
            <a:spLocks noGrp="1"/>
          </p:cNvSpPr>
          <p:nvPr>
            <p:ph type="ctrTitle"/>
          </p:nvPr>
        </p:nvSpPr>
        <p:spPr>
          <a:xfrm>
            <a:off x="307917" y="571407"/>
            <a:ext cx="4179570" cy="3376691"/>
          </a:xfrm>
        </p:spPr>
        <p:txBody>
          <a:bodyPr/>
          <a:lstStyle/>
          <a:p>
            <a:r>
              <a:rPr lang="en-GB" dirty="0"/>
              <a:t>Data Visualization</a:t>
            </a:r>
            <a:endParaRPr lang="en-US" dirty="0"/>
          </a:p>
        </p:txBody>
      </p:sp>
      <p:cxnSp>
        <p:nvCxnSpPr>
          <p:cNvPr id="21" name="Straight Connector 20">
            <a:extLst>
              <a:ext uri="{FF2B5EF4-FFF2-40B4-BE49-F238E27FC236}">
                <a16:creationId xmlns:a16="http://schemas.microsoft.com/office/drawing/2014/main" id="{FC6B1298-F0EA-0507-BCE5-57C11ABAB4D5}"/>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541EA37-23B3-B2C1-8C54-01B78ED44EEB}"/>
              </a:ext>
            </a:extLst>
          </p:cNvPr>
          <p:cNvSpPr txBox="1"/>
          <p:nvPr/>
        </p:nvSpPr>
        <p:spPr>
          <a:xfrm>
            <a:off x="6096000" y="1463040"/>
            <a:ext cx="5788083" cy="3970318"/>
          </a:xfrm>
          <a:prstGeom prst="rect">
            <a:avLst/>
          </a:prstGeom>
          <a:noFill/>
        </p:spPr>
        <p:txBody>
          <a:bodyPr wrap="square" rtlCol="0">
            <a:spAutoFit/>
          </a:bodyPr>
          <a:lstStyle/>
          <a:p>
            <a:r>
              <a:rPr lang="en-GB" b="0" i="0" dirty="0">
                <a:solidFill>
                  <a:srgbClr val="E3E3E3"/>
                </a:solidFill>
                <a:effectLst/>
              </a:rPr>
              <a:t> 1.How has '</a:t>
            </a:r>
            <a:r>
              <a:rPr lang="en-GB" b="0" i="0" dirty="0" err="1">
                <a:solidFill>
                  <a:srgbClr val="E3E3E3"/>
                </a:solidFill>
                <a:effectLst/>
              </a:rPr>
              <a:t>Global_active_power</a:t>
            </a:r>
            <a:r>
              <a:rPr lang="en-GB" b="0" i="0" dirty="0">
                <a:solidFill>
                  <a:srgbClr val="E3E3E3"/>
                </a:solidFill>
                <a:effectLst/>
              </a:rPr>
              <a:t>' changed or trended over time?</a:t>
            </a:r>
          </a:p>
          <a:p>
            <a:endParaRPr lang="en-GB" b="0" i="0" dirty="0">
              <a:solidFill>
                <a:srgbClr val="E3E3E3"/>
              </a:solidFill>
              <a:effectLst/>
            </a:endParaRPr>
          </a:p>
          <a:p>
            <a:r>
              <a:rPr lang="en-GB" dirty="0">
                <a:solidFill>
                  <a:srgbClr val="E3E3E3"/>
                </a:solidFill>
              </a:rPr>
              <a:t>2.</a:t>
            </a:r>
            <a:r>
              <a:rPr lang="en-GB" b="0" i="0" dirty="0">
                <a:solidFill>
                  <a:srgbClr val="E3E3E3"/>
                </a:solidFill>
                <a:effectLst/>
              </a:rPr>
              <a:t> What is the nature of the relationship between '</a:t>
            </a:r>
            <a:r>
              <a:rPr lang="en-GB" b="0" i="0" dirty="0" err="1">
                <a:solidFill>
                  <a:srgbClr val="E3E3E3"/>
                </a:solidFill>
                <a:effectLst/>
              </a:rPr>
              <a:t>Global_active_power</a:t>
            </a:r>
            <a:r>
              <a:rPr lang="en-GB" b="0" i="0" dirty="0">
                <a:solidFill>
                  <a:srgbClr val="E3E3E3"/>
                </a:solidFill>
                <a:effectLst/>
              </a:rPr>
              <a:t>' and 'Voltage’?</a:t>
            </a:r>
          </a:p>
          <a:p>
            <a:endParaRPr lang="en-GB" dirty="0">
              <a:solidFill>
                <a:srgbClr val="E3E3E3"/>
              </a:solidFill>
            </a:endParaRPr>
          </a:p>
          <a:p>
            <a:r>
              <a:rPr lang="en-GB" dirty="0">
                <a:solidFill>
                  <a:srgbClr val="E3E3E3"/>
                </a:solidFill>
              </a:rPr>
              <a:t>3.</a:t>
            </a:r>
            <a:r>
              <a:rPr lang="en-GB" b="0" i="0" dirty="0">
                <a:solidFill>
                  <a:srgbClr val="E3E3E3"/>
                </a:solidFill>
                <a:effectLst/>
              </a:rPr>
              <a:t> How does '</a:t>
            </a:r>
            <a:r>
              <a:rPr lang="en-GB" b="0" i="0" dirty="0" err="1">
                <a:solidFill>
                  <a:srgbClr val="E3E3E3"/>
                </a:solidFill>
                <a:effectLst/>
              </a:rPr>
              <a:t>Global_intensity</a:t>
            </a:r>
            <a:r>
              <a:rPr lang="en-GB" b="0" i="0" dirty="0">
                <a:solidFill>
                  <a:srgbClr val="E3E3E3"/>
                </a:solidFill>
                <a:effectLst/>
              </a:rPr>
              <a:t>' fluctuate across different hours of the day?</a:t>
            </a:r>
          </a:p>
          <a:p>
            <a:endParaRPr lang="en-GB" dirty="0">
              <a:solidFill>
                <a:srgbClr val="E3E3E3"/>
              </a:solidFill>
            </a:endParaRPr>
          </a:p>
          <a:p>
            <a:r>
              <a:rPr lang="en-GB" b="0" i="0" dirty="0">
                <a:solidFill>
                  <a:srgbClr val="E3E3E3"/>
                </a:solidFill>
                <a:effectLst/>
              </a:rPr>
              <a:t>4.What is the average '</a:t>
            </a:r>
            <a:r>
              <a:rPr lang="en-GB" b="0" i="0" dirty="0" err="1">
                <a:solidFill>
                  <a:srgbClr val="E3E3E3"/>
                </a:solidFill>
                <a:effectLst/>
              </a:rPr>
              <a:t>Sub_metering</a:t>
            </a:r>
            <a:r>
              <a:rPr lang="en-GB" b="0" i="0" dirty="0">
                <a:solidFill>
                  <a:srgbClr val="E3E3E3"/>
                </a:solidFill>
                <a:effectLst/>
              </a:rPr>
              <a:t>' value on a daily basis?</a:t>
            </a:r>
          </a:p>
          <a:p>
            <a:endParaRPr lang="en-GB" dirty="0">
              <a:solidFill>
                <a:srgbClr val="E3E3E3"/>
              </a:solidFill>
            </a:endParaRPr>
          </a:p>
          <a:p>
            <a:r>
              <a:rPr lang="en-GB" dirty="0">
                <a:solidFill>
                  <a:srgbClr val="E3E3E3"/>
                </a:solidFill>
              </a:rPr>
              <a:t>5.</a:t>
            </a:r>
            <a:r>
              <a:rPr lang="en-GB" b="0" i="0" dirty="0">
                <a:solidFill>
                  <a:srgbClr val="E3E3E3"/>
                </a:solidFill>
                <a:effectLst/>
              </a:rPr>
              <a:t> How does '</a:t>
            </a:r>
            <a:r>
              <a:rPr lang="en-GB" b="0" i="0" dirty="0" err="1">
                <a:solidFill>
                  <a:srgbClr val="E3E3E3"/>
                </a:solidFill>
                <a:effectLst/>
              </a:rPr>
              <a:t>Global_reactive_power</a:t>
            </a:r>
            <a:r>
              <a:rPr lang="en-GB" b="0" i="0" dirty="0">
                <a:solidFill>
                  <a:srgbClr val="E3E3E3"/>
                </a:solidFill>
                <a:effectLst/>
              </a:rPr>
              <a:t>' differ on holidays compared to regular days?</a:t>
            </a:r>
            <a:endParaRPr lang="en-GB" dirty="0"/>
          </a:p>
        </p:txBody>
      </p:sp>
    </p:spTree>
    <p:extLst>
      <p:ext uri="{BB962C8B-B14F-4D97-AF65-F5344CB8AC3E}">
        <p14:creationId xmlns:p14="http://schemas.microsoft.com/office/powerpoint/2010/main" val="493325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969818" y="0"/>
            <a:ext cx="5655197" cy="1997867"/>
          </a:xfrm>
        </p:spPr>
        <p:txBody>
          <a:bodyPr anchor="b"/>
          <a:lstStyle/>
          <a:p>
            <a:r>
              <a:rPr lang="en-GB" b="1" i="0" dirty="0">
                <a:effectLst/>
                <a:latin typeface="+mn-lt"/>
              </a:rPr>
              <a:t>Why certain models have good accuracy and others don't?</a:t>
            </a:r>
            <a:br>
              <a:rPr lang="en-GB" b="1" i="0" dirty="0">
                <a:effectLst/>
                <a:latin typeface="system-ui"/>
              </a:rPr>
            </a:br>
            <a:endParaRPr lang="en-US" dirty="0"/>
          </a:p>
        </p:txBody>
      </p:sp>
      <p:sp>
        <p:nvSpPr>
          <p:cNvPr id="6" name="Text Placeholder 5">
            <a:extLst>
              <a:ext uri="{FF2B5EF4-FFF2-40B4-BE49-F238E27FC236}">
                <a16:creationId xmlns:a16="http://schemas.microsoft.com/office/drawing/2014/main" id="{D2E1CF79-4FDC-8CAF-CC16-E309A2C49758}"/>
              </a:ext>
            </a:extLst>
          </p:cNvPr>
          <p:cNvSpPr>
            <a:spLocks noGrp="1"/>
          </p:cNvSpPr>
          <p:nvPr>
            <p:ph type="body" idx="1"/>
          </p:nvPr>
        </p:nvSpPr>
        <p:spPr>
          <a:xfrm>
            <a:off x="838200" y="2705177"/>
            <a:ext cx="5733772" cy="448990"/>
          </a:xfrm>
        </p:spPr>
        <p:txBody>
          <a:bodyPr/>
          <a:lstStyle/>
          <a:p>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576744" y="1561351"/>
            <a:ext cx="10229801" cy="4284967"/>
          </a:xfrm>
        </p:spPr>
        <p:txBody>
          <a:bodyPr>
            <a:noAutofit/>
          </a:bodyPr>
          <a:lstStyle/>
          <a:p>
            <a:r>
              <a:rPr lang="en-GB" b="1" dirty="0"/>
              <a:t>Linear Relationships in Data</a:t>
            </a:r>
            <a:endParaRPr lang="en-GB" dirty="0"/>
          </a:p>
          <a:p>
            <a:pPr>
              <a:buFont typeface="Arial" panose="020B0604020202020204" pitchFamily="34" charset="0"/>
              <a:buChar char="•"/>
            </a:pPr>
            <a:r>
              <a:rPr lang="en-GB" b="1" dirty="0"/>
              <a:t>Strong Linear Relationships</a:t>
            </a:r>
            <a:r>
              <a:rPr lang="en-GB" dirty="0"/>
              <a:t>: Linear Regression, Ridge, and Lasso work well when the data has a clear straight-line relationship between features and target. These models are simple, efficient, and suitable for straightforward data.</a:t>
            </a:r>
          </a:p>
          <a:p>
            <a:r>
              <a:rPr lang="en-GB" b="1" dirty="0"/>
              <a:t>Impact of Regularization</a:t>
            </a:r>
            <a:endParaRPr lang="en-GB" dirty="0"/>
          </a:p>
          <a:p>
            <a:pPr>
              <a:buFont typeface="Arial" panose="020B0604020202020204" pitchFamily="34" charset="0"/>
              <a:buChar char="•"/>
            </a:pPr>
            <a:r>
              <a:rPr lang="en-GB" b="1" dirty="0"/>
              <a:t>Ridge Regression</a:t>
            </a:r>
            <a:r>
              <a:rPr lang="en-GB" dirty="0"/>
              <a:t>: Adds a penalty for large coefficients to stabilize the model and prevent overfitting, improving performance slightly.</a:t>
            </a:r>
          </a:p>
          <a:p>
            <a:pPr>
              <a:buFont typeface="Arial" panose="020B0604020202020204" pitchFamily="34" charset="0"/>
              <a:buChar char="•"/>
            </a:pPr>
            <a:r>
              <a:rPr lang="en-GB" b="1" dirty="0"/>
              <a:t>Lasso Regression</a:t>
            </a:r>
            <a:r>
              <a:rPr lang="en-GB" dirty="0"/>
              <a:t>: Applies a penalty that can shrink some coefficients to zero, effectively removing less important features. This improves simplicity but may increase error if useful features are removed.</a:t>
            </a:r>
          </a:p>
          <a:p>
            <a:r>
              <a:rPr lang="en-GB" b="1" dirty="0"/>
              <a:t>Low Complexity and High Predictive Power</a:t>
            </a:r>
            <a:endParaRPr lang="en-GB" dirty="0"/>
          </a:p>
          <a:p>
            <a:pPr>
              <a:buFont typeface="Arial" panose="020B0604020202020204" pitchFamily="34" charset="0"/>
              <a:buChar char="•"/>
            </a:pPr>
            <a:r>
              <a:rPr lang="en-GB" b="1" dirty="0"/>
              <a:t>Clean Data and Good Features</a:t>
            </a:r>
            <a:r>
              <a:rPr lang="en-GB" dirty="0"/>
              <a:t>: Linear models perform well with low noise and relevant features, delivering accurate predictions.</a:t>
            </a:r>
          </a:p>
          <a:p>
            <a:pPr>
              <a:buFont typeface="Arial" panose="020B0604020202020204" pitchFamily="34" charset="0"/>
              <a:buChar char="•"/>
            </a:pPr>
            <a:r>
              <a:rPr lang="en-GB" b="1" dirty="0"/>
              <a:t>Avoiding Overfitting</a:t>
            </a:r>
            <a:r>
              <a:rPr lang="en-GB" dirty="0"/>
              <a:t>: These models focus on the most important patterns without being overly complex, ensuring generalization to new data.</a:t>
            </a:r>
          </a:p>
          <a:p>
            <a:endParaRPr lang="en-US" dirty="0"/>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7887108" y="2705177"/>
            <a:ext cx="3943627" cy="448989"/>
          </a:xfrm>
        </p:spPr>
        <p:txBody>
          <a:bodyPr/>
          <a:lstStyle/>
          <a:p>
            <a:endParaRPr lang="en-US" dirty="0"/>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7887107" y="3164867"/>
            <a:ext cx="3943627" cy="3032733"/>
          </a:xfrm>
        </p:spPr>
        <p:txBody>
          <a:bodyPr>
            <a:normAutofit/>
          </a:bodyPr>
          <a:lstStyle/>
          <a:p>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2403577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8B95A-81AD-683C-E40B-87CE560BB1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4CB04-06B4-2E49-68D8-FC356E374A9F}"/>
              </a:ext>
            </a:extLst>
          </p:cNvPr>
          <p:cNvSpPr>
            <a:spLocks noGrp="1"/>
          </p:cNvSpPr>
          <p:nvPr>
            <p:ph type="ctrTitle"/>
          </p:nvPr>
        </p:nvSpPr>
        <p:spPr>
          <a:xfrm>
            <a:off x="7124353" y="605906"/>
            <a:ext cx="4179570" cy="3457971"/>
          </a:xfrm>
        </p:spPr>
        <p:txBody>
          <a:bodyPr/>
          <a:lstStyle/>
          <a:p>
            <a:r>
              <a:rPr lang="en-IN" sz="3600" dirty="0">
                <a:latin typeface="Times New Roman" panose="02020603050405020304" pitchFamily="18" charset="0"/>
                <a:cs typeface="Times New Roman" panose="02020603050405020304" pitchFamily="18" charset="0"/>
              </a:rPr>
              <a:t>Data Forecasting</a:t>
            </a:r>
            <a:endParaRPr lang="en-US" dirty="0"/>
          </a:p>
        </p:txBody>
      </p:sp>
    </p:spTree>
    <p:extLst>
      <p:ext uri="{BB962C8B-B14F-4D97-AF65-F5344CB8AC3E}">
        <p14:creationId xmlns:p14="http://schemas.microsoft.com/office/powerpoint/2010/main" val="3196381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154BE-7205-9483-FBF8-4F03DC8F3146}"/>
              </a:ext>
            </a:extLst>
          </p:cNvPr>
          <p:cNvSpPr>
            <a:spLocks noGrp="1"/>
          </p:cNvSpPr>
          <p:nvPr>
            <p:ph type="title"/>
          </p:nvPr>
        </p:nvSpPr>
        <p:spPr>
          <a:xfrm>
            <a:off x="807158" y="-65468"/>
            <a:ext cx="10515600" cy="1325563"/>
          </a:xfrm>
        </p:spPr>
        <p:txBody>
          <a:bodyPr/>
          <a:lstStyle/>
          <a:p>
            <a:r>
              <a:rPr lang="en-IN" sz="2800" dirty="0">
                <a:latin typeface="Times New Roman" panose="02020603050405020304" pitchFamily="18" charset="0"/>
                <a:cs typeface="Times New Roman" panose="02020603050405020304" pitchFamily="18" charset="0"/>
              </a:rPr>
              <a:t>ARIMA Model</a:t>
            </a:r>
            <a:endParaRPr lang="en-GB" dirty="0"/>
          </a:p>
        </p:txBody>
      </p:sp>
      <p:sp>
        <p:nvSpPr>
          <p:cNvPr id="4" name="Slide Number Placeholder 3">
            <a:extLst>
              <a:ext uri="{FF2B5EF4-FFF2-40B4-BE49-F238E27FC236}">
                <a16:creationId xmlns:a16="http://schemas.microsoft.com/office/drawing/2014/main" id="{12FEC7EB-8FED-6D1D-E185-C71C1E566163}"/>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
        <p:nvSpPr>
          <p:cNvPr id="5" name="TextBox 4">
            <a:extLst>
              <a:ext uri="{FF2B5EF4-FFF2-40B4-BE49-F238E27FC236}">
                <a16:creationId xmlns:a16="http://schemas.microsoft.com/office/drawing/2014/main" id="{8875927F-B33C-5365-44EC-E7F6A9AB1C7E}"/>
              </a:ext>
            </a:extLst>
          </p:cNvPr>
          <p:cNvSpPr txBox="1"/>
          <p:nvPr/>
        </p:nvSpPr>
        <p:spPr>
          <a:xfrm>
            <a:off x="1004455" y="1260095"/>
            <a:ext cx="10649989" cy="2031325"/>
          </a:xfrm>
          <a:prstGeom prst="rect">
            <a:avLst/>
          </a:prstGeom>
          <a:noFill/>
        </p:spPr>
        <p:txBody>
          <a:bodyPr wrap="square" rtlCol="0">
            <a:spAutoFit/>
          </a:bodyPr>
          <a:lstStyle/>
          <a:p>
            <a:r>
              <a:rPr lang="en-US" sz="1800" b="0" i="0" dirty="0">
                <a:effectLst/>
                <a:latin typeface="Times New Roman" panose="02020603050405020304" pitchFamily="18" charset="0"/>
                <a:cs typeface="Times New Roman" panose="02020603050405020304" pitchFamily="18" charset="0"/>
              </a:rPr>
              <a:t>An autoregressive integrated moving average, or ARIMA, is a statistical analysis model that uses time series data to either better understand the data set or to predict future trends.</a:t>
            </a:r>
          </a:p>
          <a:p>
            <a:endParaRPr lang="en-US" dirty="0">
              <a:latin typeface="Times New Roman" panose="02020603050405020304" pitchFamily="18" charset="0"/>
              <a:cs typeface="Times New Roman" panose="02020603050405020304" pitchFamily="18" charset="0"/>
            </a:endParaRPr>
          </a:p>
          <a:p>
            <a:r>
              <a:rPr lang="en-US" sz="1800" i="0" dirty="0">
                <a:effectLst/>
                <a:latin typeface="system-ui"/>
              </a:rPr>
              <a:t>ARIMA works well for time series data that shows stationarity after differencing, and it captures patterns based on past values and errors.</a:t>
            </a:r>
          </a:p>
          <a:p>
            <a:endParaRPr lang="en-IN" sz="1800" dirty="0">
              <a:latin typeface="Times New Roman" panose="02020603050405020304" pitchFamily="18" charset="0"/>
              <a:cs typeface="Times New Roman" panose="02020603050405020304" pitchFamily="18" charset="0"/>
            </a:endParaRPr>
          </a:p>
          <a:p>
            <a:endParaRPr lang="en-GB" dirty="0"/>
          </a:p>
        </p:txBody>
      </p:sp>
      <p:pic>
        <p:nvPicPr>
          <p:cNvPr id="2052" name="Picture 4">
            <a:extLst>
              <a:ext uri="{FF2B5EF4-FFF2-40B4-BE49-F238E27FC236}">
                <a16:creationId xmlns:a16="http://schemas.microsoft.com/office/drawing/2014/main" id="{EBC99343-98DA-E0DC-1488-2C49073E3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915" y="2787707"/>
            <a:ext cx="10649988" cy="3568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73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90E3E-13CA-112E-862E-64251B5B7C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B1EEFB-9CDC-12BB-4904-2CFA1D7584A3}"/>
              </a:ext>
            </a:extLst>
          </p:cNvPr>
          <p:cNvSpPr>
            <a:spLocks noGrp="1"/>
          </p:cNvSpPr>
          <p:nvPr>
            <p:ph type="title"/>
          </p:nvPr>
        </p:nvSpPr>
        <p:spPr>
          <a:xfrm>
            <a:off x="807158" y="-65468"/>
            <a:ext cx="10515600" cy="1325563"/>
          </a:xfrm>
        </p:spPr>
        <p:txBody>
          <a:bodyPr/>
          <a:lstStyle/>
          <a:p>
            <a:r>
              <a:rPr lang="en-IN" sz="2800" dirty="0">
                <a:latin typeface="Times New Roman" panose="02020603050405020304" pitchFamily="18" charset="0"/>
                <a:cs typeface="Times New Roman" panose="02020603050405020304" pitchFamily="18" charset="0"/>
              </a:rPr>
              <a:t>ARIMA Model - MATHEMATICS</a:t>
            </a:r>
            <a:endParaRPr lang="en-GB" dirty="0"/>
          </a:p>
        </p:txBody>
      </p:sp>
      <p:sp>
        <p:nvSpPr>
          <p:cNvPr id="4" name="Slide Number Placeholder 3">
            <a:extLst>
              <a:ext uri="{FF2B5EF4-FFF2-40B4-BE49-F238E27FC236}">
                <a16:creationId xmlns:a16="http://schemas.microsoft.com/office/drawing/2014/main" id="{462C968A-35D4-A078-494F-6A94B7462603}"/>
              </a:ext>
            </a:extLst>
          </p:cNvPr>
          <p:cNvSpPr>
            <a:spLocks noGrp="1"/>
          </p:cNvSpPr>
          <p:nvPr>
            <p:ph type="sldNum" sz="quarter" idx="12"/>
          </p:nvPr>
        </p:nvSpPr>
        <p:spPr/>
        <p:txBody>
          <a:bodyPr/>
          <a:lstStyle/>
          <a:p>
            <a:fld id="{A49DFD55-3C28-40EF-9E31-A92D2E4017FF}" type="slidenum">
              <a:rPr lang="en-US" smtClean="0"/>
              <a:pPr/>
              <a:t>19</a:t>
            </a:fld>
            <a:endParaRPr lang="en-US" dirty="0"/>
          </a:p>
        </p:txBody>
      </p:sp>
      <p:pic>
        <p:nvPicPr>
          <p:cNvPr id="3074" name="Picture 2">
            <a:extLst>
              <a:ext uri="{FF2B5EF4-FFF2-40B4-BE49-F238E27FC236}">
                <a16:creationId xmlns:a16="http://schemas.microsoft.com/office/drawing/2014/main" id="{2008EACA-73E6-38AA-680F-AE94F894D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928" y="1615613"/>
            <a:ext cx="8142143" cy="319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321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967740" y="471805"/>
            <a:ext cx="2895600" cy="1325563"/>
          </a:xfrm>
        </p:spPr>
        <p:txBody>
          <a:bodyPr/>
          <a:lstStyle/>
          <a:p>
            <a:r>
              <a:rPr lang="en-US"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a:bodyPr>
          <a:lstStyle/>
          <a:p>
            <a:r>
              <a:rPr lang="en-US" dirty="0"/>
              <a:t>Problem Statement</a:t>
            </a:r>
          </a:p>
          <a:p>
            <a:r>
              <a:rPr lang="en-US" dirty="0"/>
              <a:t>Data Cleaning</a:t>
            </a:r>
          </a:p>
          <a:p>
            <a:r>
              <a:rPr lang="en-US" dirty="0"/>
              <a:t>Data Visualization</a:t>
            </a:r>
          </a:p>
          <a:p>
            <a:r>
              <a:rPr lang="en-US" dirty="0"/>
              <a:t>Model Building</a:t>
            </a:r>
          </a:p>
          <a:p>
            <a:r>
              <a:rPr lang="en-US" dirty="0"/>
              <a:t>Data and Model analysis</a:t>
            </a:r>
          </a:p>
          <a:p>
            <a:r>
              <a:rPr lang="en-US" dirty="0"/>
              <a:t>Data Forecasting</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FB7D9-4BB0-3299-C30A-7B113822A2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E2C275-45E0-68D6-967E-A397BA26105B}"/>
              </a:ext>
            </a:extLst>
          </p:cNvPr>
          <p:cNvSpPr>
            <a:spLocks noGrp="1"/>
          </p:cNvSpPr>
          <p:nvPr>
            <p:ph type="title"/>
          </p:nvPr>
        </p:nvSpPr>
        <p:spPr>
          <a:xfrm>
            <a:off x="807158" y="-65468"/>
            <a:ext cx="10515600" cy="1325563"/>
          </a:xfrm>
        </p:spPr>
        <p:txBody>
          <a:bodyPr/>
          <a:lstStyle/>
          <a:p>
            <a:r>
              <a:rPr lang="en-IN" dirty="0">
                <a:latin typeface="Times New Roman" panose="02020603050405020304" pitchFamily="18" charset="0"/>
                <a:cs typeface="Times New Roman" panose="02020603050405020304" pitchFamily="18" charset="0"/>
              </a:rPr>
              <a:t>Prophet model</a:t>
            </a:r>
            <a:endParaRPr lang="en-GB" dirty="0"/>
          </a:p>
        </p:txBody>
      </p:sp>
      <p:sp>
        <p:nvSpPr>
          <p:cNvPr id="4" name="Slide Number Placeholder 3">
            <a:extLst>
              <a:ext uri="{FF2B5EF4-FFF2-40B4-BE49-F238E27FC236}">
                <a16:creationId xmlns:a16="http://schemas.microsoft.com/office/drawing/2014/main" id="{D13BF6A1-6D6C-784F-8386-F199754ECD9C}"/>
              </a:ext>
            </a:extLst>
          </p:cNvPr>
          <p:cNvSpPr>
            <a:spLocks noGrp="1"/>
          </p:cNvSpPr>
          <p:nvPr>
            <p:ph type="sldNum" sz="quarter" idx="12"/>
          </p:nvPr>
        </p:nvSpPr>
        <p:spPr/>
        <p:txBody>
          <a:bodyPr/>
          <a:lstStyle/>
          <a:p>
            <a:fld id="{A49DFD55-3C28-40EF-9E31-A92D2E4017FF}" type="slidenum">
              <a:rPr lang="en-US" smtClean="0"/>
              <a:pPr/>
              <a:t>20</a:t>
            </a:fld>
            <a:endParaRPr lang="en-US" dirty="0"/>
          </a:p>
        </p:txBody>
      </p:sp>
      <p:sp>
        <p:nvSpPr>
          <p:cNvPr id="5" name="TextBox 4">
            <a:extLst>
              <a:ext uri="{FF2B5EF4-FFF2-40B4-BE49-F238E27FC236}">
                <a16:creationId xmlns:a16="http://schemas.microsoft.com/office/drawing/2014/main" id="{D3272190-A85C-A15D-D471-EE093ACC5F75}"/>
              </a:ext>
            </a:extLst>
          </p:cNvPr>
          <p:cNvSpPr txBox="1"/>
          <p:nvPr/>
        </p:nvSpPr>
        <p:spPr>
          <a:xfrm>
            <a:off x="1070957" y="1609229"/>
            <a:ext cx="10649989" cy="4524315"/>
          </a:xfrm>
          <a:prstGeom prst="rect">
            <a:avLst/>
          </a:prstGeom>
          <a:noFill/>
        </p:spPr>
        <p:txBody>
          <a:bodyPr wrap="square" rtlCol="0">
            <a:spAutoFit/>
          </a:bodyPr>
          <a:lstStyle/>
          <a:p>
            <a:r>
              <a:rPr lang="en-GB" b="0" i="0" dirty="0">
                <a:effectLst/>
                <a:latin typeface="system-ui"/>
              </a:rPr>
              <a:t>Prophet is a time series forecasting tool developed by Facebook, suitable for data with strong trends and seasonality.</a:t>
            </a:r>
            <a:endParaRPr lang="en-US" dirty="0">
              <a:latin typeface="Times New Roman" panose="02020603050405020304" pitchFamily="18" charset="0"/>
              <a:cs typeface="Times New Roman" panose="02020603050405020304" pitchFamily="18" charset="0"/>
            </a:endParaRPr>
          </a:p>
          <a:p>
            <a:r>
              <a:rPr lang="en-GB" dirty="0"/>
              <a:t>Prophet is an open-source time series forecasting tool developed by Facebook. It handles trends, seasonality, and holidays automatically, making it suitable for data with irregular intervals or missing values. Easy to use, Prophet is robust against outliers and effective for business applications, such as demand forecasting or sales predictions. It supports customizations for advanced forecasting needs.</a:t>
            </a:r>
          </a:p>
          <a:p>
            <a:endParaRPr lang="en-GB" dirty="0"/>
          </a:p>
          <a:p>
            <a:r>
              <a:rPr lang="en-GB" dirty="0"/>
              <a:t>Prophet works by breaking time series data (like sales, temperatures, or website traffic over time) into three main parts:</a:t>
            </a:r>
          </a:p>
          <a:p>
            <a:pPr>
              <a:buFont typeface="+mj-lt"/>
              <a:buAutoNum type="arabicPeriod"/>
            </a:pPr>
            <a:r>
              <a:rPr lang="en-GB" b="1" dirty="0"/>
              <a:t>Trend</a:t>
            </a:r>
            <a:r>
              <a:rPr lang="en-GB" dirty="0"/>
              <a:t>: It looks for the overall direction of the data—whether it’s going up, down, or staying steady over time.</a:t>
            </a:r>
          </a:p>
          <a:p>
            <a:pPr>
              <a:buFont typeface="+mj-lt"/>
              <a:buAutoNum type="arabicPeriod"/>
            </a:pPr>
            <a:r>
              <a:rPr lang="en-GB" b="1" dirty="0"/>
              <a:t>Seasonality</a:t>
            </a:r>
            <a:r>
              <a:rPr lang="en-GB" dirty="0"/>
              <a:t>: It identifies repeating patterns, like higher sales during holidays or weekends.</a:t>
            </a:r>
          </a:p>
          <a:p>
            <a:pPr>
              <a:buFont typeface="+mj-lt"/>
              <a:buAutoNum type="arabicPeriod"/>
            </a:pPr>
            <a:r>
              <a:rPr lang="en-GB" b="1" dirty="0"/>
              <a:t>Holidays</a:t>
            </a:r>
            <a:r>
              <a:rPr lang="en-GB" dirty="0"/>
              <a:t>: It accounts for special days that might cause spikes or drops, like festivals or promotions.</a:t>
            </a:r>
          </a:p>
          <a:p>
            <a:endParaRPr lang="en-GB" dirty="0"/>
          </a:p>
          <a:p>
            <a:endParaRPr lang="en-IN" sz="18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918345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C5D03-3715-8C66-011E-32E5831902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D13EDD-E344-A51C-50C6-BBED358DB3D1}"/>
              </a:ext>
            </a:extLst>
          </p:cNvPr>
          <p:cNvSpPr>
            <a:spLocks noGrp="1"/>
          </p:cNvSpPr>
          <p:nvPr>
            <p:ph type="title"/>
          </p:nvPr>
        </p:nvSpPr>
        <p:spPr>
          <a:xfrm>
            <a:off x="807158" y="-342254"/>
            <a:ext cx="10515600" cy="1325563"/>
          </a:xfrm>
        </p:spPr>
        <p:txBody>
          <a:bodyPr/>
          <a:lstStyle/>
          <a:p>
            <a:r>
              <a:rPr lang="en-IN" dirty="0">
                <a:latin typeface="Times New Roman" panose="02020603050405020304" pitchFamily="18" charset="0"/>
                <a:cs typeface="Times New Roman" panose="02020603050405020304" pitchFamily="18" charset="0"/>
              </a:rPr>
              <a:t>Prophet model- Mathematics</a:t>
            </a:r>
            <a:endParaRPr lang="en-GB" dirty="0"/>
          </a:p>
        </p:txBody>
      </p:sp>
      <p:sp>
        <p:nvSpPr>
          <p:cNvPr id="4" name="Slide Number Placeholder 3">
            <a:extLst>
              <a:ext uri="{FF2B5EF4-FFF2-40B4-BE49-F238E27FC236}">
                <a16:creationId xmlns:a16="http://schemas.microsoft.com/office/drawing/2014/main" id="{3CC01B39-07E9-6FFF-783D-38DF033A1413}"/>
              </a:ext>
            </a:extLst>
          </p:cNvPr>
          <p:cNvSpPr>
            <a:spLocks noGrp="1"/>
          </p:cNvSpPr>
          <p:nvPr>
            <p:ph type="sldNum" sz="quarter" idx="12"/>
          </p:nvPr>
        </p:nvSpPr>
        <p:spPr/>
        <p:txBody>
          <a:bodyPr/>
          <a:lstStyle/>
          <a:p>
            <a:fld id="{A49DFD55-3C28-40EF-9E31-A92D2E4017FF}" type="slidenum">
              <a:rPr lang="en-US" smtClean="0"/>
              <a:pPr/>
              <a:t>21</a:t>
            </a:fld>
            <a:endParaRPr lang="en-US" dirty="0"/>
          </a:p>
        </p:txBody>
      </p:sp>
      <p:sp>
        <p:nvSpPr>
          <p:cNvPr id="5" name="TextBox 4">
            <a:extLst>
              <a:ext uri="{FF2B5EF4-FFF2-40B4-BE49-F238E27FC236}">
                <a16:creationId xmlns:a16="http://schemas.microsoft.com/office/drawing/2014/main" id="{2D616F8A-FC5E-E491-B5F8-56F71E2625AD}"/>
              </a:ext>
            </a:extLst>
          </p:cNvPr>
          <p:cNvSpPr txBox="1"/>
          <p:nvPr/>
        </p:nvSpPr>
        <p:spPr>
          <a:xfrm>
            <a:off x="672769" y="1089163"/>
            <a:ext cx="10649989" cy="5632311"/>
          </a:xfrm>
          <a:prstGeom prst="rect">
            <a:avLst/>
          </a:prstGeom>
          <a:noFill/>
        </p:spPr>
        <p:txBody>
          <a:bodyPr wrap="square" rtlCol="0">
            <a:spAutoFit/>
          </a:bodyPr>
          <a:lstStyle/>
          <a:p>
            <a:r>
              <a:rPr lang="en-GB" dirty="0"/>
              <a:t>Prophet combines these pieces to predict future values. If your data is messy or has gaps, Prophet can still handle it, making it a flexible and easy-to-use tool for forecasting.</a:t>
            </a:r>
          </a:p>
          <a:p>
            <a:endParaRPr lang="en-GB" dirty="0"/>
          </a:p>
          <a:p>
            <a:pPr algn="l"/>
            <a:r>
              <a:rPr lang="en-GB" b="0" i="0" dirty="0">
                <a:effectLst/>
              </a:rPr>
              <a:t>Trend</a:t>
            </a:r>
          </a:p>
          <a:p>
            <a:pPr algn="l"/>
            <a:r>
              <a:rPr lang="en-GB" b="0" i="0" dirty="0">
                <a:effectLst/>
              </a:rPr>
              <a:t>Linear Growth: Models a steady increase or decrease in data over time.</a:t>
            </a:r>
          </a:p>
          <a:p>
            <a:pPr algn="l"/>
            <a:r>
              <a:rPr lang="en-GB" b="0" i="0" dirty="0">
                <a:effectLst/>
              </a:rPr>
              <a:t>Logistic Growth: Models saturation points where growth slows as it approaches a cap. </a:t>
            </a:r>
          </a:p>
          <a:p>
            <a:pPr algn="l"/>
            <a:r>
              <a:rPr lang="en-GB" b="0" i="0" dirty="0">
                <a:effectLst/>
              </a:rPr>
              <a:t>Formula:</a:t>
            </a:r>
          </a:p>
          <a:p>
            <a:endParaRPr lang="en-GB" dirty="0"/>
          </a:p>
          <a:p>
            <a:endParaRPr lang="en-GB" dirty="0"/>
          </a:p>
          <a:p>
            <a:endParaRPr lang="en-GB" dirty="0"/>
          </a:p>
          <a:p>
            <a:endParaRPr lang="en-GB" dirty="0"/>
          </a:p>
          <a:p>
            <a:endParaRPr lang="en-GB" dirty="0"/>
          </a:p>
          <a:p>
            <a:pPr algn="l"/>
            <a:r>
              <a:rPr lang="en-GB" b="0" i="0" dirty="0">
                <a:effectLst/>
                <a:latin typeface="system-ui"/>
              </a:rPr>
              <a:t>Seasonality</a:t>
            </a:r>
          </a:p>
          <a:p>
            <a:pPr algn="l"/>
            <a:r>
              <a:rPr lang="en-GB" b="0" i="0" dirty="0">
                <a:effectLst/>
                <a:latin typeface="system-ui"/>
              </a:rPr>
              <a:t>Captures repeating patterns in the data, such as daily, weekly, or yearly cycles. Additive or multiplicative seasonal effects.</a:t>
            </a:r>
          </a:p>
          <a:p>
            <a:pPr algn="l"/>
            <a:r>
              <a:rPr lang="en-GB" dirty="0">
                <a:latin typeface="system-ui"/>
              </a:rPr>
              <a:t>Formula :</a:t>
            </a:r>
          </a:p>
          <a:p>
            <a:pPr algn="l"/>
            <a:endParaRPr lang="en-GB" b="0" i="0" dirty="0">
              <a:effectLst/>
              <a:latin typeface="system-ui"/>
            </a:endParaRPr>
          </a:p>
          <a:p>
            <a:endParaRPr lang="en-GB" dirty="0"/>
          </a:p>
          <a:p>
            <a:endParaRPr lang="en-GB" dirty="0"/>
          </a:p>
          <a:p>
            <a:endParaRPr lang="en-GB" dirty="0"/>
          </a:p>
        </p:txBody>
      </p:sp>
      <p:pic>
        <p:nvPicPr>
          <p:cNvPr id="5122" name="Picture 2">
            <a:extLst>
              <a:ext uri="{FF2B5EF4-FFF2-40B4-BE49-F238E27FC236}">
                <a16:creationId xmlns:a16="http://schemas.microsoft.com/office/drawing/2014/main" id="{510FAE1E-BA63-F351-D2AB-CB33ED773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207" y="3169785"/>
            <a:ext cx="289560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678391F-0CC5-C8C7-75B0-10B60C661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6482" y="5623393"/>
            <a:ext cx="4591050"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721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5F113-5402-1383-8498-CF8D4E15A3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8FB2BE-D383-94F0-1172-65AED9B06BC2}"/>
              </a:ext>
            </a:extLst>
          </p:cNvPr>
          <p:cNvSpPr>
            <a:spLocks noGrp="1"/>
          </p:cNvSpPr>
          <p:nvPr>
            <p:ph type="title"/>
          </p:nvPr>
        </p:nvSpPr>
        <p:spPr>
          <a:xfrm>
            <a:off x="807158" y="-342254"/>
            <a:ext cx="10515600" cy="1325563"/>
          </a:xfrm>
        </p:spPr>
        <p:txBody>
          <a:bodyPr/>
          <a:lstStyle/>
          <a:p>
            <a:r>
              <a:rPr lang="en-IN" dirty="0">
                <a:latin typeface="Times New Roman" panose="02020603050405020304" pitchFamily="18" charset="0"/>
                <a:cs typeface="Times New Roman" panose="02020603050405020304" pitchFamily="18" charset="0"/>
              </a:rPr>
              <a:t>Prophet model- Mathematics</a:t>
            </a:r>
            <a:endParaRPr lang="en-GB" dirty="0"/>
          </a:p>
        </p:txBody>
      </p:sp>
      <p:sp>
        <p:nvSpPr>
          <p:cNvPr id="4" name="Slide Number Placeholder 3">
            <a:extLst>
              <a:ext uri="{FF2B5EF4-FFF2-40B4-BE49-F238E27FC236}">
                <a16:creationId xmlns:a16="http://schemas.microsoft.com/office/drawing/2014/main" id="{A04D463B-C983-85D6-45B8-CABAB78700A9}"/>
              </a:ext>
            </a:extLst>
          </p:cNvPr>
          <p:cNvSpPr>
            <a:spLocks noGrp="1"/>
          </p:cNvSpPr>
          <p:nvPr>
            <p:ph type="sldNum" sz="quarter" idx="12"/>
          </p:nvPr>
        </p:nvSpPr>
        <p:spPr/>
        <p:txBody>
          <a:bodyPr/>
          <a:lstStyle/>
          <a:p>
            <a:fld id="{A49DFD55-3C28-40EF-9E31-A92D2E4017FF}" type="slidenum">
              <a:rPr lang="en-US" smtClean="0"/>
              <a:pPr/>
              <a:t>22</a:t>
            </a:fld>
            <a:endParaRPr lang="en-US" dirty="0"/>
          </a:p>
        </p:txBody>
      </p:sp>
      <p:sp>
        <p:nvSpPr>
          <p:cNvPr id="5" name="TextBox 4">
            <a:extLst>
              <a:ext uri="{FF2B5EF4-FFF2-40B4-BE49-F238E27FC236}">
                <a16:creationId xmlns:a16="http://schemas.microsoft.com/office/drawing/2014/main" id="{16C1A55D-F7D9-6EE4-196A-7B9B71E76A81}"/>
              </a:ext>
            </a:extLst>
          </p:cNvPr>
          <p:cNvSpPr txBox="1"/>
          <p:nvPr/>
        </p:nvSpPr>
        <p:spPr>
          <a:xfrm>
            <a:off x="217137" y="983309"/>
            <a:ext cx="10649989" cy="3139321"/>
          </a:xfrm>
          <a:prstGeom prst="rect">
            <a:avLst/>
          </a:prstGeom>
          <a:noFill/>
        </p:spPr>
        <p:txBody>
          <a:bodyPr wrap="square" rtlCol="0">
            <a:spAutoFit/>
          </a:bodyPr>
          <a:lstStyle/>
          <a:p>
            <a:r>
              <a:rPr lang="en-GB" b="1" i="0" dirty="0">
                <a:effectLst/>
              </a:rPr>
              <a:t>	</a:t>
            </a:r>
          </a:p>
          <a:p>
            <a:endParaRPr lang="en-GB" b="1" dirty="0"/>
          </a:p>
          <a:p>
            <a:r>
              <a:rPr lang="en-GB" b="1" i="0" dirty="0">
                <a:effectLst/>
              </a:rPr>
              <a:t>	Final model</a:t>
            </a:r>
          </a:p>
          <a:p>
            <a:endParaRPr lang="en-GB" b="1" dirty="0"/>
          </a:p>
          <a:p>
            <a:pPr algn="l"/>
            <a:r>
              <a:rPr lang="en-GB" b="0" i="0" dirty="0">
                <a:effectLst/>
              </a:rPr>
              <a:t>		g(t): Trend component.</a:t>
            </a:r>
          </a:p>
          <a:p>
            <a:pPr algn="l"/>
            <a:r>
              <a:rPr lang="en-GB" b="0" i="0" dirty="0">
                <a:effectLst/>
              </a:rPr>
              <a:t>		s(t): Seasonality component.</a:t>
            </a:r>
          </a:p>
          <a:p>
            <a:pPr algn="l"/>
            <a:r>
              <a:rPr lang="en-GB" b="0" i="0" dirty="0">
                <a:effectLst/>
              </a:rPr>
              <a:t>		h(t): Holiday effects.</a:t>
            </a:r>
          </a:p>
          <a:p>
            <a:pPr algn="l"/>
            <a:r>
              <a:rPr lang="en-GB" b="0" i="0" dirty="0">
                <a:effectLst/>
              </a:rPr>
              <a:t>		ϵ t​: Error term.</a:t>
            </a:r>
          </a:p>
          <a:p>
            <a:pPr algn="l"/>
            <a:endParaRPr lang="en-GB" b="0" i="0" dirty="0">
              <a:effectLst/>
            </a:endParaRPr>
          </a:p>
          <a:p>
            <a:pPr algn="l"/>
            <a:r>
              <a:rPr lang="en-GB" dirty="0"/>
              <a:t>	Formula :</a:t>
            </a:r>
            <a:endParaRPr lang="en-GB" b="0" i="0" dirty="0">
              <a:effectLst/>
            </a:endParaRPr>
          </a:p>
          <a:p>
            <a:endParaRPr lang="en-GB" dirty="0"/>
          </a:p>
        </p:txBody>
      </p:sp>
      <p:pic>
        <p:nvPicPr>
          <p:cNvPr id="6146" name="Picture 2">
            <a:extLst>
              <a:ext uri="{FF2B5EF4-FFF2-40B4-BE49-F238E27FC236}">
                <a16:creationId xmlns:a16="http://schemas.microsoft.com/office/drawing/2014/main" id="{A8134127-665D-D6F4-E203-266FBEAF9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309" y="4306584"/>
            <a:ext cx="4881691" cy="1175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146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90E4-0452-6DA3-C00F-29C2E730E456}"/>
              </a:ext>
            </a:extLst>
          </p:cNvPr>
          <p:cNvSpPr>
            <a:spLocks noGrp="1"/>
          </p:cNvSpPr>
          <p:nvPr>
            <p:ph type="title"/>
          </p:nvPr>
        </p:nvSpPr>
        <p:spPr>
          <a:xfrm>
            <a:off x="705196" y="-372620"/>
            <a:ext cx="10515600" cy="1325563"/>
          </a:xfrm>
        </p:spPr>
        <p:txBody>
          <a:bodyPr/>
          <a:lstStyle/>
          <a:p>
            <a:r>
              <a:rPr lang="en-GB" dirty="0"/>
              <a:t>Weekly forecast</a:t>
            </a:r>
          </a:p>
        </p:txBody>
      </p:sp>
      <p:sp>
        <p:nvSpPr>
          <p:cNvPr id="4" name="Slide Number Placeholder 3">
            <a:extLst>
              <a:ext uri="{FF2B5EF4-FFF2-40B4-BE49-F238E27FC236}">
                <a16:creationId xmlns:a16="http://schemas.microsoft.com/office/drawing/2014/main" id="{FAEE13DF-555D-8E05-D735-6061ED1D3B04}"/>
              </a:ext>
            </a:extLst>
          </p:cNvPr>
          <p:cNvSpPr>
            <a:spLocks noGrp="1"/>
          </p:cNvSpPr>
          <p:nvPr>
            <p:ph type="sldNum" sz="quarter" idx="12"/>
          </p:nvPr>
        </p:nvSpPr>
        <p:spPr/>
        <p:txBody>
          <a:bodyPr/>
          <a:lstStyle/>
          <a:p>
            <a:fld id="{A49DFD55-3C28-40EF-9E31-A92D2E4017FF}" type="slidenum">
              <a:rPr lang="en-US" smtClean="0"/>
              <a:pPr/>
              <a:t>23</a:t>
            </a:fld>
            <a:endParaRPr lang="en-US" dirty="0"/>
          </a:p>
        </p:txBody>
      </p:sp>
      <p:pic>
        <p:nvPicPr>
          <p:cNvPr id="7172" name="Picture 4">
            <a:extLst>
              <a:ext uri="{FF2B5EF4-FFF2-40B4-BE49-F238E27FC236}">
                <a16:creationId xmlns:a16="http://schemas.microsoft.com/office/drawing/2014/main" id="{B96039CC-7085-59BF-7BA2-93950930C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05" y="1396481"/>
            <a:ext cx="7663815" cy="47294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521E2C4-DA9D-5C4D-8922-0BA28873B55D}"/>
              </a:ext>
            </a:extLst>
          </p:cNvPr>
          <p:cNvSpPr txBox="1"/>
          <p:nvPr/>
        </p:nvSpPr>
        <p:spPr>
          <a:xfrm>
            <a:off x="7863319" y="1152506"/>
            <a:ext cx="3940753" cy="4708981"/>
          </a:xfrm>
          <a:prstGeom prst="rect">
            <a:avLst/>
          </a:prstGeom>
          <a:noFill/>
        </p:spPr>
        <p:txBody>
          <a:bodyPr wrap="square" rtlCol="0">
            <a:spAutoFit/>
          </a:bodyPr>
          <a:lstStyle/>
          <a:p>
            <a:r>
              <a:rPr lang="en-GB" sz="2000" dirty="0"/>
              <a:t>Energy consumption was noticeably higher on weekdays compared to weekends, reflecting common household routines and industrial work schedules. This pattern highlights increased activity during weekdays, such as work hours and production processes. Additionally, peak usage times within the week, such as mornings and evenings when energy demand typically surges, were accurately identified, providing valuable insights into consumption trends.</a:t>
            </a:r>
          </a:p>
        </p:txBody>
      </p:sp>
    </p:spTree>
    <p:extLst>
      <p:ext uri="{BB962C8B-B14F-4D97-AF65-F5344CB8AC3E}">
        <p14:creationId xmlns:p14="http://schemas.microsoft.com/office/powerpoint/2010/main" val="3431881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BF810-6A91-F005-F853-037218BDC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EDDAB8-0114-1AF3-3A46-AB54CB5189AC}"/>
              </a:ext>
            </a:extLst>
          </p:cNvPr>
          <p:cNvSpPr>
            <a:spLocks noGrp="1"/>
          </p:cNvSpPr>
          <p:nvPr>
            <p:ph type="title"/>
          </p:nvPr>
        </p:nvSpPr>
        <p:spPr>
          <a:xfrm>
            <a:off x="705196" y="-372620"/>
            <a:ext cx="10515600" cy="1325563"/>
          </a:xfrm>
        </p:spPr>
        <p:txBody>
          <a:bodyPr/>
          <a:lstStyle/>
          <a:p>
            <a:r>
              <a:rPr lang="en-GB" dirty="0"/>
              <a:t>Monthly forecast</a:t>
            </a:r>
          </a:p>
        </p:txBody>
      </p:sp>
      <p:sp>
        <p:nvSpPr>
          <p:cNvPr id="4" name="Slide Number Placeholder 3">
            <a:extLst>
              <a:ext uri="{FF2B5EF4-FFF2-40B4-BE49-F238E27FC236}">
                <a16:creationId xmlns:a16="http://schemas.microsoft.com/office/drawing/2014/main" id="{658E0E2E-D626-7EFD-97BF-BDA591E9333D}"/>
              </a:ext>
            </a:extLst>
          </p:cNvPr>
          <p:cNvSpPr>
            <a:spLocks noGrp="1"/>
          </p:cNvSpPr>
          <p:nvPr>
            <p:ph type="sldNum" sz="quarter" idx="12"/>
          </p:nvPr>
        </p:nvSpPr>
        <p:spPr/>
        <p:txBody>
          <a:bodyPr/>
          <a:lstStyle/>
          <a:p>
            <a:fld id="{A49DFD55-3C28-40EF-9E31-A92D2E4017FF}" type="slidenum">
              <a:rPr lang="en-US" smtClean="0"/>
              <a:pPr/>
              <a:t>24</a:t>
            </a:fld>
            <a:endParaRPr lang="en-US" dirty="0"/>
          </a:p>
        </p:txBody>
      </p:sp>
      <p:sp>
        <p:nvSpPr>
          <p:cNvPr id="5" name="TextBox 4">
            <a:extLst>
              <a:ext uri="{FF2B5EF4-FFF2-40B4-BE49-F238E27FC236}">
                <a16:creationId xmlns:a16="http://schemas.microsoft.com/office/drawing/2014/main" id="{AFAC6F8A-C3F4-61D8-CFD9-0DE81168FE24}"/>
              </a:ext>
            </a:extLst>
          </p:cNvPr>
          <p:cNvSpPr txBox="1"/>
          <p:nvPr/>
        </p:nvSpPr>
        <p:spPr>
          <a:xfrm>
            <a:off x="8113222" y="1629295"/>
            <a:ext cx="3589713" cy="3990109"/>
          </a:xfrm>
          <a:prstGeom prst="rect">
            <a:avLst/>
          </a:prstGeom>
          <a:noFill/>
        </p:spPr>
        <p:txBody>
          <a:bodyPr wrap="square" rtlCol="0">
            <a:spAutoFit/>
          </a:bodyPr>
          <a:lstStyle/>
          <a:p>
            <a:r>
              <a:rPr lang="en-GB" dirty="0"/>
              <a:t>The forecast effectively identified recurring patterns, such as slight decreases in energy consumption on weekends and a noticeable increase in usage mid-month. These trends were likely influenced by routine </a:t>
            </a:r>
            <a:r>
              <a:rPr lang="en-GB" dirty="0" err="1"/>
              <a:t>behavior</a:t>
            </a:r>
            <a:r>
              <a:rPr lang="en-GB" dirty="0"/>
              <a:t> and scheduling. Additionally, monthly patterns often highlighted the combined impact of weather conditions and social factors, such as seasonal changes or events, on overall energy demand.</a:t>
            </a:r>
          </a:p>
        </p:txBody>
      </p:sp>
      <p:pic>
        <p:nvPicPr>
          <p:cNvPr id="8198" name="Picture 6">
            <a:extLst>
              <a:ext uri="{FF2B5EF4-FFF2-40B4-BE49-F238E27FC236}">
                <a16:creationId xmlns:a16="http://schemas.microsoft.com/office/drawing/2014/main" id="{6C8860AA-2FFC-94D0-73C9-765E9626A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65" y="1463041"/>
            <a:ext cx="7632906" cy="4661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388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5DB9-074F-D765-FE0A-F3925C8FB463}"/>
              </a:ext>
            </a:extLst>
          </p:cNvPr>
          <p:cNvSpPr>
            <a:spLocks noGrp="1"/>
          </p:cNvSpPr>
          <p:nvPr>
            <p:ph type="title"/>
          </p:nvPr>
        </p:nvSpPr>
        <p:spPr/>
        <p:txBody>
          <a:bodyPr/>
          <a:lstStyle/>
          <a:p>
            <a:r>
              <a:rPr lang="en-GB" dirty="0"/>
              <a:t>Observation</a:t>
            </a:r>
          </a:p>
        </p:txBody>
      </p:sp>
      <p:sp>
        <p:nvSpPr>
          <p:cNvPr id="3" name="Table Placeholder 2">
            <a:extLst>
              <a:ext uri="{FF2B5EF4-FFF2-40B4-BE49-F238E27FC236}">
                <a16:creationId xmlns:a16="http://schemas.microsoft.com/office/drawing/2014/main" id="{000095A4-D08E-754C-6375-899E25AD2513}"/>
              </a:ext>
            </a:extLst>
          </p:cNvPr>
          <p:cNvSpPr>
            <a:spLocks noGrp="1"/>
          </p:cNvSpPr>
          <p:nvPr>
            <p:ph type="tbl" sz="quarter" idx="14"/>
          </p:nvPr>
        </p:nvSpPr>
        <p:spPr/>
      </p:sp>
      <p:sp>
        <p:nvSpPr>
          <p:cNvPr id="4" name="Slide Number Placeholder 3">
            <a:extLst>
              <a:ext uri="{FF2B5EF4-FFF2-40B4-BE49-F238E27FC236}">
                <a16:creationId xmlns:a16="http://schemas.microsoft.com/office/drawing/2014/main" id="{1003FF3A-9347-3E63-D875-67EE4480D976}"/>
              </a:ext>
            </a:extLst>
          </p:cNvPr>
          <p:cNvSpPr>
            <a:spLocks noGrp="1"/>
          </p:cNvSpPr>
          <p:nvPr>
            <p:ph type="sldNum" sz="quarter" idx="12"/>
          </p:nvPr>
        </p:nvSpPr>
        <p:spPr/>
        <p:txBody>
          <a:bodyPr/>
          <a:lstStyle/>
          <a:p>
            <a:fld id="{A49DFD55-3C28-40EF-9E31-A92D2E4017FF}" type="slidenum">
              <a:rPr lang="en-US" smtClean="0"/>
              <a:pPr/>
              <a:t>25</a:t>
            </a:fld>
            <a:endParaRPr lang="en-US" dirty="0"/>
          </a:p>
        </p:txBody>
      </p:sp>
      <p:sp>
        <p:nvSpPr>
          <p:cNvPr id="6" name="TextBox 5">
            <a:extLst>
              <a:ext uri="{FF2B5EF4-FFF2-40B4-BE49-F238E27FC236}">
                <a16:creationId xmlns:a16="http://schemas.microsoft.com/office/drawing/2014/main" id="{F6480B16-4985-EFA5-499D-13CE8E50B6A7}"/>
              </a:ext>
            </a:extLst>
          </p:cNvPr>
          <p:cNvSpPr txBox="1"/>
          <p:nvPr/>
        </p:nvSpPr>
        <p:spPr>
          <a:xfrm>
            <a:off x="282633" y="1928553"/>
            <a:ext cx="11554691" cy="3139321"/>
          </a:xfrm>
          <a:prstGeom prst="rect">
            <a:avLst/>
          </a:prstGeom>
          <a:noFill/>
        </p:spPr>
        <p:txBody>
          <a:bodyPr wrap="square" rtlCol="0">
            <a:spAutoFit/>
          </a:bodyPr>
          <a:lstStyle/>
          <a:p>
            <a:pPr algn="l"/>
            <a:r>
              <a:rPr lang="en-GB" b="1" i="0" dirty="0">
                <a:effectLst/>
              </a:rPr>
              <a:t>Trend:</a:t>
            </a:r>
            <a:r>
              <a:rPr lang="en-GB" b="0" i="0" dirty="0">
                <a:effectLst/>
              </a:rPr>
              <a:t> Reflects consistent changes over time, indicating either growth or decline in the system's </a:t>
            </a:r>
            <a:r>
              <a:rPr lang="en-GB" b="0" i="0" dirty="0" err="1">
                <a:effectLst/>
              </a:rPr>
              <a:t>behavior</a:t>
            </a:r>
            <a:r>
              <a:rPr lang="en-GB" b="0" i="0" dirty="0">
                <a:effectLst/>
              </a:rPr>
              <a:t>. For example, in energy forecasting, a trend may signal an increase in energy demand due to population growth or infrastructure development.</a:t>
            </a:r>
          </a:p>
          <a:p>
            <a:pPr algn="l"/>
            <a:endParaRPr lang="en-GB" b="0" i="0" dirty="0">
              <a:effectLst/>
            </a:endParaRPr>
          </a:p>
          <a:p>
            <a:pPr algn="l"/>
            <a:r>
              <a:rPr lang="en-GB" b="1" i="0" dirty="0">
                <a:effectLst/>
              </a:rPr>
              <a:t>Seasonality:</a:t>
            </a:r>
          </a:p>
          <a:p>
            <a:pPr algn="l"/>
            <a:endParaRPr lang="en-GB" b="0" i="0" dirty="0">
              <a:effectLst/>
            </a:endParaRPr>
          </a:p>
          <a:p>
            <a:pPr algn="l">
              <a:buFont typeface="Arial" panose="020B0604020202020204" pitchFamily="34" charset="0"/>
              <a:buChar char="•"/>
            </a:pPr>
            <a:r>
              <a:rPr lang="en-GB" b="1" i="0" dirty="0">
                <a:effectLst/>
              </a:rPr>
              <a:t>Yearly:</a:t>
            </a:r>
            <a:r>
              <a:rPr lang="en-GB" b="0" i="0" dirty="0">
                <a:effectLst/>
              </a:rPr>
              <a:t> Highlights recurring energy consumption patterns across years, often due to seasonal climate changes or annual events.</a:t>
            </a:r>
          </a:p>
          <a:p>
            <a:pPr algn="l">
              <a:buFont typeface="Arial" panose="020B0604020202020204" pitchFamily="34" charset="0"/>
              <a:buChar char="•"/>
            </a:pPr>
            <a:r>
              <a:rPr lang="en-GB" b="1" i="0" dirty="0">
                <a:effectLst/>
              </a:rPr>
              <a:t>Daily:</a:t>
            </a:r>
            <a:r>
              <a:rPr lang="en-GB" b="0" i="0" dirty="0">
                <a:effectLst/>
              </a:rPr>
              <a:t> Captures diurnal variations in energy usage, influenced by human activities (e.g., peak usage during daytime).</a:t>
            </a:r>
          </a:p>
          <a:p>
            <a:endParaRPr lang="en-GB" dirty="0"/>
          </a:p>
        </p:txBody>
      </p:sp>
    </p:spTree>
    <p:extLst>
      <p:ext uri="{BB962C8B-B14F-4D97-AF65-F5344CB8AC3E}">
        <p14:creationId xmlns:p14="http://schemas.microsoft.com/office/powerpoint/2010/main" val="3578746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5314949" y="1072811"/>
            <a:ext cx="5610225" cy="2651464"/>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0" y="1683327"/>
            <a:ext cx="6286847" cy="2294312"/>
          </a:xfrm>
        </p:spPr>
        <p:txBody>
          <a:bodyPr/>
          <a:lstStyle/>
          <a:p>
            <a:r>
              <a:rPr lang="en-US" dirty="0"/>
              <a:t>Problem Statement</a:t>
            </a:r>
          </a:p>
        </p:txBody>
      </p:sp>
      <p:sp>
        <p:nvSpPr>
          <p:cNvPr id="4" name="TextBox 3">
            <a:extLst>
              <a:ext uri="{FF2B5EF4-FFF2-40B4-BE49-F238E27FC236}">
                <a16:creationId xmlns:a16="http://schemas.microsoft.com/office/drawing/2014/main" id="{61E7D4DB-111A-6C39-0B51-7B1150ADE52F}"/>
              </a:ext>
            </a:extLst>
          </p:cNvPr>
          <p:cNvSpPr txBox="1"/>
          <p:nvPr/>
        </p:nvSpPr>
        <p:spPr>
          <a:xfrm>
            <a:off x="6576753" y="2646218"/>
            <a:ext cx="5220392" cy="3046988"/>
          </a:xfrm>
          <a:prstGeom prst="rect">
            <a:avLst/>
          </a:prstGeom>
          <a:noFill/>
        </p:spPr>
        <p:txBody>
          <a:bodyPr wrap="square" rtlCol="0">
            <a:spAutoFit/>
          </a:bodyPr>
          <a:lstStyle/>
          <a:p>
            <a:r>
              <a:rPr lang="en-GB" sz="2400" b="0" i="0" dirty="0">
                <a:effectLst/>
              </a:rPr>
              <a:t>In this project, the goal is to develop a predictive model that can forecast future energy consumption values for a power grid based on historical consumption patterns. The dataset contains time series data of energy consumption recorded at regular intervals</a:t>
            </a:r>
            <a:endParaRPr lang="en-GB" sz="2400" dirty="0"/>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1309971"/>
            <a:ext cx="7288282" cy="2121177"/>
          </a:xfrm>
        </p:spPr>
        <p:txBody>
          <a:bodyPr/>
          <a:lstStyle/>
          <a:p>
            <a:r>
              <a:rPr lang="en-US" dirty="0"/>
              <a:t>Data Cleaning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18" y="917287"/>
            <a:ext cx="8377844" cy="5940713"/>
          </a:xfrm>
        </p:spPr>
        <p:txBody>
          <a:bodyPr>
            <a:normAutofit/>
          </a:bodyPr>
          <a:lstStyle/>
          <a:p>
            <a:pPr lvl="1"/>
            <a:r>
              <a:rPr lang="en-GB" dirty="0"/>
              <a:t>Loaded </a:t>
            </a:r>
            <a:r>
              <a:rPr lang="en-GB" i="1" dirty="0"/>
              <a:t>Household Power Consumption Data</a:t>
            </a:r>
            <a:r>
              <a:rPr lang="en-GB" dirty="0"/>
              <a:t>.</a:t>
            </a:r>
          </a:p>
          <a:p>
            <a:pPr lvl="1"/>
            <a:r>
              <a:rPr lang="en-GB" b="1" dirty="0"/>
              <a:t>Date</a:t>
            </a:r>
            <a:r>
              <a:rPr lang="en-GB" dirty="0"/>
              <a:t> and </a:t>
            </a:r>
            <a:r>
              <a:rPr lang="en-GB" b="1" dirty="0"/>
              <a:t>Time</a:t>
            </a:r>
            <a:r>
              <a:rPr lang="en-GB" dirty="0"/>
              <a:t>: Useful for time-series analysis, trend identification, and temporal aggregations (e.g., daily, weekly consumption).</a:t>
            </a:r>
          </a:p>
          <a:p>
            <a:pPr lvl="1"/>
            <a:r>
              <a:rPr lang="en-GB" b="1" dirty="0"/>
              <a:t>Global Active Power</a:t>
            </a:r>
            <a:r>
              <a:rPr lang="en-GB" dirty="0"/>
              <a:t>: A primary feature for assessing energy consumption. Trends in this feature can help identify peak usage times or inefficiencies.</a:t>
            </a:r>
          </a:p>
          <a:p>
            <a:pPr lvl="1"/>
            <a:r>
              <a:rPr lang="en-GB" b="1" dirty="0"/>
              <a:t>Global Reactive Power</a:t>
            </a:r>
            <a:r>
              <a:rPr lang="en-GB" dirty="0"/>
              <a:t>: Though not directly contributing to active energy consumption, it is crucial for understanding power quality and the household's impact on the grid.</a:t>
            </a:r>
          </a:p>
          <a:p>
            <a:pPr lvl="1"/>
            <a:r>
              <a:rPr lang="en-GB" b="1" dirty="0"/>
              <a:t>Voltage</a:t>
            </a:r>
            <a:r>
              <a:rPr lang="en-GB" dirty="0"/>
              <a:t>: Can help identify potential issues like under-voltage or over-voltage scenarios that might damage appliances or reduce efficiency.</a:t>
            </a:r>
          </a:p>
          <a:p>
            <a:pPr lvl="1"/>
            <a:r>
              <a:rPr lang="en-GB" b="1" dirty="0"/>
              <a:t>Global Intensity</a:t>
            </a:r>
            <a:r>
              <a:rPr lang="en-GB" dirty="0"/>
              <a:t>: Complements voltage and power features, offering insights into how current consumption correlates with the active and reactive power.</a:t>
            </a:r>
          </a:p>
          <a:p>
            <a:pPr lvl="1"/>
            <a:r>
              <a:rPr lang="en-GB" b="1" dirty="0"/>
              <a:t>Sub-Metering 1, 2, 3</a:t>
            </a:r>
            <a:r>
              <a:rPr lang="en-GB" dirty="0"/>
              <a:t>: These granular features enable pinpointing energy use within specific household zones or systems. Useful for targeted energy-saving strategies.</a:t>
            </a:r>
          </a:p>
          <a:p>
            <a:pPr lvl="1"/>
            <a:endParaRPr lang="en-GB" dirty="0"/>
          </a:p>
          <a:p>
            <a:pPr lvl="1"/>
            <a:endParaRPr lang="en-GB" dirty="0"/>
          </a:p>
          <a:p>
            <a:pPr marL="0" lvl="1" indent="0">
              <a:buNone/>
            </a:pPr>
            <a:endParaRPr lang="en-GB" dirty="0"/>
          </a:p>
          <a:p>
            <a:pPr lvl="1"/>
            <a:endParaRPr lang="en-GB"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8006D-893F-2B80-AC3E-14CA3CC104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AAD529-73E7-541F-E126-F0A663425A4F}"/>
              </a:ext>
            </a:extLst>
          </p:cNvPr>
          <p:cNvSpPr>
            <a:spLocks noGrp="1"/>
          </p:cNvSpPr>
          <p:nvPr>
            <p:ph type="title"/>
          </p:nvPr>
        </p:nvSpPr>
        <p:spPr>
          <a:xfrm>
            <a:off x="1322318" y="-1309971"/>
            <a:ext cx="7288282" cy="2121177"/>
          </a:xfrm>
        </p:spPr>
        <p:txBody>
          <a:bodyPr/>
          <a:lstStyle/>
          <a:p>
            <a:r>
              <a:rPr lang="en-US" dirty="0"/>
              <a:t>Data Cleaning</a:t>
            </a:r>
          </a:p>
        </p:txBody>
      </p:sp>
      <p:sp>
        <p:nvSpPr>
          <p:cNvPr id="3" name="Text Placeholder 2">
            <a:extLst>
              <a:ext uri="{FF2B5EF4-FFF2-40B4-BE49-F238E27FC236}">
                <a16:creationId xmlns:a16="http://schemas.microsoft.com/office/drawing/2014/main" id="{697EB82F-FCFD-EE52-F820-F1CC27BB047D}"/>
              </a:ext>
            </a:extLst>
          </p:cNvPr>
          <p:cNvSpPr>
            <a:spLocks noGrp="1"/>
          </p:cNvSpPr>
          <p:nvPr>
            <p:ph sz="half" idx="2"/>
          </p:nvPr>
        </p:nvSpPr>
        <p:spPr>
          <a:xfrm>
            <a:off x="1322318" y="917287"/>
            <a:ext cx="8377844" cy="5940713"/>
          </a:xfrm>
        </p:spPr>
        <p:txBody>
          <a:bodyPr>
            <a:normAutofit/>
          </a:bodyPr>
          <a:lstStyle/>
          <a:p>
            <a:pPr marL="0" indent="0">
              <a:buNone/>
            </a:pPr>
            <a:r>
              <a:rPr lang="en-US" dirty="0"/>
              <a:t>Handled missing values: </a:t>
            </a:r>
          </a:p>
          <a:p>
            <a:pPr marL="0" indent="0">
              <a:buNone/>
            </a:pPr>
            <a:r>
              <a:rPr lang="en-US" b="0" dirty="0"/>
              <a:t>          </a:t>
            </a:r>
          </a:p>
          <a:p>
            <a:pPr marL="0" indent="0">
              <a:buNone/>
            </a:pPr>
            <a:r>
              <a:rPr lang="en-US" b="0" dirty="0"/>
              <a:t>The dataset consists of multiple columns, including both numerical and object</a:t>
            </a:r>
          </a:p>
          <a:p>
            <a:pPr lvl="1"/>
            <a:r>
              <a:rPr lang="en-US" dirty="0"/>
              <a:t>To get accurate Null values , first we have to convert columns which are in string to </a:t>
            </a:r>
            <a:r>
              <a:rPr lang="en-US" dirty="0" err="1"/>
              <a:t>numericals</a:t>
            </a:r>
            <a:endParaRPr lang="en-US" dirty="0"/>
          </a:p>
          <a:p>
            <a:pPr lvl="1"/>
            <a:r>
              <a:rPr lang="en-US" dirty="0"/>
              <a:t>Columns that represent numerical values but stored as strings are converted using '</a:t>
            </a:r>
            <a:r>
              <a:rPr lang="en-US" dirty="0" err="1"/>
              <a:t>to_numeric</a:t>
            </a:r>
            <a:r>
              <a:rPr lang="en-US" dirty="0"/>
              <a:t>'</a:t>
            </a:r>
            <a:endParaRPr lang="en-IN" dirty="0"/>
          </a:p>
          <a:p>
            <a:r>
              <a:rPr lang="en-US" dirty="0"/>
              <a:t>Feature </a:t>
            </a:r>
            <a:r>
              <a:rPr lang="en-US" dirty="0" err="1"/>
              <a:t>Engineering:Created</a:t>
            </a:r>
            <a:r>
              <a:rPr lang="en-US" dirty="0"/>
              <a:t> holiday and sunlight indicators.</a:t>
            </a:r>
          </a:p>
          <a:p>
            <a:pPr lvl="1"/>
            <a:r>
              <a:rPr lang="en-US" dirty="0"/>
              <a:t>Convert the tuple to a date object</a:t>
            </a:r>
          </a:p>
          <a:p>
            <a:pPr lvl="1"/>
            <a:r>
              <a:rPr lang="en-US" dirty="0"/>
              <a:t> Converting tuple (year, month, day) to date object</a:t>
            </a:r>
          </a:p>
          <a:p>
            <a:pPr lvl="1"/>
            <a:r>
              <a:rPr lang="en-US" dirty="0"/>
              <a:t> Apply the function to the 'Date' column (which is in (year, month, day) format)</a:t>
            </a:r>
          </a:p>
          <a:p>
            <a:pPr lvl="1"/>
            <a:r>
              <a:rPr lang="en-US" dirty="0"/>
              <a:t>Assuming 'time' is a tuple (hour, minute)</a:t>
            </a:r>
          </a:p>
          <a:p>
            <a:pPr lvl="1"/>
            <a:r>
              <a:rPr lang="en-US" dirty="0"/>
              <a:t> Sunlight is present between 06:00 and 18:00</a:t>
            </a:r>
          </a:p>
          <a:p>
            <a:pPr lvl="1"/>
            <a:r>
              <a:rPr lang="en-US" dirty="0"/>
              <a:t> Apply the function to the 'Time' column and create 'Sunlight' column</a:t>
            </a:r>
            <a:endParaRPr lang="en-IN" dirty="0"/>
          </a:p>
          <a:p>
            <a:pPr lvl="1"/>
            <a:endParaRPr lang="en-GB" dirty="0"/>
          </a:p>
        </p:txBody>
      </p:sp>
      <p:sp>
        <p:nvSpPr>
          <p:cNvPr id="14" name="Slide Number Placeholder 5">
            <a:extLst>
              <a:ext uri="{FF2B5EF4-FFF2-40B4-BE49-F238E27FC236}">
                <a16:creationId xmlns:a16="http://schemas.microsoft.com/office/drawing/2014/main" id="{085ACF75-9249-F2F9-7854-BF9C67B78A0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649470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307917" y="571407"/>
            <a:ext cx="4179570" cy="3376691"/>
          </a:xfrm>
        </p:spPr>
        <p:txBody>
          <a:bodyPr/>
          <a:lstStyle/>
          <a:p>
            <a:r>
              <a:rPr lang="en-GB" dirty="0"/>
              <a:t>Data Visualization</a:t>
            </a:r>
            <a:endParaRPr lang="en-US" dirty="0"/>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C2F48413-2E14-506D-D864-10806F3D1EE2}"/>
              </a:ext>
            </a:extLst>
          </p:cNvPr>
          <p:cNvSpPr>
            <a:spLocks noGrp="1"/>
          </p:cNvSpPr>
          <p:nvPr>
            <p:ph type="pic" sz="quarter" idx="10"/>
          </p:nvPr>
        </p:nvSpPr>
        <p:spPr/>
      </p:sp>
      <p:sp>
        <p:nvSpPr>
          <p:cNvPr id="5" name="TextBox 4">
            <a:extLst>
              <a:ext uri="{FF2B5EF4-FFF2-40B4-BE49-F238E27FC236}">
                <a16:creationId xmlns:a16="http://schemas.microsoft.com/office/drawing/2014/main" id="{592D5405-D1F7-E89F-A261-6735B0804778}"/>
              </a:ext>
            </a:extLst>
          </p:cNvPr>
          <p:cNvSpPr txBox="1"/>
          <p:nvPr/>
        </p:nvSpPr>
        <p:spPr>
          <a:xfrm>
            <a:off x="6096000" y="1463040"/>
            <a:ext cx="5788083" cy="3970318"/>
          </a:xfrm>
          <a:prstGeom prst="rect">
            <a:avLst/>
          </a:prstGeom>
          <a:noFill/>
        </p:spPr>
        <p:txBody>
          <a:bodyPr wrap="square" rtlCol="0">
            <a:spAutoFit/>
          </a:bodyPr>
          <a:lstStyle/>
          <a:p>
            <a:r>
              <a:rPr lang="en-GB" b="0" i="0" dirty="0">
                <a:solidFill>
                  <a:srgbClr val="E3E3E3"/>
                </a:solidFill>
                <a:effectLst/>
              </a:rPr>
              <a:t> 1.How has '</a:t>
            </a:r>
            <a:r>
              <a:rPr lang="en-GB" b="0" i="0" dirty="0" err="1">
                <a:solidFill>
                  <a:srgbClr val="E3E3E3"/>
                </a:solidFill>
                <a:effectLst/>
              </a:rPr>
              <a:t>Global_active_power</a:t>
            </a:r>
            <a:r>
              <a:rPr lang="en-GB" b="0" i="0" dirty="0">
                <a:solidFill>
                  <a:srgbClr val="E3E3E3"/>
                </a:solidFill>
                <a:effectLst/>
              </a:rPr>
              <a:t>' changed or trended over time?</a:t>
            </a:r>
          </a:p>
          <a:p>
            <a:endParaRPr lang="en-GB" b="0" i="0" dirty="0">
              <a:solidFill>
                <a:srgbClr val="E3E3E3"/>
              </a:solidFill>
              <a:effectLst/>
            </a:endParaRPr>
          </a:p>
          <a:p>
            <a:r>
              <a:rPr lang="en-GB" dirty="0">
                <a:solidFill>
                  <a:srgbClr val="E3E3E3"/>
                </a:solidFill>
              </a:rPr>
              <a:t>2.</a:t>
            </a:r>
            <a:r>
              <a:rPr lang="en-GB" b="0" i="0" dirty="0">
                <a:solidFill>
                  <a:srgbClr val="E3E3E3"/>
                </a:solidFill>
                <a:effectLst/>
              </a:rPr>
              <a:t> What is the nature of the relationship between '</a:t>
            </a:r>
            <a:r>
              <a:rPr lang="en-GB" b="0" i="0" dirty="0" err="1">
                <a:solidFill>
                  <a:srgbClr val="E3E3E3"/>
                </a:solidFill>
                <a:effectLst/>
              </a:rPr>
              <a:t>Global_active_power</a:t>
            </a:r>
            <a:r>
              <a:rPr lang="en-GB" b="0" i="0" dirty="0">
                <a:solidFill>
                  <a:srgbClr val="E3E3E3"/>
                </a:solidFill>
                <a:effectLst/>
              </a:rPr>
              <a:t>' and 'Voltage’?</a:t>
            </a:r>
          </a:p>
          <a:p>
            <a:endParaRPr lang="en-GB" dirty="0">
              <a:solidFill>
                <a:srgbClr val="E3E3E3"/>
              </a:solidFill>
            </a:endParaRPr>
          </a:p>
          <a:p>
            <a:r>
              <a:rPr lang="en-GB" dirty="0">
                <a:solidFill>
                  <a:srgbClr val="E3E3E3"/>
                </a:solidFill>
              </a:rPr>
              <a:t>3.</a:t>
            </a:r>
            <a:r>
              <a:rPr lang="en-GB" b="0" i="0" dirty="0">
                <a:solidFill>
                  <a:srgbClr val="E3E3E3"/>
                </a:solidFill>
                <a:effectLst/>
              </a:rPr>
              <a:t> How does '</a:t>
            </a:r>
            <a:r>
              <a:rPr lang="en-GB" b="0" i="0" dirty="0" err="1">
                <a:solidFill>
                  <a:srgbClr val="E3E3E3"/>
                </a:solidFill>
                <a:effectLst/>
              </a:rPr>
              <a:t>Global_intensity</a:t>
            </a:r>
            <a:r>
              <a:rPr lang="en-GB" b="0" i="0" dirty="0">
                <a:solidFill>
                  <a:srgbClr val="E3E3E3"/>
                </a:solidFill>
                <a:effectLst/>
              </a:rPr>
              <a:t>' fluctuate across different hours of the day?</a:t>
            </a:r>
          </a:p>
          <a:p>
            <a:endParaRPr lang="en-GB" dirty="0">
              <a:solidFill>
                <a:srgbClr val="E3E3E3"/>
              </a:solidFill>
            </a:endParaRPr>
          </a:p>
          <a:p>
            <a:r>
              <a:rPr lang="en-GB" b="0" i="0" dirty="0">
                <a:solidFill>
                  <a:srgbClr val="E3E3E3"/>
                </a:solidFill>
                <a:effectLst/>
              </a:rPr>
              <a:t>4.What is the average '</a:t>
            </a:r>
            <a:r>
              <a:rPr lang="en-GB" b="0" i="0" dirty="0" err="1">
                <a:solidFill>
                  <a:srgbClr val="E3E3E3"/>
                </a:solidFill>
                <a:effectLst/>
              </a:rPr>
              <a:t>Sub_metering</a:t>
            </a:r>
            <a:r>
              <a:rPr lang="en-GB" b="0" i="0" dirty="0">
                <a:solidFill>
                  <a:srgbClr val="E3E3E3"/>
                </a:solidFill>
                <a:effectLst/>
              </a:rPr>
              <a:t>' value on a daily basis?</a:t>
            </a:r>
          </a:p>
          <a:p>
            <a:endParaRPr lang="en-GB" dirty="0">
              <a:solidFill>
                <a:srgbClr val="E3E3E3"/>
              </a:solidFill>
            </a:endParaRPr>
          </a:p>
          <a:p>
            <a:r>
              <a:rPr lang="en-GB" dirty="0">
                <a:solidFill>
                  <a:srgbClr val="E3E3E3"/>
                </a:solidFill>
              </a:rPr>
              <a:t>5.</a:t>
            </a:r>
            <a:r>
              <a:rPr lang="en-GB" b="0" i="0" dirty="0">
                <a:solidFill>
                  <a:srgbClr val="E3E3E3"/>
                </a:solidFill>
                <a:effectLst/>
              </a:rPr>
              <a:t> How does '</a:t>
            </a:r>
            <a:r>
              <a:rPr lang="en-GB" b="0" i="0" dirty="0" err="1">
                <a:solidFill>
                  <a:srgbClr val="E3E3E3"/>
                </a:solidFill>
                <a:effectLst/>
              </a:rPr>
              <a:t>Global_reactive_power</a:t>
            </a:r>
            <a:r>
              <a:rPr lang="en-GB" b="0" i="0" dirty="0">
                <a:solidFill>
                  <a:srgbClr val="E3E3E3"/>
                </a:solidFill>
                <a:effectLst/>
              </a:rPr>
              <a:t>' differ on holidays compared to regular days?</a:t>
            </a:r>
            <a:endParaRPr lang="en-GB" dirty="0"/>
          </a:p>
        </p:txBody>
      </p:sp>
    </p:spTree>
    <p:extLst>
      <p:ext uri="{BB962C8B-B14F-4D97-AF65-F5344CB8AC3E}">
        <p14:creationId xmlns:p14="http://schemas.microsoft.com/office/powerpoint/2010/main" val="224145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71B8-2AA7-7BFB-A232-EDB460DC4223}"/>
              </a:ext>
            </a:extLst>
          </p:cNvPr>
          <p:cNvSpPr>
            <a:spLocks noGrp="1"/>
          </p:cNvSpPr>
          <p:nvPr>
            <p:ph type="title"/>
          </p:nvPr>
        </p:nvSpPr>
        <p:spPr>
          <a:xfrm>
            <a:off x="169717" y="251616"/>
            <a:ext cx="6497089" cy="1325563"/>
          </a:xfrm>
        </p:spPr>
        <p:txBody>
          <a:bodyPr>
            <a:normAutofit fontScale="90000"/>
          </a:bodyPr>
          <a:lstStyle/>
          <a:p>
            <a:r>
              <a:rPr lang="en-GB" b="0" i="0" dirty="0">
                <a:solidFill>
                  <a:srgbClr val="E3E3E3"/>
                </a:solidFill>
                <a:effectLst/>
              </a:rPr>
              <a:t> 1.How has '</a:t>
            </a:r>
            <a:r>
              <a:rPr lang="en-GB" b="0" i="0" dirty="0" err="1">
                <a:solidFill>
                  <a:srgbClr val="E3E3E3"/>
                </a:solidFill>
                <a:effectLst/>
              </a:rPr>
              <a:t>Global_active_power</a:t>
            </a:r>
            <a:r>
              <a:rPr lang="en-GB" b="0" i="0" dirty="0">
                <a:solidFill>
                  <a:srgbClr val="E3E3E3"/>
                </a:solidFill>
                <a:effectLst/>
              </a:rPr>
              <a:t>' changed or trended over time?</a:t>
            </a:r>
            <a:br>
              <a:rPr lang="en-GB" b="0" i="0" dirty="0">
                <a:solidFill>
                  <a:srgbClr val="E3E3E3"/>
                </a:solidFill>
                <a:effectLst/>
              </a:rPr>
            </a:br>
            <a:endParaRPr lang="en-GB" dirty="0"/>
          </a:p>
        </p:txBody>
      </p:sp>
      <p:sp>
        <p:nvSpPr>
          <p:cNvPr id="3" name="Content Placeholder 2">
            <a:extLst>
              <a:ext uri="{FF2B5EF4-FFF2-40B4-BE49-F238E27FC236}">
                <a16:creationId xmlns:a16="http://schemas.microsoft.com/office/drawing/2014/main" id="{9D6C2C86-A193-60C2-8ACA-5747F8BC91D8}"/>
              </a:ext>
            </a:extLst>
          </p:cNvPr>
          <p:cNvSpPr>
            <a:spLocks noGrp="1"/>
          </p:cNvSpPr>
          <p:nvPr>
            <p:ph idx="1"/>
          </p:nvPr>
        </p:nvSpPr>
        <p:spPr/>
        <p:txBody>
          <a:bodyPr/>
          <a:lstStyle/>
          <a:p>
            <a:endParaRPr lang="en-GB" dirty="0"/>
          </a:p>
        </p:txBody>
      </p:sp>
      <p:sp>
        <p:nvSpPr>
          <p:cNvPr id="4" name="Slide Number Placeholder 3">
            <a:extLst>
              <a:ext uri="{FF2B5EF4-FFF2-40B4-BE49-F238E27FC236}">
                <a16:creationId xmlns:a16="http://schemas.microsoft.com/office/drawing/2014/main" id="{36E15767-6489-0A2A-12CA-732C74967583}"/>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2050" name="Picture 2">
            <a:extLst>
              <a:ext uri="{FF2B5EF4-FFF2-40B4-BE49-F238E27FC236}">
                <a16:creationId xmlns:a16="http://schemas.microsoft.com/office/drawing/2014/main" id="{9568C66A-4AC1-F046-2D27-21A77E84B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8156" y="1878676"/>
            <a:ext cx="7205509" cy="38229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9711C8D-0C2E-D4A8-7E76-C852A1E429F2}"/>
              </a:ext>
            </a:extLst>
          </p:cNvPr>
          <p:cNvSpPr txBox="1"/>
          <p:nvPr/>
        </p:nvSpPr>
        <p:spPr>
          <a:xfrm>
            <a:off x="365760" y="1778924"/>
            <a:ext cx="4056611" cy="3821559"/>
          </a:xfrm>
          <a:prstGeom prst="rect">
            <a:avLst/>
          </a:prstGeom>
          <a:noFill/>
        </p:spPr>
        <p:txBody>
          <a:bodyPr wrap="square" rtlCol="0">
            <a:spAutoFit/>
          </a:bodyPr>
          <a:lstStyle/>
          <a:p>
            <a:pPr algn="l">
              <a:spcAft>
                <a:spcPts val="450"/>
              </a:spcAft>
            </a:pPr>
            <a:r>
              <a:rPr lang="en-GB" b="0" i="0" dirty="0">
                <a:solidFill>
                  <a:srgbClr val="E3E3E3"/>
                </a:solidFill>
                <a:effectLst/>
              </a:rPr>
              <a:t>1.Values above 2 kilowatts are less frequent, and values above 6 kilowatts are very rare. This could imply that high power consumption is either uncommon or occurs only under specific conditions.</a:t>
            </a:r>
          </a:p>
          <a:p>
            <a:pPr algn="l">
              <a:spcAft>
                <a:spcPts val="450"/>
              </a:spcAft>
            </a:pPr>
            <a:r>
              <a:rPr lang="en-GB" b="0" i="0" dirty="0">
                <a:solidFill>
                  <a:srgbClr val="E3E3E3"/>
                </a:solidFill>
                <a:effectLst/>
              </a:rPr>
              <a:t>2.There is a significant peak around 0.2–0.4 kilowatts, indicating that the most frequent usage level falls within this range. This suggests that low levels of active power are common in this dataset</a:t>
            </a:r>
          </a:p>
          <a:p>
            <a:endParaRPr lang="en-GB" dirty="0"/>
          </a:p>
        </p:txBody>
      </p:sp>
    </p:spTree>
    <p:extLst>
      <p:ext uri="{BB962C8B-B14F-4D97-AF65-F5344CB8AC3E}">
        <p14:creationId xmlns:p14="http://schemas.microsoft.com/office/powerpoint/2010/main" val="2929011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F49C1-4E10-DF63-F6BA-AFE74092A6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F65A99-E4F9-E323-A79C-9F489CB76F0C}"/>
              </a:ext>
            </a:extLst>
          </p:cNvPr>
          <p:cNvSpPr>
            <a:spLocks noGrp="1"/>
          </p:cNvSpPr>
          <p:nvPr>
            <p:ph type="title"/>
          </p:nvPr>
        </p:nvSpPr>
        <p:spPr>
          <a:xfrm>
            <a:off x="0" y="594735"/>
            <a:ext cx="6497089" cy="1325563"/>
          </a:xfrm>
        </p:spPr>
        <p:txBody>
          <a:bodyPr>
            <a:noAutofit/>
          </a:bodyPr>
          <a:lstStyle/>
          <a:p>
            <a:r>
              <a:rPr lang="en-GB" sz="2000" b="0" i="0" dirty="0">
                <a:solidFill>
                  <a:srgbClr val="E3E3E3"/>
                </a:solidFill>
                <a:effectLst/>
              </a:rPr>
              <a:t> </a:t>
            </a:r>
            <a:r>
              <a:rPr lang="en-GB" sz="2000" dirty="0">
                <a:solidFill>
                  <a:srgbClr val="E3E3E3"/>
                </a:solidFill>
              </a:rPr>
              <a:t>2.</a:t>
            </a:r>
            <a:r>
              <a:rPr lang="en-GB" sz="2000" b="0" i="0" dirty="0">
                <a:solidFill>
                  <a:srgbClr val="E3E3E3"/>
                </a:solidFill>
                <a:effectLst/>
              </a:rPr>
              <a:t> What is the nature of the relationship between '</a:t>
            </a:r>
            <a:r>
              <a:rPr lang="en-GB" sz="2000" b="0" i="0" dirty="0" err="1">
                <a:solidFill>
                  <a:srgbClr val="E3E3E3"/>
                </a:solidFill>
                <a:effectLst/>
              </a:rPr>
              <a:t>Global_active_power</a:t>
            </a:r>
            <a:r>
              <a:rPr lang="en-GB" sz="2000" b="0" i="0" dirty="0">
                <a:solidFill>
                  <a:srgbClr val="E3E3E3"/>
                </a:solidFill>
                <a:effectLst/>
              </a:rPr>
              <a:t>' and 'Voltage’?</a:t>
            </a:r>
            <a:br>
              <a:rPr lang="en-GB" sz="2000" b="0" i="0" dirty="0">
                <a:solidFill>
                  <a:srgbClr val="E3E3E3"/>
                </a:solidFill>
                <a:effectLst/>
              </a:rPr>
            </a:br>
            <a:br>
              <a:rPr lang="en-GB" sz="2000" b="0" i="0" dirty="0">
                <a:solidFill>
                  <a:srgbClr val="E3E3E3"/>
                </a:solidFill>
                <a:effectLst/>
              </a:rPr>
            </a:br>
            <a:endParaRPr lang="en-GB" sz="2000" dirty="0"/>
          </a:p>
        </p:txBody>
      </p:sp>
      <p:sp>
        <p:nvSpPr>
          <p:cNvPr id="3" name="Content Placeholder 2">
            <a:extLst>
              <a:ext uri="{FF2B5EF4-FFF2-40B4-BE49-F238E27FC236}">
                <a16:creationId xmlns:a16="http://schemas.microsoft.com/office/drawing/2014/main" id="{47C86CC5-AE6E-F3D3-B048-A6C6046A7ABB}"/>
              </a:ext>
            </a:extLst>
          </p:cNvPr>
          <p:cNvSpPr>
            <a:spLocks noGrp="1"/>
          </p:cNvSpPr>
          <p:nvPr>
            <p:ph idx="1"/>
          </p:nvPr>
        </p:nvSpPr>
        <p:spPr/>
        <p:txBody>
          <a:bodyPr/>
          <a:lstStyle/>
          <a:p>
            <a:endParaRPr lang="en-GB" dirty="0"/>
          </a:p>
        </p:txBody>
      </p:sp>
      <p:sp>
        <p:nvSpPr>
          <p:cNvPr id="4" name="Slide Number Placeholder 3">
            <a:extLst>
              <a:ext uri="{FF2B5EF4-FFF2-40B4-BE49-F238E27FC236}">
                <a16:creationId xmlns:a16="http://schemas.microsoft.com/office/drawing/2014/main" id="{31AE8CC0-B69B-977E-0EF1-B874B8425F31}"/>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5" name="TextBox 4">
            <a:extLst>
              <a:ext uri="{FF2B5EF4-FFF2-40B4-BE49-F238E27FC236}">
                <a16:creationId xmlns:a16="http://schemas.microsoft.com/office/drawing/2014/main" id="{5A46F400-F20F-03B2-6564-4D6E113A821A}"/>
              </a:ext>
            </a:extLst>
          </p:cNvPr>
          <p:cNvSpPr txBox="1"/>
          <p:nvPr/>
        </p:nvSpPr>
        <p:spPr>
          <a:xfrm>
            <a:off x="365760" y="1778924"/>
            <a:ext cx="4056611" cy="4098558"/>
          </a:xfrm>
          <a:prstGeom prst="rect">
            <a:avLst/>
          </a:prstGeom>
          <a:noFill/>
        </p:spPr>
        <p:txBody>
          <a:bodyPr wrap="square" rtlCol="0">
            <a:spAutoFit/>
          </a:bodyPr>
          <a:lstStyle/>
          <a:p>
            <a:pPr algn="l">
              <a:spcAft>
                <a:spcPts val="450"/>
              </a:spcAft>
            </a:pPr>
            <a:r>
              <a:rPr lang="en-GB" b="0" i="0" dirty="0">
                <a:solidFill>
                  <a:srgbClr val="E3E3E3"/>
                </a:solidFill>
                <a:effectLst/>
              </a:rPr>
              <a:t>1.The voltage ranges from around 223.169 to 232.485 volts show the highest levels of average Global Active Power, with values above 2 kilowatts. This suggests that lower voltages are associated with higher power draw.</a:t>
            </a:r>
          </a:p>
          <a:p>
            <a:pPr algn="l">
              <a:spcAft>
                <a:spcPts val="450"/>
              </a:spcAft>
            </a:pPr>
            <a:r>
              <a:rPr lang="en-GB" b="0" i="0" dirty="0">
                <a:solidFill>
                  <a:srgbClr val="E3E3E3"/>
                </a:solidFill>
                <a:effectLst/>
              </a:rPr>
              <a:t>2.The chart reveals a general trend where the average Global Active Power decreases as the voltage range increases. In lower voltage ranges the average Global Active Power is higher, while in higher voltage ranges the average power consumption is lower.</a:t>
            </a:r>
          </a:p>
          <a:p>
            <a:endParaRPr lang="en-GB" dirty="0"/>
          </a:p>
        </p:txBody>
      </p:sp>
      <p:pic>
        <p:nvPicPr>
          <p:cNvPr id="3074" name="Picture 2">
            <a:extLst>
              <a:ext uri="{FF2B5EF4-FFF2-40B4-BE49-F238E27FC236}">
                <a16:creationId xmlns:a16="http://schemas.microsoft.com/office/drawing/2014/main" id="{ED0FE7AC-4112-3A36-7828-9CC70BEA3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760" y="1563189"/>
            <a:ext cx="6594899" cy="439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851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00BE4-7002-49EA-03A6-51E70F0E90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4865BF-2B34-4C3B-E999-02C244011389}"/>
              </a:ext>
            </a:extLst>
          </p:cNvPr>
          <p:cNvSpPr>
            <a:spLocks noGrp="1"/>
          </p:cNvSpPr>
          <p:nvPr>
            <p:ph type="title"/>
          </p:nvPr>
        </p:nvSpPr>
        <p:spPr>
          <a:xfrm>
            <a:off x="0" y="387241"/>
            <a:ext cx="6497089" cy="1325563"/>
          </a:xfrm>
        </p:spPr>
        <p:txBody>
          <a:bodyPr>
            <a:noAutofit/>
          </a:bodyPr>
          <a:lstStyle/>
          <a:p>
            <a:r>
              <a:rPr lang="en-GB" sz="2000" dirty="0">
                <a:solidFill>
                  <a:srgbClr val="E3E3E3"/>
                </a:solidFill>
              </a:rPr>
              <a:t>3.</a:t>
            </a:r>
            <a:r>
              <a:rPr lang="en-GB" sz="2000" b="0" i="0" dirty="0">
                <a:solidFill>
                  <a:srgbClr val="E3E3E3"/>
                </a:solidFill>
                <a:effectLst/>
              </a:rPr>
              <a:t> How does '</a:t>
            </a:r>
            <a:r>
              <a:rPr lang="en-GB" sz="2000" b="0" i="0" dirty="0" err="1">
                <a:solidFill>
                  <a:srgbClr val="E3E3E3"/>
                </a:solidFill>
                <a:effectLst/>
              </a:rPr>
              <a:t>Global_intensity</a:t>
            </a:r>
            <a:r>
              <a:rPr lang="en-GB" sz="2000" b="0" i="0" dirty="0">
                <a:solidFill>
                  <a:srgbClr val="E3E3E3"/>
                </a:solidFill>
                <a:effectLst/>
              </a:rPr>
              <a:t>' fluctuate across different hours of the day?</a:t>
            </a:r>
            <a:br>
              <a:rPr lang="en-GB" sz="2000" b="0" i="0" dirty="0">
                <a:solidFill>
                  <a:srgbClr val="E3E3E3"/>
                </a:solidFill>
                <a:effectLst/>
              </a:rPr>
            </a:br>
            <a:endParaRPr lang="en-GB" sz="2000" dirty="0"/>
          </a:p>
        </p:txBody>
      </p:sp>
      <p:sp>
        <p:nvSpPr>
          <p:cNvPr id="3" name="Content Placeholder 2">
            <a:extLst>
              <a:ext uri="{FF2B5EF4-FFF2-40B4-BE49-F238E27FC236}">
                <a16:creationId xmlns:a16="http://schemas.microsoft.com/office/drawing/2014/main" id="{BFAB1293-BEBE-A060-6B0F-0E95F144AAB7}"/>
              </a:ext>
            </a:extLst>
          </p:cNvPr>
          <p:cNvSpPr>
            <a:spLocks noGrp="1"/>
          </p:cNvSpPr>
          <p:nvPr>
            <p:ph idx="1"/>
          </p:nvPr>
        </p:nvSpPr>
        <p:spPr/>
        <p:txBody>
          <a:bodyPr/>
          <a:lstStyle/>
          <a:p>
            <a:endParaRPr lang="en-GB" dirty="0"/>
          </a:p>
        </p:txBody>
      </p:sp>
      <p:sp>
        <p:nvSpPr>
          <p:cNvPr id="4" name="Slide Number Placeholder 3">
            <a:extLst>
              <a:ext uri="{FF2B5EF4-FFF2-40B4-BE49-F238E27FC236}">
                <a16:creationId xmlns:a16="http://schemas.microsoft.com/office/drawing/2014/main" id="{36D113F8-D74D-6C7B-B3B1-11C82554F9FF}"/>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5" name="TextBox 4">
            <a:extLst>
              <a:ext uri="{FF2B5EF4-FFF2-40B4-BE49-F238E27FC236}">
                <a16:creationId xmlns:a16="http://schemas.microsoft.com/office/drawing/2014/main" id="{5AEB64CB-AFFE-1EB1-5C64-70A1DA3C5C6E}"/>
              </a:ext>
            </a:extLst>
          </p:cNvPr>
          <p:cNvSpPr txBox="1"/>
          <p:nvPr/>
        </p:nvSpPr>
        <p:spPr>
          <a:xfrm>
            <a:off x="365760" y="1778924"/>
            <a:ext cx="4056611" cy="3885679"/>
          </a:xfrm>
          <a:prstGeom prst="rect">
            <a:avLst/>
          </a:prstGeom>
          <a:noFill/>
        </p:spPr>
        <p:txBody>
          <a:bodyPr wrap="square" rtlCol="0">
            <a:spAutoFit/>
          </a:bodyPr>
          <a:lstStyle/>
          <a:p>
            <a:pPr algn="l">
              <a:spcAft>
                <a:spcPts val="450"/>
              </a:spcAft>
            </a:pPr>
            <a:r>
              <a:rPr lang="en-GB" b="0" i="0" dirty="0">
                <a:solidFill>
                  <a:srgbClr val="E3E3E3"/>
                </a:solidFill>
                <a:effectLst/>
                <a:latin typeface="Roboto" panose="02000000000000000000" pitchFamily="2" charset="0"/>
              </a:rPr>
              <a:t>1.There is a high frequency of energy usage fluctuations, with frequent spikes across all sub-meters. This indicates intermittent or possibly highly variable energy consumption.</a:t>
            </a:r>
          </a:p>
          <a:p>
            <a:pPr algn="l">
              <a:spcAft>
                <a:spcPts val="450"/>
              </a:spcAft>
            </a:pPr>
            <a:r>
              <a:rPr lang="en-GB" b="0" i="0" dirty="0">
                <a:solidFill>
                  <a:srgbClr val="E3E3E3"/>
                </a:solidFill>
                <a:effectLst/>
                <a:latin typeface="Roboto" panose="02000000000000000000" pitchFamily="2" charset="0"/>
              </a:rPr>
              <a:t>2.Sub_metering_1 and Sub_metering_2 seem to show a similar pattern of high-frequency fluctuations.</a:t>
            </a:r>
          </a:p>
          <a:p>
            <a:pPr algn="l">
              <a:spcAft>
                <a:spcPts val="450"/>
              </a:spcAft>
            </a:pPr>
            <a:r>
              <a:rPr lang="en-GB" b="0" i="0" dirty="0">
                <a:solidFill>
                  <a:srgbClr val="E3E3E3"/>
                </a:solidFill>
                <a:effectLst/>
                <a:latin typeface="Roboto" panose="02000000000000000000" pitchFamily="2" charset="0"/>
              </a:rPr>
              <a:t>3.Sub_metering_3 shows fewer spikes, with more consistent values over time.</a:t>
            </a:r>
          </a:p>
          <a:p>
            <a:endParaRPr lang="en-GB" dirty="0"/>
          </a:p>
        </p:txBody>
      </p:sp>
      <p:pic>
        <p:nvPicPr>
          <p:cNvPr id="4098" name="Picture 2">
            <a:extLst>
              <a:ext uri="{FF2B5EF4-FFF2-40B4-BE49-F238E27FC236}">
                <a16:creationId xmlns:a16="http://schemas.microsoft.com/office/drawing/2014/main" id="{8F142E39-9A62-D57F-FD40-236543492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8097" y="1803163"/>
            <a:ext cx="6821978" cy="4140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1322"/>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756</TotalTime>
  <Words>2063</Words>
  <Application>Microsoft Office PowerPoint</Application>
  <PresentationFormat>Widescreen</PresentationFormat>
  <Paragraphs>193</Paragraphs>
  <Slides>26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Roboto</vt:lpstr>
      <vt:lpstr>system-ui</vt:lpstr>
      <vt:lpstr>Tenorite</vt:lpstr>
      <vt:lpstr>Times New Roman</vt:lpstr>
      <vt:lpstr>Custom</vt:lpstr>
      <vt:lpstr>Energy Consumption Prediction  </vt:lpstr>
      <vt:lpstr>Contents</vt:lpstr>
      <vt:lpstr>Problem Statement</vt:lpstr>
      <vt:lpstr>Data Cleaning</vt:lpstr>
      <vt:lpstr>Data Cleaning</vt:lpstr>
      <vt:lpstr>Data Visualization</vt:lpstr>
      <vt:lpstr> 1.How has 'Global_active_power' changed or trended over time? </vt:lpstr>
      <vt:lpstr> 2. What is the nature of the relationship between 'Global_active_power' and 'Voltage’?  </vt:lpstr>
      <vt:lpstr>3. How does 'Global_intensity' fluctuate across different hours of the day? </vt:lpstr>
      <vt:lpstr>4.What is the average 'Sub_metering' value on a daily basis? </vt:lpstr>
      <vt:lpstr>Model Building </vt:lpstr>
      <vt:lpstr>Steps in model Building </vt:lpstr>
      <vt:lpstr>Data and Model analysis </vt:lpstr>
      <vt:lpstr>Comparing Accuracies  </vt:lpstr>
      <vt:lpstr>Data Visualization</vt:lpstr>
      <vt:lpstr>Why certain models have good accuracy and others don't? </vt:lpstr>
      <vt:lpstr>Data Forecasting</vt:lpstr>
      <vt:lpstr>ARIMA Model</vt:lpstr>
      <vt:lpstr>ARIMA Model - MATHEMATICS</vt:lpstr>
      <vt:lpstr>Prophet model</vt:lpstr>
      <vt:lpstr>Prophet model- Mathematics</vt:lpstr>
      <vt:lpstr>Prophet model- Mathematics</vt:lpstr>
      <vt:lpstr>Weekly forecast</vt:lpstr>
      <vt:lpstr>Monthly forecast</vt:lpstr>
      <vt:lpstr>Observation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Hitesh</dc:creator>
  <cp:lastModifiedBy>Hitesh Paighan</cp:lastModifiedBy>
  <cp:revision>4</cp:revision>
  <dcterms:created xsi:type="dcterms:W3CDTF">2024-02-14T19:04:18Z</dcterms:created>
  <dcterms:modified xsi:type="dcterms:W3CDTF">2024-11-27T13:38:42Z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