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34750F-B669-4564-8EBC-43310861400E}" v="50" dt="2024-09-17T18:12:36.1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4" d="100"/>
          <a:sy n="64" d="100"/>
        </p:scale>
        <p:origin x="9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C2A4CF-076E-4AB9-A67D-DC17F4F9EE42}"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82820C2-69F7-4C4B-90FB-289288F26FFD}">
      <dgm:prSet/>
      <dgm:spPr/>
      <dgm:t>
        <a:bodyPr/>
        <a:lstStyle/>
        <a:p>
          <a:pPr>
            <a:defRPr cap="all"/>
          </a:pPr>
          <a:r>
            <a:rPr lang="fr-FR" dirty="0"/>
            <a:t>Solocal est une entreprise de taille intermédiaire </a:t>
          </a:r>
          <a:endParaRPr lang="en-US" dirty="0"/>
        </a:p>
      </dgm:t>
    </dgm:pt>
    <dgm:pt modelId="{EEC5C626-2842-4E17-A570-87830FEDE938}" type="parTrans" cxnId="{E086A17F-3834-4EF9-8A10-87CE137593E3}">
      <dgm:prSet/>
      <dgm:spPr/>
      <dgm:t>
        <a:bodyPr/>
        <a:lstStyle/>
        <a:p>
          <a:endParaRPr lang="en-US"/>
        </a:p>
      </dgm:t>
    </dgm:pt>
    <dgm:pt modelId="{0AB7329D-3C7E-4566-8968-FC129BD2E179}" type="sibTrans" cxnId="{E086A17F-3834-4EF9-8A10-87CE137593E3}">
      <dgm:prSet/>
      <dgm:spPr/>
      <dgm:t>
        <a:bodyPr/>
        <a:lstStyle/>
        <a:p>
          <a:endParaRPr lang="en-US"/>
        </a:p>
      </dgm:t>
    </dgm:pt>
    <dgm:pt modelId="{9A840392-1BD4-4CC0-A84C-52997EBC54B1}">
      <dgm:prSet/>
      <dgm:spPr/>
      <dgm:t>
        <a:bodyPr/>
        <a:lstStyle/>
        <a:p>
          <a:pPr>
            <a:defRPr cap="all"/>
          </a:pPr>
          <a:r>
            <a:rPr lang="fr-FR"/>
            <a:t>Elle emploi, en effet, environ 2800 employés</a:t>
          </a:r>
          <a:endParaRPr lang="en-US"/>
        </a:p>
      </dgm:t>
    </dgm:pt>
    <dgm:pt modelId="{AC8320EC-8001-47B3-9629-B384CC711115}" type="parTrans" cxnId="{8E63203D-6920-43E7-A262-862CB4882A33}">
      <dgm:prSet/>
      <dgm:spPr/>
      <dgm:t>
        <a:bodyPr/>
        <a:lstStyle/>
        <a:p>
          <a:endParaRPr lang="en-US"/>
        </a:p>
      </dgm:t>
    </dgm:pt>
    <dgm:pt modelId="{C60BA14A-3704-48A1-88CD-48AAFA5A14CD}" type="sibTrans" cxnId="{8E63203D-6920-43E7-A262-862CB4882A33}">
      <dgm:prSet/>
      <dgm:spPr/>
      <dgm:t>
        <a:bodyPr/>
        <a:lstStyle/>
        <a:p>
          <a:endParaRPr lang="en-US"/>
        </a:p>
      </dgm:t>
    </dgm:pt>
    <dgm:pt modelId="{69124EFE-49EB-4331-8583-F303C14493DF}" type="pres">
      <dgm:prSet presAssocID="{4DC2A4CF-076E-4AB9-A67D-DC17F4F9EE42}" presName="root" presStyleCnt="0">
        <dgm:presLayoutVars>
          <dgm:dir/>
          <dgm:resizeHandles val="exact"/>
        </dgm:presLayoutVars>
      </dgm:prSet>
      <dgm:spPr/>
    </dgm:pt>
    <dgm:pt modelId="{E03A67AD-30CC-4A99-8F1B-15B8E7023FA9}" type="pres">
      <dgm:prSet presAssocID="{382820C2-69F7-4C4B-90FB-289288F26FFD}" presName="compNode" presStyleCnt="0"/>
      <dgm:spPr/>
    </dgm:pt>
    <dgm:pt modelId="{8CC929F2-AA9E-419B-9116-8DFF0D151F9F}" type="pres">
      <dgm:prSet presAssocID="{382820C2-69F7-4C4B-90FB-289288F26FFD}" presName="iconBgRect" presStyleLbl="bgShp" presStyleIdx="0" presStyleCnt="2"/>
      <dgm:spPr/>
    </dgm:pt>
    <dgm:pt modelId="{72B194BB-127F-49FC-86DE-E1778FFC8A1F}" type="pres">
      <dgm:prSet presAssocID="{382820C2-69F7-4C4B-90FB-289288F26FF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lle"/>
        </a:ext>
      </dgm:extLst>
    </dgm:pt>
    <dgm:pt modelId="{9E1CDC15-1F1E-4EF9-89D9-E68708F84783}" type="pres">
      <dgm:prSet presAssocID="{382820C2-69F7-4C4B-90FB-289288F26FFD}" presName="spaceRect" presStyleCnt="0"/>
      <dgm:spPr/>
    </dgm:pt>
    <dgm:pt modelId="{E4B2AB88-7967-47B2-B6CE-A5F2BC6FEA88}" type="pres">
      <dgm:prSet presAssocID="{382820C2-69F7-4C4B-90FB-289288F26FFD}" presName="textRect" presStyleLbl="revTx" presStyleIdx="0" presStyleCnt="2">
        <dgm:presLayoutVars>
          <dgm:chMax val="1"/>
          <dgm:chPref val="1"/>
        </dgm:presLayoutVars>
      </dgm:prSet>
      <dgm:spPr/>
    </dgm:pt>
    <dgm:pt modelId="{948AA702-4860-47D1-AF75-25BB5FAC800A}" type="pres">
      <dgm:prSet presAssocID="{0AB7329D-3C7E-4566-8968-FC129BD2E179}" presName="sibTrans" presStyleCnt="0"/>
      <dgm:spPr/>
    </dgm:pt>
    <dgm:pt modelId="{C861559A-AC9E-42A8-9312-C8FD0853DD79}" type="pres">
      <dgm:prSet presAssocID="{9A840392-1BD4-4CC0-A84C-52997EBC54B1}" presName="compNode" presStyleCnt="0"/>
      <dgm:spPr/>
    </dgm:pt>
    <dgm:pt modelId="{C8EC468A-54B6-48C7-8E41-31A77AF651ED}" type="pres">
      <dgm:prSet presAssocID="{9A840392-1BD4-4CC0-A84C-52997EBC54B1}" presName="iconBgRect" presStyleLbl="bgShp" presStyleIdx="1" presStyleCnt="2"/>
      <dgm:spPr/>
    </dgm:pt>
    <dgm:pt modelId="{8E728371-DE39-46F0-A5FE-6A10705F05D5}" type="pres">
      <dgm:prSet presAssocID="{9A840392-1BD4-4CC0-A84C-52997EBC54B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A776F6A1-8370-4ECB-9CF1-34B9D7360D12}" type="pres">
      <dgm:prSet presAssocID="{9A840392-1BD4-4CC0-A84C-52997EBC54B1}" presName="spaceRect" presStyleCnt="0"/>
      <dgm:spPr/>
    </dgm:pt>
    <dgm:pt modelId="{4C21DB49-FD63-466F-94CD-948BD9BEAB19}" type="pres">
      <dgm:prSet presAssocID="{9A840392-1BD4-4CC0-A84C-52997EBC54B1}" presName="textRect" presStyleLbl="revTx" presStyleIdx="1" presStyleCnt="2">
        <dgm:presLayoutVars>
          <dgm:chMax val="1"/>
          <dgm:chPref val="1"/>
        </dgm:presLayoutVars>
      </dgm:prSet>
      <dgm:spPr/>
    </dgm:pt>
  </dgm:ptLst>
  <dgm:cxnLst>
    <dgm:cxn modelId="{8E63203D-6920-43E7-A262-862CB4882A33}" srcId="{4DC2A4CF-076E-4AB9-A67D-DC17F4F9EE42}" destId="{9A840392-1BD4-4CC0-A84C-52997EBC54B1}" srcOrd="1" destOrd="0" parTransId="{AC8320EC-8001-47B3-9629-B384CC711115}" sibTransId="{C60BA14A-3704-48A1-88CD-48AAFA5A14CD}"/>
    <dgm:cxn modelId="{48A5EE6E-B3A4-450F-A1A3-CA6B3F2432DD}" type="presOf" srcId="{382820C2-69F7-4C4B-90FB-289288F26FFD}" destId="{E4B2AB88-7967-47B2-B6CE-A5F2BC6FEA88}" srcOrd="0" destOrd="0" presId="urn:microsoft.com/office/officeart/2018/5/layout/IconCircleLabelList"/>
    <dgm:cxn modelId="{E086A17F-3834-4EF9-8A10-87CE137593E3}" srcId="{4DC2A4CF-076E-4AB9-A67D-DC17F4F9EE42}" destId="{382820C2-69F7-4C4B-90FB-289288F26FFD}" srcOrd="0" destOrd="0" parTransId="{EEC5C626-2842-4E17-A570-87830FEDE938}" sibTransId="{0AB7329D-3C7E-4566-8968-FC129BD2E179}"/>
    <dgm:cxn modelId="{366F33D4-7B90-4EF7-8B82-DC48736468BB}" type="presOf" srcId="{4DC2A4CF-076E-4AB9-A67D-DC17F4F9EE42}" destId="{69124EFE-49EB-4331-8583-F303C14493DF}" srcOrd="0" destOrd="0" presId="urn:microsoft.com/office/officeart/2018/5/layout/IconCircleLabelList"/>
    <dgm:cxn modelId="{468D09EB-853E-4799-94D3-007BB396497E}" type="presOf" srcId="{9A840392-1BD4-4CC0-A84C-52997EBC54B1}" destId="{4C21DB49-FD63-466F-94CD-948BD9BEAB19}" srcOrd="0" destOrd="0" presId="urn:microsoft.com/office/officeart/2018/5/layout/IconCircleLabelList"/>
    <dgm:cxn modelId="{5209890C-F869-41E5-B07E-D48C70FAD792}" type="presParOf" srcId="{69124EFE-49EB-4331-8583-F303C14493DF}" destId="{E03A67AD-30CC-4A99-8F1B-15B8E7023FA9}" srcOrd="0" destOrd="0" presId="urn:microsoft.com/office/officeart/2018/5/layout/IconCircleLabelList"/>
    <dgm:cxn modelId="{8E2A397B-A43D-4B7C-ADE0-E70DDBD99A59}" type="presParOf" srcId="{E03A67AD-30CC-4A99-8F1B-15B8E7023FA9}" destId="{8CC929F2-AA9E-419B-9116-8DFF0D151F9F}" srcOrd="0" destOrd="0" presId="urn:microsoft.com/office/officeart/2018/5/layout/IconCircleLabelList"/>
    <dgm:cxn modelId="{329B15C5-6BC1-43D5-833C-2457E6599371}" type="presParOf" srcId="{E03A67AD-30CC-4A99-8F1B-15B8E7023FA9}" destId="{72B194BB-127F-49FC-86DE-E1778FFC8A1F}" srcOrd="1" destOrd="0" presId="urn:microsoft.com/office/officeart/2018/5/layout/IconCircleLabelList"/>
    <dgm:cxn modelId="{E744DBF1-74F6-4451-9913-5F46179CB9BE}" type="presParOf" srcId="{E03A67AD-30CC-4A99-8F1B-15B8E7023FA9}" destId="{9E1CDC15-1F1E-4EF9-89D9-E68708F84783}" srcOrd="2" destOrd="0" presId="urn:microsoft.com/office/officeart/2018/5/layout/IconCircleLabelList"/>
    <dgm:cxn modelId="{E31CF2C2-C946-4A39-949F-190BF75268F7}" type="presParOf" srcId="{E03A67AD-30CC-4A99-8F1B-15B8E7023FA9}" destId="{E4B2AB88-7967-47B2-B6CE-A5F2BC6FEA88}" srcOrd="3" destOrd="0" presId="urn:microsoft.com/office/officeart/2018/5/layout/IconCircleLabelList"/>
    <dgm:cxn modelId="{E0A8E243-8E57-4AA5-A5C5-A39AEDCC3215}" type="presParOf" srcId="{69124EFE-49EB-4331-8583-F303C14493DF}" destId="{948AA702-4860-47D1-AF75-25BB5FAC800A}" srcOrd="1" destOrd="0" presId="urn:microsoft.com/office/officeart/2018/5/layout/IconCircleLabelList"/>
    <dgm:cxn modelId="{48F44779-002D-4304-B243-0658F8E5A8E5}" type="presParOf" srcId="{69124EFE-49EB-4331-8583-F303C14493DF}" destId="{C861559A-AC9E-42A8-9312-C8FD0853DD79}" srcOrd="2" destOrd="0" presId="urn:microsoft.com/office/officeart/2018/5/layout/IconCircleLabelList"/>
    <dgm:cxn modelId="{F12F44A1-B2C5-4669-8058-421104D77FB5}" type="presParOf" srcId="{C861559A-AC9E-42A8-9312-C8FD0853DD79}" destId="{C8EC468A-54B6-48C7-8E41-31A77AF651ED}" srcOrd="0" destOrd="0" presId="urn:microsoft.com/office/officeart/2018/5/layout/IconCircleLabelList"/>
    <dgm:cxn modelId="{458DBCF0-1487-4081-A8EB-EBEEA2FD5BF4}" type="presParOf" srcId="{C861559A-AC9E-42A8-9312-C8FD0853DD79}" destId="{8E728371-DE39-46F0-A5FE-6A10705F05D5}" srcOrd="1" destOrd="0" presId="urn:microsoft.com/office/officeart/2018/5/layout/IconCircleLabelList"/>
    <dgm:cxn modelId="{B99E66BB-0BA2-4081-B48E-91D4D398BA4C}" type="presParOf" srcId="{C861559A-AC9E-42A8-9312-C8FD0853DD79}" destId="{A776F6A1-8370-4ECB-9CF1-34B9D7360D12}" srcOrd="2" destOrd="0" presId="urn:microsoft.com/office/officeart/2018/5/layout/IconCircleLabelList"/>
    <dgm:cxn modelId="{9910B29A-8364-438C-B11A-64866E50334F}" type="presParOf" srcId="{C861559A-AC9E-42A8-9312-C8FD0853DD79}" destId="{4C21DB49-FD63-466F-94CD-948BD9BEAB1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0395B1-3F60-411A-A1FA-CCE51A224A2B}"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612DF711-B67C-4B50-AA6A-817167D54897}">
      <dgm:prSet/>
      <dgm:spPr/>
      <dgm:t>
        <a:bodyPr/>
        <a:lstStyle/>
        <a:p>
          <a:r>
            <a:rPr lang="fr-FR"/>
            <a:t>Positives : Solocal aide les entreprises locales à accroître leur visibilité en ligne, stimulant ainsi l'économie locale.</a:t>
          </a:r>
          <a:endParaRPr lang="en-US"/>
        </a:p>
      </dgm:t>
    </dgm:pt>
    <dgm:pt modelId="{AB5BA6CE-165D-455B-BF00-E34B31BD32A3}" type="parTrans" cxnId="{4C75FF48-EBDB-453B-966A-C3BCFE6047C9}">
      <dgm:prSet/>
      <dgm:spPr/>
      <dgm:t>
        <a:bodyPr/>
        <a:lstStyle/>
        <a:p>
          <a:endParaRPr lang="en-US"/>
        </a:p>
      </dgm:t>
    </dgm:pt>
    <dgm:pt modelId="{9921A4DF-977F-4D31-B261-77DFE3470EC3}" type="sibTrans" cxnId="{4C75FF48-EBDB-453B-966A-C3BCFE6047C9}">
      <dgm:prSet/>
      <dgm:spPr/>
      <dgm:t>
        <a:bodyPr/>
        <a:lstStyle/>
        <a:p>
          <a:endParaRPr lang="en-US"/>
        </a:p>
      </dgm:t>
    </dgm:pt>
    <dgm:pt modelId="{63A80051-3140-42AD-B3ED-3F887727A579}">
      <dgm:prSet/>
      <dgm:spPr/>
      <dgm:t>
        <a:bodyPr/>
        <a:lstStyle/>
        <a:p>
          <a:r>
            <a:rPr lang="fr-FR"/>
            <a:t>Négatives : La transition vers le numérique a entraîné des suppressions de postes liés à la production des annuaires imprimés, et le groupe a traversé plusieurs crises financières​.</a:t>
          </a:r>
          <a:endParaRPr lang="en-US"/>
        </a:p>
      </dgm:t>
    </dgm:pt>
    <dgm:pt modelId="{6EAB810A-ADD1-4136-A4F0-E48A223DEB6E}" type="parTrans" cxnId="{F684A4F2-18F9-4047-8F58-54D9B264E148}">
      <dgm:prSet/>
      <dgm:spPr/>
      <dgm:t>
        <a:bodyPr/>
        <a:lstStyle/>
        <a:p>
          <a:endParaRPr lang="en-US"/>
        </a:p>
      </dgm:t>
    </dgm:pt>
    <dgm:pt modelId="{BF176CF2-6F1F-4278-8BEE-6BA489B5EC87}" type="sibTrans" cxnId="{F684A4F2-18F9-4047-8F58-54D9B264E148}">
      <dgm:prSet/>
      <dgm:spPr/>
      <dgm:t>
        <a:bodyPr/>
        <a:lstStyle/>
        <a:p>
          <a:endParaRPr lang="en-US"/>
        </a:p>
      </dgm:t>
    </dgm:pt>
    <dgm:pt modelId="{0CB0AFF7-CA0C-4385-8B86-8C190D88AF48}" type="pres">
      <dgm:prSet presAssocID="{2B0395B1-3F60-411A-A1FA-CCE51A224A2B}" presName="hierChild1" presStyleCnt="0">
        <dgm:presLayoutVars>
          <dgm:chPref val="1"/>
          <dgm:dir/>
          <dgm:animOne val="branch"/>
          <dgm:animLvl val="lvl"/>
          <dgm:resizeHandles/>
        </dgm:presLayoutVars>
      </dgm:prSet>
      <dgm:spPr/>
    </dgm:pt>
    <dgm:pt modelId="{136164B8-DC45-4409-87B8-DD209BE3CA93}" type="pres">
      <dgm:prSet presAssocID="{612DF711-B67C-4B50-AA6A-817167D54897}" presName="hierRoot1" presStyleCnt="0"/>
      <dgm:spPr/>
    </dgm:pt>
    <dgm:pt modelId="{70E503F5-7FDA-4432-A018-55103881974F}" type="pres">
      <dgm:prSet presAssocID="{612DF711-B67C-4B50-AA6A-817167D54897}" presName="composite" presStyleCnt="0"/>
      <dgm:spPr/>
    </dgm:pt>
    <dgm:pt modelId="{0101FD38-82AB-4B45-BD54-8E2EA644324E}" type="pres">
      <dgm:prSet presAssocID="{612DF711-B67C-4B50-AA6A-817167D54897}" presName="background" presStyleLbl="node0" presStyleIdx="0" presStyleCnt="2"/>
      <dgm:spPr/>
    </dgm:pt>
    <dgm:pt modelId="{568B2B78-C596-4FAD-8EE7-C878975CAC4C}" type="pres">
      <dgm:prSet presAssocID="{612DF711-B67C-4B50-AA6A-817167D54897}" presName="text" presStyleLbl="fgAcc0" presStyleIdx="0" presStyleCnt="2">
        <dgm:presLayoutVars>
          <dgm:chPref val="3"/>
        </dgm:presLayoutVars>
      </dgm:prSet>
      <dgm:spPr/>
    </dgm:pt>
    <dgm:pt modelId="{0D5564B7-6A80-46CE-8BF5-00252DF7C6D5}" type="pres">
      <dgm:prSet presAssocID="{612DF711-B67C-4B50-AA6A-817167D54897}" presName="hierChild2" presStyleCnt="0"/>
      <dgm:spPr/>
    </dgm:pt>
    <dgm:pt modelId="{5BED3831-7E2A-4A0A-99AF-674D48F13FFB}" type="pres">
      <dgm:prSet presAssocID="{63A80051-3140-42AD-B3ED-3F887727A579}" presName="hierRoot1" presStyleCnt="0"/>
      <dgm:spPr/>
    </dgm:pt>
    <dgm:pt modelId="{66915EE7-76C4-4EEC-8EF4-046E79ADC76D}" type="pres">
      <dgm:prSet presAssocID="{63A80051-3140-42AD-B3ED-3F887727A579}" presName="composite" presStyleCnt="0"/>
      <dgm:spPr/>
    </dgm:pt>
    <dgm:pt modelId="{CC6EADB0-9C97-4A33-A45C-91B34B767025}" type="pres">
      <dgm:prSet presAssocID="{63A80051-3140-42AD-B3ED-3F887727A579}" presName="background" presStyleLbl="node0" presStyleIdx="1" presStyleCnt="2"/>
      <dgm:spPr/>
    </dgm:pt>
    <dgm:pt modelId="{7ED44A74-82DE-4217-A934-F890D4A087DA}" type="pres">
      <dgm:prSet presAssocID="{63A80051-3140-42AD-B3ED-3F887727A579}" presName="text" presStyleLbl="fgAcc0" presStyleIdx="1" presStyleCnt="2">
        <dgm:presLayoutVars>
          <dgm:chPref val="3"/>
        </dgm:presLayoutVars>
      </dgm:prSet>
      <dgm:spPr/>
    </dgm:pt>
    <dgm:pt modelId="{86D6CD66-17ED-453E-8D0D-48453950F716}" type="pres">
      <dgm:prSet presAssocID="{63A80051-3140-42AD-B3ED-3F887727A579}" presName="hierChild2" presStyleCnt="0"/>
      <dgm:spPr/>
    </dgm:pt>
  </dgm:ptLst>
  <dgm:cxnLst>
    <dgm:cxn modelId="{4C75FF48-EBDB-453B-966A-C3BCFE6047C9}" srcId="{2B0395B1-3F60-411A-A1FA-CCE51A224A2B}" destId="{612DF711-B67C-4B50-AA6A-817167D54897}" srcOrd="0" destOrd="0" parTransId="{AB5BA6CE-165D-455B-BF00-E34B31BD32A3}" sibTransId="{9921A4DF-977F-4D31-B261-77DFE3470EC3}"/>
    <dgm:cxn modelId="{B069B5C5-367C-4248-9BDA-B2B51F88E404}" type="presOf" srcId="{63A80051-3140-42AD-B3ED-3F887727A579}" destId="{7ED44A74-82DE-4217-A934-F890D4A087DA}" srcOrd="0" destOrd="0" presId="urn:microsoft.com/office/officeart/2005/8/layout/hierarchy1"/>
    <dgm:cxn modelId="{D94317D0-A8DB-4B17-8526-5830A8E9A752}" type="presOf" srcId="{2B0395B1-3F60-411A-A1FA-CCE51A224A2B}" destId="{0CB0AFF7-CA0C-4385-8B86-8C190D88AF48}" srcOrd="0" destOrd="0" presId="urn:microsoft.com/office/officeart/2005/8/layout/hierarchy1"/>
    <dgm:cxn modelId="{F684A4F2-18F9-4047-8F58-54D9B264E148}" srcId="{2B0395B1-3F60-411A-A1FA-CCE51A224A2B}" destId="{63A80051-3140-42AD-B3ED-3F887727A579}" srcOrd="1" destOrd="0" parTransId="{6EAB810A-ADD1-4136-A4F0-E48A223DEB6E}" sibTransId="{BF176CF2-6F1F-4278-8BEE-6BA489B5EC87}"/>
    <dgm:cxn modelId="{D6D0FCF7-E9AA-4A60-93FB-2ECEF2D19BA8}" type="presOf" srcId="{612DF711-B67C-4B50-AA6A-817167D54897}" destId="{568B2B78-C596-4FAD-8EE7-C878975CAC4C}" srcOrd="0" destOrd="0" presId="urn:microsoft.com/office/officeart/2005/8/layout/hierarchy1"/>
    <dgm:cxn modelId="{21ED27A0-920E-4FE7-A1B9-DDE95C7CD511}" type="presParOf" srcId="{0CB0AFF7-CA0C-4385-8B86-8C190D88AF48}" destId="{136164B8-DC45-4409-87B8-DD209BE3CA93}" srcOrd="0" destOrd="0" presId="urn:microsoft.com/office/officeart/2005/8/layout/hierarchy1"/>
    <dgm:cxn modelId="{ED2493B3-8413-49EC-B4E7-D33BA31CE4F2}" type="presParOf" srcId="{136164B8-DC45-4409-87B8-DD209BE3CA93}" destId="{70E503F5-7FDA-4432-A018-55103881974F}" srcOrd="0" destOrd="0" presId="urn:microsoft.com/office/officeart/2005/8/layout/hierarchy1"/>
    <dgm:cxn modelId="{1B7FECD3-68CF-40FF-9FE9-12283D57B297}" type="presParOf" srcId="{70E503F5-7FDA-4432-A018-55103881974F}" destId="{0101FD38-82AB-4B45-BD54-8E2EA644324E}" srcOrd="0" destOrd="0" presId="urn:microsoft.com/office/officeart/2005/8/layout/hierarchy1"/>
    <dgm:cxn modelId="{7069E93C-720D-49C2-94B1-00BDAE5FA50A}" type="presParOf" srcId="{70E503F5-7FDA-4432-A018-55103881974F}" destId="{568B2B78-C596-4FAD-8EE7-C878975CAC4C}" srcOrd="1" destOrd="0" presId="urn:microsoft.com/office/officeart/2005/8/layout/hierarchy1"/>
    <dgm:cxn modelId="{6B310BE4-FC9F-4EC1-9656-A204A02E4C83}" type="presParOf" srcId="{136164B8-DC45-4409-87B8-DD209BE3CA93}" destId="{0D5564B7-6A80-46CE-8BF5-00252DF7C6D5}" srcOrd="1" destOrd="0" presId="urn:microsoft.com/office/officeart/2005/8/layout/hierarchy1"/>
    <dgm:cxn modelId="{C2997096-9312-440E-8336-D68BD1F6A5B5}" type="presParOf" srcId="{0CB0AFF7-CA0C-4385-8B86-8C190D88AF48}" destId="{5BED3831-7E2A-4A0A-99AF-674D48F13FFB}" srcOrd="1" destOrd="0" presId="urn:microsoft.com/office/officeart/2005/8/layout/hierarchy1"/>
    <dgm:cxn modelId="{E4617C41-73F7-4C3A-A312-094ED43A8781}" type="presParOf" srcId="{5BED3831-7E2A-4A0A-99AF-674D48F13FFB}" destId="{66915EE7-76C4-4EEC-8EF4-046E79ADC76D}" srcOrd="0" destOrd="0" presId="urn:microsoft.com/office/officeart/2005/8/layout/hierarchy1"/>
    <dgm:cxn modelId="{A191E184-C57C-4405-BE76-4BCDA78D4790}" type="presParOf" srcId="{66915EE7-76C4-4EEC-8EF4-046E79ADC76D}" destId="{CC6EADB0-9C97-4A33-A45C-91B34B767025}" srcOrd="0" destOrd="0" presId="urn:microsoft.com/office/officeart/2005/8/layout/hierarchy1"/>
    <dgm:cxn modelId="{A40364B7-5DBC-4029-86FF-9B1F6B184A31}" type="presParOf" srcId="{66915EE7-76C4-4EEC-8EF4-046E79ADC76D}" destId="{7ED44A74-82DE-4217-A934-F890D4A087DA}" srcOrd="1" destOrd="0" presId="urn:microsoft.com/office/officeart/2005/8/layout/hierarchy1"/>
    <dgm:cxn modelId="{82B94043-7978-47B9-9134-475A2298D92A}" type="presParOf" srcId="{5BED3831-7E2A-4A0A-99AF-674D48F13FFB}" destId="{86D6CD66-17ED-453E-8D0D-48453950F71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215F81-BE2F-4F80-99AF-E73D316BD5E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966C3E1-3228-4AD9-95A1-2F629BF687E7}">
      <dgm:prSet/>
      <dgm:spPr/>
      <dgm:t>
        <a:bodyPr/>
        <a:lstStyle/>
        <a:p>
          <a:pPr>
            <a:lnSpc>
              <a:spcPct val="100000"/>
            </a:lnSpc>
          </a:pPr>
          <a:r>
            <a:rPr lang="fr-FR"/>
            <a:t>Son activité, le marketing digital, demande de collecter une certaine quantité de données, mais respecte scrupuleusement le RGPD. </a:t>
          </a:r>
          <a:endParaRPr lang="en-US"/>
        </a:p>
      </dgm:t>
    </dgm:pt>
    <dgm:pt modelId="{A115789C-C7C7-41CF-91D3-773F4ED377C3}" type="parTrans" cxnId="{B2CE987B-3A0A-4C34-9615-9B29BB4AEFC1}">
      <dgm:prSet/>
      <dgm:spPr/>
      <dgm:t>
        <a:bodyPr/>
        <a:lstStyle/>
        <a:p>
          <a:endParaRPr lang="en-US"/>
        </a:p>
      </dgm:t>
    </dgm:pt>
    <dgm:pt modelId="{DF3A36DB-BF5E-405C-99C4-55DDE1F5543F}" type="sibTrans" cxnId="{B2CE987B-3A0A-4C34-9615-9B29BB4AEFC1}">
      <dgm:prSet/>
      <dgm:spPr/>
      <dgm:t>
        <a:bodyPr/>
        <a:lstStyle/>
        <a:p>
          <a:endParaRPr lang="en-US"/>
        </a:p>
      </dgm:t>
    </dgm:pt>
    <dgm:pt modelId="{AA20396B-CBC1-4F24-9034-06154DD44C42}">
      <dgm:prSet/>
      <dgm:spPr/>
      <dgm:t>
        <a:bodyPr/>
        <a:lstStyle/>
        <a:p>
          <a:pPr>
            <a:lnSpc>
              <a:spcPct val="100000"/>
            </a:lnSpc>
          </a:pPr>
          <a:r>
            <a:rPr lang="fr-FR"/>
            <a:t>Les données personnelles sont collectées de manière transparente, avec le consentement explicite des utilisateurs.</a:t>
          </a:r>
          <a:endParaRPr lang="en-US"/>
        </a:p>
      </dgm:t>
    </dgm:pt>
    <dgm:pt modelId="{FE4C83BB-1000-4665-A155-AD0F88753A6F}" type="parTrans" cxnId="{B7DB637B-5C3A-478A-AE73-A4D2DE6533E2}">
      <dgm:prSet/>
      <dgm:spPr/>
      <dgm:t>
        <a:bodyPr/>
        <a:lstStyle/>
        <a:p>
          <a:endParaRPr lang="en-US"/>
        </a:p>
      </dgm:t>
    </dgm:pt>
    <dgm:pt modelId="{58357A02-90EC-49F0-95F0-A5D66A8FC0D2}" type="sibTrans" cxnId="{B7DB637B-5C3A-478A-AE73-A4D2DE6533E2}">
      <dgm:prSet/>
      <dgm:spPr/>
      <dgm:t>
        <a:bodyPr/>
        <a:lstStyle/>
        <a:p>
          <a:endParaRPr lang="en-US"/>
        </a:p>
      </dgm:t>
    </dgm:pt>
    <dgm:pt modelId="{E7008CDB-6A56-4388-B790-0564B7729C26}">
      <dgm:prSet/>
      <dgm:spPr/>
      <dgm:t>
        <a:bodyPr/>
        <a:lstStyle/>
        <a:p>
          <a:pPr>
            <a:lnSpc>
              <a:spcPct val="100000"/>
            </a:lnSpc>
          </a:pPr>
          <a:r>
            <a:rPr lang="fr-FR"/>
            <a:t>Les droits des personnes (droit d'accès, de rectification, de suppression, et de portabilité des données) sont respectés. </a:t>
          </a:r>
          <a:endParaRPr lang="en-US"/>
        </a:p>
      </dgm:t>
    </dgm:pt>
    <dgm:pt modelId="{806000B8-5511-4E1E-B5F0-DD951284FE2F}" type="parTrans" cxnId="{12A6FCD3-74BE-4366-92CB-0E74B3EE922B}">
      <dgm:prSet/>
      <dgm:spPr/>
      <dgm:t>
        <a:bodyPr/>
        <a:lstStyle/>
        <a:p>
          <a:endParaRPr lang="en-US"/>
        </a:p>
      </dgm:t>
    </dgm:pt>
    <dgm:pt modelId="{14BFEEAC-BFE3-421C-B1A8-E3656CFD607B}" type="sibTrans" cxnId="{12A6FCD3-74BE-4366-92CB-0E74B3EE922B}">
      <dgm:prSet/>
      <dgm:spPr/>
      <dgm:t>
        <a:bodyPr/>
        <a:lstStyle/>
        <a:p>
          <a:endParaRPr lang="en-US"/>
        </a:p>
      </dgm:t>
    </dgm:pt>
    <dgm:pt modelId="{C9899845-86F0-468E-8AB9-2CD110E7320C}">
      <dgm:prSet/>
      <dgm:spPr/>
      <dgm:t>
        <a:bodyPr/>
        <a:lstStyle/>
        <a:p>
          <a:pPr>
            <a:lnSpc>
              <a:spcPct val="100000"/>
            </a:lnSpc>
          </a:pPr>
          <a:r>
            <a:rPr lang="fr-FR" dirty="0"/>
            <a:t>Solocal met en place des mesures techniques et organisationnelles pour protéger les données.</a:t>
          </a:r>
          <a:endParaRPr lang="en-US" dirty="0"/>
        </a:p>
      </dgm:t>
    </dgm:pt>
    <dgm:pt modelId="{D8D812AC-F2E5-4155-9EE6-B795631EE1F5}" type="parTrans" cxnId="{C13E23EA-1F5B-41E2-BB37-172459DCCD39}">
      <dgm:prSet/>
      <dgm:spPr/>
      <dgm:t>
        <a:bodyPr/>
        <a:lstStyle/>
        <a:p>
          <a:endParaRPr lang="en-US"/>
        </a:p>
      </dgm:t>
    </dgm:pt>
    <dgm:pt modelId="{C3A50837-85ED-43CE-9DD4-3039238D4AEA}" type="sibTrans" cxnId="{C13E23EA-1F5B-41E2-BB37-172459DCCD39}">
      <dgm:prSet/>
      <dgm:spPr/>
      <dgm:t>
        <a:bodyPr/>
        <a:lstStyle/>
        <a:p>
          <a:endParaRPr lang="en-US"/>
        </a:p>
      </dgm:t>
    </dgm:pt>
    <dgm:pt modelId="{B8A5BEE7-8EB0-44C2-B450-1B6D25DE4FCC}">
      <dgm:prSet/>
      <dgm:spPr/>
      <dgm:t>
        <a:bodyPr/>
        <a:lstStyle/>
        <a:p>
          <a:pPr>
            <a:lnSpc>
              <a:spcPct val="100000"/>
            </a:lnSpc>
          </a:pPr>
          <a:r>
            <a:rPr lang="fr-FR"/>
            <a:t>L’usage des données est strictement limité aux finalités précisées lors de la collecte.</a:t>
          </a:r>
          <a:endParaRPr lang="en-US"/>
        </a:p>
      </dgm:t>
    </dgm:pt>
    <dgm:pt modelId="{D0306AA1-E73F-44BC-9241-E7F869EB8191}" type="parTrans" cxnId="{D3A96B8E-F4E2-4596-A7D8-D175EF69418F}">
      <dgm:prSet/>
      <dgm:spPr/>
      <dgm:t>
        <a:bodyPr/>
        <a:lstStyle/>
        <a:p>
          <a:endParaRPr lang="en-US"/>
        </a:p>
      </dgm:t>
    </dgm:pt>
    <dgm:pt modelId="{8FD0EE0D-FD5A-4A17-9A95-12A136F378CD}" type="sibTrans" cxnId="{D3A96B8E-F4E2-4596-A7D8-D175EF69418F}">
      <dgm:prSet/>
      <dgm:spPr/>
      <dgm:t>
        <a:bodyPr/>
        <a:lstStyle/>
        <a:p>
          <a:endParaRPr lang="en-US"/>
        </a:p>
      </dgm:t>
    </dgm:pt>
    <dgm:pt modelId="{7AC26A8C-E069-453D-8E1E-58FEE628E995}" type="pres">
      <dgm:prSet presAssocID="{A8215F81-BE2F-4F80-99AF-E73D316BD5E3}" presName="root" presStyleCnt="0">
        <dgm:presLayoutVars>
          <dgm:dir/>
          <dgm:resizeHandles val="exact"/>
        </dgm:presLayoutVars>
      </dgm:prSet>
      <dgm:spPr/>
    </dgm:pt>
    <dgm:pt modelId="{740C39D1-D0EC-43AC-ABA5-5E1A5FE39B3D}" type="pres">
      <dgm:prSet presAssocID="{0966C3E1-3228-4AD9-95A1-2F629BF687E7}" presName="compNode" presStyleCnt="0"/>
      <dgm:spPr/>
    </dgm:pt>
    <dgm:pt modelId="{DC9259AE-A7A3-4F2D-A0BE-0524EA6A0D9B}" type="pres">
      <dgm:prSet presAssocID="{0966C3E1-3228-4AD9-95A1-2F629BF687E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odcasting"/>
        </a:ext>
      </dgm:extLst>
    </dgm:pt>
    <dgm:pt modelId="{7B0C4167-634D-494D-86BB-481599473635}" type="pres">
      <dgm:prSet presAssocID="{0966C3E1-3228-4AD9-95A1-2F629BF687E7}" presName="spaceRect" presStyleCnt="0"/>
      <dgm:spPr/>
    </dgm:pt>
    <dgm:pt modelId="{B386551B-AA9B-4970-90FB-087043AE4BA4}" type="pres">
      <dgm:prSet presAssocID="{0966C3E1-3228-4AD9-95A1-2F629BF687E7}" presName="textRect" presStyleLbl="revTx" presStyleIdx="0" presStyleCnt="5">
        <dgm:presLayoutVars>
          <dgm:chMax val="1"/>
          <dgm:chPref val="1"/>
        </dgm:presLayoutVars>
      </dgm:prSet>
      <dgm:spPr/>
    </dgm:pt>
    <dgm:pt modelId="{BC1C32E1-041A-49EC-A172-951D1235B994}" type="pres">
      <dgm:prSet presAssocID="{DF3A36DB-BF5E-405C-99C4-55DDE1F5543F}" presName="sibTrans" presStyleCnt="0"/>
      <dgm:spPr/>
    </dgm:pt>
    <dgm:pt modelId="{6EF69F39-6B3F-4876-AA85-5C7E060899DF}" type="pres">
      <dgm:prSet presAssocID="{AA20396B-CBC1-4F24-9034-06154DD44C42}" presName="compNode" presStyleCnt="0"/>
      <dgm:spPr/>
    </dgm:pt>
    <dgm:pt modelId="{0F3D549D-9E22-453B-AEFF-F6B484BD4DDA}" type="pres">
      <dgm:prSet presAssocID="{AA20396B-CBC1-4F24-9034-06154DD44C4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ntract"/>
        </a:ext>
      </dgm:extLst>
    </dgm:pt>
    <dgm:pt modelId="{9E801069-A7E1-4273-B5D1-89B82CC57866}" type="pres">
      <dgm:prSet presAssocID="{AA20396B-CBC1-4F24-9034-06154DD44C42}" presName="spaceRect" presStyleCnt="0"/>
      <dgm:spPr/>
    </dgm:pt>
    <dgm:pt modelId="{5DF6A522-3E3B-48DC-9F51-A73E9E5E4F24}" type="pres">
      <dgm:prSet presAssocID="{AA20396B-CBC1-4F24-9034-06154DD44C42}" presName="textRect" presStyleLbl="revTx" presStyleIdx="1" presStyleCnt="5">
        <dgm:presLayoutVars>
          <dgm:chMax val="1"/>
          <dgm:chPref val="1"/>
        </dgm:presLayoutVars>
      </dgm:prSet>
      <dgm:spPr/>
    </dgm:pt>
    <dgm:pt modelId="{5173E518-E3BE-49AD-ACB9-B6CC5140CB12}" type="pres">
      <dgm:prSet presAssocID="{58357A02-90EC-49F0-95F0-A5D66A8FC0D2}" presName="sibTrans" presStyleCnt="0"/>
      <dgm:spPr/>
    </dgm:pt>
    <dgm:pt modelId="{996C7FF8-72D8-4152-8FFA-586118ED14EC}" type="pres">
      <dgm:prSet presAssocID="{E7008CDB-6A56-4388-B790-0564B7729C26}" presName="compNode" presStyleCnt="0"/>
      <dgm:spPr/>
    </dgm:pt>
    <dgm:pt modelId="{869DE5A4-21A7-4ACE-B96C-AEC24AC0A4DF}" type="pres">
      <dgm:prSet presAssocID="{E7008CDB-6A56-4388-B790-0564B7729C2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rritant"/>
        </a:ext>
      </dgm:extLst>
    </dgm:pt>
    <dgm:pt modelId="{A61889C9-FE9C-45B5-9A56-7BB1DE9BD697}" type="pres">
      <dgm:prSet presAssocID="{E7008CDB-6A56-4388-B790-0564B7729C26}" presName="spaceRect" presStyleCnt="0"/>
      <dgm:spPr/>
    </dgm:pt>
    <dgm:pt modelId="{366F57EE-C439-4D4D-9953-C91721F75ACA}" type="pres">
      <dgm:prSet presAssocID="{E7008CDB-6A56-4388-B790-0564B7729C26}" presName="textRect" presStyleLbl="revTx" presStyleIdx="2" presStyleCnt="5">
        <dgm:presLayoutVars>
          <dgm:chMax val="1"/>
          <dgm:chPref val="1"/>
        </dgm:presLayoutVars>
      </dgm:prSet>
      <dgm:spPr/>
    </dgm:pt>
    <dgm:pt modelId="{CE9EA760-B9FB-4A27-A6CE-478EE99E3E6A}" type="pres">
      <dgm:prSet presAssocID="{14BFEEAC-BFE3-421C-B1A8-E3656CFD607B}" presName="sibTrans" presStyleCnt="0"/>
      <dgm:spPr/>
    </dgm:pt>
    <dgm:pt modelId="{621E7376-9061-49B4-A738-AE037101A727}" type="pres">
      <dgm:prSet presAssocID="{C9899845-86F0-468E-8AB9-2CD110E7320C}" presName="compNode" presStyleCnt="0"/>
      <dgm:spPr/>
    </dgm:pt>
    <dgm:pt modelId="{FC150B85-BAF1-4C71-BDF6-5703FC5D5D15}" type="pres">
      <dgm:prSet presAssocID="{C9899845-86F0-468E-8AB9-2CD110E7320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iérarchie"/>
        </a:ext>
      </dgm:extLst>
    </dgm:pt>
    <dgm:pt modelId="{D9CFBEB3-DE8D-4BBF-91C5-FAD6726DDCB2}" type="pres">
      <dgm:prSet presAssocID="{C9899845-86F0-468E-8AB9-2CD110E7320C}" presName="spaceRect" presStyleCnt="0"/>
      <dgm:spPr/>
    </dgm:pt>
    <dgm:pt modelId="{11C817C0-14AF-441E-9AF2-F8A14123CE78}" type="pres">
      <dgm:prSet presAssocID="{C9899845-86F0-468E-8AB9-2CD110E7320C}" presName="textRect" presStyleLbl="revTx" presStyleIdx="3" presStyleCnt="5">
        <dgm:presLayoutVars>
          <dgm:chMax val="1"/>
          <dgm:chPref val="1"/>
        </dgm:presLayoutVars>
      </dgm:prSet>
      <dgm:spPr/>
    </dgm:pt>
    <dgm:pt modelId="{1A251E34-3852-4283-BB92-E6261C8848D0}" type="pres">
      <dgm:prSet presAssocID="{C3A50837-85ED-43CE-9DD4-3039238D4AEA}" presName="sibTrans" presStyleCnt="0"/>
      <dgm:spPr/>
    </dgm:pt>
    <dgm:pt modelId="{00F3EB2F-8C11-4AF5-9C68-EACDC6D0FE5F}" type="pres">
      <dgm:prSet presAssocID="{B8A5BEE7-8EB0-44C2-B450-1B6D25DE4FCC}" presName="compNode" presStyleCnt="0"/>
      <dgm:spPr/>
    </dgm:pt>
    <dgm:pt modelId="{D60F2341-7D49-48B1-BF26-423446DDCA88}" type="pres">
      <dgm:prSet presAssocID="{B8A5BEE7-8EB0-44C2-B450-1B6D25DE4FC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arget Audience"/>
        </a:ext>
      </dgm:extLst>
    </dgm:pt>
    <dgm:pt modelId="{4D6A37E6-CBFD-4187-BFDF-0400EA3B7CCB}" type="pres">
      <dgm:prSet presAssocID="{B8A5BEE7-8EB0-44C2-B450-1B6D25DE4FCC}" presName="spaceRect" presStyleCnt="0"/>
      <dgm:spPr/>
    </dgm:pt>
    <dgm:pt modelId="{78EFF502-688A-4F7E-BB43-4004CC1CD7D2}" type="pres">
      <dgm:prSet presAssocID="{B8A5BEE7-8EB0-44C2-B450-1B6D25DE4FCC}" presName="textRect" presStyleLbl="revTx" presStyleIdx="4" presStyleCnt="5">
        <dgm:presLayoutVars>
          <dgm:chMax val="1"/>
          <dgm:chPref val="1"/>
        </dgm:presLayoutVars>
      </dgm:prSet>
      <dgm:spPr/>
    </dgm:pt>
  </dgm:ptLst>
  <dgm:cxnLst>
    <dgm:cxn modelId="{2CD06919-D70A-4410-8BAC-7334D360C677}" type="presOf" srcId="{AA20396B-CBC1-4F24-9034-06154DD44C42}" destId="{5DF6A522-3E3B-48DC-9F51-A73E9E5E4F24}" srcOrd="0" destOrd="0" presId="urn:microsoft.com/office/officeart/2018/2/layout/IconLabelList"/>
    <dgm:cxn modelId="{B10A013B-946A-413A-9056-843758BCDDC2}" type="presOf" srcId="{C9899845-86F0-468E-8AB9-2CD110E7320C}" destId="{11C817C0-14AF-441E-9AF2-F8A14123CE78}" srcOrd="0" destOrd="0" presId="urn:microsoft.com/office/officeart/2018/2/layout/IconLabelList"/>
    <dgm:cxn modelId="{4E49554F-1102-4A81-8C00-D4D7FE4F6774}" type="presOf" srcId="{A8215F81-BE2F-4F80-99AF-E73D316BD5E3}" destId="{7AC26A8C-E069-453D-8E1E-58FEE628E995}" srcOrd="0" destOrd="0" presId="urn:microsoft.com/office/officeart/2018/2/layout/IconLabelList"/>
    <dgm:cxn modelId="{840EAC77-2FE6-4C62-8D38-320563CECD02}" type="presOf" srcId="{B8A5BEE7-8EB0-44C2-B450-1B6D25DE4FCC}" destId="{78EFF502-688A-4F7E-BB43-4004CC1CD7D2}" srcOrd="0" destOrd="0" presId="urn:microsoft.com/office/officeart/2018/2/layout/IconLabelList"/>
    <dgm:cxn modelId="{B7DB637B-5C3A-478A-AE73-A4D2DE6533E2}" srcId="{A8215F81-BE2F-4F80-99AF-E73D316BD5E3}" destId="{AA20396B-CBC1-4F24-9034-06154DD44C42}" srcOrd="1" destOrd="0" parTransId="{FE4C83BB-1000-4665-A155-AD0F88753A6F}" sibTransId="{58357A02-90EC-49F0-95F0-A5D66A8FC0D2}"/>
    <dgm:cxn modelId="{750F497B-5313-432D-9E0F-8DAB126917B0}" type="presOf" srcId="{0966C3E1-3228-4AD9-95A1-2F629BF687E7}" destId="{B386551B-AA9B-4970-90FB-087043AE4BA4}" srcOrd="0" destOrd="0" presId="urn:microsoft.com/office/officeart/2018/2/layout/IconLabelList"/>
    <dgm:cxn modelId="{B2CE987B-3A0A-4C34-9615-9B29BB4AEFC1}" srcId="{A8215F81-BE2F-4F80-99AF-E73D316BD5E3}" destId="{0966C3E1-3228-4AD9-95A1-2F629BF687E7}" srcOrd="0" destOrd="0" parTransId="{A115789C-C7C7-41CF-91D3-773F4ED377C3}" sibTransId="{DF3A36DB-BF5E-405C-99C4-55DDE1F5543F}"/>
    <dgm:cxn modelId="{D3A96B8E-F4E2-4596-A7D8-D175EF69418F}" srcId="{A8215F81-BE2F-4F80-99AF-E73D316BD5E3}" destId="{B8A5BEE7-8EB0-44C2-B450-1B6D25DE4FCC}" srcOrd="4" destOrd="0" parTransId="{D0306AA1-E73F-44BC-9241-E7F869EB8191}" sibTransId="{8FD0EE0D-FD5A-4A17-9A95-12A136F378CD}"/>
    <dgm:cxn modelId="{12A6FCD3-74BE-4366-92CB-0E74B3EE922B}" srcId="{A8215F81-BE2F-4F80-99AF-E73D316BD5E3}" destId="{E7008CDB-6A56-4388-B790-0564B7729C26}" srcOrd="2" destOrd="0" parTransId="{806000B8-5511-4E1E-B5F0-DD951284FE2F}" sibTransId="{14BFEEAC-BFE3-421C-B1A8-E3656CFD607B}"/>
    <dgm:cxn modelId="{A1858DE1-0EFE-448C-9B61-8CA39A15783A}" type="presOf" srcId="{E7008CDB-6A56-4388-B790-0564B7729C26}" destId="{366F57EE-C439-4D4D-9953-C91721F75ACA}" srcOrd="0" destOrd="0" presId="urn:microsoft.com/office/officeart/2018/2/layout/IconLabelList"/>
    <dgm:cxn modelId="{C13E23EA-1F5B-41E2-BB37-172459DCCD39}" srcId="{A8215F81-BE2F-4F80-99AF-E73D316BD5E3}" destId="{C9899845-86F0-468E-8AB9-2CD110E7320C}" srcOrd="3" destOrd="0" parTransId="{D8D812AC-F2E5-4155-9EE6-B795631EE1F5}" sibTransId="{C3A50837-85ED-43CE-9DD4-3039238D4AEA}"/>
    <dgm:cxn modelId="{E3849582-5FCA-4782-B890-2B2766A86FCD}" type="presParOf" srcId="{7AC26A8C-E069-453D-8E1E-58FEE628E995}" destId="{740C39D1-D0EC-43AC-ABA5-5E1A5FE39B3D}" srcOrd="0" destOrd="0" presId="urn:microsoft.com/office/officeart/2018/2/layout/IconLabelList"/>
    <dgm:cxn modelId="{B0989E13-873D-45D8-B781-D6A0D1D7C10A}" type="presParOf" srcId="{740C39D1-D0EC-43AC-ABA5-5E1A5FE39B3D}" destId="{DC9259AE-A7A3-4F2D-A0BE-0524EA6A0D9B}" srcOrd="0" destOrd="0" presId="urn:microsoft.com/office/officeart/2018/2/layout/IconLabelList"/>
    <dgm:cxn modelId="{8129427F-4285-4EEF-AA6E-16362EA9D1EB}" type="presParOf" srcId="{740C39D1-D0EC-43AC-ABA5-5E1A5FE39B3D}" destId="{7B0C4167-634D-494D-86BB-481599473635}" srcOrd="1" destOrd="0" presId="urn:microsoft.com/office/officeart/2018/2/layout/IconLabelList"/>
    <dgm:cxn modelId="{52540FDB-AA33-4583-BDE6-FECA8C159792}" type="presParOf" srcId="{740C39D1-D0EC-43AC-ABA5-5E1A5FE39B3D}" destId="{B386551B-AA9B-4970-90FB-087043AE4BA4}" srcOrd="2" destOrd="0" presId="urn:microsoft.com/office/officeart/2018/2/layout/IconLabelList"/>
    <dgm:cxn modelId="{CAF35405-C577-4FB8-A96D-DBEAF1BFF7B5}" type="presParOf" srcId="{7AC26A8C-E069-453D-8E1E-58FEE628E995}" destId="{BC1C32E1-041A-49EC-A172-951D1235B994}" srcOrd="1" destOrd="0" presId="urn:microsoft.com/office/officeart/2018/2/layout/IconLabelList"/>
    <dgm:cxn modelId="{AAE6962C-21AC-4E6A-B8A7-43CAF9D50090}" type="presParOf" srcId="{7AC26A8C-E069-453D-8E1E-58FEE628E995}" destId="{6EF69F39-6B3F-4876-AA85-5C7E060899DF}" srcOrd="2" destOrd="0" presId="urn:microsoft.com/office/officeart/2018/2/layout/IconLabelList"/>
    <dgm:cxn modelId="{39972AD5-BEDC-4E61-ADCA-BA386551E788}" type="presParOf" srcId="{6EF69F39-6B3F-4876-AA85-5C7E060899DF}" destId="{0F3D549D-9E22-453B-AEFF-F6B484BD4DDA}" srcOrd="0" destOrd="0" presId="urn:microsoft.com/office/officeart/2018/2/layout/IconLabelList"/>
    <dgm:cxn modelId="{8A171CE7-C129-433A-B7F5-E74E8F9A6C5F}" type="presParOf" srcId="{6EF69F39-6B3F-4876-AA85-5C7E060899DF}" destId="{9E801069-A7E1-4273-B5D1-89B82CC57866}" srcOrd="1" destOrd="0" presId="urn:microsoft.com/office/officeart/2018/2/layout/IconLabelList"/>
    <dgm:cxn modelId="{D6EA7C8A-7393-4C1F-99AE-DAFF96B7DDDE}" type="presParOf" srcId="{6EF69F39-6B3F-4876-AA85-5C7E060899DF}" destId="{5DF6A522-3E3B-48DC-9F51-A73E9E5E4F24}" srcOrd="2" destOrd="0" presId="urn:microsoft.com/office/officeart/2018/2/layout/IconLabelList"/>
    <dgm:cxn modelId="{9A4AFD3C-21F4-4487-98DE-3708F8C38309}" type="presParOf" srcId="{7AC26A8C-E069-453D-8E1E-58FEE628E995}" destId="{5173E518-E3BE-49AD-ACB9-B6CC5140CB12}" srcOrd="3" destOrd="0" presId="urn:microsoft.com/office/officeart/2018/2/layout/IconLabelList"/>
    <dgm:cxn modelId="{BE8ECFE5-DF0E-4083-9A6D-B65DC2E85E39}" type="presParOf" srcId="{7AC26A8C-E069-453D-8E1E-58FEE628E995}" destId="{996C7FF8-72D8-4152-8FFA-586118ED14EC}" srcOrd="4" destOrd="0" presId="urn:microsoft.com/office/officeart/2018/2/layout/IconLabelList"/>
    <dgm:cxn modelId="{7C5AED28-DB11-4620-99C9-5DE9BFB500B6}" type="presParOf" srcId="{996C7FF8-72D8-4152-8FFA-586118ED14EC}" destId="{869DE5A4-21A7-4ACE-B96C-AEC24AC0A4DF}" srcOrd="0" destOrd="0" presId="urn:microsoft.com/office/officeart/2018/2/layout/IconLabelList"/>
    <dgm:cxn modelId="{897C6DB2-1A81-435C-B481-836EDC87333C}" type="presParOf" srcId="{996C7FF8-72D8-4152-8FFA-586118ED14EC}" destId="{A61889C9-FE9C-45B5-9A56-7BB1DE9BD697}" srcOrd="1" destOrd="0" presId="urn:microsoft.com/office/officeart/2018/2/layout/IconLabelList"/>
    <dgm:cxn modelId="{25D9FBD1-3CAF-4D30-A70D-0DA0135FEC40}" type="presParOf" srcId="{996C7FF8-72D8-4152-8FFA-586118ED14EC}" destId="{366F57EE-C439-4D4D-9953-C91721F75ACA}" srcOrd="2" destOrd="0" presId="urn:microsoft.com/office/officeart/2018/2/layout/IconLabelList"/>
    <dgm:cxn modelId="{E393FECA-AD3B-455B-B306-FE7708379ED6}" type="presParOf" srcId="{7AC26A8C-E069-453D-8E1E-58FEE628E995}" destId="{CE9EA760-B9FB-4A27-A6CE-478EE99E3E6A}" srcOrd="5" destOrd="0" presId="urn:microsoft.com/office/officeart/2018/2/layout/IconLabelList"/>
    <dgm:cxn modelId="{8AF43A92-13ED-4121-B0C9-AC9B8B789B4F}" type="presParOf" srcId="{7AC26A8C-E069-453D-8E1E-58FEE628E995}" destId="{621E7376-9061-49B4-A738-AE037101A727}" srcOrd="6" destOrd="0" presId="urn:microsoft.com/office/officeart/2018/2/layout/IconLabelList"/>
    <dgm:cxn modelId="{6BA083E5-A9BB-47C6-BEFA-5E2ADB27E00A}" type="presParOf" srcId="{621E7376-9061-49B4-A738-AE037101A727}" destId="{FC150B85-BAF1-4C71-BDF6-5703FC5D5D15}" srcOrd="0" destOrd="0" presId="urn:microsoft.com/office/officeart/2018/2/layout/IconLabelList"/>
    <dgm:cxn modelId="{13255A38-CCFD-4C69-9157-86654122E903}" type="presParOf" srcId="{621E7376-9061-49B4-A738-AE037101A727}" destId="{D9CFBEB3-DE8D-4BBF-91C5-FAD6726DDCB2}" srcOrd="1" destOrd="0" presId="urn:microsoft.com/office/officeart/2018/2/layout/IconLabelList"/>
    <dgm:cxn modelId="{E7A81AE2-64D6-4366-A042-596812ABB278}" type="presParOf" srcId="{621E7376-9061-49B4-A738-AE037101A727}" destId="{11C817C0-14AF-441E-9AF2-F8A14123CE78}" srcOrd="2" destOrd="0" presId="urn:microsoft.com/office/officeart/2018/2/layout/IconLabelList"/>
    <dgm:cxn modelId="{744F70D0-E5D6-46E5-94F4-7C31EFA390E7}" type="presParOf" srcId="{7AC26A8C-E069-453D-8E1E-58FEE628E995}" destId="{1A251E34-3852-4283-BB92-E6261C8848D0}" srcOrd="7" destOrd="0" presId="urn:microsoft.com/office/officeart/2018/2/layout/IconLabelList"/>
    <dgm:cxn modelId="{122C3D66-0687-43FB-AFB4-3C54A440F1C4}" type="presParOf" srcId="{7AC26A8C-E069-453D-8E1E-58FEE628E995}" destId="{00F3EB2F-8C11-4AF5-9C68-EACDC6D0FE5F}" srcOrd="8" destOrd="0" presId="urn:microsoft.com/office/officeart/2018/2/layout/IconLabelList"/>
    <dgm:cxn modelId="{F33EC0CE-2AB5-4373-ADF4-3233E06A3194}" type="presParOf" srcId="{00F3EB2F-8C11-4AF5-9C68-EACDC6D0FE5F}" destId="{D60F2341-7D49-48B1-BF26-423446DDCA88}" srcOrd="0" destOrd="0" presId="urn:microsoft.com/office/officeart/2018/2/layout/IconLabelList"/>
    <dgm:cxn modelId="{438FCEED-B4D2-482A-A9BE-56DC4A2BB65B}" type="presParOf" srcId="{00F3EB2F-8C11-4AF5-9C68-EACDC6D0FE5F}" destId="{4D6A37E6-CBFD-4187-BFDF-0400EA3B7CCB}" srcOrd="1" destOrd="0" presId="urn:microsoft.com/office/officeart/2018/2/layout/IconLabelList"/>
    <dgm:cxn modelId="{DFC1555D-E117-4710-99E0-5C9201225FB8}" type="presParOf" srcId="{00F3EB2F-8C11-4AF5-9C68-EACDC6D0FE5F}" destId="{78EFF502-688A-4F7E-BB43-4004CC1CD7D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C929F2-AA9E-419B-9116-8DFF0D151F9F}">
      <dsp:nvSpPr>
        <dsp:cNvPr id="0" name=""/>
        <dsp:cNvSpPr/>
      </dsp:nvSpPr>
      <dsp:spPr>
        <a:xfrm>
          <a:off x="2428048" y="7450"/>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B194BB-127F-49FC-86DE-E1778FFC8A1F}">
      <dsp:nvSpPr>
        <dsp:cNvPr id="0" name=""/>
        <dsp:cNvSpPr/>
      </dsp:nvSpPr>
      <dsp:spPr>
        <a:xfrm>
          <a:off x="2830235" y="40963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B2AB88-7967-47B2-B6CE-A5F2BC6FEA88}">
      <dsp:nvSpPr>
        <dsp:cNvPr id="0" name=""/>
        <dsp:cNvSpPr/>
      </dsp:nvSpPr>
      <dsp:spPr>
        <a:xfrm>
          <a:off x="1824766"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fr-FR" sz="1700" kern="1200" dirty="0"/>
            <a:t>Solocal est une entreprise de taille intermédiaire </a:t>
          </a:r>
          <a:endParaRPr lang="en-US" sz="1700" kern="1200" dirty="0"/>
        </a:p>
      </dsp:txBody>
      <dsp:txXfrm>
        <a:off x="1824766" y="2482451"/>
        <a:ext cx="3093750" cy="720000"/>
      </dsp:txXfrm>
    </dsp:sp>
    <dsp:sp modelId="{C8EC468A-54B6-48C7-8E41-31A77AF651ED}">
      <dsp:nvSpPr>
        <dsp:cNvPr id="0" name=""/>
        <dsp:cNvSpPr/>
      </dsp:nvSpPr>
      <dsp:spPr>
        <a:xfrm>
          <a:off x="6063204" y="7450"/>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728371-DE39-46F0-A5FE-6A10705F05D5}">
      <dsp:nvSpPr>
        <dsp:cNvPr id="0" name=""/>
        <dsp:cNvSpPr/>
      </dsp:nvSpPr>
      <dsp:spPr>
        <a:xfrm>
          <a:off x="6465391" y="40963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21DB49-FD63-466F-94CD-948BD9BEAB19}">
      <dsp:nvSpPr>
        <dsp:cNvPr id="0" name=""/>
        <dsp:cNvSpPr/>
      </dsp:nvSpPr>
      <dsp:spPr>
        <a:xfrm>
          <a:off x="5459923"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fr-FR" sz="1700" kern="1200"/>
            <a:t>Elle emploi, en effet, environ 2800 employés</a:t>
          </a:r>
          <a:endParaRPr lang="en-US" sz="1700" kern="1200"/>
        </a:p>
      </dsp:txBody>
      <dsp:txXfrm>
        <a:off x="5459923" y="2482451"/>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1FD38-82AB-4B45-BD54-8E2EA644324E}">
      <dsp:nvSpPr>
        <dsp:cNvPr id="0" name=""/>
        <dsp:cNvSpPr/>
      </dsp:nvSpPr>
      <dsp:spPr>
        <a:xfrm>
          <a:off x="134291" y="612"/>
          <a:ext cx="4332795" cy="2751325"/>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8B2B78-C596-4FAD-8EE7-C878975CAC4C}">
      <dsp:nvSpPr>
        <dsp:cNvPr id="0" name=""/>
        <dsp:cNvSpPr/>
      </dsp:nvSpPr>
      <dsp:spPr>
        <a:xfrm>
          <a:off x="615713" y="457963"/>
          <a:ext cx="4332795" cy="2751325"/>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a:t>Positives : Solocal aide les entreprises locales à accroître leur visibilité en ligne, stimulant ainsi l'économie locale.</a:t>
          </a:r>
          <a:endParaRPr lang="en-US" sz="2400" kern="1200"/>
        </a:p>
      </dsp:txBody>
      <dsp:txXfrm>
        <a:off x="696297" y="538547"/>
        <a:ext cx="4171627" cy="2590157"/>
      </dsp:txXfrm>
    </dsp:sp>
    <dsp:sp modelId="{CC6EADB0-9C97-4A33-A45C-91B34B767025}">
      <dsp:nvSpPr>
        <dsp:cNvPr id="0" name=""/>
        <dsp:cNvSpPr/>
      </dsp:nvSpPr>
      <dsp:spPr>
        <a:xfrm>
          <a:off x="5429930" y="612"/>
          <a:ext cx="4332795" cy="2751325"/>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D44A74-82DE-4217-A934-F890D4A087DA}">
      <dsp:nvSpPr>
        <dsp:cNvPr id="0" name=""/>
        <dsp:cNvSpPr/>
      </dsp:nvSpPr>
      <dsp:spPr>
        <a:xfrm>
          <a:off x="5911352" y="457963"/>
          <a:ext cx="4332795" cy="2751325"/>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a:t>Négatives : La transition vers le numérique a entraîné des suppressions de postes liés à la production des annuaires imprimés, et le groupe a traversé plusieurs crises financières​.</a:t>
          </a:r>
          <a:endParaRPr lang="en-US" sz="2400" kern="1200"/>
        </a:p>
      </dsp:txBody>
      <dsp:txXfrm>
        <a:off x="5991936" y="538547"/>
        <a:ext cx="4171627" cy="25901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9259AE-A7A3-4F2D-A0BE-0524EA6A0D9B}">
      <dsp:nvSpPr>
        <dsp:cNvPr id="0" name=""/>
        <dsp:cNvSpPr/>
      </dsp:nvSpPr>
      <dsp:spPr>
        <a:xfrm>
          <a:off x="622800" y="1196183"/>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86551B-AA9B-4970-90FB-087043AE4BA4}">
      <dsp:nvSpPr>
        <dsp:cNvPr id="0" name=""/>
        <dsp:cNvSpPr/>
      </dsp:nvSpPr>
      <dsp:spPr>
        <a:xfrm>
          <a:off x="127800" y="2300154"/>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a:t>Son activité, le marketing digital, demande de collecter une certaine quantité de données, mais respecte scrupuleusement le RGPD. </a:t>
          </a:r>
          <a:endParaRPr lang="en-US" sz="1100" kern="1200"/>
        </a:p>
      </dsp:txBody>
      <dsp:txXfrm>
        <a:off x="127800" y="2300154"/>
        <a:ext cx="1800000" cy="855000"/>
      </dsp:txXfrm>
    </dsp:sp>
    <dsp:sp modelId="{0F3D549D-9E22-453B-AEFF-F6B484BD4DDA}">
      <dsp:nvSpPr>
        <dsp:cNvPr id="0" name=""/>
        <dsp:cNvSpPr/>
      </dsp:nvSpPr>
      <dsp:spPr>
        <a:xfrm>
          <a:off x="2737800" y="1196183"/>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F6A522-3E3B-48DC-9F51-A73E9E5E4F24}">
      <dsp:nvSpPr>
        <dsp:cNvPr id="0" name=""/>
        <dsp:cNvSpPr/>
      </dsp:nvSpPr>
      <dsp:spPr>
        <a:xfrm>
          <a:off x="2242800" y="2300154"/>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a:t>Les données personnelles sont collectées de manière transparente, avec le consentement explicite des utilisateurs.</a:t>
          </a:r>
          <a:endParaRPr lang="en-US" sz="1100" kern="1200"/>
        </a:p>
      </dsp:txBody>
      <dsp:txXfrm>
        <a:off x="2242800" y="2300154"/>
        <a:ext cx="1800000" cy="855000"/>
      </dsp:txXfrm>
    </dsp:sp>
    <dsp:sp modelId="{869DE5A4-21A7-4ACE-B96C-AEC24AC0A4DF}">
      <dsp:nvSpPr>
        <dsp:cNvPr id="0" name=""/>
        <dsp:cNvSpPr/>
      </dsp:nvSpPr>
      <dsp:spPr>
        <a:xfrm>
          <a:off x="4852800" y="1196183"/>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6F57EE-C439-4D4D-9953-C91721F75ACA}">
      <dsp:nvSpPr>
        <dsp:cNvPr id="0" name=""/>
        <dsp:cNvSpPr/>
      </dsp:nvSpPr>
      <dsp:spPr>
        <a:xfrm>
          <a:off x="4357800" y="2300154"/>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a:t>Les droits des personnes (droit d'accès, de rectification, de suppression, et de portabilité des données) sont respectés. </a:t>
          </a:r>
          <a:endParaRPr lang="en-US" sz="1100" kern="1200"/>
        </a:p>
      </dsp:txBody>
      <dsp:txXfrm>
        <a:off x="4357800" y="2300154"/>
        <a:ext cx="1800000" cy="855000"/>
      </dsp:txXfrm>
    </dsp:sp>
    <dsp:sp modelId="{FC150B85-BAF1-4C71-BDF6-5703FC5D5D15}">
      <dsp:nvSpPr>
        <dsp:cNvPr id="0" name=""/>
        <dsp:cNvSpPr/>
      </dsp:nvSpPr>
      <dsp:spPr>
        <a:xfrm>
          <a:off x="6967800" y="1196183"/>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C817C0-14AF-441E-9AF2-F8A14123CE78}">
      <dsp:nvSpPr>
        <dsp:cNvPr id="0" name=""/>
        <dsp:cNvSpPr/>
      </dsp:nvSpPr>
      <dsp:spPr>
        <a:xfrm>
          <a:off x="6472800" y="2300154"/>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dirty="0"/>
            <a:t>Solocal met en place des mesures techniques et organisationnelles pour protéger les données.</a:t>
          </a:r>
          <a:endParaRPr lang="en-US" sz="1100" kern="1200" dirty="0"/>
        </a:p>
      </dsp:txBody>
      <dsp:txXfrm>
        <a:off x="6472800" y="2300154"/>
        <a:ext cx="1800000" cy="855000"/>
      </dsp:txXfrm>
    </dsp:sp>
    <dsp:sp modelId="{D60F2341-7D49-48B1-BF26-423446DDCA88}">
      <dsp:nvSpPr>
        <dsp:cNvPr id="0" name=""/>
        <dsp:cNvSpPr/>
      </dsp:nvSpPr>
      <dsp:spPr>
        <a:xfrm>
          <a:off x="9082800" y="1196183"/>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EFF502-688A-4F7E-BB43-4004CC1CD7D2}">
      <dsp:nvSpPr>
        <dsp:cNvPr id="0" name=""/>
        <dsp:cNvSpPr/>
      </dsp:nvSpPr>
      <dsp:spPr>
        <a:xfrm>
          <a:off x="8587800" y="2300154"/>
          <a:ext cx="1800000"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a:t>L’usage des données est strictement limité aux finalités précisées lors de la collecte.</a:t>
          </a:r>
          <a:endParaRPr lang="en-US" sz="1100" kern="1200"/>
        </a:p>
      </dsp:txBody>
      <dsp:txXfrm>
        <a:off x="8587800" y="2300154"/>
        <a:ext cx="1800000" cy="855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44FE44-0944-A4C3-B89F-12D962E768B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F8E6109-D87B-88DD-BE22-BDE6C8E5FB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676EE49-6DCE-08C9-F68E-215B510DAC72}"/>
              </a:ext>
            </a:extLst>
          </p:cNvPr>
          <p:cNvSpPr>
            <a:spLocks noGrp="1"/>
          </p:cNvSpPr>
          <p:nvPr>
            <p:ph type="dt" sz="half" idx="10"/>
          </p:nvPr>
        </p:nvSpPr>
        <p:spPr/>
        <p:txBody>
          <a:bodyPr/>
          <a:lstStyle/>
          <a:p>
            <a:fld id="{FBAE508D-4EEF-4646-9890-6F544A1A280D}" type="datetimeFigureOut">
              <a:rPr lang="fr-FR" smtClean="0"/>
              <a:t>01/11/2024</a:t>
            </a:fld>
            <a:endParaRPr lang="fr-FR"/>
          </a:p>
        </p:txBody>
      </p:sp>
      <p:sp>
        <p:nvSpPr>
          <p:cNvPr id="5" name="Espace réservé du pied de page 4">
            <a:extLst>
              <a:ext uri="{FF2B5EF4-FFF2-40B4-BE49-F238E27FC236}">
                <a16:creationId xmlns:a16="http://schemas.microsoft.com/office/drawing/2014/main" id="{C07ED0C2-7EBE-41D1-AE26-0406388194E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39F7E99-2592-4A83-5D95-6A5434FBCB9A}"/>
              </a:ext>
            </a:extLst>
          </p:cNvPr>
          <p:cNvSpPr>
            <a:spLocks noGrp="1"/>
          </p:cNvSpPr>
          <p:nvPr>
            <p:ph type="sldNum" sz="quarter" idx="12"/>
          </p:nvPr>
        </p:nvSpPr>
        <p:spPr/>
        <p:txBody>
          <a:bodyPr/>
          <a:lstStyle/>
          <a:p>
            <a:fld id="{C62AB3E3-4449-4D34-8355-D5CC0E3A1630}" type="slidenum">
              <a:rPr lang="fr-FR" smtClean="0"/>
              <a:t>‹N°›</a:t>
            </a:fld>
            <a:endParaRPr lang="fr-FR"/>
          </a:p>
        </p:txBody>
      </p:sp>
    </p:spTree>
    <p:extLst>
      <p:ext uri="{BB962C8B-B14F-4D97-AF65-F5344CB8AC3E}">
        <p14:creationId xmlns:p14="http://schemas.microsoft.com/office/powerpoint/2010/main" val="3219240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D1CEFD-EE4C-CF03-B15F-C119E597203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1241184-C52C-F7AE-87B3-FA3591558BE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17F6E5E-A13C-558E-82D9-2A0C0737EE84}"/>
              </a:ext>
            </a:extLst>
          </p:cNvPr>
          <p:cNvSpPr>
            <a:spLocks noGrp="1"/>
          </p:cNvSpPr>
          <p:nvPr>
            <p:ph type="dt" sz="half" idx="10"/>
          </p:nvPr>
        </p:nvSpPr>
        <p:spPr/>
        <p:txBody>
          <a:bodyPr/>
          <a:lstStyle/>
          <a:p>
            <a:fld id="{FBAE508D-4EEF-4646-9890-6F544A1A280D}" type="datetimeFigureOut">
              <a:rPr lang="fr-FR" smtClean="0"/>
              <a:t>01/11/2024</a:t>
            </a:fld>
            <a:endParaRPr lang="fr-FR"/>
          </a:p>
        </p:txBody>
      </p:sp>
      <p:sp>
        <p:nvSpPr>
          <p:cNvPr id="5" name="Espace réservé du pied de page 4">
            <a:extLst>
              <a:ext uri="{FF2B5EF4-FFF2-40B4-BE49-F238E27FC236}">
                <a16:creationId xmlns:a16="http://schemas.microsoft.com/office/drawing/2014/main" id="{5B605E90-E2DD-F577-09B1-089705D5208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246209-C743-BC4B-C406-8BE452B89E9D}"/>
              </a:ext>
            </a:extLst>
          </p:cNvPr>
          <p:cNvSpPr>
            <a:spLocks noGrp="1"/>
          </p:cNvSpPr>
          <p:nvPr>
            <p:ph type="sldNum" sz="quarter" idx="12"/>
          </p:nvPr>
        </p:nvSpPr>
        <p:spPr/>
        <p:txBody>
          <a:bodyPr/>
          <a:lstStyle/>
          <a:p>
            <a:fld id="{C62AB3E3-4449-4D34-8355-D5CC0E3A1630}" type="slidenum">
              <a:rPr lang="fr-FR" smtClean="0"/>
              <a:t>‹N°›</a:t>
            </a:fld>
            <a:endParaRPr lang="fr-FR"/>
          </a:p>
        </p:txBody>
      </p:sp>
    </p:spTree>
    <p:extLst>
      <p:ext uri="{BB962C8B-B14F-4D97-AF65-F5344CB8AC3E}">
        <p14:creationId xmlns:p14="http://schemas.microsoft.com/office/powerpoint/2010/main" val="2214000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3467EE5-55F9-4EC9-06BB-4512AFC6A6C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B743D20-E6E4-DFE0-F8B5-CB5704DA3C4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3F161CF-1522-9D6F-5552-7618C340AED8}"/>
              </a:ext>
            </a:extLst>
          </p:cNvPr>
          <p:cNvSpPr>
            <a:spLocks noGrp="1"/>
          </p:cNvSpPr>
          <p:nvPr>
            <p:ph type="dt" sz="half" idx="10"/>
          </p:nvPr>
        </p:nvSpPr>
        <p:spPr/>
        <p:txBody>
          <a:bodyPr/>
          <a:lstStyle/>
          <a:p>
            <a:fld id="{FBAE508D-4EEF-4646-9890-6F544A1A280D}" type="datetimeFigureOut">
              <a:rPr lang="fr-FR" smtClean="0"/>
              <a:t>01/11/2024</a:t>
            </a:fld>
            <a:endParaRPr lang="fr-FR"/>
          </a:p>
        </p:txBody>
      </p:sp>
      <p:sp>
        <p:nvSpPr>
          <p:cNvPr id="5" name="Espace réservé du pied de page 4">
            <a:extLst>
              <a:ext uri="{FF2B5EF4-FFF2-40B4-BE49-F238E27FC236}">
                <a16:creationId xmlns:a16="http://schemas.microsoft.com/office/drawing/2014/main" id="{06F4C58E-A8FB-6D58-4458-95F5112DB8A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65B254D-F8C3-091D-E1ED-09F43C2830C0}"/>
              </a:ext>
            </a:extLst>
          </p:cNvPr>
          <p:cNvSpPr>
            <a:spLocks noGrp="1"/>
          </p:cNvSpPr>
          <p:nvPr>
            <p:ph type="sldNum" sz="quarter" idx="12"/>
          </p:nvPr>
        </p:nvSpPr>
        <p:spPr/>
        <p:txBody>
          <a:bodyPr/>
          <a:lstStyle/>
          <a:p>
            <a:fld id="{C62AB3E3-4449-4D34-8355-D5CC0E3A1630}" type="slidenum">
              <a:rPr lang="fr-FR" smtClean="0"/>
              <a:t>‹N°›</a:t>
            </a:fld>
            <a:endParaRPr lang="fr-FR"/>
          </a:p>
        </p:txBody>
      </p:sp>
    </p:spTree>
    <p:extLst>
      <p:ext uri="{BB962C8B-B14F-4D97-AF65-F5344CB8AC3E}">
        <p14:creationId xmlns:p14="http://schemas.microsoft.com/office/powerpoint/2010/main" val="4039143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FB1BC9-7648-67D9-DA17-1BA517ECC69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17D858D-50FC-C240-D4AF-890B6AC72F1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7AA1554-D25D-3600-7DA1-0F91B8C9DB0A}"/>
              </a:ext>
            </a:extLst>
          </p:cNvPr>
          <p:cNvSpPr>
            <a:spLocks noGrp="1"/>
          </p:cNvSpPr>
          <p:nvPr>
            <p:ph type="dt" sz="half" idx="10"/>
          </p:nvPr>
        </p:nvSpPr>
        <p:spPr/>
        <p:txBody>
          <a:bodyPr/>
          <a:lstStyle/>
          <a:p>
            <a:fld id="{FBAE508D-4EEF-4646-9890-6F544A1A280D}" type="datetimeFigureOut">
              <a:rPr lang="fr-FR" smtClean="0"/>
              <a:t>01/11/2024</a:t>
            </a:fld>
            <a:endParaRPr lang="fr-FR"/>
          </a:p>
        </p:txBody>
      </p:sp>
      <p:sp>
        <p:nvSpPr>
          <p:cNvPr id="5" name="Espace réservé du pied de page 4">
            <a:extLst>
              <a:ext uri="{FF2B5EF4-FFF2-40B4-BE49-F238E27FC236}">
                <a16:creationId xmlns:a16="http://schemas.microsoft.com/office/drawing/2014/main" id="{6E8E2094-5338-4331-1865-84DC7E47423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3DD7736-5658-6EAF-A7EC-8FF1FAE66F67}"/>
              </a:ext>
            </a:extLst>
          </p:cNvPr>
          <p:cNvSpPr>
            <a:spLocks noGrp="1"/>
          </p:cNvSpPr>
          <p:nvPr>
            <p:ph type="sldNum" sz="quarter" idx="12"/>
          </p:nvPr>
        </p:nvSpPr>
        <p:spPr/>
        <p:txBody>
          <a:bodyPr/>
          <a:lstStyle/>
          <a:p>
            <a:fld id="{C62AB3E3-4449-4D34-8355-D5CC0E3A1630}" type="slidenum">
              <a:rPr lang="fr-FR" smtClean="0"/>
              <a:t>‹N°›</a:t>
            </a:fld>
            <a:endParaRPr lang="fr-FR"/>
          </a:p>
        </p:txBody>
      </p:sp>
    </p:spTree>
    <p:extLst>
      <p:ext uri="{BB962C8B-B14F-4D97-AF65-F5344CB8AC3E}">
        <p14:creationId xmlns:p14="http://schemas.microsoft.com/office/powerpoint/2010/main" val="186284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BF645E-1DC6-9833-9E1F-6903DFC1ECD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99C5D6C-23F7-7C5E-60EC-38A1CBFCE1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9215B25-2D3D-21F3-ACC3-098B45C18221}"/>
              </a:ext>
            </a:extLst>
          </p:cNvPr>
          <p:cNvSpPr>
            <a:spLocks noGrp="1"/>
          </p:cNvSpPr>
          <p:nvPr>
            <p:ph type="dt" sz="half" idx="10"/>
          </p:nvPr>
        </p:nvSpPr>
        <p:spPr/>
        <p:txBody>
          <a:bodyPr/>
          <a:lstStyle/>
          <a:p>
            <a:fld id="{FBAE508D-4EEF-4646-9890-6F544A1A280D}" type="datetimeFigureOut">
              <a:rPr lang="fr-FR" smtClean="0"/>
              <a:t>01/11/2024</a:t>
            </a:fld>
            <a:endParaRPr lang="fr-FR"/>
          </a:p>
        </p:txBody>
      </p:sp>
      <p:sp>
        <p:nvSpPr>
          <p:cNvPr id="5" name="Espace réservé du pied de page 4">
            <a:extLst>
              <a:ext uri="{FF2B5EF4-FFF2-40B4-BE49-F238E27FC236}">
                <a16:creationId xmlns:a16="http://schemas.microsoft.com/office/drawing/2014/main" id="{B246739F-01B7-C74D-3466-0CC8B574C2B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E10571-247C-BB56-A8A8-8EE2AA98F946}"/>
              </a:ext>
            </a:extLst>
          </p:cNvPr>
          <p:cNvSpPr>
            <a:spLocks noGrp="1"/>
          </p:cNvSpPr>
          <p:nvPr>
            <p:ph type="sldNum" sz="quarter" idx="12"/>
          </p:nvPr>
        </p:nvSpPr>
        <p:spPr/>
        <p:txBody>
          <a:bodyPr/>
          <a:lstStyle/>
          <a:p>
            <a:fld id="{C62AB3E3-4449-4D34-8355-D5CC0E3A1630}" type="slidenum">
              <a:rPr lang="fr-FR" smtClean="0"/>
              <a:t>‹N°›</a:t>
            </a:fld>
            <a:endParaRPr lang="fr-FR"/>
          </a:p>
        </p:txBody>
      </p:sp>
    </p:spTree>
    <p:extLst>
      <p:ext uri="{BB962C8B-B14F-4D97-AF65-F5344CB8AC3E}">
        <p14:creationId xmlns:p14="http://schemas.microsoft.com/office/powerpoint/2010/main" val="1418640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6AF665-CF5F-E8C3-0421-708B6853D85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3CAD0EA-97C6-A83D-662E-F4580F29071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45B196D-9C72-5307-584C-75CA7942E0D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DF25BB1-1522-5BF9-C060-7594042DDF67}"/>
              </a:ext>
            </a:extLst>
          </p:cNvPr>
          <p:cNvSpPr>
            <a:spLocks noGrp="1"/>
          </p:cNvSpPr>
          <p:nvPr>
            <p:ph type="dt" sz="half" idx="10"/>
          </p:nvPr>
        </p:nvSpPr>
        <p:spPr/>
        <p:txBody>
          <a:bodyPr/>
          <a:lstStyle/>
          <a:p>
            <a:fld id="{FBAE508D-4EEF-4646-9890-6F544A1A280D}" type="datetimeFigureOut">
              <a:rPr lang="fr-FR" smtClean="0"/>
              <a:t>01/11/2024</a:t>
            </a:fld>
            <a:endParaRPr lang="fr-FR"/>
          </a:p>
        </p:txBody>
      </p:sp>
      <p:sp>
        <p:nvSpPr>
          <p:cNvPr id="6" name="Espace réservé du pied de page 5">
            <a:extLst>
              <a:ext uri="{FF2B5EF4-FFF2-40B4-BE49-F238E27FC236}">
                <a16:creationId xmlns:a16="http://schemas.microsoft.com/office/drawing/2014/main" id="{DAE53ACD-15C9-885C-3FCD-DCCBF6EDAB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A05FE91-354A-8696-A169-0CCE45C10AEC}"/>
              </a:ext>
            </a:extLst>
          </p:cNvPr>
          <p:cNvSpPr>
            <a:spLocks noGrp="1"/>
          </p:cNvSpPr>
          <p:nvPr>
            <p:ph type="sldNum" sz="quarter" idx="12"/>
          </p:nvPr>
        </p:nvSpPr>
        <p:spPr/>
        <p:txBody>
          <a:bodyPr/>
          <a:lstStyle/>
          <a:p>
            <a:fld id="{C62AB3E3-4449-4D34-8355-D5CC0E3A1630}" type="slidenum">
              <a:rPr lang="fr-FR" smtClean="0"/>
              <a:t>‹N°›</a:t>
            </a:fld>
            <a:endParaRPr lang="fr-FR"/>
          </a:p>
        </p:txBody>
      </p:sp>
    </p:spTree>
    <p:extLst>
      <p:ext uri="{BB962C8B-B14F-4D97-AF65-F5344CB8AC3E}">
        <p14:creationId xmlns:p14="http://schemas.microsoft.com/office/powerpoint/2010/main" val="3242566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47329D-A3B6-03E8-F289-E212328B21D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9966026-CA27-C887-21E0-D6C5BCE744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E92A8E4-78BF-5FB7-D152-C4DBBEAA494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3B6711B-157E-30ED-9C19-BA574DFF74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2CEB93A-C824-DBF0-EB7D-6FDA98317E0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596DB15-4DC3-E265-F5C0-96F64AB74AA5}"/>
              </a:ext>
            </a:extLst>
          </p:cNvPr>
          <p:cNvSpPr>
            <a:spLocks noGrp="1"/>
          </p:cNvSpPr>
          <p:nvPr>
            <p:ph type="dt" sz="half" idx="10"/>
          </p:nvPr>
        </p:nvSpPr>
        <p:spPr/>
        <p:txBody>
          <a:bodyPr/>
          <a:lstStyle/>
          <a:p>
            <a:fld id="{FBAE508D-4EEF-4646-9890-6F544A1A280D}" type="datetimeFigureOut">
              <a:rPr lang="fr-FR" smtClean="0"/>
              <a:t>01/11/2024</a:t>
            </a:fld>
            <a:endParaRPr lang="fr-FR"/>
          </a:p>
        </p:txBody>
      </p:sp>
      <p:sp>
        <p:nvSpPr>
          <p:cNvPr id="8" name="Espace réservé du pied de page 7">
            <a:extLst>
              <a:ext uri="{FF2B5EF4-FFF2-40B4-BE49-F238E27FC236}">
                <a16:creationId xmlns:a16="http://schemas.microsoft.com/office/drawing/2014/main" id="{C446A4B2-C7D0-695D-A181-44239D9836B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1D4AC21-1047-B263-8674-A0060BA6E7DE}"/>
              </a:ext>
            </a:extLst>
          </p:cNvPr>
          <p:cNvSpPr>
            <a:spLocks noGrp="1"/>
          </p:cNvSpPr>
          <p:nvPr>
            <p:ph type="sldNum" sz="quarter" idx="12"/>
          </p:nvPr>
        </p:nvSpPr>
        <p:spPr/>
        <p:txBody>
          <a:bodyPr/>
          <a:lstStyle/>
          <a:p>
            <a:fld id="{C62AB3E3-4449-4D34-8355-D5CC0E3A1630}" type="slidenum">
              <a:rPr lang="fr-FR" smtClean="0"/>
              <a:t>‹N°›</a:t>
            </a:fld>
            <a:endParaRPr lang="fr-FR"/>
          </a:p>
        </p:txBody>
      </p:sp>
    </p:spTree>
    <p:extLst>
      <p:ext uri="{BB962C8B-B14F-4D97-AF65-F5344CB8AC3E}">
        <p14:creationId xmlns:p14="http://schemas.microsoft.com/office/powerpoint/2010/main" val="2036040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513264-CA85-F5C6-9A4D-1A76C61A7A6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1040848-3CC8-C282-7708-33C88BEDF793}"/>
              </a:ext>
            </a:extLst>
          </p:cNvPr>
          <p:cNvSpPr>
            <a:spLocks noGrp="1"/>
          </p:cNvSpPr>
          <p:nvPr>
            <p:ph type="dt" sz="half" idx="10"/>
          </p:nvPr>
        </p:nvSpPr>
        <p:spPr/>
        <p:txBody>
          <a:bodyPr/>
          <a:lstStyle/>
          <a:p>
            <a:fld id="{FBAE508D-4EEF-4646-9890-6F544A1A280D}" type="datetimeFigureOut">
              <a:rPr lang="fr-FR" smtClean="0"/>
              <a:t>01/11/2024</a:t>
            </a:fld>
            <a:endParaRPr lang="fr-FR"/>
          </a:p>
        </p:txBody>
      </p:sp>
      <p:sp>
        <p:nvSpPr>
          <p:cNvPr id="4" name="Espace réservé du pied de page 3">
            <a:extLst>
              <a:ext uri="{FF2B5EF4-FFF2-40B4-BE49-F238E27FC236}">
                <a16:creationId xmlns:a16="http://schemas.microsoft.com/office/drawing/2014/main" id="{11EF72DD-7911-6B95-3409-770BF997341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0E71C7B-4EC9-7CFE-441C-FE2D50BE8C36}"/>
              </a:ext>
            </a:extLst>
          </p:cNvPr>
          <p:cNvSpPr>
            <a:spLocks noGrp="1"/>
          </p:cNvSpPr>
          <p:nvPr>
            <p:ph type="sldNum" sz="quarter" idx="12"/>
          </p:nvPr>
        </p:nvSpPr>
        <p:spPr/>
        <p:txBody>
          <a:bodyPr/>
          <a:lstStyle/>
          <a:p>
            <a:fld id="{C62AB3E3-4449-4D34-8355-D5CC0E3A1630}" type="slidenum">
              <a:rPr lang="fr-FR" smtClean="0"/>
              <a:t>‹N°›</a:t>
            </a:fld>
            <a:endParaRPr lang="fr-FR"/>
          </a:p>
        </p:txBody>
      </p:sp>
    </p:spTree>
    <p:extLst>
      <p:ext uri="{BB962C8B-B14F-4D97-AF65-F5344CB8AC3E}">
        <p14:creationId xmlns:p14="http://schemas.microsoft.com/office/powerpoint/2010/main" val="64508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F8F3530-7A35-E965-1A6A-4A3A864AF389}"/>
              </a:ext>
            </a:extLst>
          </p:cNvPr>
          <p:cNvSpPr>
            <a:spLocks noGrp="1"/>
          </p:cNvSpPr>
          <p:nvPr>
            <p:ph type="dt" sz="half" idx="10"/>
          </p:nvPr>
        </p:nvSpPr>
        <p:spPr/>
        <p:txBody>
          <a:bodyPr/>
          <a:lstStyle/>
          <a:p>
            <a:fld id="{FBAE508D-4EEF-4646-9890-6F544A1A280D}" type="datetimeFigureOut">
              <a:rPr lang="fr-FR" smtClean="0"/>
              <a:t>01/11/2024</a:t>
            </a:fld>
            <a:endParaRPr lang="fr-FR"/>
          </a:p>
        </p:txBody>
      </p:sp>
      <p:sp>
        <p:nvSpPr>
          <p:cNvPr id="3" name="Espace réservé du pied de page 2">
            <a:extLst>
              <a:ext uri="{FF2B5EF4-FFF2-40B4-BE49-F238E27FC236}">
                <a16:creationId xmlns:a16="http://schemas.microsoft.com/office/drawing/2014/main" id="{7F5F316C-4C4D-A25E-A76D-90501620A7F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23DF910-3158-2104-F281-A1CE0188AE96}"/>
              </a:ext>
            </a:extLst>
          </p:cNvPr>
          <p:cNvSpPr>
            <a:spLocks noGrp="1"/>
          </p:cNvSpPr>
          <p:nvPr>
            <p:ph type="sldNum" sz="quarter" idx="12"/>
          </p:nvPr>
        </p:nvSpPr>
        <p:spPr/>
        <p:txBody>
          <a:bodyPr/>
          <a:lstStyle/>
          <a:p>
            <a:fld id="{C62AB3E3-4449-4D34-8355-D5CC0E3A1630}" type="slidenum">
              <a:rPr lang="fr-FR" smtClean="0"/>
              <a:t>‹N°›</a:t>
            </a:fld>
            <a:endParaRPr lang="fr-FR"/>
          </a:p>
        </p:txBody>
      </p:sp>
    </p:spTree>
    <p:extLst>
      <p:ext uri="{BB962C8B-B14F-4D97-AF65-F5344CB8AC3E}">
        <p14:creationId xmlns:p14="http://schemas.microsoft.com/office/powerpoint/2010/main" val="3680092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A4D34B-A683-0A63-39C4-784C5131D7E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3F23A83-7110-AC4B-EB5A-B25AA63D3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D984287-57A8-1750-6880-7BEF04383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04D19CF-8C8F-56A4-C2CE-7471C82507B0}"/>
              </a:ext>
            </a:extLst>
          </p:cNvPr>
          <p:cNvSpPr>
            <a:spLocks noGrp="1"/>
          </p:cNvSpPr>
          <p:nvPr>
            <p:ph type="dt" sz="half" idx="10"/>
          </p:nvPr>
        </p:nvSpPr>
        <p:spPr/>
        <p:txBody>
          <a:bodyPr/>
          <a:lstStyle/>
          <a:p>
            <a:fld id="{FBAE508D-4EEF-4646-9890-6F544A1A280D}" type="datetimeFigureOut">
              <a:rPr lang="fr-FR" smtClean="0"/>
              <a:t>01/11/2024</a:t>
            </a:fld>
            <a:endParaRPr lang="fr-FR"/>
          </a:p>
        </p:txBody>
      </p:sp>
      <p:sp>
        <p:nvSpPr>
          <p:cNvPr id="6" name="Espace réservé du pied de page 5">
            <a:extLst>
              <a:ext uri="{FF2B5EF4-FFF2-40B4-BE49-F238E27FC236}">
                <a16:creationId xmlns:a16="http://schemas.microsoft.com/office/drawing/2014/main" id="{7049BAEB-4322-B5D2-5023-ACC9F3565AA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18ADBDE-6A98-51F4-3F55-24A9F7523F4B}"/>
              </a:ext>
            </a:extLst>
          </p:cNvPr>
          <p:cNvSpPr>
            <a:spLocks noGrp="1"/>
          </p:cNvSpPr>
          <p:nvPr>
            <p:ph type="sldNum" sz="quarter" idx="12"/>
          </p:nvPr>
        </p:nvSpPr>
        <p:spPr/>
        <p:txBody>
          <a:bodyPr/>
          <a:lstStyle/>
          <a:p>
            <a:fld id="{C62AB3E3-4449-4D34-8355-D5CC0E3A1630}" type="slidenum">
              <a:rPr lang="fr-FR" smtClean="0"/>
              <a:t>‹N°›</a:t>
            </a:fld>
            <a:endParaRPr lang="fr-FR"/>
          </a:p>
        </p:txBody>
      </p:sp>
    </p:spTree>
    <p:extLst>
      <p:ext uri="{BB962C8B-B14F-4D97-AF65-F5344CB8AC3E}">
        <p14:creationId xmlns:p14="http://schemas.microsoft.com/office/powerpoint/2010/main" val="166330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D9A42B-6E1B-5AB3-DD9A-F9D7BB5ED22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523567C-291E-C172-5412-564BE178BD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E82BB5C-0E62-72DD-4106-8D4899D66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D9B1DB7-AF9B-4714-A0D9-F91817164EF2}"/>
              </a:ext>
            </a:extLst>
          </p:cNvPr>
          <p:cNvSpPr>
            <a:spLocks noGrp="1"/>
          </p:cNvSpPr>
          <p:nvPr>
            <p:ph type="dt" sz="half" idx="10"/>
          </p:nvPr>
        </p:nvSpPr>
        <p:spPr/>
        <p:txBody>
          <a:bodyPr/>
          <a:lstStyle/>
          <a:p>
            <a:fld id="{FBAE508D-4EEF-4646-9890-6F544A1A280D}" type="datetimeFigureOut">
              <a:rPr lang="fr-FR" smtClean="0"/>
              <a:t>01/11/2024</a:t>
            </a:fld>
            <a:endParaRPr lang="fr-FR"/>
          </a:p>
        </p:txBody>
      </p:sp>
      <p:sp>
        <p:nvSpPr>
          <p:cNvPr id="6" name="Espace réservé du pied de page 5">
            <a:extLst>
              <a:ext uri="{FF2B5EF4-FFF2-40B4-BE49-F238E27FC236}">
                <a16:creationId xmlns:a16="http://schemas.microsoft.com/office/drawing/2014/main" id="{77311951-B0A8-3202-383A-C6EDF151B41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65A1E6B-6E53-C955-C1FF-883D50730788}"/>
              </a:ext>
            </a:extLst>
          </p:cNvPr>
          <p:cNvSpPr>
            <a:spLocks noGrp="1"/>
          </p:cNvSpPr>
          <p:nvPr>
            <p:ph type="sldNum" sz="quarter" idx="12"/>
          </p:nvPr>
        </p:nvSpPr>
        <p:spPr/>
        <p:txBody>
          <a:bodyPr/>
          <a:lstStyle/>
          <a:p>
            <a:fld id="{C62AB3E3-4449-4D34-8355-D5CC0E3A1630}" type="slidenum">
              <a:rPr lang="fr-FR" smtClean="0"/>
              <a:t>‹N°›</a:t>
            </a:fld>
            <a:endParaRPr lang="fr-FR"/>
          </a:p>
        </p:txBody>
      </p:sp>
    </p:spTree>
    <p:extLst>
      <p:ext uri="{BB962C8B-B14F-4D97-AF65-F5344CB8AC3E}">
        <p14:creationId xmlns:p14="http://schemas.microsoft.com/office/powerpoint/2010/main" val="329430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0F7ADB0-FA9E-C57D-DC7F-6222B624E4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13548A3-66AA-0724-35D1-142A43EFF1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8FA1558-3ABB-853F-7080-525DF12455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AE508D-4EEF-4646-9890-6F544A1A280D}" type="datetimeFigureOut">
              <a:rPr lang="fr-FR" smtClean="0"/>
              <a:t>01/11/2024</a:t>
            </a:fld>
            <a:endParaRPr lang="fr-FR"/>
          </a:p>
        </p:txBody>
      </p:sp>
      <p:sp>
        <p:nvSpPr>
          <p:cNvPr id="5" name="Espace réservé du pied de page 4">
            <a:extLst>
              <a:ext uri="{FF2B5EF4-FFF2-40B4-BE49-F238E27FC236}">
                <a16:creationId xmlns:a16="http://schemas.microsoft.com/office/drawing/2014/main" id="{0C7F82C4-EFF7-F889-6C09-A89CD1DA1F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70FF454-F10F-EFD4-06C4-3E7D06E33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2AB3E3-4449-4D34-8355-D5CC0E3A1630}" type="slidenum">
              <a:rPr lang="fr-FR" smtClean="0"/>
              <a:t>‹N°›</a:t>
            </a:fld>
            <a:endParaRPr lang="fr-FR"/>
          </a:p>
        </p:txBody>
      </p:sp>
    </p:spTree>
    <p:extLst>
      <p:ext uri="{BB962C8B-B14F-4D97-AF65-F5344CB8AC3E}">
        <p14:creationId xmlns:p14="http://schemas.microsoft.com/office/powerpoint/2010/main" val="1566252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133FD8C-3F1C-299E-0A88-78FD9C672A35}"/>
              </a:ext>
            </a:extLst>
          </p:cNvPr>
          <p:cNvSpPr>
            <a:spLocks noGrp="1"/>
          </p:cNvSpPr>
          <p:nvPr>
            <p:ph type="ctrTitle"/>
          </p:nvPr>
        </p:nvSpPr>
        <p:spPr>
          <a:xfrm>
            <a:off x="755903" y="3399769"/>
            <a:ext cx="10640754" cy="775845"/>
          </a:xfrm>
        </p:spPr>
        <p:txBody>
          <a:bodyPr anchor="b">
            <a:normAutofit/>
          </a:bodyPr>
          <a:lstStyle/>
          <a:p>
            <a:r>
              <a:rPr lang="fr-FR" sz="4000">
                <a:solidFill>
                  <a:schemeClr val="tx2"/>
                </a:solidFill>
              </a:rPr>
              <a:t>Tout savoir sur Solocal</a:t>
            </a:r>
          </a:p>
        </p:txBody>
      </p:sp>
      <p:sp>
        <p:nvSpPr>
          <p:cNvPr id="3" name="Sous-titre 2">
            <a:extLst>
              <a:ext uri="{FF2B5EF4-FFF2-40B4-BE49-F238E27FC236}">
                <a16:creationId xmlns:a16="http://schemas.microsoft.com/office/drawing/2014/main" id="{D3FA4525-0D59-40DD-26DB-65691253751A}"/>
              </a:ext>
            </a:extLst>
          </p:cNvPr>
          <p:cNvSpPr>
            <a:spLocks noGrp="1"/>
          </p:cNvSpPr>
          <p:nvPr>
            <p:ph type="subTitle" idx="1"/>
          </p:nvPr>
        </p:nvSpPr>
        <p:spPr>
          <a:xfrm>
            <a:off x="1514121" y="4171528"/>
            <a:ext cx="9163757" cy="450447"/>
          </a:xfrm>
        </p:spPr>
        <p:txBody>
          <a:bodyPr anchor="ctr">
            <a:normAutofit/>
          </a:bodyPr>
          <a:lstStyle/>
          <a:p>
            <a:endParaRPr lang="fr-FR" sz="2000">
              <a:solidFill>
                <a:schemeClr val="tx2"/>
              </a:solidFill>
            </a:endParaRPr>
          </a:p>
        </p:txBody>
      </p:sp>
      <p:grpSp>
        <p:nvGrpSpPr>
          <p:cNvPr id="1049" name="Group 1036">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038" name="Freeform: Shape 1037">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Freeform: Shape 1038">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Freeform: Shape 1039">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041" name="Freeform: Shape 1040">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8" name="Picture 4" descr="Une image contenant Police, Graphique, logo, texte&#10;&#10;Description générée automatiquement">
            <a:extLst>
              <a:ext uri="{FF2B5EF4-FFF2-40B4-BE49-F238E27FC236}">
                <a16:creationId xmlns:a16="http://schemas.microsoft.com/office/drawing/2014/main" id="{1B2DCD37-C86F-3B1B-6339-87EE82D0C7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05188" y="320231"/>
            <a:ext cx="7320172" cy="2836567"/>
          </a:xfrm>
          <a:prstGeom prst="rect">
            <a:avLst/>
          </a:prstGeom>
          <a:noFill/>
          <a:extLst>
            <a:ext uri="{909E8E84-426E-40DD-AFC4-6F175D3DCCD1}">
              <a14:hiddenFill xmlns:a14="http://schemas.microsoft.com/office/drawing/2010/main">
                <a:solidFill>
                  <a:srgbClr val="FFFFFF"/>
                </a:solidFill>
              </a14:hiddenFill>
            </a:ext>
          </a:extLst>
        </p:spPr>
      </p:pic>
      <p:grpSp>
        <p:nvGrpSpPr>
          <p:cNvPr id="1043" name="Group 1042">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1044" name="Freeform: Shape 1043">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Freeform: Shape 1044">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6" name="Freeform: Shape 1045">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7" name="Freeform: Shape 1046">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78096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D858827D-094E-EF73-CF28-F8257F324A48}"/>
              </a:ext>
            </a:extLst>
          </p:cNvPr>
          <p:cNvSpPr>
            <a:spLocks noGrp="1"/>
          </p:cNvSpPr>
          <p:nvPr>
            <p:ph type="title"/>
          </p:nvPr>
        </p:nvSpPr>
        <p:spPr>
          <a:xfrm>
            <a:off x="640080" y="1243013"/>
            <a:ext cx="3855720" cy="4371974"/>
          </a:xfrm>
        </p:spPr>
        <p:txBody>
          <a:bodyPr>
            <a:normAutofit/>
          </a:bodyPr>
          <a:lstStyle/>
          <a:p>
            <a:r>
              <a:rPr lang="fr-FR" sz="3600">
                <a:solidFill>
                  <a:schemeClr val="tx2"/>
                </a:solidFill>
              </a:rPr>
              <a:t>SWOT</a:t>
            </a:r>
          </a:p>
        </p:txBody>
      </p:sp>
      <p:sp>
        <p:nvSpPr>
          <p:cNvPr id="3" name="Espace réservé du contenu 2">
            <a:extLst>
              <a:ext uri="{FF2B5EF4-FFF2-40B4-BE49-F238E27FC236}">
                <a16:creationId xmlns:a16="http://schemas.microsoft.com/office/drawing/2014/main" id="{37A2ED1B-8455-4722-53E4-14DEF95FCB95}"/>
              </a:ext>
            </a:extLst>
          </p:cNvPr>
          <p:cNvSpPr>
            <a:spLocks noGrp="1"/>
          </p:cNvSpPr>
          <p:nvPr>
            <p:ph idx="1"/>
          </p:nvPr>
        </p:nvSpPr>
        <p:spPr>
          <a:xfrm>
            <a:off x="6172200" y="804672"/>
            <a:ext cx="5221224" cy="5230368"/>
          </a:xfrm>
        </p:spPr>
        <p:txBody>
          <a:bodyPr anchor="ctr">
            <a:normAutofit/>
          </a:bodyPr>
          <a:lstStyle/>
          <a:p>
            <a:r>
              <a:rPr lang="fr-FR" sz="1800">
                <a:solidFill>
                  <a:schemeClr val="tx2"/>
                </a:solidFill>
              </a:rPr>
              <a:t>Force : Solocal bénéficie d’une certaine notoriété en France dans son domaine, dû à son succès passé, notamment avec PagesJaunes.</a:t>
            </a:r>
          </a:p>
          <a:p>
            <a:r>
              <a:rPr lang="fr-FR" sz="1800">
                <a:solidFill>
                  <a:schemeClr val="tx2"/>
                </a:solidFill>
              </a:rPr>
              <a:t>Faiblesse : Limité au marché français, et difficulté à effectuer sa transition digitale.</a:t>
            </a:r>
          </a:p>
          <a:p>
            <a:r>
              <a:rPr lang="fr-FR" sz="1800">
                <a:solidFill>
                  <a:schemeClr val="tx2"/>
                </a:solidFill>
              </a:rPr>
              <a:t>Opportunité : Le marketing digital est un domaine toujours en pleine croissance.</a:t>
            </a:r>
          </a:p>
          <a:p>
            <a:r>
              <a:rPr lang="fr-FR" sz="1800">
                <a:solidFill>
                  <a:schemeClr val="tx2"/>
                </a:solidFill>
              </a:rPr>
              <a:t>Menaces : En plus d’être un secteur très concurrentiel , la technologie évolue sans cesse, ainsi que les réglementations. Solocal a besoin d’être toujours à la page concernant ces deux domaines.</a:t>
            </a:r>
          </a:p>
        </p:txBody>
      </p:sp>
    </p:spTree>
    <p:extLst>
      <p:ext uri="{BB962C8B-B14F-4D97-AF65-F5344CB8AC3E}">
        <p14:creationId xmlns:p14="http://schemas.microsoft.com/office/powerpoint/2010/main" val="25290437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4" name="Rectangle 207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D35420B-E106-4BF7-2367-2C2B5E2B8195}"/>
              </a:ext>
            </a:extLst>
          </p:cNvPr>
          <p:cNvSpPr>
            <a:spLocks noGrp="1"/>
          </p:cNvSpPr>
          <p:nvPr>
            <p:ph type="title"/>
          </p:nvPr>
        </p:nvSpPr>
        <p:spPr>
          <a:xfrm>
            <a:off x="640080" y="325369"/>
            <a:ext cx="4368602" cy="1956841"/>
          </a:xfrm>
        </p:spPr>
        <p:txBody>
          <a:bodyPr anchor="b">
            <a:normAutofit/>
          </a:bodyPr>
          <a:lstStyle/>
          <a:p>
            <a:r>
              <a:rPr lang="fr-FR" sz="4200"/>
              <a:t>Dénomination, adresse et forme juridique</a:t>
            </a:r>
          </a:p>
        </p:txBody>
      </p:sp>
      <p:sp>
        <p:nvSpPr>
          <p:cNvPr id="207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C7628479-E9EE-C249-8736-165E41E7DD9F}"/>
              </a:ext>
            </a:extLst>
          </p:cNvPr>
          <p:cNvSpPr>
            <a:spLocks noGrp="1"/>
          </p:cNvSpPr>
          <p:nvPr>
            <p:ph idx="1"/>
          </p:nvPr>
        </p:nvSpPr>
        <p:spPr>
          <a:xfrm>
            <a:off x="640080" y="2872899"/>
            <a:ext cx="4243589" cy="3320668"/>
          </a:xfrm>
        </p:spPr>
        <p:txBody>
          <a:bodyPr>
            <a:normAutofit/>
          </a:bodyPr>
          <a:lstStyle/>
          <a:p>
            <a:r>
              <a:rPr lang="fr-FR" sz="2000" dirty="0"/>
              <a:t>Solocal est officiellement connu sous le nom de Solocal Group, anciennement les </a:t>
            </a:r>
            <a:r>
              <a:rPr lang="fr-FR" sz="2000" dirty="0" err="1"/>
              <a:t>PagesJaunes</a:t>
            </a:r>
            <a:r>
              <a:rPr lang="fr-FR" sz="2000" dirty="0"/>
              <a:t>.</a:t>
            </a:r>
          </a:p>
          <a:p>
            <a:r>
              <a:rPr lang="fr-FR" sz="2000" dirty="0"/>
              <a:t>Ses bureaux se trouvent au 204 Rond-Point du Pont De Sèvres Tours </a:t>
            </a:r>
            <a:r>
              <a:rPr lang="fr-FR" sz="2000" dirty="0" err="1"/>
              <a:t>Citylights</a:t>
            </a:r>
            <a:r>
              <a:rPr lang="fr-FR" sz="2000" dirty="0"/>
              <a:t>, 92100 Boulogne-Billancourt</a:t>
            </a:r>
          </a:p>
          <a:p>
            <a:r>
              <a:rPr lang="fr-FR" sz="2000" dirty="0"/>
              <a:t>Il s’agit d’une société anonyme (SA)</a:t>
            </a:r>
          </a:p>
        </p:txBody>
      </p:sp>
      <p:pic>
        <p:nvPicPr>
          <p:cNvPr id="2050" name="Picture 2" descr="Photo">
            <a:extLst>
              <a:ext uri="{FF2B5EF4-FFF2-40B4-BE49-F238E27FC236}">
                <a16:creationId xmlns:a16="http://schemas.microsoft.com/office/drawing/2014/main" id="{8B76AFB4-FDE1-2912-9141-D602E104D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6380" r="-1" b="8846"/>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29017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3F75C2D-812D-8377-8957-166177856530}"/>
              </a:ext>
            </a:extLst>
          </p:cNvPr>
          <p:cNvSpPr>
            <a:spLocks noGrp="1"/>
          </p:cNvSpPr>
          <p:nvPr>
            <p:ph type="title"/>
          </p:nvPr>
        </p:nvSpPr>
        <p:spPr>
          <a:xfrm>
            <a:off x="1043631" y="809898"/>
            <a:ext cx="10173010" cy="1554480"/>
          </a:xfrm>
        </p:spPr>
        <p:txBody>
          <a:bodyPr anchor="ctr">
            <a:normAutofit/>
          </a:bodyPr>
          <a:lstStyle/>
          <a:p>
            <a:r>
              <a:rPr lang="fr-FR" sz="4800"/>
              <a:t>Taille et effectif</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9164919F-268A-0F96-11A6-19FC4294A82F}"/>
              </a:ext>
            </a:extLst>
          </p:cNvPr>
          <p:cNvGraphicFramePr>
            <a:graphicFrameLocks noGrp="1"/>
          </p:cNvGraphicFramePr>
          <p:nvPr>
            <p:ph idx="1"/>
            <p:extLst>
              <p:ext uri="{D42A27DB-BD31-4B8C-83A1-F6EECF244321}">
                <p14:modId xmlns:p14="http://schemas.microsoft.com/office/powerpoint/2010/main" val="1328375623"/>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06966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3BDA95D-7850-5938-95CE-333F0DF56822}"/>
              </a:ext>
            </a:extLst>
          </p:cNvPr>
          <p:cNvSpPr>
            <a:spLocks noGrp="1"/>
          </p:cNvSpPr>
          <p:nvPr>
            <p:ph type="title"/>
          </p:nvPr>
        </p:nvSpPr>
        <p:spPr>
          <a:xfrm>
            <a:off x="1285240" y="1050595"/>
            <a:ext cx="8074815" cy="1618489"/>
          </a:xfrm>
        </p:spPr>
        <p:txBody>
          <a:bodyPr anchor="ctr">
            <a:normAutofit/>
          </a:bodyPr>
          <a:lstStyle/>
          <a:p>
            <a:r>
              <a:rPr lang="fr-FR" sz="7200"/>
              <a:t>Secteur d’activité</a:t>
            </a:r>
          </a:p>
        </p:txBody>
      </p:sp>
      <p:sp>
        <p:nvSpPr>
          <p:cNvPr id="3" name="Espace réservé du contenu 2">
            <a:extLst>
              <a:ext uri="{FF2B5EF4-FFF2-40B4-BE49-F238E27FC236}">
                <a16:creationId xmlns:a16="http://schemas.microsoft.com/office/drawing/2014/main" id="{AC7C91A4-8607-959E-E5B2-B1F873367012}"/>
              </a:ext>
            </a:extLst>
          </p:cNvPr>
          <p:cNvSpPr>
            <a:spLocks noGrp="1"/>
          </p:cNvSpPr>
          <p:nvPr>
            <p:ph idx="1"/>
          </p:nvPr>
        </p:nvSpPr>
        <p:spPr>
          <a:xfrm>
            <a:off x="1285240" y="2969469"/>
            <a:ext cx="8074815" cy="2800395"/>
          </a:xfrm>
        </p:spPr>
        <p:txBody>
          <a:bodyPr anchor="t">
            <a:normAutofit/>
          </a:bodyPr>
          <a:lstStyle/>
          <a:p>
            <a:r>
              <a:rPr lang="fr-FR" sz="2400" dirty="0"/>
              <a:t>Solocal est un leader français du marketing digital .</a:t>
            </a:r>
          </a:p>
          <a:p>
            <a:r>
              <a:rPr lang="fr-FR" sz="2400" dirty="0"/>
              <a:t>Ils permettent en effet de développer la présence en ligne de chaque entreprise sur divers moteurs de recherches, ou bien via leurs différents services, tel que les </a:t>
            </a:r>
            <a:r>
              <a:rPr lang="fr-FR" sz="2400" dirty="0" err="1"/>
              <a:t>PagesJaunes</a:t>
            </a:r>
            <a:r>
              <a:rPr lang="fr-FR" sz="2400" dirty="0"/>
              <a:t> ou Mappy.</a:t>
            </a:r>
          </a:p>
          <a:p>
            <a:endParaRPr lang="fr-FR" sz="2400" dirty="0"/>
          </a:p>
        </p:txBody>
      </p:sp>
    </p:spTree>
    <p:extLst>
      <p:ext uri="{BB962C8B-B14F-4D97-AF65-F5344CB8AC3E}">
        <p14:creationId xmlns:p14="http://schemas.microsoft.com/office/powerpoint/2010/main" val="423262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Triangle 3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D0BC086-B992-F220-32CB-201A150C9B2C}"/>
              </a:ext>
            </a:extLst>
          </p:cNvPr>
          <p:cNvSpPr>
            <a:spLocks noGrp="1"/>
          </p:cNvSpPr>
          <p:nvPr>
            <p:ph type="title"/>
          </p:nvPr>
        </p:nvSpPr>
        <p:spPr>
          <a:xfrm>
            <a:off x="1075767" y="1188637"/>
            <a:ext cx="2988234" cy="4480726"/>
          </a:xfrm>
        </p:spPr>
        <p:txBody>
          <a:bodyPr>
            <a:normAutofit/>
          </a:bodyPr>
          <a:lstStyle/>
          <a:p>
            <a:pPr algn="r"/>
            <a:r>
              <a:rPr lang="fr-FR" sz="5100" dirty="0"/>
              <a:t>     Historique</a:t>
            </a:r>
          </a:p>
        </p:txBody>
      </p:sp>
      <p:cxnSp>
        <p:nvCxnSpPr>
          <p:cNvPr id="37" name="Straight Connector 3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Espace réservé du contenu 2">
            <a:extLst>
              <a:ext uri="{FF2B5EF4-FFF2-40B4-BE49-F238E27FC236}">
                <a16:creationId xmlns:a16="http://schemas.microsoft.com/office/drawing/2014/main" id="{961696C3-224E-441B-B07D-FD61E19FE1DF}"/>
              </a:ext>
            </a:extLst>
          </p:cNvPr>
          <p:cNvSpPr>
            <a:spLocks noGrp="1"/>
          </p:cNvSpPr>
          <p:nvPr>
            <p:ph idx="1"/>
          </p:nvPr>
        </p:nvSpPr>
        <p:spPr>
          <a:xfrm>
            <a:off x="5255260" y="1648870"/>
            <a:ext cx="4702848" cy="3560260"/>
          </a:xfrm>
        </p:spPr>
        <p:txBody>
          <a:bodyPr anchor="ctr">
            <a:noAutofit/>
          </a:bodyPr>
          <a:lstStyle/>
          <a:p>
            <a:r>
              <a:rPr lang="fr-FR" sz="1500" dirty="0"/>
              <a:t>Solocal Group, initialement ODA avait pour activité la vente d’espaces publicitaires dans la presse écrite pour le compte de l’agence de publicité HAVAS. </a:t>
            </a:r>
          </a:p>
          <a:p>
            <a:r>
              <a:rPr lang="fr-FR" sz="1500" dirty="0"/>
              <a:t>La société a été introduite en Bourse sur l’</a:t>
            </a:r>
            <a:r>
              <a:rPr lang="fr-FR" sz="1500" dirty="0" err="1"/>
              <a:t>Eurolist</a:t>
            </a:r>
            <a:r>
              <a:rPr lang="fr-FR" sz="1500" dirty="0"/>
              <a:t> d’Euronext Paris le 8 juillet 2004. </a:t>
            </a:r>
          </a:p>
          <a:p>
            <a:r>
              <a:rPr lang="fr-FR" sz="1500" dirty="0"/>
              <a:t>Confronté à l’effondrement de son activité, la distribution d’annuaire, le groupe se modernise et se tourne vers le digital.</a:t>
            </a:r>
          </a:p>
          <a:p>
            <a:r>
              <a:rPr lang="fr-FR" sz="1500" dirty="0"/>
              <a:t>En plus d’être le premier créateur de site Internet en France, il est le premier éditeur français à dépasser, en 2009, le million de téléchargements sur iPhone.</a:t>
            </a:r>
          </a:p>
          <a:p>
            <a:r>
              <a:rPr lang="fr-FR" sz="1500" dirty="0"/>
              <a:t>En 2013, elle devient officiellement Solocal Group et poursuit sa transformation numérique.</a:t>
            </a:r>
          </a:p>
          <a:p>
            <a:r>
              <a:rPr lang="fr-FR" sz="1500" dirty="0"/>
              <a:t>Ses récents endettements et baisses de chiffre d’affaires ont mis l’entreprise dans un état critique. C’est là qu’intervient le rachat de l’entreprise en 2024 par Maurice Lévy, qui compte redresser Solocal. Il s’agit donc du PDG.</a:t>
            </a:r>
          </a:p>
          <a:p>
            <a:endParaRPr lang="fr-FR" sz="1500" dirty="0"/>
          </a:p>
        </p:txBody>
      </p:sp>
    </p:spTree>
    <p:extLst>
      <p:ext uri="{BB962C8B-B14F-4D97-AF65-F5344CB8AC3E}">
        <p14:creationId xmlns:p14="http://schemas.microsoft.com/office/powerpoint/2010/main" val="1773218451"/>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94C6784-F2C2-F660-772E-6D98DDE3F72B}"/>
              </a:ext>
            </a:extLst>
          </p:cNvPr>
          <p:cNvSpPr>
            <a:spLocks noGrp="1"/>
          </p:cNvSpPr>
          <p:nvPr>
            <p:ph type="title"/>
          </p:nvPr>
        </p:nvSpPr>
        <p:spPr>
          <a:xfrm>
            <a:off x="1043631" y="809898"/>
            <a:ext cx="10173010" cy="1554480"/>
          </a:xfrm>
        </p:spPr>
        <p:txBody>
          <a:bodyPr anchor="ctr">
            <a:normAutofit/>
          </a:bodyPr>
          <a:lstStyle/>
          <a:p>
            <a:r>
              <a:rPr lang="fr-FR" sz="4800"/>
              <a:t>Externalités 		</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8FDA286C-1DA4-5F89-8FD4-905CEB3FED63}"/>
              </a:ext>
            </a:extLst>
          </p:cNvPr>
          <p:cNvGraphicFramePr>
            <a:graphicFrameLocks noGrp="1"/>
          </p:cNvGraphicFramePr>
          <p:nvPr>
            <p:ph idx="1"/>
            <p:extLst>
              <p:ext uri="{D42A27DB-BD31-4B8C-83A1-F6EECF244321}">
                <p14:modId xmlns:p14="http://schemas.microsoft.com/office/powerpoint/2010/main" val="191021124"/>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400859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culatrice, stylo, boussole, argent et un papier avec graphiques imprimés">
            <a:extLst>
              <a:ext uri="{FF2B5EF4-FFF2-40B4-BE49-F238E27FC236}">
                <a16:creationId xmlns:a16="http://schemas.microsoft.com/office/drawing/2014/main" id="{C01C5664-AC4A-0530-AD2F-298EE1728EC6}"/>
              </a:ext>
            </a:extLst>
          </p:cNvPr>
          <p:cNvPicPr>
            <a:picLocks noChangeAspect="1"/>
          </p:cNvPicPr>
          <p:nvPr/>
        </p:nvPicPr>
        <p:blipFill>
          <a:blip r:embed="rId2"/>
          <a:srcRect l="25364" r="21141"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E025321-E736-C4B1-D138-D6C7786733D3}"/>
              </a:ext>
            </a:extLst>
          </p:cNvPr>
          <p:cNvSpPr>
            <a:spLocks noGrp="1"/>
          </p:cNvSpPr>
          <p:nvPr>
            <p:ph type="title"/>
          </p:nvPr>
        </p:nvSpPr>
        <p:spPr>
          <a:xfrm>
            <a:off x="761801" y="328512"/>
            <a:ext cx="4778387" cy="1628970"/>
          </a:xfrm>
        </p:spPr>
        <p:txBody>
          <a:bodyPr anchor="ctr">
            <a:normAutofit/>
          </a:bodyPr>
          <a:lstStyle/>
          <a:p>
            <a:r>
              <a:rPr lang="fr-FR" sz="3400"/>
              <a:t>Responsabilité Sociétale des Entreprises (RSE)</a:t>
            </a:r>
            <a:br>
              <a:rPr lang="fr-FR" sz="3400"/>
            </a:br>
            <a:endParaRPr lang="fr-FR" sz="3400"/>
          </a:p>
        </p:txBody>
      </p:sp>
      <p:sp>
        <p:nvSpPr>
          <p:cNvPr id="3" name="Espace réservé du contenu 2">
            <a:extLst>
              <a:ext uri="{FF2B5EF4-FFF2-40B4-BE49-F238E27FC236}">
                <a16:creationId xmlns:a16="http://schemas.microsoft.com/office/drawing/2014/main" id="{C059A624-95C1-1772-324F-1F8FAE96BC4A}"/>
              </a:ext>
            </a:extLst>
          </p:cNvPr>
          <p:cNvSpPr>
            <a:spLocks noGrp="1"/>
          </p:cNvSpPr>
          <p:nvPr>
            <p:ph idx="1"/>
          </p:nvPr>
        </p:nvSpPr>
        <p:spPr>
          <a:xfrm>
            <a:off x="761801" y="2884929"/>
            <a:ext cx="4659756" cy="3374137"/>
          </a:xfrm>
        </p:spPr>
        <p:txBody>
          <a:bodyPr anchor="ctr">
            <a:normAutofit/>
          </a:bodyPr>
          <a:lstStyle/>
          <a:p>
            <a:r>
              <a:rPr lang="fr-FR" sz="2000"/>
              <a:t>Solocal s'engage dans diverses actions RSE, notamment à travers des initiatives de réduction des déchets et de soutien aux efforts de sobriété énergétique avec le programme EcoWatt​.</a:t>
            </a:r>
          </a:p>
        </p:txBody>
      </p:sp>
    </p:spTree>
    <p:extLst>
      <p:ext uri="{BB962C8B-B14F-4D97-AF65-F5344CB8AC3E}">
        <p14:creationId xmlns:p14="http://schemas.microsoft.com/office/powerpoint/2010/main" val="2514939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9" name="Rectangle 18">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70B7E65-90FE-664C-FFD4-5FA77CC4DB61}"/>
              </a:ext>
            </a:extLst>
          </p:cNvPr>
          <p:cNvSpPr>
            <a:spLocks noGrp="1"/>
          </p:cNvSpPr>
          <p:nvPr>
            <p:ph type="title"/>
          </p:nvPr>
        </p:nvSpPr>
        <p:spPr>
          <a:xfrm>
            <a:off x="1153618" y="1239927"/>
            <a:ext cx="4008586" cy="4680583"/>
          </a:xfrm>
        </p:spPr>
        <p:txBody>
          <a:bodyPr anchor="ctr">
            <a:normAutofit/>
          </a:bodyPr>
          <a:lstStyle/>
          <a:p>
            <a:r>
              <a:rPr lang="fr-FR" sz="5200"/>
              <a:t>Orientation stratégique</a:t>
            </a:r>
          </a:p>
        </p:txBody>
      </p:sp>
      <p:sp>
        <p:nvSpPr>
          <p:cNvPr id="3" name="Espace réservé du contenu 2">
            <a:extLst>
              <a:ext uri="{FF2B5EF4-FFF2-40B4-BE49-F238E27FC236}">
                <a16:creationId xmlns:a16="http://schemas.microsoft.com/office/drawing/2014/main" id="{D6060233-84AB-6129-49E9-7BCC03A2CE72}"/>
              </a:ext>
            </a:extLst>
          </p:cNvPr>
          <p:cNvSpPr>
            <a:spLocks noGrp="1"/>
          </p:cNvSpPr>
          <p:nvPr>
            <p:ph idx="1"/>
          </p:nvPr>
        </p:nvSpPr>
        <p:spPr>
          <a:xfrm>
            <a:off x="6291923" y="1239927"/>
            <a:ext cx="4971824" cy="4680583"/>
          </a:xfrm>
        </p:spPr>
        <p:txBody>
          <a:bodyPr anchor="ctr">
            <a:normAutofit/>
          </a:bodyPr>
          <a:lstStyle/>
          <a:p>
            <a:r>
              <a:rPr lang="fr-FR" sz="2000"/>
              <a:t>En se concentrant sur l’amélioration de la visibilité des entreprises, Solocal cherche à se positionner comme leader du marketing digital B2B.</a:t>
            </a:r>
          </a:p>
        </p:txBody>
      </p:sp>
    </p:spTree>
    <p:extLst>
      <p:ext uri="{BB962C8B-B14F-4D97-AF65-F5344CB8AC3E}">
        <p14:creationId xmlns:p14="http://schemas.microsoft.com/office/powerpoint/2010/main" val="15551615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D6772B-0CF5-DB0E-B3A7-3E4001DAFA85}"/>
              </a:ext>
            </a:extLst>
          </p:cNvPr>
          <p:cNvSpPr>
            <a:spLocks noGrp="1"/>
          </p:cNvSpPr>
          <p:nvPr>
            <p:ph type="title"/>
          </p:nvPr>
        </p:nvSpPr>
        <p:spPr/>
        <p:txBody>
          <a:bodyPr/>
          <a:lstStyle/>
          <a:p>
            <a:r>
              <a:rPr lang="fr-FR" dirty="0"/>
              <a:t>RGPD</a:t>
            </a:r>
          </a:p>
        </p:txBody>
      </p:sp>
      <p:graphicFrame>
        <p:nvGraphicFramePr>
          <p:cNvPr id="8" name="Espace réservé du contenu 2">
            <a:extLst>
              <a:ext uri="{FF2B5EF4-FFF2-40B4-BE49-F238E27FC236}">
                <a16:creationId xmlns:a16="http://schemas.microsoft.com/office/drawing/2014/main" id="{1A1851DD-9ED3-F962-50F1-20BF3C242894}"/>
              </a:ext>
            </a:extLst>
          </p:cNvPr>
          <p:cNvGraphicFramePr>
            <a:graphicFrameLocks noGrp="1"/>
          </p:cNvGraphicFramePr>
          <p:nvPr>
            <p:ph idx="1"/>
            <p:extLst>
              <p:ext uri="{D42A27DB-BD31-4B8C-83A1-F6EECF244321}">
                <p14:modId xmlns:p14="http://schemas.microsoft.com/office/powerpoint/2010/main" val="42899632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3">
            <a:extLst>
              <a:ext uri="{FF2B5EF4-FFF2-40B4-BE49-F238E27FC236}">
                <a16:creationId xmlns:a16="http://schemas.microsoft.com/office/drawing/2014/main" id="{B491A441-8D04-F1BE-4416-8D16D2DB4DE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a:ln>
                  <a:noFill/>
                </a:ln>
                <a:solidFill>
                  <a:schemeClr val="tx1"/>
                </a:solidFill>
                <a:effectLst/>
                <a:latin typeface="Arial" panose="020B0604020202020204" pitchFamily="34" charset="0"/>
              </a:rPr>
              <a:t>Les données personnelles</a:t>
            </a:r>
            <a:r>
              <a:rPr kumimoji="0" lang="fr-FR" altLang="fr-FR" sz="1800" b="0" i="0" u="none" strike="noStrike" cap="none" normalizeH="0" baseline="0">
                <a:ln>
                  <a:noFill/>
                </a:ln>
                <a:solidFill>
                  <a:schemeClr val="tx1"/>
                </a:solidFill>
                <a:effectLst/>
                <a:latin typeface="Arial" panose="020B0604020202020204" pitchFamily="34" charset="0"/>
              </a:rPr>
              <a:t> sont collectées de manière transparente, avec le consentement explicite des utilisateurs.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8853909"/>
      </p:ext>
    </p:extLst>
  </p:cSld>
  <p:clrMapOvr>
    <a:masterClrMapping/>
  </p:clrMapOvr>
  <p:transition spd="med">
    <p:pull/>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92</TotalTime>
  <Words>570</Words>
  <Application>Microsoft Office PowerPoint</Application>
  <PresentationFormat>Grand écran</PresentationFormat>
  <Paragraphs>37</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Aptos</vt:lpstr>
      <vt:lpstr>Aptos Display</vt:lpstr>
      <vt:lpstr>Arial</vt:lpstr>
      <vt:lpstr>Thème Office</vt:lpstr>
      <vt:lpstr>Tout savoir sur Solocal</vt:lpstr>
      <vt:lpstr>Dénomination, adresse et forme juridique</vt:lpstr>
      <vt:lpstr>Taille et effectif</vt:lpstr>
      <vt:lpstr>Secteur d’activité</vt:lpstr>
      <vt:lpstr>     Historique</vt:lpstr>
      <vt:lpstr>Externalités   </vt:lpstr>
      <vt:lpstr>Responsabilité Sociétale des Entreprises (RSE) </vt:lpstr>
      <vt:lpstr>Orientation stratégique</vt:lpstr>
      <vt:lpstr>RGPD</vt:lpstr>
      <vt:lpstr>SWOT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Tout savoir sur Solocal</dc:title>
  <dc:creator>Aaron EDERY</dc:creator>
  <cp:lastModifiedBy>Aaron EDERY</cp:lastModifiedBy>
  <cp:revision>5</cp:revision>
  <dcterms:created xsi:type="dcterms:W3CDTF">2024-09-12T14:21:24Z</dcterms:created>
  <dcterms:modified xsi:type="dcterms:W3CDTF">2024-11-01T15:10:00Z</dcterms:modified>
</cp:coreProperties>
</file>