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1CC878C-87C6-4769-8CF4-23DD867D0FC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pos="1005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000000"/>
    <a:srgbClr val="808080"/>
    <a:srgbClr val="5F5F5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9A2020-7FBC-46D3-8E6A-614024A861B0}" v="87" dt="2021-06-17T10:37:08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5847" autoAdjust="0"/>
  </p:normalViewPr>
  <p:slideViewPr>
    <p:cSldViewPr snapToGrid="0">
      <p:cViewPr varScale="1">
        <p:scale>
          <a:sx n="73" d="100"/>
          <a:sy n="73" d="100"/>
        </p:scale>
        <p:origin x="86" y="178"/>
      </p:cViewPr>
      <p:guideLst>
        <p:guide pos="100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B1F5C-6F2D-46F5-BD98-044CA25FE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B71CD8-ECC3-4D0C-A366-217416860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2FFEBD-46F7-42DD-A6D5-2E84F50E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A54-49FF-45EF-8ECE-F560C6C8CC0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C41E7-00C2-40CE-85A5-BBC72C81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466A52-3E9E-4056-906F-2A6E8CC9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9328-AF1E-4E1D-BBFB-382E403F9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87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3B456-BCDB-4E52-96BD-AB83DD6D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9689D0-A060-4EDD-A375-60BFA2624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EEE48-6A59-4997-94E3-646E30BB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A54-49FF-45EF-8ECE-F560C6C8CC0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265EA9-B4B2-4BB2-AF74-5512C090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30A4A-6A0B-4DC5-B167-76C28D78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9328-AF1E-4E1D-BBFB-382E403F9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5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CFEBCC-B81D-41BF-8DBC-E6720FA97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526AB7-5F6E-4615-A3A5-3FE7459B5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5EACA4-112E-42F0-BD63-2BD109E0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A54-49FF-45EF-8ECE-F560C6C8CC0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6D88B0-D302-4457-85AB-00316545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AA8846-2AA7-4C84-B7EC-B5F5C759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9328-AF1E-4E1D-BBFB-382E403F9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2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F4167-1F9D-4669-A0CD-C4C61FE2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298ED8-8F89-4C8B-9FC3-1473A1C0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93DD78-D148-416C-925E-851B9341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A54-49FF-45EF-8ECE-F560C6C8CC0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874CD-D3A1-4E3A-AB13-4893AED5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34CBC9-CA0D-4B3D-B439-D8E06D16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9328-AF1E-4E1D-BBFB-382E403F9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55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ED094-9293-490C-90E9-3DF7A538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7700DC-705E-453B-BAE6-C851BCEB3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65CB84-97AD-48C9-8DE8-3A39B4C4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A54-49FF-45EF-8ECE-F560C6C8CC0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A2FD2A-F47A-4594-8CE1-774B94DD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721D6C-F70D-43F2-80E5-DB024704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9328-AF1E-4E1D-BBFB-382E403F9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84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764DC-6CFA-4E6C-8897-CCE8FAB0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74FCA-1A9D-4DFD-8CFF-5A65AE52E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C1F660-A4C2-41E7-A382-D0FA5C3C3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B78B97-DD4B-4EEF-8BE5-7A5016C2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A54-49FF-45EF-8ECE-F560C6C8CC0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88E9FC-A39F-4ED4-970D-36150CFF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CC5751-5B2F-47C5-82E5-DC0B0C7B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9328-AF1E-4E1D-BBFB-382E403F9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5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861D4-B7A4-4A51-991B-CEDDA7E3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7812A-4E25-4C3C-BDF0-03C3BB20A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E1B00F-34A9-4F11-9C0D-324444938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C2811D-19F7-4651-9C90-3CD4E152F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F65C35-1761-4026-A74C-D692C8FD7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6A12A5-8472-4339-A39A-CAFA6A1D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A54-49FF-45EF-8ECE-F560C6C8CC0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00CC1D-03F9-4E2B-97D0-D954EC73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C12392-0D1B-49C5-8AE9-9E1D9C03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9328-AF1E-4E1D-BBFB-382E403F9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43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A3609-BAA4-4BDB-8589-A8E9876C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CBFE71-130D-420C-AC0D-959C246F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A54-49FF-45EF-8ECE-F560C6C8CC0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A5043D-0237-4204-A4DD-2BBC9D9C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10B9E9-D4CD-427A-A212-6D39930F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9328-AF1E-4E1D-BBFB-382E403F9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00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0CD2A0-BCF0-498C-8DD2-78065F70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A54-49FF-45EF-8ECE-F560C6C8CC0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F6C059-7F2A-433E-A98B-D446921D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160158-89E2-41CC-8A79-A3F0442B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9328-AF1E-4E1D-BBFB-382E403F9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5C635-D50C-4DB6-AC4F-37A62D5D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42EC8-7D97-42A5-AABE-18AEEEEFA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33F748-B614-4425-BE1A-C244C11BD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539631-809B-48A8-8A50-7BCD8394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A54-49FF-45EF-8ECE-F560C6C8CC0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EEBCB8-5ACF-40F7-B1D4-A2F87907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18A124-187C-4A00-ADDD-A1FC23F0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9328-AF1E-4E1D-BBFB-382E403F9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1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8D709-2F0F-421C-8A45-65AC6063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03B8B3-D469-4881-BC16-EDB4F9AC6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917CFA-77A2-4203-A41F-BFA5E4349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6E7C32-1B9F-4CF9-9499-A1772011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9A54-49FF-45EF-8ECE-F560C6C8CC0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5766C0-B83E-4329-B8B1-AB7B9BA9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AAC038-7053-4B6C-94F0-938F2811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9328-AF1E-4E1D-BBFB-382E403F9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2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6ABF12-BA30-4866-9C3C-3DFAF60B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8C19E5-7147-47DD-A5B2-67253DFDD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E648AE-F118-4CC5-AD82-26F1C9470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9A54-49FF-45EF-8ECE-F560C6C8CC0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EC456-C431-4A53-BE21-4417741CF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233BAF-D231-4949-90DF-645E1DF62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D9328-AF1E-4E1D-BBFB-382E403F9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07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04F41-040E-490B-90E2-62FD26DE2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6449"/>
          </a:xfrm>
          <a:solidFill>
            <a:srgbClr val="B2B2B2">
              <a:alpha val="85098"/>
            </a:srgbClr>
          </a:solidFill>
        </p:spPr>
        <p:txBody>
          <a:bodyPr>
            <a:normAutofit fontScale="90000"/>
          </a:bodyPr>
          <a:lstStyle/>
          <a:p>
            <a:r>
              <a:rPr lang="fr-FR" sz="10000">
                <a:latin typeface="Rockwell Extra Bold" panose="02060903040505020403" pitchFamily="18" charset="0"/>
              </a:rPr>
              <a:t>Tour0Suisse</a:t>
            </a:r>
            <a:endParaRPr lang="fr-FR" sz="10000" dirty="0">
              <a:latin typeface="Rockwell Extra Bold" panose="02060903040505020403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E661F1-AF8B-422C-A64A-1AC506265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76449"/>
          </a:xfrm>
          <a:solidFill>
            <a:srgbClr val="B2B2B2">
              <a:alpha val="80000"/>
            </a:srgbClr>
          </a:solidFill>
        </p:spPr>
        <p:txBody>
          <a:bodyPr>
            <a:noAutofit/>
          </a:bodyPr>
          <a:lstStyle/>
          <a:p>
            <a:r>
              <a:rPr lang="fr-FR" sz="5500" dirty="0"/>
              <a:t>Application De Gestion</a:t>
            </a:r>
            <a:br>
              <a:rPr lang="fr-FR" sz="5500" dirty="0"/>
            </a:br>
            <a:r>
              <a:rPr lang="fr-FR" sz="5500" dirty="0"/>
              <a:t>De Tournoi En Rondes Suisses</a:t>
            </a:r>
          </a:p>
        </p:txBody>
      </p:sp>
    </p:spTree>
    <p:extLst>
      <p:ext uri="{BB962C8B-B14F-4D97-AF65-F5344CB8AC3E}">
        <p14:creationId xmlns:p14="http://schemas.microsoft.com/office/powerpoint/2010/main" val="409897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648E8-B931-4939-8353-B7A2343D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855" y="365125"/>
            <a:ext cx="10083567" cy="1325563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55C4D-18F2-4C37-BCA8-D12DFB10C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317" y="1404000"/>
            <a:ext cx="8665106" cy="5081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2007 : Premier contact</a:t>
            </a:r>
          </a:p>
          <a:p>
            <a:pPr>
              <a:lnSpc>
                <a:spcPct val="150000"/>
              </a:lnSpc>
            </a:pPr>
            <a:r>
              <a:rPr lang="fr-FR" dirty="0"/>
              <a:t>2015 : Deuxième bachelier</a:t>
            </a:r>
            <a:r>
              <a:rPr lang="fr-FR" baseline="30000" dirty="0"/>
              <a:t> </a:t>
            </a:r>
            <a:r>
              <a:rPr lang="fr-FR" dirty="0"/>
              <a:t>à l’ECAM </a:t>
            </a:r>
          </a:p>
          <a:p>
            <a:pPr>
              <a:lnSpc>
                <a:spcPct val="150000"/>
              </a:lnSpc>
            </a:pPr>
            <a:r>
              <a:rPr lang="fr-FR" dirty="0"/>
              <a:t>2016 : Formation chez </a:t>
            </a:r>
            <a:r>
              <a:rPr lang="fr-FR" dirty="0" err="1"/>
              <a:t>Technofutur</a:t>
            </a:r>
            <a:r>
              <a:rPr lang="fr-FR" dirty="0"/>
              <a:t> TIC</a:t>
            </a:r>
          </a:p>
          <a:p>
            <a:pPr>
              <a:lnSpc>
                <a:spcPct val="150000"/>
              </a:lnSpc>
            </a:pPr>
            <a:r>
              <a:rPr lang="fr-FR" dirty="0"/>
              <a:t>2016 : Début des cours à EPHEC</a:t>
            </a:r>
          </a:p>
          <a:p>
            <a:pPr>
              <a:lnSpc>
                <a:spcPct val="150000"/>
              </a:lnSpc>
            </a:pPr>
            <a:r>
              <a:rPr lang="fr-FR" dirty="0"/>
              <a:t>2017 : Formation </a:t>
            </a:r>
            <a:r>
              <a:rPr lang="fr-FR" dirty="0" err="1"/>
              <a:t>Evoliris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2021 : Engager chez </a:t>
            </a:r>
            <a:r>
              <a:rPr lang="fr-FR" dirty="0" err="1"/>
              <a:t>Neuroglia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51F971-AD64-42E2-8A60-005640C664D4}"/>
              </a:ext>
            </a:extLst>
          </p:cNvPr>
          <p:cNvSpPr txBox="1"/>
          <p:nvPr/>
        </p:nvSpPr>
        <p:spPr>
          <a:xfrm>
            <a:off x="0" y="594000"/>
            <a:ext cx="1595438" cy="810000"/>
          </a:xfrm>
          <a:prstGeom prst="rect">
            <a:avLst/>
          </a:prstGeom>
          <a:solidFill>
            <a:srgbClr val="D0CECE">
              <a:alpha val="85098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4A7643-CE6E-415B-BE07-FDF937E0D43A}"/>
              </a:ext>
            </a:extLst>
          </p:cNvPr>
          <p:cNvSpPr txBox="1"/>
          <p:nvPr/>
        </p:nvSpPr>
        <p:spPr>
          <a:xfrm>
            <a:off x="0" y="141001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Objectif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0FE168-C7B2-413F-970E-F612AE2ABC2D}"/>
              </a:ext>
            </a:extLst>
          </p:cNvPr>
          <p:cNvSpPr txBox="1"/>
          <p:nvPr/>
        </p:nvSpPr>
        <p:spPr>
          <a:xfrm>
            <a:off x="0" y="2204795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Solution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E715D5D-FAFD-4962-8175-38B3B2ECB0E5}"/>
              </a:ext>
            </a:extLst>
          </p:cNvPr>
          <p:cNvSpPr txBox="1"/>
          <p:nvPr/>
        </p:nvSpPr>
        <p:spPr>
          <a:xfrm>
            <a:off x="0" y="301019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E-A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4882CE-D467-4FDB-9445-ED9871485784}"/>
              </a:ext>
            </a:extLst>
          </p:cNvPr>
          <p:cNvSpPr txBox="1"/>
          <p:nvPr/>
        </p:nvSpPr>
        <p:spPr>
          <a:xfrm>
            <a:off x="0" y="3804975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Mise en œuvre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D827FD-DC0B-47D9-BE94-EA2324484F96}"/>
              </a:ext>
            </a:extLst>
          </p:cNvPr>
          <p:cNvSpPr txBox="1"/>
          <p:nvPr/>
        </p:nvSpPr>
        <p:spPr>
          <a:xfrm>
            <a:off x="0" y="461037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Démonstration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B9CB7A-DC9F-42DC-BC2F-A637E3EE0F84}"/>
              </a:ext>
            </a:extLst>
          </p:cNvPr>
          <p:cNvSpPr txBox="1"/>
          <p:nvPr/>
        </p:nvSpPr>
        <p:spPr>
          <a:xfrm>
            <a:off x="0" y="542037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541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648E8-B931-4939-8353-B7A2343D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855" y="365125"/>
            <a:ext cx="10083567" cy="1325563"/>
          </a:xfrm>
        </p:spPr>
        <p:txBody>
          <a:bodyPr/>
          <a:lstStyle/>
          <a:p>
            <a:pPr algn="ctr"/>
            <a:r>
              <a:rPr lang="fr-FR" dirty="0"/>
              <a:t>Quelle est le but de ce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55C4D-18F2-4C37-BCA8-D12DFB10C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856" y="1825625"/>
            <a:ext cx="10083566" cy="4659500"/>
          </a:xfrm>
        </p:spPr>
        <p:txBody>
          <a:bodyPr/>
          <a:lstStyle/>
          <a:p>
            <a:r>
              <a:rPr lang="fr-FR" dirty="0"/>
              <a:t>Objectif : Facilité des tournois en libre inscription.</a:t>
            </a:r>
          </a:p>
          <a:p>
            <a:endParaRPr lang="fr-FR" dirty="0"/>
          </a:p>
          <a:p>
            <a:pPr lvl="1"/>
            <a:r>
              <a:rPr lang="fr-FR" dirty="0"/>
              <a:t>Appareiller les participants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Diffuser les Pairing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Permet le report des </a:t>
            </a:r>
            <a:r>
              <a:rPr lang="fr-FR" dirty="0" err="1"/>
              <a:t>résultas</a:t>
            </a:r>
            <a:r>
              <a:rPr lang="fr-FR" dirty="0"/>
              <a:t> par les joueurs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Mettre a disposition le classement des joueurs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43930D-33F1-4A7A-9848-A7E89E5B036D}"/>
              </a:ext>
            </a:extLst>
          </p:cNvPr>
          <p:cNvSpPr txBox="1"/>
          <p:nvPr/>
        </p:nvSpPr>
        <p:spPr>
          <a:xfrm>
            <a:off x="0" y="594000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4CE3FA-36F8-4192-9CE7-9CF5EE7BD4BD}"/>
              </a:ext>
            </a:extLst>
          </p:cNvPr>
          <p:cNvSpPr txBox="1"/>
          <p:nvPr/>
        </p:nvSpPr>
        <p:spPr>
          <a:xfrm>
            <a:off x="0" y="1410013"/>
            <a:ext cx="1595438" cy="810000"/>
          </a:xfrm>
          <a:prstGeom prst="rect">
            <a:avLst/>
          </a:prstGeom>
          <a:solidFill>
            <a:srgbClr val="D0CECE">
              <a:alpha val="85098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A7160BD-5F67-41C7-B79C-240F548E8034}"/>
              </a:ext>
            </a:extLst>
          </p:cNvPr>
          <p:cNvSpPr txBox="1"/>
          <p:nvPr/>
        </p:nvSpPr>
        <p:spPr>
          <a:xfrm>
            <a:off x="0" y="2204795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Solution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4431B9-CEE2-472B-895C-5BB5FAAE998E}"/>
              </a:ext>
            </a:extLst>
          </p:cNvPr>
          <p:cNvSpPr txBox="1"/>
          <p:nvPr/>
        </p:nvSpPr>
        <p:spPr>
          <a:xfrm>
            <a:off x="0" y="301019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E-A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ED9773-7D3E-4BB3-AB10-AE174802CE10}"/>
              </a:ext>
            </a:extLst>
          </p:cNvPr>
          <p:cNvSpPr txBox="1"/>
          <p:nvPr/>
        </p:nvSpPr>
        <p:spPr>
          <a:xfrm>
            <a:off x="0" y="3804975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Mise en œuvre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3C4D5F8-9C5A-46B1-ACBA-F0BA2624587E}"/>
              </a:ext>
            </a:extLst>
          </p:cNvPr>
          <p:cNvSpPr txBox="1"/>
          <p:nvPr/>
        </p:nvSpPr>
        <p:spPr>
          <a:xfrm>
            <a:off x="0" y="461037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Démonstration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548E44A-A6A2-4071-AFBE-B6A458FF29BB}"/>
              </a:ext>
            </a:extLst>
          </p:cNvPr>
          <p:cNvSpPr txBox="1"/>
          <p:nvPr/>
        </p:nvSpPr>
        <p:spPr>
          <a:xfrm>
            <a:off x="0" y="542037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246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648E8-B931-4939-8353-B7A2343D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855" y="365125"/>
            <a:ext cx="10083567" cy="1325563"/>
          </a:xfrm>
        </p:spPr>
        <p:txBody>
          <a:bodyPr/>
          <a:lstStyle/>
          <a:p>
            <a:pPr algn="ctr"/>
            <a:r>
              <a:rPr lang="fr-FR" dirty="0"/>
              <a:t>Quelle est la solution proposer par ce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55C4D-18F2-4C37-BCA8-D12DFB10C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856" y="1825625"/>
            <a:ext cx="10083566" cy="4659500"/>
          </a:xfrm>
        </p:spPr>
        <p:txBody>
          <a:bodyPr/>
          <a:lstStyle/>
          <a:p>
            <a:r>
              <a:rPr lang="fr-FR" dirty="0"/>
              <a:t>Inscription sur un site dédier</a:t>
            </a:r>
          </a:p>
          <a:p>
            <a:r>
              <a:rPr lang="fr-FR" dirty="0"/>
              <a:t>Créer des tournois en devenant Administrateur de tournoi</a:t>
            </a:r>
          </a:p>
          <a:p>
            <a:r>
              <a:rPr lang="fr-FR" dirty="0"/>
              <a:t>Entrer ces informations de joueur</a:t>
            </a:r>
          </a:p>
          <a:p>
            <a:r>
              <a:rPr lang="fr-FR" dirty="0"/>
              <a:t>Gérer ça participation a un tournoi</a:t>
            </a:r>
          </a:p>
          <a:p>
            <a:r>
              <a:rPr lang="fr-FR" dirty="0"/>
              <a:t>API qui crée les </a:t>
            </a:r>
            <a:r>
              <a:rPr lang="fr-FR" dirty="0" err="1"/>
              <a:t>pairings</a:t>
            </a:r>
            <a:r>
              <a:rPr lang="fr-FR" dirty="0"/>
              <a:t> pour chaque ronde</a:t>
            </a:r>
          </a:p>
          <a:p>
            <a:r>
              <a:rPr lang="fr-FR" dirty="0"/>
              <a:t>Possibilité de mettre a jours les résultats</a:t>
            </a:r>
          </a:p>
          <a:p>
            <a:r>
              <a:rPr lang="fr-FR" dirty="0"/>
              <a:t>Classement généré automatiquement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2AFF1D-5BAF-4AAF-A7F5-C007B7A6EBB4}"/>
              </a:ext>
            </a:extLst>
          </p:cNvPr>
          <p:cNvSpPr txBox="1"/>
          <p:nvPr/>
        </p:nvSpPr>
        <p:spPr>
          <a:xfrm>
            <a:off x="0" y="594000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CDB4BA-3192-41B6-9659-8B23B3C1B04C}"/>
              </a:ext>
            </a:extLst>
          </p:cNvPr>
          <p:cNvSpPr txBox="1"/>
          <p:nvPr/>
        </p:nvSpPr>
        <p:spPr>
          <a:xfrm>
            <a:off x="0" y="141001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Objectif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FA3104-7919-42F8-A046-A92CA20D25B9}"/>
              </a:ext>
            </a:extLst>
          </p:cNvPr>
          <p:cNvSpPr txBox="1"/>
          <p:nvPr/>
        </p:nvSpPr>
        <p:spPr>
          <a:xfrm>
            <a:off x="0" y="2204795"/>
            <a:ext cx="1595438" cy="810000"/>
          </a:xfrm>
          <a:prstGeom prst="rect">
            <a:avLst/>
          </a:prstGeom>
          <a:solidFill>
            <a:srgbClr val="D0CECE">
              <a:alpha val="85098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AB60B6-3AE3-43B8-B51D-01894032D2BA}"/>
              </a:ext>
            </a:extLst>
          </p:cNvPr>
          <p:cNvSpPr txBox="1"/>
          <p:nvPr/>
        </p:nvSpPr>
        <p:spPr>
          <a:xfrm>
            <a:off x="0" y="301019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E-A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B4F250-72C7-4BF3-B7D2-659706760230}"/>
              </a:ext>
            </a:extLst>
          </p:cNvPr>
          <p:cNvSpPr txBox="1"/>
          <p:nvPr/>
        </p:nvSpPr>
        <p:spPr>
          <a:xfrm>
            <a:off x="0" y="3804975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Mise en œuvre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09BDCD6-B2F0-49A2-A49E-7627C863937E}"/>
              </a:ext>
            </a:extLst>
          </p:cNvPr>
          <p:cNvSpPr txBox="1"/>
          <p:nvPr/>
        </p:nvSpPr>
        <p:spPr>
          <a:xfrm>
            <a:off x="0" y="461037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Démonstration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98F3EF-BCD2-4FE6-9AA5-49C3DDEA920E}"/>
              </a:ext>
            </a:extLst>
          </p:cNvPr>
          <p:cNvSpPr txBox="1"/>
          <p:nvPr/>
        </p:nvSpPr>
        <p:spPr>
          <a:xfrm>
            <a:off x="0" y="542037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83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648E8-B931-4939-8353-B7A2343D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855" y="365125"/>
            <a:ext cx="10083567" cy="1325563"/>
          </a:xfrm>
        </p:spPr>
        <p:txBody>
          <a:bodyPr/>
          <a:lstStyle/>
          <a:p>
            <a:pPr algn="ctr"/>
            <a:r>
              <a:rPr lang="fr-FR" dirty="0"/>
              <a:t>Présentation du schéma Entité-Association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7E5589-9C2D-4236-9865-CBB97C7D9C25}"/>
              </a:ext>
            </a:extLst>
          </p:cNvPr>
          <p:cNvSpPr/>
          <p:nvPr/>
        </p:nvSpPr>
        <p:spPr>
          <a:xfrm>
            <a:off x="2396359" y="1404000"/>
            <a:ext cx="8965324" cy="53016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3B43EC35-9F2B-4D0C-90ED-715EAB137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" b="977"/>
          <a:stretch/>
        </p:blipFill>
        <p:spPr>
          <a:xfrm>
            <a:off x="2366556" y="1354076"/>
            <a:ext cx="8924163" cy="5503924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84AB4CE-8558-4764-B2A1-14F3DD1FF941}"/>
              </a:ext>
            </a:extLst>
          </p:cNvPr>
          <p:cNvSpPr txBox="1"/>
          <p:nvPr/>
        </p:nvSpPr>
        <p:spPr>
          <a:xfrm>
            <a:off x="0" y="594000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388830-B80E-4552-8EC3-4A0A45BAD5C4}"/>
              </a:ext>
            </a:extLst>
          </p:cNvPr>
          <p:cNvSpPr txBox="1"/>
          <p:nvPr/>
        </p:nvSpPr>
        <p:spPr>
          <a:xfrm>
            <a:off x="0" y="141001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Objectif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EB69B3-A20B-4703-AF0C-112D8964A795}"/>
              </a:ext>
            </a:extLst>
          </p:cNvPr>
          <p:cNvSpPr txBox="1"/>
          <p:nvPr/>
        </p:nvSpPr>
        <p:spPr>
          <a:xfrm>
            <a:off x="0" y="2204795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Solution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BDB932-AB70-4CE2-8934-5055A6D93DFB}"/>
              </a:ext>
            </a:extLst>
          </p:cNvPr>
          <p:cNvSpPr txBox="1"/>
          <p:nvPr/>
        </p:nvSpPr>
        <p:spPr>
          <a:xfrm>
            <a:off x="0" y="3010193"/>
            <a:ext cx="1595438" cy="810000"/>
          </a:xfrm>
          <a:prstGeom prst="rect">
            <a:avLst/>
          </a:prstGeom>
          <a:solidFill>
            <a:srgbClr val="D0CECE">
              <a:alpha val="85098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762E30-5BA6-41D6-BFC2-FE7BBD0ABB8E}"/>
              </a:ext>
            </a:extLst>
          </p:cNvPr>
          <p:cNvSpPr txBox="1"/>
          <p:nvPr/>
        </p:nvSpPr>
        <p:spPr>
          <a:xfrm>
            <a:off x="0" y="3804975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Mise en œuvre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B6378F-FA1F-4CA4-82E3-944BF545F750}"/>
              </a:ext>
            </a:extLst>
          </p:cNvPr>
          <p:cNvSpPr txBox="1"/>
          <p:nvPr/>
        </p:nvSpPr>
        <p:spPr>
          <a:xfrm>
            <a:off x="0" y="461037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Démonstration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4FFF85-8027-46D3-92D9-0F2AC0507F77}"/>
              </a:ext>
            </a:extLst>
          </p:cNvPr>
          <p:cNvSpPr txBox="1"/>
          <p:nvPr/>
        </p:nvSpPr>
        <p:spPr>
          <a:xfrm>
            <a:off x="0" y="542037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40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648E8-B931-4939-8353-B7A2343D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855" y="365125"/>
            <a:ext cx="10083567" cy="1325563"/>
          </a:xfrm>
        </p:spPr>
        <p:txBody>
          <a:bodyPr/>
          <a:lstStyle/>
          <a:p>
            <a:pPr algn="ctr"/>
            <a:r>
              <a:rPr lang="fr-FR" dirty="0"/>
              <a:t>Présentation de l’implémentation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55C4D-18F2-4C37-BCA8-D12DFB10C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856" y="1825625"/>
            <a:ext cx="10083566" cy="4659500"/>
          </a:xfrm>
        </p:spPr>
        <p:txBody>
          <a:bodyPr/>
          <a:lstStyle/>
          <a:p>
            <a:r>
              <a:rPr lang="fr-FR" dirty="0"/>
              <a:t>Base de données</a:t>
            </a:r>
          </a:p>
          <a:p>
            <a:pPr lvl="1"/>
            <a:r>
              <a:rPr lang="fr-FR" dirty="0"/>
              <a:t>Base de données MSSQL</a:t>
            </a:r>
          </a:p>
          <a:p>
            <a:pPr lvl="1"/>
            <a:r>
              <a:rPr lang="fr-FR" dirty="0" err="1"/>
              <a:t>DataFirst</a:t>
            </a:r>
            <a:endParaRPr lang="fr-FR" dirty="0"/>
          </a:p>
          <a:p>
            <a:pPr lvl="1"/>
            <a:r>
              <a:rPr lang="fr-FR" dirty="0"/>
              <a:t>Procédure et Vue</a:t>
            </a:r>
          </a:p>
          <a:p>
            <a:r>
              <a:rPr lang="fr-FR" dirty="0"/>
              <a:t>API</a:t>
            </a:r>
          </a:p>
          <a:p>
            <a:pPr lvl="1"/>
            <a:r>
              <a:rPr lang="fr-FR" dirty="0"/>
              <a:t>Contrôleur de lecture</a:t>
            </a:r>
          </a:p>
          <a:p>
            <a:pPr lvl="1"/>
            <a:r>
              <a:rPr lang="fr-FR" dirty="0"/>
              <a:t>Contrôleur d’écriture</a:t>
            </a:r>
          </a:p>
          <a:p>
            <a:pPr lvl="1"/>
            <a:r>
              <a:rPr lang="fr-FR" dirty="0"/>
              <a:t>Algorithme de pairing</a:t>
            </a:r>
          </a:p>
          <a:p>
            <a:r>
              <a:rPr lang="fr-FR" dirty="0"/>
              <a:t>Site web</a:t>
            </a:r>
          </a:p>
          <a:p>
            <a:pPr lvl="1"/>
            <a:r>
              <a:rPr lang="fr-FR" dirty="0"/>
              <a:t>Partie public</a:t>
            </a:r>
          </a:p>
          <a:p>
            <a:pPr lvl="1"/>
            <a:r>
              <a:rPr lang="fr-FR" dirty="0"/>
              <a:t>Partie priver (membre connecté)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ED9C72-183C-408D-9045-BE27FCE490D1}"/>
              </a:ext>
            </a:extLst>
          </p:cNvPr>
          <p:cNvSpPr txBox="1"/>
          <p:nvPr/>
        </p:nvSpPr>
        <p:spPr>
          <a:xfrm>
            <a:off x="0" y="594000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883634-7CF7-4434-BD66-9BD531045219}"/>
              </a:ext>
            </a:extLst>
          </p:cNvPr>
          <p:cNvSpPr txBox="1"/>
          <p:nvPr/>
        </p:nvSpPr>
        <p:spPr>
          <a:xfrm>
            <a:off x="0" y="141001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Objectif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686DA0-BC42-4F42-B470-D7DEBFB5F72A}"/>
              </a:ext>
            </a:extLst>
          </p:cNvPr>
          <p:cNvSpPr txBox="1"/>
          <p:nvPr/>
        </p:nvSpPr>
        <p:spPr>
          <a:xfrm>
            <a:off x="0" y="2204795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Solution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E7AE2D-F7AA-4ACB-A0AE-40665D0292A2}"/>
              </a:ext>
            </a:extLst>
          </p:cNvPr>
          <p:cNvSpPr txBox="1"/>
          <p:nvPr/>
        </p:nvSpPr>
        <p:spPr>
          <a:xfrm>
            <a:off x="0" y="301019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E-A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EBDA218-3417-456F-92F5-93D35EDB049F}"/>
              </a:ext>
            </a:extLst>
          </p:cNvPr>
          <p:cNvSpPr txBox="1"/>
          <p:nvPr/>
        </p:nvSpPr>
        <p:spPr>
          <a:xfrm>
            <a:off x="0" y="3804975"/>
            <a:ext cx="1595438" cy="810000"/>
          </a:xfrm>
          <a:prstGeom prst="rect">
            <a:avLst/>
          </a:prstGeom>
          <a:solidFill>
            <a:srgbClr val="D0CECE">
              <a:alpha val="85098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Mise en œuvre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3453F1-B418-4B75-B930-30E56E72DAD3}"/>
              </a:ext>
            </a:extLst>
          </p:cNvPr>
          <p:cNvSpPr txBox="1"/>
          <p:nvPr/>
        </p:nvSpPr>
        <p:spPr>
          <a:xfrm>
            <a:off x="0" y="461037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Démonstration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7EEC36-E733-44ED-ABD1-7F6BA3CF09A2}"/>
              </a:ext>
            </a:extLst>
          </p:cNvPr>
          <p:cNvSpPr txBox="1"/>
          <p:nvPr/>
        </p:nvSpPr>
        <p:spPr>
          <a:xfrm>
            <a:off x="0" y="542037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68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648E8-B931-4939-8353-B7A2343D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855" y="365125"/>
            <a:ext cx="10083567" cy="1325563"/>
          </a:xfrm>
        </p:spPr>
        <p:txBody>
          <a:bodyPr/>
          <a:lstStyle/>
          <a:p>
            <a:pPr algn="ctr"/>
            <a:r>
              <a:rPr lang="fr-FR" dirty="0"/>
              <a:t>Démonstration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55C4D-18F2-4C37-BCA8-D12DFB10C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856" y="1825625"/>
            <a:ext cx="10083566" cy="4659500"/>
          </a:xfrm>
        </p:spPr>
        <p:txBody>
          <a:bodyPr/>
          <a:lstStyle/>
          <a:p>
            <a:r>
              <a:rPr lang="fr-FR" dirty="0"/>
              <a:t>Création d’un compte</a:t>
            </a:r>
          </a:p>
          <a:p>
            <a:pPr lvl="2"/>
            <a:r>
              <a:rPr lang="fr-FR" dirty="0"/>
              <a:t>Update profil</a:t>
            </a:r>
          </a:p>
          <a:p>
            <a:pPr lvl="2"/>
            <a:r>
              <a:rPr lang="fr-FR" dirty="0"/>
              <a:t>Inscription à un tournoi</a:t>
            </a:r>
          </a:p>
          <a:p>
            <a:pPr lvl="2"/>
            <a:endParaRPr lang="fr-FR" dirty="0"/>
          </a:p>
          <a:p>
            <a:r>
              <a:rPr lang="fr-FR" dirty="0"/>
              <a:t>Profil Admin</a:t>
            </a:r>
          </a:p>
          <a:p>
            <a:pPr lvl="2"/>
            <a:r>
              <a:rPr lang="fr-FR" dirty="0"/>
              <a:t>Création d’un tournoi</a:t>
            </a:r>
          </a:p>
          <a:p>
            <a:pPr lvl="2"/>
            <a:r>
              <a:rPr lang="fr-FR" dirty="0"/>
              <a:t>Administration d’un tournoi</a:t>
            </a:r>
          </a:p>
          <a:p>
            <a:pPr lvl="2"/>
            <a:endParaRPr lang="fr-FR" dirty="0"/>
          </a:p>
          <a:p>
            <a:r>
              <a:rPr lang="fr-FR" dirty="0"/>
              <a:t>Tournoi</a:t>
            </a:r>
          </a:p>
          <a:p>
            <a:pPr lvl="2"/>
            <a:r>
              <a:rPr lang="fr-FR" dirty="0"/>
              <a:t>Pairing</a:t>
            </a:r>
          </a:p>
          <a:p>
            <a:pPr lvl="2"/>
            <a:r>
              <a:rPr lang="fr-FR" dirty="0"/>
              <a:t>Encodage de résultat</a:t>
            </a:r>
          </a:p>
          <a:p>
            <a:pPr lvl="2"/>
            <a:r>
              <a:rPr lang="fr-FR" dirty="0"/>
              <a:t>Finir tournoi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7173F3-1365-4E26-B7E6-CC68248B6137}"/>
              </a:ext>
            </a:extLst>
          </p:cNvPr>
          <p:cNvSpPr txBox="1"/>
          <p:nvPr/>
        </p:nvSpPr>
        <p:spPr>
          <a:xfrm>
            <a:off x="0" y="594000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66173E-96D4-4E03-A329-43B03FAA6578}"/>
              </a:ext>
            </a:extLst>
          </p:cNvPr>
          <p:cNvSpPr txBox="1"/>
          <p:nvPr/>
        </p:nvSpPr>
        <p:spPr>
          <a:xfrm>
            <a:off x="0" y="141001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Objectif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B61BE1-068F-4057-A847-3BEB5A0F4ED9}"/>
              </a:ext>
            </a:extLst>
          </p:cNvPr>
          <p:cNvSpPr txBox="1"/>
          <p:nvPr/>
        </p:nvSpPr>
        <p:spPr>
          <a:xfrm>
            <a:off x="0" y="2204795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Solution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213F12-3213-496F-8356-51377993AF23}"/>
              </a:ext>
            </a:extLst>
          </p:cNvPr>
          <p:cNvSpPr txBox="1"/>
          <p:nvPr/>
        </p:nvSpPr>
        <p:spPr>
          <a:xfrm>
            <a:off x="0" y="301019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E-A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21CB37-09EC-4E33-8004-928DA25C5AB5}"/>
              </a:ext>
            </a:extLst>
          </p:cNvPr>
          <p:cNvSpPr txBox="1"/>
          <p:nvPr/>
        </p:nvSpPr>
        <p:spPr>
          <a:xfrm>
            <a:off x="0" y="3804975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Mise en œuvre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1311526-F177-4E02-B128-445138A3297C}"/>
              </a:ext>
            </a:extLst>
          </p:cNvPr>
          <p:cNvSpPr txBox="1"/>
          <p:nvPr/>
        </p:nvSpPr>
        <p:spPr>
          <a:xfrm>
            <a:off x="0" y="4610373"/>
            <a:ext cx="1595438" cy="810000"/>
          </a:xfrm>
          <a:prstGeom prst="rect">
            <a:avLst/>
          </a:prstGeom>
          <a:solidFill>
            <a:srgbClr val="D0CECE">
              <a:alpha val="85098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158E57-9795-4D5A-AB91-C8FF090A144E}"/>
              </a:ext>
            </a:extLst>
          </p:cNvPr>
          <p:cNvSpPr txBox="1"/>
          <p:nvPr/>
        </p:nvSpPr>
        <p:spPr>
          <a:xfrm>
            <a:off x="0" y="542037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18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648E8-B931-4939-8353-B7A2343D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855" y="365125"/>
            <a:ext cx="10083567" cy="1325563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55C4D-18F2-4C37-BCA8-D12DFB10C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856" y="1825625"/>
            <a:ext cx="10083566" cy="4659500"/>
          </a:xfrm>
        </p:spPr>
        <p:txBody>
          <a:bodyPr/>
          <a:lstStyle/>
          <a:p>
            <a:r>
              <a:rPr lang="fr-FR" dirty="0"/>
              <a:t>Le projet est fonctionnelle</a:t>
            </a:r>
          </a:p>
          <a:p>
            <a:r>
              <a:rPr lang="fr-FR" dirty="0"/>
              <a:t>L’algorithme de pairing est opérationnel</a:t>
            </a:r>
          </a:p>
          <a:p>
            <a:r>
              <a:rPr lang="fr-FR" dirty="0"/>
              <a:t>Les résultats sont facilement encodées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site manque d’ergonomie</a:t>
            </a:r>
          </a:p>
          <a:p>
            <a:r>
              <a:rPr lang="fr-FR" dirty="0"/>
              <a:t>Prévu uniquement pour les jeu de carte</a:t>
            </a:r>
          </a:p>
          <a:p>
            <a:r>
              <a:rPr lang="fr-FR" dirty="0"/>
              <a:t>Il existe déjà des sites professionnel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C05A2E-966C-4A8E-B367-1E3C5A88D166}"/>
              </a:ext>
            </a:extLst>
          </p:cNvPr>
          <p:cNvSpPr txBox="1"/>
          <p:nvPr/>
        </p:nvSpPr>
        <p:spPr>
          <a:xfrm>
            <a:off x="0" y="594000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Introduction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242CA3-EE81-4345-9E4D-16D08A566A9F}"/>
              </a:ext>
            </a:extLst>
          </p:cNvPr>
          <p:cNvSpPr txBox="1"/>
          <p:nvPr/>
        </p:nvSpPr>
        <p:spPr>
          <a:xfrm>
            <a:off x="0" y="141001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Objectif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D71F88-1DE1-4545-9A8B-051D2C357BE3}"/>
              </a:ext>
            </a:extLst>
          </p:cNvPr>
          <p:cNvSpPr txBox="1"/>
          <p:nvPr/>
        </p:nvSpPr>
        <p:spPr>
          <a:xfrm>
            <a:off x="0" y="2204795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Solution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E62CAB-C646-4E4C-AFE0-261935414DEE}"/>
              </a:ext>
            </a:extLst>
          </p:cNvPr>
          <p:cNvSpPr txBox="1"/>
          <p:nvPr/>
        </p:nvSpPr>
        <p:spPr>
          <a:xfrm>
            <a:off x="0" y="301019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E-A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5AA0AE-C1F8-4895-BDF8-3D61BEBD3DC5}"/>
              </a:ext>
            </a:extLst>
          </p:cNvPr>
          <p:cNvSpPr txBox="1"/>
          <p:nvPr/>
        </p:nvSpPr>
        <p:spPr>
          <a:xfrm>
            <a:off x="0" y="3804975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Mise en œuvre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312CF7-245A-4590-B4C0-1C63676AC69D}"/>
              </a:ext>
            </a:extLst>
          </p:cNvPr>
          <p:cNvSpPr txBox="1"/>
          <p:nvPr/>
        </p:nvSpPr>
        <p:spPr>
          <a:xfrm>
            <a:off x="0" y="4610373"/>
            <a:ext cx="1595438" cy="810000"/>
          </a:xfrm>
          <a:prstGeom prst="rect">
            <a:avLst/>
          </a:prstGeom>
          <a:solidFill>
            <a:srgbClr val="D0CECE">
              <a:alpha val="50196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600" dirty="0"/>
              <a:t>Démonstration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B995053-5052-4222-BFA3-9FDF6F9F1A6C}"/>
              </a:ext>
            </a:extLst>
          </p:cNvPr>
          <p:cNvSpPr txBox="1"/>
          <p:nvPr/>
        </p:nvSpPr>
        <p:spPr>
          <a:xfrm>
            <a:off x="0" y="5420373"/>
            <a:ext cx="1595438" cy="810000"/>
          </a:xfrm>
          <a:prstGeom prst="rect">
            <a:avLst/>
          </a:prstGeom>
          <a:solidFill>
            <a:srgbClr val="D0CECE">
              <a:alpha val="85098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5347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04F41-040E-490B-90E2-62FD26DE2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394"/>
            <a:ext cx="9144000" cy="1291904"/>
          </a:xfrm>
          <a:solidFill>
            <a:srgbClr val="B2B2B2">
              <a:alpha val="85098"/>
            </a:srgbClr>
          </a:solidFill>
        </p:spPr>
        <p:txBody>
          <a:bodyPr>
            <a:normAutofit fontScale="90000"/>
          </a:bodyPr>
          <a:lstStyle/>
          <a:p>
            <a:r>
              <a:rPr lang="fr-FR" sz="10000" dirty="0">
                <a:latin typeface="Rockwell Extra Bold" panose="02060903040505020403" pitchFamily="18" charset="0"/>
              </a:rPr>
              <a:t>Tour0Suisse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E661F1-AF8B-422C-A64A-1AC506265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7858"/>
            <a:ext cx="9144000" cy="1736520"/>
          </a:xfrm>
          <a:solidFill>
            <a:srgbClr val="B2B2B2">
              <a:alpha val="80000"/>
            </a:srgbClr>
          </a:solidFill>
        </p:spPr>
        <p:txBody>
          <a:bodyPr>
            <a:noAutofit/>
          </a:bodyPr>
          <a:lstStyle/>
          <a:p>
            <a:r>
              <a:rPr lang="fr-FR" sz="5500" dirty="0"/>
              <a:t>Application De Gestion</a:t>
            </a:r>
            <a:br>
              <a:rPr lang="fr-FR" sz="5500" dirty="0"/>
            </a:br>
            <a:r>
              <a:rPr lang="fr-FR" sz="5500" dirty="0"/>
              <a:t>De Tournoi En Rondes Suisses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BF094D-84C1-4CE4-BCB8-A44C5DE174EF}"/>
              </a:ext>
            </a:extLst>
          </p:cNvPr>
          <p:cNvSpPr txBox="1"/>
          <p:nvPr/>
        </p:nvSpPr>
        <p:spPr>
          <a:xfrm>
            <a:off x="1595438" y="4228051"/>
            <a:ext cx="9072562" cy="1323439"/>
          </a:xfrm>
          <a:prstGeom prst="rect">
            <a:avLst/>
          </a:prstGeom>
          <a:solidFill>
            <a:srgbClr val="808080">
              <a:alpha val="8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8000" dirty="0"/>
              <a:t>Quand pensez-vous?</a:t>
            </a:r>
          </a:p>
        </p:txBody>
      </p:sp>
    </p:spTree>
    <p:extLst>
      <p:ext uri="{BB962C8B-B14F-4D97-AF65-F5344CB8AC3E}">
        <p14:creationId xmlns:p14="http://schemas.microsoft.com/office/powerpoint/2010/main" val="30354706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E7AB6E4E054843AD29A47EDE66235F" ma:contentTypeVersion="2" ma:contentTypeDescription="Crée un document." ma:contentTypeScope="" ma:versionID="a613dca65a3b8f73fae232f0e329d3f5">
  <xsd:schema xmlns:xsd="http://www.w3.org/2001/XMLSchema" xmlns:xs="http://www.w3.org/2001/XMLSchema" xmlns:p="http://schemas.microsoft.com/office/2006/metadata/properties" xmlns:ns3="3a37d047-fe32-480d-8fec-a14ff42da831" targetNamespace="http://schemas.microsoft.com/office/2006/metadata/properties" ma:root="true" ma:fieldsID="dba7b45f077b73cf32f9539d74bfcb70" ns3:_="">
    <xsd:import namespace="3a37d047-fe32-480d-8fec-a14ff42da8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37d047-fe32-480d-8fec-a14ff42da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5DE55B-3FB5-4B65-B25A-84CD40220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37d047-fe32-480d-8fec-a14ff42da8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9F2D55-8723-4914-98FB-48D2E79630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98C6AF-7E7F-4F4C-B873-8AC23A22208C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3a37d047-fe32-480d-8fec-a14ff42da831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302</Words>
  <Application>Microsoft Office PowerPoint</Application>
  <PresentationFormat>Grand écran</PresentationFormat>
  <Paragraphs>114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Rockwell Extra Bold</vt:lpstr>
      <vt:lpstr>Thème Office</vt:lpstr>
      <vt:lpstr>Tour0Suisse</vt:lpstr>
      <vt:lpstr>Introduction</vt:lpstr>
      <vt:lpstr>Quelle est le but de ce projet</vt:lpstr>
      <vt:lpstr>Quelle est la solution proposer par ce projet</vt:lpstr>
      <vt:lpstr>Présentation du schéma Entité-Association</vt:lpstr>
      <vt:lpstr>Présentation de l’implémentation</vt:lpstr>
      <vt:lpstr>Démonstration du projet</vt:lpstr>
      <vt:lpstr>Conclusion</vt:lpstr>
      <vt:lpstr>Tour0Suisse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Tour0Suisse</dc:title>
  <dc:creator>PONCELET Grégoire</dc:creator>
  <cp:lastModifiedBy>PONCELET Grégoire</cp:lastModifiedBy>
  <cp:revision>12</cp:revision>
  <dcterms:created xsi:type="dcterms:W3CDTF">2021-06-02T13:55:40Z</dcterms:created>
  <dcterms:modified xsi:type="dcterms:W3CDTF">2021-06-25T20:06:47Z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0x010100B7E7AB6E4E054843AD29A47EDE66235F</vt:lpwstr>
  </property>
</Properties>
</file>