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>
        <p:scale>
          <a:sx n="125" d="100"/>
          <a:sy n="125" d="100"/>
        </p:scale>
        <p:origin x="158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B6812-36AF-EEB3-A4A0-5352EC83F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26A739-9D8F-8440-9CE0-A130FAFB0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695F9-198D-1AAD-2C89-CB2CD10A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D53-EDD3-41A9-A533-71113A41CD11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A30DED-6D86-E40C-F7A8-6CE85898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995F31-0B36-1760-18F5-0FCE4BBA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4939-51F0-4372-9501-FA1DDF3EA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14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4B110-BA1D-DDD4-18FA-899F2135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81ED6F-5159-86E4-7DCA-C9E738A7E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B79BB0-5E6D-4FA6-6847-88E1ACDE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D53-EDD3-41A9-A533-71113A41CD11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29B84D-4F08-B286-EC0A-96EB517F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AB5ADA-82AF-DACD-5887-3296C3DE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4939-51F0-4372-9501-FA1DDF3EA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86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F4B14FC-2D32-87A9-7287-8FBC82A0F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7E782E-035E-6992-F157-A3272BB9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F44E8A-4DBC-5AE2-1629-F096EE74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D53-EDD3-41A9-A533-71113A41CD11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61F962-0052-768E-6BDD-15D8E050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FF3351-0F38-C7A5-C9A2-F48648E6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4939-51F0-4372-9501-FA1DDF3EA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59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48958-5192-73FC-327E-E4C9FC0E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6B36F7-E9DB-DD45-4416-10246232D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D8B56C-FD08-770C-179D-8941E2FF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D53-EDD3-41A9-A533-71113A41CD11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E110C9-BF87-1C72-5A4B-2517F8E5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47B23E-A1F7-7632-E60C-D8542BB8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4939-51F0-4372-9501-FA1DDF3EA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86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6BD1D-A7AD-E53B-6DB4-0D310FBD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2E9001-340F-B39D-7A56-79CEC718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1F673A-08C1-D396-DEA4-B643CD6D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D53-EDD3-41A9-A533-71113A41CD11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25AB64-BEF8-95B0-0AA8-7C471925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EADBD7-696F-5A6B-B01A-66B16032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4939-51F0-4372-9501-FA1DDF3EA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44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289EF-9C69-40BA-419F-BC5C9298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9FE94-9691-6B8A-9110-7394C99FA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5D8A25-7692-9B1B-266B-ADE057455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24F4F6-2BA2-8D6A-44E5-F26A93579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D53-EDD3-41A9-A533-71113A41CD11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C8E9E4-FA59-2DE8-3464-77FFA8B9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D1C2FB-18B7-6695-0C78-6DA3F667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4939-51F0-4372-9501-FA1DDF3EA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01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82571-C816-8B0C-69BF-12FF07DF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4C84AF-D383-2275-3CC2-FF95EA453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F67668-EC92-906F-0969-EADAFDB45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A76040-D8CD-5FBB-2E70-DCFF64A70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C57708-881C-EB8A-DF62-E5E28C512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07D6E4-B5F8-676A-0F48-F160640B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D53-EDD3-41A9-A533-71113A41CD11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327A151-A233-F152-B948-57036029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432469-7E32-2926-DCC5-CFFDF979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4939-51F0-4372-9501-FA1DDF3EA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89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E256A-84FE-5449-2028-86B16E5B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DF4306-7E5A-D1D8-95BC-BB78CC20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D53-EDD3-41A9-A533-71113A41CD11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D7B8F8-A320-558A-ECF7-08CF5BA5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B21900-B676-7ED5-2AFB-A1185FCE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4939-51F0-4372-9501-FA1DDF3EA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2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C8FCC9-D9C6-27E9-81B1-811AEDA0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D53-EDD3-41A9-A533-71113A41CD11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6505A-1CD1-ACCE-E5AF-B40C5BED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25B760-B5F1-223D-ED74-18F61139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4939-51F0-4372-9501-FA1DDF3EA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51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87B94-260D-5AD6-AA88-E8C420B4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A30F5-1F87-2CA1-FDB6-A793F3EC4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E218C1-5CAA-0C5A-1F54-17ECE3F04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8596DD-613D-4671-62D0-93D8DF93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D53-EDD3-41A9-A533-71113A41CD11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3ECF51-282D-5539-E780-B43305D8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BE5F61-9918-9973-8F3E-D6AD65B7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4939-51F0-4372-9501-FA1DDF3EA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79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CB182-0285-B05B-F7AD-AF8507E1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7E1584-BDC6-5252-A51D-FD6A05D0B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5235C7-1888-0224-B1C1-8203A9EF6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F7FAEB-05F9-6D1A-5BBB-1AED3791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D53-EDD3-41A9-A533-71113A41CD11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842A26-39E0-4A5F-0CD1-4E4B9013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B955C8-A5FE-03E4-B09D-A7400D72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04939-51F0-4372-9501-FA1DDF3EA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40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36B037-7430-EE37-E47E-46EE0707F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469530-2C26-5C92-B311-5993F1ACA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8EF19D-FDF1-D734-04CC-F2BD7DD09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633D53-EDD3-41A9-A533-71113A41CD11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CEBF30-A1A9-E93F-3BA9-239023C00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518D3D-EA0C-8581-0573-23B79F9ED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604939-51F0-4372-9501-FA1DDF3EA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64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81A09-429C-C4AD-FD8C-DEAFCE02B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Organic</a:t>
            </a:r>
            <a:r>
              <a:rPr lang="de-DE" dirty="0"/>
              <a:t> Computing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976247-3B60-25C8-431E-6C20996E5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0000"/>
            <a:ext cx="9144000" cy="1447800"/>
          </a:xfrm>
        </p:spPr>
        <p:txBody>
          <a:bodyPr/>
          <a:lstStyle/>
          <a:p>
            <a:r>
              <a:rPr lang="de-DE" dirty="0"/>
              <a:t>Blatt 5 </a:t>
            </a:r>
          </a:p>
          <a:p>
            <a:r>
              <a:rPr lang="de-DE" dirty="0"/>
              <a:t>Reinforcement Learning Verfahren für 2048</a:t>
            </a:r>
          </a:p>
        </p:txBody>
      </p:sp>
    </p:spTree>
    <p:extLst>
      <p:ext uri="{BB962C8B-B14F-4D97-AF65-F5344CB8AC3E}">
        <p14:creationId xmlns:p14="http://schemas.microsoft.com/office/powerpoint/2010/main" val="77743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BCF54-18EF-F2CF-94AC-ABEF9849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1.1 Maximale Punktzahl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369DF9-6783-FA8A-6C94-9377C7F59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Die maximal Erreichbare Punktzahl ist  </a:t>
            </a:r>
            <a:r>
              <a:rPr lang="de-DE" sz="1800" kern="100" dirty="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18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BCF54-18EF-F2CF-94AC-ABEF9849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1.2 	Reinforcement-Learning-Verfahren</a:t>
            </a:r>
            <a:br>
              <a:rPr lang="de-DE" dirty="0"/>
            </a:br>
            <a:r>
              <a:rPr lang="de-DE" sz="2400" dirty="0"/>
              <a:t>	Designentscheidungen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369DF9-6783-FA8A-6C94-9377C7F59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dynamische Datenstruktur: Array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Wert für ɣ: 0.9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Initialwert für </a:t>
            </a:r>
            <a:r>
              <a:rPr lang="el-GR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ε</a:t>
            </a:r>
            <a:r>
              <a:rPr lang="de-DE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: 0.9		Art des Decays: Bei jeder Iteration werden 0.0001 abgezogen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Initialwert für </a:t>
            </a:r>
            <a:r>
              <a:rPr lang="el-GR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α</a:t>
            </a:r>
            <a:r>
              <a:rPr lang="de-DE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: 0.8		Art des Decays: Bei jeder Iteration werden 0.0001 abgezogen</a:t>
            </a:r>
          </a:p>
          <a:p>
            <a:pPr marL="514350" indent="-514350">
              <a:buFont typeface="+mj-lt"/>
              <a:buAutoNum type="arabicPeriod"/>
            </a:pPr>
            <a:endParaRPr lang="de-DE" sz="18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de-DE" sz="18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1800" kern="100" dirty="0">
                <a:highlight>
                  <a:srgbClr val="FFFF00"/>
                </a:highlight>
                <a:latin typeface="Aptos" panose="020B0004020202020204" pitchFamily="34" charset="0"/>
                <a:cs typeface="Times New Roman" panose="02020603050405020304" pitchFamily="18" charset="0"/>
              </a:rPr>
              <a:t>Begründungen</a:t>
            </a:r>
            <a:endParaRPr lang="de-DE" dirty="0">
              <a:highlight>
                <a:srgbClr val="FFFF00"/>
              </a:highlight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730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BCF54-18EF-F2CF-94AC-ABEF9849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1.3 	Auswertung (2x2-Feld)</a:t>
            </a:r>
            <a:br>
              <a:rPr lang="de-DE" dirty="0"/>
            </a:br>
            <a:r>
              <a:rPr lang="de-DE" sz="2400" dirty="0"/>
              <a:t>	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369DF9-6783-FA8A-6C94-9377C7F59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pic>
        <p:nvPicPr>
          <p:cNvPr id="5" name="Grafik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D2B7C917-09D3-999C-D505-DE9C91559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1690688"/>
            <a:ext cx="5527225" cy="4252460"/>
          </a:xfrm>
          <a:prstGeom prst="rect">
            <a:avLst/>
          </a:prstGeom>
        </p:spPr>
      </p:pic>
      <p:pic>
        <p:nvPicPr>
          <p:cNvPr id="7" name="Grafik 6" descr="Ein Bild, das Text, Screenshot, Display, Reihe enthält.&#10;&#10;Automatisch generierte Beschreibung">
            <a:extLst>
              <a:ext uri="{FF2B5EF4-FFF2-40B4-BE49-F238E27FC236}">
                <a16:creationId xmlns:a16="http://schemas.microsoft.com/office/drawing/2014/main" id="{5E25A9E4-CC8F-11B9-27E7-52DAED520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064" y="1690688"/>
            <a:ext cx="5465822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0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BCF54-18EF-F2CF-94AC-ABEF9849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1.3 	Auswertung (2x2-Feld)</a:t>
            </a:r>
            <a:br>
              <a:rPr lang="de-DE" dirty="0"/>
            </a:br>
            <a:r>
              <a:rPr lang="de-DE" sz="2400" dirty="0"/>
              <a:t>	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369DF9-6783-FA8A-6C94-9377C7F59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" y="5747884"/>
            <a:ext cx="10690860" cy="920250"/>
          </a:xfrm>
        </p:spPr>
        <p:txBody>
          <a:bodyPr/>
          <a:lstStyle/>
          <a:p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Die Durchschnittliche Punktzahl pro 100 Spiele steigt</a:t>
            </a:r>
          </a:p>
          <a:p>
            <a:r>
              <a:rPr lang="de-DE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Der Agent lernt, da er durchschnittlich zunehmend immer mehr Punkte am Ende eines Spieles hat 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4" descr="Ein Bild, das Text, Reihe, Screenshot, Schrift enthält.&#10;&#10;Automatisch generierte Beschreibung">
            <a:extLst>
              <a:ext uri="{FF2B5EF4-FFF2-40B4-BE49-F238E27FC236}">
                <a16:creationId xmlns:a16="http://schemas.microsoft.com/office/drawing/2014/main" id="{0800BA64-4962-D760-C6D1-266923AB4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" y="1285376"/>
            <a:ext cx="8555006" cy="428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1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BCF54-18EF-F2CF-94AC-ABEF9849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1.3 	Auswertung (2x2-Feld)</a:t>
            </a:r>
            <a:br>
              <a:rPr lang="de-DE" dirty="0"/>
            </a:br>
            <a:r>
              <a:rPr lang="de-DE" sz="2400" dirty="0"/>
              <a:t>	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369DF9-6783-FA8A-6C94-9377C7F59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pic>
        <p:nvPicPr>
          <p:cNvPr id="6" name="Grafik 5" descr="Ein Bild, das Text, Screenshot, Display, Diagramm enthält.&#10;&#10;Automatisch generierte Beschreibung">
            <a:extLst>
              <a:ext uri="{FF2B5EF4-FFF2-40B4-BE49-F238E27FC236}">
                <a16:creationId xmlns:a16="http://schemas.microsoft.com/office/drawing/2014/main" id="{73AF60A6-DB8B-1358-8D8D-276CF095C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98" y="1331382"/>
            <a:ext cx="6394641" cy="49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7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BCF54-18EF-F2CF-94AC-ABEF9849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1.3 	Auswertung (2x2-Feld)</a:t>
            </a:r>
            <a:br>
              <a:rPr lang="de-DE" dirty="0"/>
            </a:br>
            <a:r>
              <a:rPr lang="de-DE" sz="2400" dirty="0"/>
              <a:t>	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369DF9-6783-FA8A-6C94-9377C7F59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pic>
        <p:nvPicPr>
          <p:cNvPr id="5" name="Grafik 4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C0EEE1D8-C27C-2199-B679-301010156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98693"/>
            <a:ext cx="6119054" cy="469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7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BCF54-18EF-F2CF-94AC-ABEF9849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1.4 	Analyse der Policy (2x2-Feld)</a:t>
            </a:r>
            <a:br>
              <a:rPr lang="de-DE" dirty="0"/>
            </a:br>
            <a:r>
              <a:rPr lang="de-DE" sz="2400" dirty="0"/>
              <a:t>	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369DF9-6783-FA8A-6C94-9377C7F59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38D49B8-08EA-FBDD-732A-A1229A70F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446936"/>
              </p:ext>
            </p:extLst>
          </p:nvPr>
        </p:nvGraphicFramePr>
        <p:xfrm>
          <a:off x="838198" y="2548573"/>
          <a:ext cx="360045" cy="3464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9705">
                  <a:extLst>
                    <a:ext uri="{9D8B030D-6E8A-4147-A177-3AD203B41FA5}">
                      <a16:colId xmlns:a16="http://schemas.microsoft.com/office/drawing/2014/main" val="1736807587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3968367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2</a:t>
                      </a:r>
                      <a:endParaRPr lang="de-D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2</a:t>
                      </a:r>
                      <a:endParaRPr lang="de-D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6161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0</a:t>
                      </a:r>
                      <a:endParaRPr lang="de-D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0</a:t>
                      </a:r>
                      <a:endParaRPr lang="de-DE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9903225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655E71A1-7FF0-5B18-080D-707A9077F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663034"/>
              </p:ext>
            </p:extLst>
          </p:nvPr>
        </p:nvGraphicFramePr>
        <p:xfrm>
          <a:off x="838198" y="3169517"/>
          <a:ext cx="347665" cy="3464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558">
                  <a:extLst>
                    <a:ext uri="{9D8B030D-6E8A-4147-A177-3AD203B41FA5}">
                      <a16:colId xmlns:a16="http://schemas.microsoft.com/office/drawing/2014/main" val="498379046"/>
                    </a:ext>
                  </a:extLst>
                </a:gridCol>
                <a:gridCol w="178107">
                  <a:extLst>
                    <a:ext uri="{9D8B030D-6E8A-4147-A177-3AD203B41FA5}">
                      <a16:colId xmlns:a16="http://schemas.microsoft.com/office/drawing/2014/main" val="10058684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2</a:t>
                      </a:r>
                      <a:endParaRPr lang="de-D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0</a:t>
                      </a:r>
                      <a:endParaRPr lang="de-DE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8581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2</a:t>
                      </a:r>
                      <a:endParaRPr lang="de-D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0</a:t>
                      </a:r>
                      <a:endParaRPr lang="de-DE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4830297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3668AFC1-2F28-F763-FDB0-690306E04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82258"/>
              </p:ext>
            </p:extLst>
          </p:nvPr>
        </p:nvGraphicFramePr>
        <p:xfrm>
          <a:off x="838198" y="3785452"/>
          <a:ext cx="360045" cy="3464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9705">
                  <a:extLst>
                    <a:ext uri="{9D8B030D-6E8A-4147-A177-3AD203B41FA5}">
                      <a16:colId xmlns:a16="http://schemas.microsoft.com/office/drawing/2014/main" val="2918980150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17940519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0</a:t>
                      </a:r>
                      <a:endParaRPr lang="de-D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0</a:t>
                      </a:r>
                      <a:endParaRPr lang="de-DE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0560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2</a:t>
                      </a:r>
                      <a:endParaRPr lang="de-D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2</a:t>
                      </a:r>
                      <a:endParaRPr lang="de-DE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0765516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4CEBFF0C-475A-4CA6-DCFB-C928E9A43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67537"/>
              </p:ext>
            </p:extLst>
          </p:nvPr>
        </p:nvGraphicFramePr>
        <p:xfrm>
          <a:off x="838198" y="4406396"/>
          <a:ext cx="360045" cy="3464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9705">
                  <a:extLst>
                    <a:ext uri="{9D8B030D-6E8A-4147-A177-3AD203B41FA5}">
                      <a16:colId xmlns:a16="http://schemas.microsoft.com/office/drawing/2014/main" val="4029385838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38077599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0</a:t>
                      </a:r>
                      <a:endParaRPr lang="de-D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2</a:t>
                      </a:r>
                      <a:endParaRPr lang="de-D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326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0</a:t>
                      </a:r>
                      <a:endParaRPr lang="de-D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2</a:t>
                      </a:r>
                      <a:endParaRPr lang="de-DE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9344672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7B65FA6E-4221-CB7D-2647-BF624194B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862377"/>
              </p:ext>
            </p:extLst>
          </p:nvPr>
        </p:nvGraphicFramePr>
        <p:xfrm>
          <a:off x="832007" y="5027340"/>
          <a:ext cx="360045" cy="3464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9705">
                  <a:extLst>
                    <a:ext uri="{9D8B030D-6E8A-4147-A177-3AD203B41FA5}">
                      <a16:colId xmlns:a16="http://schemas.microsoft.com/office/drawing/2014/main" val="3353525862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35876590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0</a:t>
                      </a:r>
                      <a:endParaRPr lang="de-D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2</a:t>
                      </a:r>
                      <a:endParaRPr lang="de-D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290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2</a:t>
                      </a:r>
                      <a:endParaRPr lang="de-D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0</a:t>
                      </a:r>
                      <a:endParaRPr lang="de-DE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5723119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8F3B3717-120F-229C-CE24-B30159CEC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95238"/>
              </p:ext>
            </p:extLst>
          </p:nvPr>
        </p:nvGraphicFramePr>
        <p:xfrm>
          <a:off x="825818" y="5643275"/>
          <a:ext cx="360045" cy="3464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9705">
                  <a:extLst>
                    <a:ext uri="{9D8B030D-6E8A-4147-A177-3AD203B41FA5}">
                      <a16:colId xmlns:a16="http://schemas.microsoft.com/office/drawing/2014/main" val="4238187479"/>
                    </a:ext>
                  </a:extLst>
                </a:gridCol>
                <a:gridCol w="180340">
                  <a:extLst>
                    <a:ext uri="{9D8B030D-6E8A-4147-A177-3AD203B41FA5}">
                      <a16:colId xmlns:a16="http://schemas.microsoft.com/office/drawing/2014/main" val="3318484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2</a:t>
                      </a:r>
                      <a:endParaRPr lang="de-D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0</a:t>
                      </a:r>
                      <a:endParaRPr lang="de-D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331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0</a:t>
                      </a:r>
                      <a:endParaRPr lang="de-D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2</a:t>
                      </a:r>
                      <a:endParaRPr lang="de-DE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924039"/>
                  </a:ext>
                </a:extLst>
              </a:tr>
            </a:tbl>
          </a:graphicData>
        </a:graphic>
      </p:graphicFrame>
      <p:sp>
        <p:nvSpPr>
          <p:cNvPr id="10" name="Textfeld 1">
            <a:extLst>
              <a:ext uri="{FF2B5EF4-FFF2-40B4-BE49-F238E27FC236}">
                <a16:creationId xmlns:a16="http://schemas.microsoft.com/office/drawing/2014/main" id="{8C25F6CE-2314-EAFC-8043-F6C60AF42B6C}"/>
              </a:ext>
            </a:extLst>
          </p:cNvPr>
          <p:cNvSpPr txBox="1"/>
          <p:nvPr/>
        </p:nvSpPr>
        <p:spPr>
          <a:xfrm>
            <a:off x="1825942" y="2600198"/>
            <a:ext cx="3759518" cy="24320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nach links/rechts schieben (rechts überwiegt leicht)</a:t>
            </a:r>
            <a:endParaRPr lang="de-DE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feld 1">
            <a:extLst>
              <a:ext uri="{FF2B5EF4-FFF2-40B4-BE49-F238E27FC236}">
                <a16:creationId xmlns:a16="http://schemas.microsoft.com/office/drawing/2014/main" id="{4EBCFDDF-7661-EF96-E344-78079B5CA1D9}"/>
              </a:ext>
            </a:extLst>
          </p:cNvPr>
          <p:cNvSpPr txBox="1"/>
          <p:nvPr/>
        </p:nvSpPr>
        <p:spPr>
          <a:xfrm>
            <a:off x="1825937" y="3221142"/>
            <a:ext cx="3759523" cy="24320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nach unten / oben schieben (oben überwiegt leicht)</a:t>
            </a:r>
            <a:endParaRPr lang="de-DE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feld 1">
            <a:extLst>
              <a:ext uri="{FF2B5EF4-FFF2-40B4-BE49-F238E27FC236}">
                <a16:creationId xmlns:a16="http://schemas.microsoft.com/office/drawing/2014/main" id="{BA515BCE-E617-D1C3-8E8E-EEBF7B48FB26}"/>
              </a:ext>
            </a:extLst>
          </p:cNvPr>
          <p:cNvSpPr txBox="1"/>
          <p:nvPr/>
        </p:nvSpPr>
        <p:spPr>
          <a:xfrm>
            <a:off x="1825938" y="3837077"/>
            <a:ext cx="3843342" cy="24320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11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nach links/rechts schieben (rechts überwiegt leicht)</a:t>
            </a:r>
            <a:endParaRPr lang="de-DE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feld 1">
            <a:extLst>
              <a:ext uri="{FF2B5EF4-FFF2-40B4-BE49-F238E27FC236}">
                <a16:creationId xmlns:a16="http://schemas.microsoft.com/office/drawing/2014/main" id="{75CD6AD1-25E7-52D1-5810-E947F6A6B4DB}"/>
              </a:ext>
            </a:extLst>
          </p:cNvPr>
          <p:cNvSpPr txBox="1"/>
          <p:nvPr/>
        </p:nvSpPr>
        <p:spPr>
          <a:xfrm>
            <a:off x="1825939" y="4419917"/>
            <a:ext cx="3569021" cy="24320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nach unten / oben schieben (unten überwiegt leicht)</a:t>
            </a:r>
            <a:endParaRPr lang="de-DE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feld 1">
            <a:extLst>
              <a:ext uri="{FF2B5EF4-FFF2-40B4-BE49-F238E27FC236}">
                <a16:creationId xmlns:a16="http://schemas.microsoft.com/office/drawing/2014/main" id="{EF7121D8-615D-D179-B31B-FD6862A6457B}"/>
              </a:ext>
            </a:extLst>
          </p:cNvPr>
          <p:cNvSpPr txBox="1"/>
          <p:nvPr/>
        </p:nvSpPr>
        <p:spPr>
          <a:xfrm>
            <a:off x="1825936" y="5060544"/>
            <a:ext cx="3419475" cy="24320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alle relativ gleich/nach rechts überwiegt leicht</a:t>
            </a:r>
            <a:endParaRPr lang="de-DE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feld 1">
            <a:extLst>
              <a:ext uri="{FF2B5EF4-FFF2-40B4-BE49-F238E27FC236}">
                <a16:creationId xmlns:a16="http://schemas.microsoft.com/office/drawing/2014/main" id="{F1190D6A-DDFF-DBC4-843F-7B880185432E}"/>
              </a:ext>
            </a:extLst>
          </p:cNvPr>
          <p:cNvSpPr txBox="1"/>
          <p:nvPr/>
        </p:nvSpPr>
        <p:spPr>
          <a:xfrm>
            <a:off x="1825936" y="5681488"/>
            <a:ext cx="3419475" cy="24320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alle relativ gleich/nach unten überwiegt leicht</a:t>
            </a:r>
            <a:endParaRPr lang="de-DE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feld 1">
            <a:extLst>
              <a:ext uri="{FF2B5EF4-FFF2-40B4-BE49-F238E27FC236}">
                <a16:creationId xmlns:a16="http://schemas.microsoft.com/office/drawing/2014/main" id="{55B8A0D2-0C67-2D41-3DB0-82406D1BAFE3}"/>
              </a:ext>
            </a:extLst>
          </p:cNvPr>
          <p:cNvSpPr txBox="1"/>
          <p:nvPr/>
        </p:nvSpPr>
        <p:spPr>
          <a:xfrm>
            <a:off x="728662" y="1668576"/>
            <a:ext cx="10373678" cy="419534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Die Q-Tabelle hat 102 Einträge</a:t>
            </a:r>
            <a:endParaRPr lang="de-D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5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Breitbild</PresentationFormat>
  <Paragraphs>51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Organic Computing</vt:lpstr>
      <vt:lpstr>1.1 Maximale Punktzahl</vt:lpstr>
      <vt:lpstr>1.2  Reinforcement-Learning-Verfahren  Designentscheidungen</vt:lpstr>
      <vt:lpstr>1.3  Auswertung (2x2-Feld)  </vt:lpstr>
      <vt:lpstr>1.3  Auswertung (2x2-Feld)  </vt:lpstr>
      <vt:lpstr>1.3  Auswertung (2x2-Feld)  </vt:lpstr>
      <vt:lpstr>1.3  Auswertung (2x2-Feld)  </vt:lpstr>
      <vt:lpstr>1.4  Analyse der Policy (2x2-Feld)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Organic Computing</dc:title>
  <dc:creator>Johannes Volkmann</dc:creator>
  <cp:lastModifiedBy>Johannes Volkmann</cp:lastModifiedBy>
  <cp:revision>1</cp:revision>
  <dcterms:created xsi:type="dcterms:W3CDTF">2024-01-17T09:50:01Z</dcterms:created>
  <dcterms:modified xsi:type="dcterms:W3CDTF">2024-01-17T19:44:42Z</dcterms:modified>
</cp:coreProperties>
</file>