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62" r:id="rId5"/>
    <p:sldId id="275"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7" r:id="rId20"/>
    <p:sldId id="302" r:id="rId21"/>
    <p:sldId id="303" r:id="rId22"/>
    <p:sldId id="306" r:id="rId23"/>
    <p:sldId id="296" r:id="rId24"/>
    <p:sldId id="295" r:id="rId25"/>
    <p:sldId id="281" r:id="rId26"/>
    <p:sldId id="274"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6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4885"/>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91" autoAdjust="0"/>
    <p:restoredTop sz="91346" autoAdjust="0"/>
  </p:normalViewPr>
  <p:slideViewPr>
    <p:cSldViewPr snapToGrid="0" showGuides="1">
      <p:cViewPr varScale="1">
        <p:scale>
          <a:sx n="102" d="100"/>
          <a:sy n="102" d="100"/>
        </p:scale>
        <p:origin x="180" y="96"/>
      </p:cViewPr>
      <p:guideLst>
        <p:guide orient="horz" pos="1162"/>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t>2022/11/30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t>‹#›</a:t>
            </a:fld>
            <a:endParaRPr lang="zh-CN" altLang="en-US"/>
          </a:p>
        </p:txBody>
      </p:sp>
    </p:spTree>
    <p:extLst>
      <p:ext uri="{BB962C8B-B14F-4D97-AF65-F5344CB8AC3E}">
        <p14:creationId xmlns:p14="http://schemas.microsoft.com/office/powerpoint/2010/main" val="294710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a:t>
            </a:fld>
            <a:endParaRPr lang="zh-CN" altLang="en-US"/>
          </a:p>
        </p:txBody>
      </p:sp>
    </p:spTree>
    <p:extLst>
      <p:ext uri="{BB962C8B-B14F-4D97-AF65-F5344CB8AC3E}">
        <p14:creationId xmlns:p14="http://schemas.microsoft.com/office/powerpoint/2010/main" val="3242020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10</a:t>
            </a:fld>
            <a:endParaRPr lang="zh-CN" altLang="en-US"/>
          </a:p>
        </p:txBody>
      </p:sp>
    </p:spTree>
    <p:extLst>
      <p:ext uri="{BB962C8B-B14F-4D97-AF65-F5344CB8AC3E}">
        <p14:creationId xmlns:p14="http://schemas.microsoft.com/office/powerpoint/2010/main" val="1511853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Adobe 黑体 Std R" panose="020B0400000000000000" pitchFamily="34" charset="-122"/>
                <a:ea typeface="Adobe 黑体 Std R" panose="020B0400000000000000" pitchFamily="34" charset="-122"/>
              </a:rPr>
              <a:t>如果通过写请求从主机传输，则可以跳过相应的闪存读取操作。因为它已经被缓存，所以也不需要页面分配。</a:t>
            </a:r>
            <a:endParaRPr lang="en-US" altLang="zh-CN" b="0" i="0" dirty="0">
              <a:solidFill>
                <a:srgbClr val="000000"/>
              </a:solidFill>
              <a:effectLst/>
              <a:latin typeface="Adobe 黑体 Std R" panose="020B0400000000000000" pitchFamily="34" charset="-122"/>
              <a:ea typeface="Adobe 黑体 Std R" panose="020B0400000000000000" pitchFamily="34" charset="-122"/>
            </a:endParaRPr>
          </a:p>
          <a:p>
            <a:r>
              <a:rPr lang="zh-CN" altLang="en-US" b="0" i="0" dirty="0">
                <a:solidFill>
                  <a:srgbClr val="000000"/>
                </a:solidFill>
                <a:effectLst/>
                <a:latin typeface="Adobe 黑体 Std R" panose="020B0400000000000000" pitchFamily="34" charset="-122"/>
                <a:ea typeface="Adobe 黑体 Std R" panose="020B0400000000000000" pitchFamily="34" charset="-122"/>
              </a:rPr>
              <a:t>相反，涉及数据传输和写入请求处理开销。通过比较闪存读取成本和数据传输成本，我们可以选择适当的方案来重新定位缓存块。</a:t>
            </a:r>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11</a:t>
            </a:fld>
            <a:endParaRPr lang="zh-CN" altLang="en-US"/>
          </a:p>
        </p:txBody>
      </p:sp>
    </p:spTree>
    <p:extLst>
      <p:ext uri="{BB962C8B-B14F-4D97-AF65-F5344CB8AC3E}">
        <p14:creationId xmlns:p14="http://schemas.microsoft.com/office/powerpoint/2010/main" val="3489787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插入操作在</a:t>
            </a:r>
            <a:r>
              <a:rPr lang="en-US" altLang="zh-CN" dirty="0"/>
              <a:t>SSD</a:t>
            </a:r>
            <a:r>
              <a:rPr lang="zh-CN" altLang="en-US" dirty="0"/>
              <a:t>内部，延迟小于主机级复制延迟</a:t>
            </a:r>
            <a:endParaRPr lang="en-US" altLang="zh-CN" dirty="0"/>
          </a:p>
          <a:p>
            <a:r>
              <a:rPr lang="en-US" altLang="zh-CN" b="0" i="0" dirty="0">
                <a:solidFill>
                  <a:srgbClr val="000000"/>
                </a:solidFill>
                <a:effectLst/>
                <a:latin typeface="微软雅黑" panose="020B0503020204020204" pitchFamily="34" charset="-122"/>
                <a:ea typeface="微软雅黑" panose="020B0503020204020204" pitchFamily="34" charset="-122"/>
              </a:rPr>
              <a:t>SSD</a:t>
            </a:r>
            <a:r>
              <a:rPr lang="zh-CN" altLang="en-US" b="0" i="0" dirty="0">
                <a:solidFill>
                  <a:srgbClr val="000000"/>
                </a:solidFill>
                <a:effectLst/>
                <a:latin typeface="微软雅黑" panose="020B0503020204020204" pitchFamily="34" charset="-122"/>
                <a:ea typeface="微软雅黑" panose="020B0503020204020204" pitchFamily="34" charset="-122"/>
              </a:rPr>
              <a:t>可以在并行闪存芯片之间高效地调度封堵操作，以隐藏其延迟。</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Adobe 黑体 Std R" panose="020B0400000000000000" pitchFamily="34" charset="-122"/>
                <a:ea typeface="Adobe 黑体 Std R" panose="020B0400000000000000" pitchFamily="34" charset="-122"/>
              </a:rPr>
              <a:t>由于</a:t>
            </a:r>
            <a:r>
              <a:rPr lang="en-US" altLang="zh-CN" b="0" i="0" dirty="0">
                <a:solidFill>
                  <a:srgbClr val="000000"/>
                </a:solidFill>
                <a:effectLst/>
                <a:latin typeface="Adobe 黑体 Std R" panose="020B0400000000000000" pitchFamily="34" charset="-122"/>
                <a:ea typeface="Adobe 黑体 Std R" panose="020B0400000000000000" pitchFamily="34" charset="-122"/>
              </a:rPr>
              <a:t>ZNS</a:t>
            </a:r>
            <a:r>
              <a:rPr lang="zh-CN" altLang="en-US" b="0" i="0" dirty="0">
                <a:solidFill>
                  <a:srgbClr val="000000"/>
                </a:solidFill>
                <a:effectLst/>
                <a:latin typeface="Adobe 黑体 Std R" panose="020B0400000000000000" pitchFamily="34" charset="-122"/>
                <a:ea typeface="Adobe 黑体 Std R" panose="020B0400000000000000" pitchFamily="34" charset="-122"/>
              </a:rPr>
              <a:t>的</a:t>
            </a:r>
            <a:r>
              <a:rPr lang="en-US" altLang="zh-CN" b="0" i="0" dirty="0">
                <a:solidFill>
                  <a:srgbClr val="000000"/>
                </a:solidFill>
                <a:effectLst/>
                <a:latin typeface="Adobe 黑体 Std R" panose="020B0400000000000000" pitchFamily="34" charset="-122"/>
                <a:ea typeface="Adobe 黑体 Std R" panose="020B0400000000000000" pitchFamily="34" charset="-122"/>
              </a:rPr>
              <a:t>IO</a:t>
            </a:r>
            <a:r>
              <a:rPr lang="zh-CN" altLang="en-US" b="0" i="0" dirty="0">
                <a:solidFill>
                  <a:srgbClr val="000000"/>
                </a:solidFill>
                <a:effectLst/>
                <a:latin typeface="Adobe 黑体 Std R" panose="020B0400000000000000" pitchFamily="34" charset="-122"/>
                <a:ea typeface="Adobe 黑体 Std R" panose="020B0400000000000000" pitchFamily="34" charset="-122"/>
              </a:rPr>
              <a:t>堆栈的顺序请求传递，</a:t>
            </a:r>
            <a:r>
              <a:rPr lang="en-US" altLang="zh-CN" b="0" i="0" dirty="0">
                <a:solidFill>
                  <a:srgbClr val="000000"/>
                </a:solidFill>
                <a:effectLst/>
                <a:latin typeface="Adobe 黑体 Std R" panose="020B0400000000000000" pitchFamily="34" charset="-122"/>
                <a:ea typeface="Adobe 黑体 Std R" panose="020B0400000000000000" pitchFamily="34" charset="-122"/>
              </a:rPr>
              <a:t>SSD</a:t>
            </a:r>
            <a:r>
              <a:rPr lang="zh-CN" altLang="en-US" b="0" i="0" dirty="0">
                <a:solidFill>
                  <a:srgbClr val="000000"/>
                </a:solidFill>
                <a:effectLst/>
                <a:latin typeface="Adobe 黑体 Std R" panose="020B0400000000000000" pitchFamily="34" charset="-122"/>
                <a:ea typeface="Adobe 黑体 Std R" panose="020B0400000000000000" pitchFamily="34" charset="-122"/>
              </a:rPr>
              <a:t>可以通过将传入写入请求的开始</a:t>
            </a:r>
            <a:r>
              <a:rPr lang="en-US" altLang="zh-CN" b="0" i="0" dirty="0">
                <a:solidFill>
                  <a:srgbClr val="000000"/>
                </a:solidFill>
                <a:effectLst/>
                <a:latin typeface="Adobe 黑体 Std R" panose="020B0400000000000000" pitchFamily="34" charset="-122"/>
                <a:ea typeface="Adobe 黑体 Std R" panose="020B0400000000000000" pitchFamily="34" charset="-122"/>
              </a:rPr>
              <a:t>LBA</a:t>
            </a:r>
            <a:r>
              <a:rPr lang="zh-CN" altLang="en-US" b="0" i="0" dirty="0">
                <a:solidFill>
                  <a:srgbClr val="000000"/>
                </a:solidFill>
                <a:effectLst/>
                <a:latin typeface="Adobe 黑体 Std R" panose="020B0400000000000000" pitchFamily="34" charset="-122"/>
                <a:ea typeface="Adobe 黑体 Std R" panose="020B0400000000000000" pitchFamily="34" charset="-122"/>
              </a:rPr>
              <a:t>与相应区域的当前</a:t>
            </a:r>
            <a:r>
              <a:rPr lang="en-US" altLang="zh-CN" b="0" i="0" dirty="0">
                <a:solidFill>
                  <a:srgbClr val="000000"/>
                </a:solidFill>
                <a:effectLst/>
                <a:latin typeface="Adobe 黑体 Std R" panose="020B0400000000000000" pitchFamily="34" charset="-122"/>
                <a:ea typeface="Adobe 黑体 Std R" panose="020B0400000000000000" pitchFamily="34" charset="-122"/>
              </a:rPr>
              <a:t>WP</a:t>
            </a:r>
            <a:r>
              <a:rPr lang="zh-CN" altLang="en-US" b="0" i="0" dirty="0">
                <a:solidFill>
                  <a:srgbClr val="000000"/>
                </a:solidFill>
                <a:effectLst/>
                <a:latin typeface="Adobe 黑体 Std R" panose="020B0400000000000000" pitchFamily="34" charset="-122"/>
                <a:ea typeface="Adobe 黑体 Std R" panose="020B0400000000000000" pitchFamily="34" charset="-122"/>
              </a:rPr>
              <a:t>进行比较来识别跳过的块。然而，只有在写入请求到达后，才能识别前面跳过的块。因此，插入操作将延迟写入请求的处理。</a:t>
            </a:r>
            <a:endParaRPr lang="en-US" altLang="zh-CN" b="0" i="0" dirty="0">
              <a:solidFill>
                <a:srgbClr val="000000"/>
              </a:solidFill>
              <a:effectLst/>
              <a:latin typeface="Adobe 黑体 Std R" panose="020B0400000000000000" pitchFamily="34" charset="-122"/>
              <a:ea typeface="Adobe 黑体 Std R" panose="020B0400000000000000" pitchFamily="34" charset="-122"/>
            </a:endParaRPr>
          </a:p>
          <a:p>
            <a:endParaRPr lang="en-US" altLang="zh-CN" b="0" i="0" dirty="0">
              <a:solidFill>
                <a:srgbClr val="000000"/>
              </a:solidFill>
              <a:effectLst/>
              <a:latin typeface="Adobe 黑体 Std R" panose="020B0400000000000000" pitchFamily="34" charset="-122"/>
              <a:ea typeface="Adobe 黑体 Std R" panose="020B0400000000000000"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这两个区域都必须作为映射的</a:t>
            </a:r>
            <a:r>
              <a:rPr lang="en-US" altLang="zh-CN" b="0" i="0" dirty="0">
                <a:solidFill>
                  <a:srgbClr val="000000"/>
                </a:solidFill>
                <a:effectLst/>
                <a:latin typeface="微软雅黑" panose="020B0503020204020204" pitchFamily="34" charset="-122"/>
                <a:ea typeface="微软雅黑" panose="020B0503020204020204" pitchFamily="34" charset="-122"/>
              </a:rPr>
              <a:t>FBG</a:t>
            </a:r>
            <a:r>
              <a:rPr lang="zh-CN" altLang="en-US" b="0" i="0" dirty="0">
                <a:solidFill>
                  <a:srgbClr val="000000"/>
                </a:solidFill>
                <a:effectLst/>
                <a:latin typeface="微软雅黑" panose="020B0503020204020204" pitchFamily="34" charset="-122"/>
                <a:ea typeface="微软雅黑" panose="020B0503020204020204" pitchFamily="34" charset="-122"/>
              </a:rPr>
              <a:t>进行维护。为了处理读取请求，</a:t>
            </a:r>
            <a:r>
              <a:rPr lang="en-US" altLang="zh-CN" b="0" i="0" dirty="0">
                <a:solidFill>
                  <a:srgbClr val="000000"/>
                </a:solidFill>
                <a:effectLst/>
                <a:latin typeface="微软雅黑" panose="020B0503020204020204" pitchFamily="34" charset="-122"/>
                <a:ea typeface="微软雅黑" panose="020B0503020204020204" pitchFamily="34" charset="-122"/>
              </a:rPr>
              <a:t>SSD</a:t>
            </a:r>
            <a:r>
              <a:rPr lang="zh-CN" altLang="en-US" b="0" i="0" dirty="0">
                <a:solidFill>
                  <a:srgbClr val="000000"/>
                </a:solidFill>
                <a:effectLst/>
                <a:latin typeface="微软雅黑" panose="020B0503020204020204" pitchFamily="34" charset="-122"/>
                <a:ea typeface="微软雅黑" panose="020B0503020204020204" pitchFamily="34" charset="-122"/>
              </a:rPr>
              <a:t>通过比较目标</a:t>
            </a:r>
            <a:r>
              <a:rPr lang="en-US" altLang="zh-CN" b="0" i="0" dirty="0">
                <a:solidFill>
                  <a:srgbClr val="000000"/>
                </a:solidFill>
                <a:effectLst/>
                <a:latin typeface="微软雅黑" panose="020B0503020204020204" pitchFamily="34" charset="-122"/>
                <a:ea typeface="微软雅黑" panose="020B0503020204020204" pitchFamily="34" charset="-122"/>
              </a:rPr>
              <a:t>LBA</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WP</a:t>
            </a:r>
            <a:r>
              <a:rPr lang="zh-CN" altLang="en-US" b="0" i="0" dirty="0">
                <a:solidFill>
                  <a:srgbClr val="000000"/>
                </a:solidFill>
                <a:effectLst/>
                <a:latin typeface="微软雅黑" panose="020B0503020204020204" pitchFamily="34" charset="-122"/>
                <a:ea typeface="微软雅黑" panose="020B0503020204020204" pitchFamily="34" charset="-122"/>
              </a:rPr>
              <a:t>来识别最新数据的块位置。如果目标</a:t>
            </a:r>
            <a:r>
              <a:rPr lang="en-US" altLang="zh-CN" b="0" i="0" dirty="0">
                <a:solidFill>
                  <a:srgbClr val="000000"/>
                </a:solidFill>
                <a:effectLst/>
                <a:latin typeface="微软雅黑" panose="020B0503020204020204" pitchFamily="34" charset="-122"/>
                <a:ea typeface="微软雅黑" panose="020B0503020204020204" pitchFamily="34" charset="-122"/>
              </a:rPr>
              <a:t>LBA</a:t>
            </a:r>
            <a:r>
              <a:rPr lang="zh-CN" altLang="en-US" b="0" i="0" dirty="0">
                <a:solidFill>
                  <a:srgbClr val="000000"/>
                </a:solidFill>
                <a:effectLst/>
                <a:latin typeface="微软雅黑" panose="020B0503020204020204" pitchFamily="34" charset="-122"/>
                <a:ea typeface="微软雅黑" panose="020B0503020204020204" pitchFamily="34" charset="-122"/>
              </a:rPr>
              <a:t>在</a:t>
            </a:r>
            <a:r>
              <a:rPr lang="en-US" altLang="zh-CN" b="0" i="0" dirty="0">
                <a:solidFill>
                  <a:srgbClr val="000000"/>
                </a:solidFill>
                <a:effectLst/>
                <a:latin typeface="微软雅黑" panose="020B0503020204020204" pitchFamily="34" charset="-122"/>
                <a:ea typeface="微软雅黑" panose="020B0503020204020204" pitchFamily="34" charset="-122"/>
              </a:rPr>
              <a:t>WP</a:t>
            </a:r>
            <a:r>
              <a:rPr lang="zh-CN" altLang="en-US" b="0" i="0" dirty="0">
                <a:solidFill>
                  <a:srgbClr val="000000"/>
                </a:solidFill>
                <a:effectLst/>
                <a:latin typeface="微软雅黑" panose="020B0503020204020204" pitchFamily="34" charset="-122"/>
                <a:ea typeface="微软雅黑" panose="020B0503020204020204" pitchFamily="34" charset="-122"/>
              </a:rPr>
              <a:t>之后（目标</a:t>
            </a:r>
            <a:r>
              <a:rPr lang="en-US" altLang="zh-CN" b="0" i="0" dirty="0">
                <a:solidFill>
                  <a:srgbClr val="000000"/>
                </a:solidFill>
                <a:effectLst/>
                <a:latin typeface="微软雅黑" panose="020B0503020204020204" pitchFamily="34" charset="-122"/>
                <a:ea typeface="微软雅黑" panose="020B0503020204020204" pitchFamily="34" charset="-122"/>
              </a:rPr>
              <a:t>LBA&lt;WP</a:t>
            </a:r>
            <a:r>
              <a:rPr lang="zh-CN" altLang="en-US" b="0" i="0" dirty="0">
                <a:solidFill>
                  <a:srgbClr val="000000"/>
                </a:solidFill>
                <a:effectLst/>
                <a:latin typeface="微软雅黑" panose="020B0503020204020204" pitchFamily="34" charset="-122"/>
                <a:ea typeface="微软雅黑" panose="020B0503020204020204" pitchFamily="34" charset="-122"/>
              </a:rPr>
              <a:t>），则访问</a:t>
            </a:r>
            <a:r>
              <a:rPr lang="en-US" altLang="zh-CN" b="0" i="0" dirty="0" err="1">
                <a:solidFill>
                  <a:srgbClr val="000000"/>
                </a:solidFill>
                <a:effectLst/>
                <a:latin typeface="微软雅黑" panose="020B0503020204020204" pitchFamily="34" charset="-122"/>
                <a:ea typeface="微软雅黑" panose="020B0503020204020204" pitchFamily="34" charset="-122"/>
              </a:rPr>
              <a:t>LogFBG</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12</a:t>
            </a:fld>
            <a:endParaRPr lang="zh-CN" altLang="en-US"/>
          </a:p>
        </p:txBody>
      </p:sp>
    </p:spTree>
    <p:extLst>
      <p:ext uri="{BB962C8B-B14F-4D97-AF65-F5344CB8AC3E}">
        <p14:creationId xmlns:p14="http://schemas.microsoft.com/office/powerpoint/2010/main" val="1048132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PPA</a:t>
            </a:r>
            <a:r>
              <a:rPr lang="zh-CN" altLang="en-US" b="0" i="0" dirty="0">
                <a:solidFill>
                  <a:srgbClr val="000000"/>
                </a:solidFill>
                <a:effectLst/>
                <a:latin typeface="微软雅黑" panose="020B0503020204020204" pitchFamily="34" charset="-122"/>
                <a:ea typeface="微软雅黑" panose="020B0503020204020204" pitchFamily="34" charset="-122"/>
              </a:rPr>
              <a:t>：传入数据必须在区域的</a:t>
            </a:r>
            <a:r>
              <a:rPr lang="en-US" altLang="zh-CN" b="0" i="0" dirty="0">
                <a:solidFill>
                  <a:srgbClr val="000000"/>
                </a:solidFill>
                <a:effectLst/>
                <a:latin typeface="微软雅黑" panose="020B0503020204020204" pitchFamily="34" charset="-122"/>
                <a:ea typeface="微软雅黑" panose="020B0503020204020204" pitchFamily="34" charset="-122"/>
              </a:rPr>
              <a:t>WP</a:t>
            </a:r>
            <a:r>
              <a:rPr lang="zh-CN" altLang="en-US" b="0" i="0" dirty="0">
                <a:solidFill>
                  <a:srgbClr val="000000"/>
                </a:solidFill>
                <a:effectLst/>
                <a:latin typeface="微软雅黑" panose="020B0503020204020204" pitchFamily="34" charset="-122"/>
                <a:ea typeface="微软雅黑" panose="020B0503020204020204" pitchFamily="34" charset="-122"/>
              </a:rPr>
              <a:t>处写入，但无需仅在</a:t>
            </a:r>
            <a:r>
              <a:rPr lang="en-US" altLang="zh-CN" b="0" i="0" dirty="0">
                <a:solidFill>
                  <a:srgbClr val="000000"/>
                </a:solidFill>
                <a:effectLst/>
                <a:latin typeface="微软雅黑" panose="020B0503020204020204" pitchFamily="34" charset="-122"/>
                <a:ea typeface="微软雅黑" panose="020B0503020204020204" pitchFamily="34" charset="-122"/>
              </a:rPr>
              <a:t>WP</a:t>
            </a:r>
            <a:r>
              <a:rPr lang="zh-CN" altLang="en-US" b="0" i="0" dirty="0">
                <a:solidFill>
                  <a:srgbClr val="000000"/>
                </a:solidFill>
                <a:effectLst/>
                <a:latin typeface="微软雅黑" panose="020B0503020204020204" pitchFamily="34" charset="-122"/>
                <a:ea typeface="微软雅黑" panose="020B0503020204020204" pitchFamily="34" charset="-122"/>
              </a:rPr>
              <a:t>处执行内部插入操作。内部插入可以在</a:t>
            </a:r>
            <a:r>
              <a:rPr lang="en-US" altLang="zh-CN" b="0" i="0" dirty="0">
                <a:solidFill>
                  <a:srgbClr val="000000"/>
                </a:solidFill>
                <a:effectLst/>
                <a:latin typeface="微软雅黑" panose="020B0503020204020204" pitchFamily="34" charset="-122"/>
                <a:ea typeface="微软雅黑" panose="020B0503020204020204" pitchFamily="34" charset="-122"/>
              </a:rPr>
              <a:t>WP</a:t>
            </a:r>
            <a:r>
              <a:rPr lang="zh-CN" altLang="en-US" b="0" i="0" dirty="0">
                <a:solidFill>
                  <a:srgbClr val="000000"/>
                </a:solidFill>
                <a:effectLst/>
                <a:latin typeface="微软雅黑" panose="020B0503020204020204" pitchFamily="34" charset="-122"/>
                <a:ea typeface="微软雅黑" panose="020B0503020204020204" pitchFamily="34" charset="-122"/>
              </a:rPr>
              <a:t>之前的块地址处提前完成。我们只需考虑闪存块中的闪存页必须按顺序编程。因此，即使当前</a:t>
            </a:r>
            <a:r>
              <a:rPr lang="en-US" altLang="zh-CN" b="0" i="0" dirty="0">
                <a:solidFill>
                  <a:srgbClr val="000000"/>
                </a:solidFill>
                <a:effectLst/>
                <a:latin typeface="微软雅黑" panose="020B0503020204020204" pitchFamily="34" charset="-122"/>
                <a:ea typeface="微软雅黑" panose="020B0503020204020204" pitchFamily="34" charset="-122"/>
              </a:rPr>
              <a:t>WP</a:t>
            </a:r>
            <a:r>
              <a:rPr lang="zh-CN" altLang="en-US" b="0" i="0" dirty="0">
                <a:solidFill>
                  <a:srgbClr val="000000"/>
                </a:solidFill>
                <a:effectLst/>
                <a:latin typeface="微软雅黑" panose="020B0503020204020204" pitchFamily="34" charset="-122"/>
                <a:ea typeface="微软雅黑" panose="020B0503020204020204" pitchFamily="34" charset="-122"/>
              </a:rPr>
              <a:t>位于必须将块复制到的位置之后，也可以提前安排完全有效块的插入操作。如果目标闪存块内较低</a:t>
            </a:r>
            <a:r>
              <a:rPr lang="en-US" altLang="zh-CN" b="0" i="0" dirty="0">
                <a:solidFill>
                  <a:srgbClr val="000000"/>
                </a:solidFill>
                <a:effectLst/>
                <a:latin typeface="微软雅黑" panose="020B0503020204020204" pitchFamily="34" charset="-122"/>
                <a:ea typeface="微软雅黑" panose="020B0503020204020204" pitchFamily="34" charset="-122"/>
              </a:rPr>
              <a:t>PPAs</a:t>
            </a:r>
            <a:r>
              <a:rPr lang="zh-CN" altLang="en-US" b="0" i="0" dirty="0">
                <a:solidFill>
                  <a:srgbClr val="000000"/>
                </a:solidFill>
                <a:effectLst/>
                <a:latin typeface="微软雅黑" panose="020B0503020204020204" pitchFamily="34" charset="-122"/>
                <a:ea typeface="微软雅黑" panose="020B0503020204020204" pitchFamily="34" charset="-122"/>
              </a:rPr>
              <a:t>处的所有闪存页都已编程，则可以将完全有效块复制到物理页地址（</a:t>
            </a:r>
            <a:r>
              <a:rPr lang="en-US" altLang="zh-CN" b="0" i="0" dirty="0">
                <a:solidFill>
                  <a:srgbClr val="000000"/>
                </a:solidFill>
                <a:effectLst/>
                <a:latin typeface="微软雅黑" panose="020B0503020204020204" pitchFamily="34" charset="-122"/>
                <a:ea typeface="微软雅黑" panose="020B0503020204020204" pitchFamily="34" charset="-122"/>
              </a:rPr>
              <a:t>PPA</a:t>
            </a:r>
            <a:r>
              <a:rPr lang="zh-CN" altLang="en-US" b="0" i="0" dirty="0">
                <a:solidFill>
                  <a:srgbClr val="000000"/>
                </a:solidFill>
                <a:effectLst/>
                <a:latin typeface="微软雅黑" panose="020B0503020204020204" pitchFamily="34" charset="-122"/>
                <a:ea typeface="微软雅黑" panose="020B0503020204020204" pitchFamily="34" charset="-122"/>
              </a:rPr>
              <a:t>）。对于图</a:t>
            </a:r>
            <a:r>
              <a:rPr lang="en-US" altLang="zh-CN" b="0" i="0" dirty="0">
                <a:solidFill>
                  <a:srgbClr val="000000"/>
                </a:solidFill>
                <a:effectLst/>
                <a:latin typeface="微软雅黑" panose="020B0503020204020204" pitchFamily="34" charset="-122"/>
                <a:ea typeface="微软雅黑" panose="020B0503020204020204" pitchFamily="34" charset="-122"/>
              </a:rPr>
              <a:t>4</a:t>
            </a:r>
            <a:r>
              <a:rPr lang="zh-CN" altLang="en-US" b="0" i="0" dirty="0">
                <a:solidFill>
                  <a:srgbClr val="000000"/>
                </a:solidFill>
                <a:effectLst/>
                <a:latin typeface="微软雅黑" panose="020B0503020204020204" pitchFamily="34" charset="-122"/>
                <a:ea typeface="微软雅黑" panose="020B0503020204020204" pitchFamily="34" charset="-122"/>
              </a:rPr>
              <a:t>中的示例，可以在对块</a:t>
            </a:r>
            <a:r>
              <a:rPr lang="en-US" altLang="zh-CN" b="0" i="0" dirty="0">
                <a:solidFill>
                  <a:srgbClr val="000000"/>
                </a:solidFill>
                <a:effectLst/>
                <a:latin typeface="微软雅黑" panose="020B0503020204020204" pitchFamily="34" charset="-122"/>
                <a:ea typeface="微软雅黑" panose="020B0503020204020204" pitchFamily="34" charset="-122"/>
              </a:rPr>
              <a:t>0</a:t>
            </a:r>
            <a:r>
              <a:rPr lang="zh-CN" altLang="en-US" b="0" i="0" dirty="0">
                <a:solidFill>
                  <a:srgbClr val="000000"/>
                </a:solidFill>
                <a:effectLst/>
                <a:latin typeface="微软雅黑" panose="020B0503020204020204" pitchFamily="34" charset="-122"/>
                <a:ea typeface="微软雅黑" panose="020B0503020204020204" pitchFamily="34" charset="-122"/>
              </a:rPr>
              <a:t>和块</a:t>
            </a:r>
            <a:r>
              <a:rPr lang="en-US" altLang="zh-CN" b="0" i="0" dirty="0">
                <a:solidFill>
                  <a:srgbClr val="000000"/>
                </a:solidFill>
                <a:effectLst/>
                <a:latin typeface="微软雅黑" panose="020B0503020204020204" pitchFamily="34" charset="-122"/>
                <a:ea typeface="微软雅黑" panose="020B0503020204020204" pitchFamily="34" charset="-122"/>
              </a:rPr>
              <a:t>2</a:t>
            </a:r>
            <a:r>
              <a:rPr lang="zh-CN" altLang="en-US" b="0" i="0" dirty="0">
                <a:solidFill>
                  <a:srgbClr val="000000"/>
                </a:solidFill>
                <a:effectLst/>
                <a:latin typeface="微软雅黑" panose="020B0503020204020204" pitchFamily="34" charset="-122"/>
                <a:ea typeface="微软雅黑" panose="020B0503020204020204" pitchFamily="34" charset="-122"/>
              </a:rPr>
              <a:t>的写入请求到达之前复制块</a:t>
            </a:r>
            <a:r>
              <a:rPr lang="en-US" altLang="zh-CN" b="0" i="0" dirty="0">
                <a:solidFill>
                  <a:srgbClr val="000000"/>
                </a:solidFill>
                <a:effectLst/>
                <a:latin typeface="微软雅黑" panose="020B0503020204020204" pitchFamily="34" charset="-122"/>
                <a:ea typeface="微软雅黑" panose="020B0503020204020204" pitchFamily="34" charset="-122"/>
              </a:rPr>
              <a:t>3</a:t>
            </a:r>
            <a:r>
              <a:rPr lang="zh-CN" altLang="en-US" b="0" i="0" dirty="0">
                <a:solidFill>
                  <a:srgbClr val="000000"/>
                </a:solidFill>
                <a:effectLst/>
                <a:latin typeface="微软雅黑" panose="020B0503020204020204" pitchFamily="34" charset="-122"/>
                <a:ea typeface="微软雅黑" panose="020B0503020204020204" pitchFamily="34" charset="-122"/>
              </a:rPr>
              <a:t>，因为它们使用不同的闪存芯片。如果块</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已被复制，则即使对块</a:t>
            </a:r>
            <a:r>
              <a:rPr lang="en-US" altLang="zh-CN" b="0" i="0" dirty="0">
                <a:solidFill>
                  <a:srgbClr val="000000"/>
                </a:solidFill>
                <a:effectLst/>
                <a:latin typeface="微软雅黑" panose="020B0503020204020204" pitchFamily="34" charset="-122"/>
                <a:ea typeface="微软雅黑" panose="020B0503020204020204" pitchFamily="34" charset="-122"/>
              </a:rPr>
              <a:t>2</a:t>
            </a:r>
            <a:r>
              <a:rPr lang="zh-CN" altLang="en-US" b="0" i="0" dirty="0">
                <a:solidFill>
                  <a:srgbClr val="000000"/>
                </a:solidFill>
                <a:effectLst/>
                <a:latin typeface="微软雅黑" panose="020B0503020204020204" pitchFamily="34" charset="-122"/>
                <a:ea typeface="微软雅黑" panose="020B0503020204020204" pitchFamily="34" charset="-122"/>
              </a:rPr>
              <a:t>和块</a:t>
            </a:r>
            <a:r>
              <a:rPr lang="en-US" altLang="zh-CN" b="0" i="0" dirty="0">
                <a:solidFill>
                  <a:srgbClr val="000000"/>
                </a:solidFill>
                <a:effectLst/>
                <a:latin typeface="微软雅黑" panose="020B0503020204020204" pitchFamily="34" charset="-122"/>
                <a:ea typeface="微软雅黑" panose="020B0503020204020204" pitchFamily="34" charset="-122"/>
              </a:rPr>
              <a:t>4</a:t>
            </a:r>
            <a:r>
              <a:rPr lang="zh-CN" altLang="en-US" b="0" i="0" dirty="0">
                <a:solidFill>
                  <a:srgbClr val="000000"/>
                </a:solidFill>
                <a:effectLst/>
                <a:latin typeface="微软雅黑" panose="020B0503020204020204" pitchFamily="34" charset="-122"/>
                <a:ea typeface="微软雅黑" panose="020B0503020204020204" pitchFamily="34" charset="-122"/>
              </a:rPr>
              <a:t>的写入请求尚未到达，也可以复制块</a:t>
            </a:r>
            <a:r>
              <a:rPr lang="en-US" altLang="zh-CN" b="0" i="0" dirty="0">
                <a:solidFill>
                  <a:srgbClr val="000000"/>
                </a:solidFill>
                <a:effectLst/>
                <a:latin typeface="微软雅黑" panose="020B0503020204020204" pitchFamily="34" charset="-122"/>
                <a:ea typeface="微软雅黑" panose="020B0503020204020204" pitchFamily="34" charset="-122"/>
              </a:rPr>
              <a:t>5</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PPA</a:t>
            </a:r>
            <a:r>
              <a:rPr lang="zh-CN" altLang="en-US" b="0" i="0" dirty="0">
                <a:solidFill>
                  <a:srgbClr val="000000"/>
                </a:solidFill>
                <a:effectLst/>
                <a:latin typeface="微软雅黑" panose="020B0503020204020204" pitchFamily="34" charset="-122"/>
                <a:ea typeface="微软雅黑" panose="020B0503020204020204" pitchFamily="34" charset="-122"/>
              </a:rPr>
              <a:t>命令的插入检查映射到相应闪存块中的以下闪存页面的块的有效性，并提前发布闪存块的所有可能的插入操作。</a:t>
            </a:r>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13</a:t>
            </a:fld>
            <a:endParaRPr lang="zh-CN" altLang="en-US"/>
          </a:p>
        </p:txBody>
      </p:sp>
    </p:spTree>
    <p:extLst>
      <p:ext uri="{BB962C8B-B14F-4D97-AF65-F5344CB8AC3E}">
        <p14:creationId xmlns:p14="http://schemas.microsoft.com/office/powerpoint/2010/main" val="2244380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14</a:t>
            </a:fld>
            <a:endParaRPr lang="zh-CN" altLang="en-US"/>
          </a:p>
        </p:txBody>
      </p:sp>
    </p:spTree>
    <p:extLst>
      <p:ext uri="{BB962C8B-B14F-4D97-AF65-F5344CB8AC3E}">
        <p14:creationId xmlns:p14="http://schemas.microsoft.com/office/powerpoint/2010/main" val="951602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支持回写的块分配的段压缩示例。首先，文件系统在目标段保留连续的空闲块，作为要通过段压缩复制的有效块的数量。第二，文件系统为源段中的每个完全有效的块（例如，示例中的块</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和块</a:t>
            </a:r>
            <a:r>
              <a:rPr lang="en-US" altLang="zh-CN" b="0" i="0" dirty="0">
                <a:solidFill>
                  <a:srgbClr val="000000"/>
                </a:solidFill>
                <a:effectLst/>
                <a:latin typeface="微软雅黑" panose="020B0503020204020204" pitchFamily="34" charset="-122"/>
                <a:ea typeface="微软雅黑" panose="020B0503020204020204" pitchFamily="34" charset="-122"/>
              </a:rPr>
              <a:t>2</a:t>
            </a:r>
            <a:r>
              <a:rPr lang="zh-CN" altLang="en-US" b="0" i="0" dirty="0">
                <a:solidFill>
                  <a:srgbClr val="000000"/>
                </a:solidFill>
                <a:effectLst/>
                <a:latin typeface="微软雅黑" panose="020B0503020204020204" pitchFamily="34" charset="-122"/>
                <a:ea typeface="微软雅黑" panose="020B0503020204020204" pitchFamily="34" charset="-122"/>
              </a:rPr>
              <a:t>）从保留区域分配目标块位置，使得源块和目标块都映射到同一闪存芯片。在静态块映射方案下，如果主机知道逻辑块地址的哪些位范围决定了芯片偏移，则主机可以容易地计算块的映射闪存芯片数。对于</a:t>
            </a:r>
            <a:r>
              <a:rPr lang="en-US" altLang="zh-CN" b="0" i="0" dirty="0" err="1">
                <a:solidFill>
                  <a:srgbClr val="000000"/>
                </a:solidFill>
                <a:effectLst/>
                <a:latin typeface="微软雅黑" panose="020B0503020204020204" pitchFamily="34" charset="-122"/>
                <a:ea typeface="微软雅黑" panose="020B0503020204020204" pitchFamily="34" charset="-122"/>
              </a:rPr>
              <a:t>identify_mapping</a:t>
            </a:r>
            <a:r>
              <a:rPr lang="zh-CN" altLang="en-US" b="0" i="0" dirty="0">
                <a:solidFill>
                  <a:srgbClr val="000000"/>
                </a:solidFill>
                <a:effectLst/>
                <a:latin typeface="微软雅黑" panose="020B0503020204020204" pitchFamily="34" charset="-122"/>
                <a:ea typeface="微软雅黑" panose="020B0503020204020204" pitchFamily="34" charset="-122"/>
              </a:rPr>
              <a:t>命令，</a:t>
            </a:r>
            <a:r>
              <a:rPr lang="en-US" altLang="zh-CN" b="0" i="0" dirty="0">
                <a:solidFill>
                  <a:srgbClr val="000000"/>
                </a:solidFill>
                <a:effectLst/>
                <a:latin typeface="微软雅黑" panose="020B0503020204020204" pitchFamily="34" charset="-122"/>
                <a:ea typeface="微软雅黑" panose="020B0503020204020204" pitchFamily="34" charset="-122"/>
              </a:rPr>
              <a:t>ZNS+SSD</a:t>
            </a:r>
            <a:r>
              <a:rPr lang="zh-CN" altLang="en-US" b="0" i="0" dirty="0">
                <a:solidFill>
                  <a:srgbClr val="000000"/>
                </a:solidFill>
                <a:effectLst/>
                <a:latin typeface="微软雅黑" panose="020B0503020204020204" pitchFamily="34" charset="-122"/>
                <a:ea typeface="微软雅黑" panose="020B0503020204020204" pitchFamily="34" charset="-122"/>
              </a:rPr>
              <a:t>返回</a:t>
            </a:r>
            <a:r>
              <a:rPr lang="en-US" altLang="zh-CN" b="0" i="0" dirty="0">
                <a:solidFill>
                  <a:srgbClr val="000000"/>
                </a:solidFill>
                <a:effectLst/>
                <a:latin typeface="微软雅黑" panose="020B0503020204020204" pitchFamily="34" charset="-122"/>
                <a:ea typeface="微软雅黑" panose="020B0503020204020204" pitchFamily="34" charset="-122"/>
              </a:rPr>
              <a:t>FCG ID</a:t>
            </a:r>
            <a:r>
              <a:rPr lang="zh-CN" altLang="en-US" b="0" i="0" dirty="0">
                <a:solidFill>
                  <a:srgbClr val="000000"/>
                </a:solidFill>
                <a:effectLst/>
                <a:latin typeface="微软雅黑" panose="020B0503020204020204" pitchFamily="34" charset="-122"/>
                <a:ea typeface="微软雅黑" panose="020B0503020204020204" pitchFamily="34" charset="-122"/>
              </a:rPr>
              <a:t>和芯片</a:t>
            </a:r>
            <a:r>
              <a:rPr lang="en-US" altLang="zh-CN" b="0" i="0" dirty="0">
                <a:solidFill>
                  <a:srgbClr val="000000"/>
                </a:solidFill>
                <a:effectLst/>
                <a:latin typeface="微软雅黑" panose="020B0503020204020204" pitchFamily="34" charset="-122"/>
                <a:ea typeface="微软雅黑" panose="020B0503020204020204" pitchFamily="34" charset="-122"/>
              </a:rPr>
              <a:t>ID</a:t>
            </a:r>
            <a:r>
              <a:rPr lang="zh-CN" altLang="en-US" b="0" i="0" dirty="0">
                <a:solidFill>
                  <a:srgbClr val="000000"/>
                </a:solidFill>
                <a:effectLst/>
                <a:latin typeface="微软雅黑" panose="020B0503020204020204" pitchFamily="34" charset="-122"/>
                <a:ea typeface="微软雅黑" panose="020B0503020204020204" pitchFamily="34" charset="-122"/>
              </a:rPr>
              <a:t>的位范围，如图</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所示。如果两个块地址的</a:t>
            </a:r>
            <a:r>
              <a:rPr lang="en-US" altLang="zh-CN" b="0" i="0" dirty="0">
                <a:solidFill>
                  <a:srgbClr val="000000"/>
                </a:solidFill>
                <a:effectLst/>
                <a:latin typeface="微软雅黑" panose="020B0503020204020204" pitchFamily="34" charset="-122"/>
                <a:ea typeface="微软雅黑" panose="020B0503020204020204" pitchFamily="34" charset="-122"/>
              </a:rPr>
              <a:t>FCG ID</a:t>
            </a:r>
            <a:r>
              <a:rPr lang="zh-CN" altLang="en-US" b="0" i="0" dirty="0">
                <a:solidFill>
                  <a:srgbClr val="000000"/>
                </a:solidFill>
                <a:effectLst/>
                <a:latin typeface="微软雅黑" panose="020B0503020204020204" pitchFamily="34" charset="-122"/>
                <a:ea typeface="微软雅黑" panose="020B0503020204020204" pitchFamily="34" charset="-122"/>
              </a:rPr>
              <a:t>值和芯片</a:t>
            </a:r>
            <a:r>
              <a:rPr lang="en-US" altLang="zh-CN" b="0" i="0" dirty="0">
                <a:solidFill>
                  <a:srgbClr val="000000"/>
                </a:solidFill>
                <a:effectLst/>
                <a:latin typeface="微软雅黑" panose="020B0503020204020204" pitchFamily="34" charset="-122"/>
                <a:ea typeface="微软雅黑" panose="020B0503020204020204" pitchFamily="34" charset="-122"/>
              </a:rPr>
              <a:t>ID</a:t>
            </a:r>
            <a:r>
              <a:rPr lang="zh-CN" altLang="en-US" b="0" i="0" dirty="0">
                <a:solidFill>
                  <a:srgbClr val="000000"/>
                </a:solidFill>
                <a:effectLst/>
                <a:latin typeface="微软雅黑" panose="020B0503020204020204" pitchFamily="34" charset="-122"/>
                <a:ea typeface="微软雅黑" panose="020B0503020204020204" pitchFamily="34" charset="-122"/>
              </a:rPr>
              <a:t>值相同，则将它们映射到同一闪存芯片。主机仅在引导时查询块映射信息，并且在运行时不需要额外的查询。在处理所有完全有效的块之后，确定剩余有效块的目标块位置以填充保留区域的所有空闲空间。</a:t>
            </a:r>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15</a:t>
            </a:fld>
            <a:endParaRPr lang="zh-CN" altLang="en-US"/>
          </a:p>
        </p:txBody>
      </p:sp>
    </p:spTree>
    <p:extLst>
      <p:ext uri="{BB962C8B-B14F-4D97-AF65-F5344CB8AC3E}">
        <p14:creationId xmlns:p14="http://schemas.microsoft.com/office/powerpoint/2010/main" val="1436145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16</a:t>
            </a:fld>
            <a:endParaRPr lang="zh-CN" altLang="en-US"/>
          </a:p>
        </p:txBody>
      </p:sp>
    </p:spTree>
    <p:extLst>
      <p:ext uri="{BB962C8B-B14F-4D97-AF65-F5344CB8AC3E}">
        <p14:creationId xmlns:p14="http://schemas.microsoft.com/office/powerpoint/2010/main" val="2857656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17</a:t>
            </a:fld>
            <a:endParaRPr lang="zh-CN" altLang="en-US"/>
          </a:p>
        </p:txBody>
      </p:sp>
    </p:spTree>
    <p:extLst>
      <p:ext uri="{BB962C8B-B14F-4D97-AF65-F5344CB8AC3E}">
        <p14:creationId xmlns:p14="http://schemas.microsoft.com/office/powerpoint/2010/main" val="42336845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18</a:t>
            </a:fld>
            <a:endParaRPr lang="zh-CN" altLang="en-US"/>
          </a:p>
        </p:txBody>
      </p:sp>
    </p:spTree>
    <p:extLst>
      <p:ext uri="{BB962C8B-B14F-4D97-AF65-F5344CB8AC3E}">
        <p14:creationId xmlns:p14="http://schemas.microsoft.com/office/powerpoint/2010/main" val="2268189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压缩时间分别分为四个阶段（初始化、读取、写入和检查点）和三个阶段（初始、</a:t>
            </a:r>
            <a:r>
              <a:rPr lang="en-US" altLang="zh-CN" b="0" i="0" dirty="0">
                <a:solidFill>
                  <a:srgbClr val="000000"/>
                </a:solidFill>
                <a:effectLst/>
                <a:latin typeface="微软雅黑" panose="020B0503020204020204" pitchFamily="34" charset="-122"/>
                <a:ea typeface="微软雅黑" panose="020B0503020204020204" pitchFamily="34" charset="-122"/>
              </a:rPr>
              <a:t>IZC</a:t>
            </a:r>
            <a:r>
              <a:rPr lang="zh-CN" altLang="en-US" b="0" i="0" dirty="0">
                <a:solidFill>
                  <a:srgbClr val="000000"/>
                </a:solidFill>
                <a:effectLst/>
                <a:latin typeface="微软雅黑" panose="020B0503020204020204" pitchFamily="34" charset="-122"/>
                <a:ea typeface="微软雅黑" panose="020B0503020204020204" pitchFamily="34" charset="-122"/>
              </a:rPr>
              <a:t>和检查点）</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与</a:t>
            </a:r>
            <a:r>
              <a:rPr lang="en-US" altLang="zh-CN" b="0" i="0" dirty="0">
                <a:solidFill>
                  <a:srgbClr val="000000"/>
                </a:solidFill>
                <a:effectLst/>
                <a:latin typeface="微软雅黑" panose="020B0503020204020204" pitchFamily="34" charset="-122"/>
                <a:ea typeface="微软雅黑" panose="020B0503020204020204" pitchFamily="34" charset="-122"/>
              </a:rPr>
              <a:t>ZNS</a:t>
            </a:r>
            <a:r>
              <a:rPr lang="zh-CN" altLang="en-US" b="0" i="0" dirty="0">
                <a:solidFill>
                  <a:srgbClr val="000000"/>
                </a:solidFill>
                <a:effectLst/>
                <a:latin typeface="微软雅黑" panose="020B0503020204020204" pitchFamily="34" charset="-122"/>
                <a:ea typeface="微软雅黑" panose="020B0503020204020204" pitchFamily="34" charset="-122"/>
              </a:rPr>
              <a:t>相比，</a:t>
            </a:r>
            <a:r>
              <a:rPr lang="en-US" altLang="zh-CN" b="0" i="0" dirty="0">
                <a:solidFill>
                  <a:srgbClr val="000000"/>
                </a:solidFill>
                <a:effectLst/>
                <a:latin typeface="微软雅黑" panose="020B0503020204020204" pitchFamily="34" charset="-122"/>
                <a:ea typeface="微软雅黑" panose="020B0503020204020204" pitchFamily="34" charset="-122"/>
              </a:rPr>
              <a:t>IZC</a:t>
            </a:r>
            <a:r>
              <a:rPr lang="zh-CN" altLang="en-US" b="0" i="0" dirty="0">
                <a:solidFill>
                  <a:srgbClr val="000000"/>
                </a:solidFill>
                <a:effectLst/>
                <a:latin typeface="微软雅黑" panose="020B0503020204020204" pitchFamily="34" charset="-122"/>
                <a:ea typeface="微软雅黑" panose="020B0503020204020204" pitchFamily="34" charset="-122"/>
              </a:rPr>
              <a:t>通过消除主机级复制开销和利用回写操作，将区域压缩时间缩短了</a:t>
            </a:r>
            <a:r>
              <a:rPr lang="en-US" altLang="zh-CN" b="0" i="0" dirty="0">
                <a:solidFill>
                  <a:srgbClr val="000000"/>
                </a:solidFill>
                <a:effectLst/>
                <a:latin typeface="微软雅黑" panose="020B0503020204020204" pitchFamily="34" charset="-122"/>
                <a:ea typeface="微软雅黑" panose="020B0503020204020204" pitchFamily="34" charset="-122"/>
              </a:rPr>
              <a:t>28.2–51.7%</a:t>
            </a:r>
            <a:r>
              <a:rPr lang="zh-CN" altLang="en-US" b="0" i="0" dirty="0">
                <a:solidFill>
                  <a:srgbClr val="000000"/>
                </a:solidFill>
                <a:effectLst/>
                <a:latin typeface="微软雅黑" panose="020B0503020204020204" pitchFamily="34" charset="-122"/>
                <a:ea typeface="微软雅黑" panose="020B0503020204020204" pitchFamily="34" charset="-122"/>
              </a:rPr>
              <a:t>。在文件服务器、</a:t>
            </a:r>
            <a:r>
              <a:rPr lang="en-US" altLang="zh-CN" b="0" i="0" dirty="0" err="1">
                <a:solidFill>
                  <a:srgbClr val="000000"/>
                </a:solidFill>
                <a:effectLst/>
                <a:latin typeface="微软雅黑" panose="020B0503020204020204" pitchFamily="34" charset="-122"/>
                <a:ea typeface="微软雅黑" panose="020B0503020204020204" pitchFamily="34" charset="-122"/>
              </a:rPr>
              <a:t>varmail</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tpcc</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YCSB-a</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YCSB-f</a:t>
            </a:r>
            <a:r>
              <a:rPr lang="zh-CN" altLang="en-US" b="0" i="0" dirty="0">
                <a:solidFill>
                  <a:srgbClr val="000000"/>
                </a:solidFill>
                <a:effectLst/>
                <a:latin typeface="微软雅黑" panose="020B0503020204020204" pitchFamily="34" charset="-122"/>
                <a:ea typeface="微软雅黑" panose="020B0503020204020204" pitchFamily="34" charset="-122"/>
              </a:rPr>
              <a:t>的工作负载期间，所有存储内复制操作中的复制操作比率分别为</a:t>
            </a:r>
            <a:r>
              <a:rPr lang="en-US" altLang="zh-CN" b="0" i="0" dirty="0">
                <a:solidFill>
                  <a:srgbClr val="000000"/>
                </a:solidFill>
                <a:effectLst/>
                <a:latin typeface="微软雅黑" panose="020B0503020204020204" pitchFamily="34" charset="-122"/>
                <a:ea typeface="微软雅黑" panose="020B0503020204020204" pitchFamily="34" charset="-122"/>
              </a:rPr>
              <a:t>87%</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74%</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81%</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83%</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83%</a:t>
            </a:r>
            <a:r>
              <a:rPr lang="zh-CN" altLang="en-US" b="0" i="0" dirty="0">
                <a:solidFill>
                  <a:srgbClr val="000000"/>
                </a:solidFill>
                <a:effectLst/>
                <a:latin typeface="微软雅黑" panose="020B0503020204020204" pitchFamily="34" charset="-122"/>
                <a:ea typeface="微软雅黑" panose="020B0503020204020204" pitchFamily="34" charset="-122"/>
              </a:rPr>
              <a:t>。因为检查点阶段必须等待先前阶段的持续完成，所以检查点延迟包括写入操作或</a:t>
            </a:r>
            <a:r>
              <a:rPr lang="en-US" altLang="zh-CN" b="0" i="0" dirty="0">
                <a:solidFill>
                  <a:srgbClr val="000000"/>
                </a:solidFill>
                <a:effectLst/>
                <a:latin typeface="微软雅黑" panose="020B0503020204020204" pitchFamily="34" charset="-122"/>
                <a:ea typeface="微软雅黑" panose="020B0503020204020204" pitchFamily="34" charset="-122"/>
              </a:rPr>
              <a:t>IZC</a:t>
            </a:r>
            <a:r>
              <a:rPr lang="zh-CN" altLang="en-US" b="0" i="0" dirty="0">
                <a:solidFill>
                  <a:srgbClr val="000000"/>
                </a:solidFill>
                <a:effectLst/>
                <a:latin typeface="微软雅黑" panose="020B0503020204020204" pitchFamily="34" charset="-122"/>
                <a:ea typeface="微软雅黑" panose="020B0503020204020204" pitchFamily="34" charset="-122"/>
              </a:rPr>
              <a:t>操作完成的等待时间。</a:t>
            </a:r>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19</a:t>
            </a:fld>
            <a:endParaRPr lang="zh-CN" altLang="en-US"/>
          </a:p>
        </p:txBody>
      </p:sp>
    </p:spTree>
    <p:extLst>
      <p:ext uri="{BB962C8B-B14F-4D97-AF65-F5344CB8AC3E}">
        <p14:creationId xmlns:p14="http://schemas.microsoft.com/office/powerpoint/2010/main" val="3178438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a:t>
            </a:fld>
            <a:endParaRPr lang="zh-CN" altLang="en-US"/>
          </a:p>
        </p:txBody>
      </p:sp>
    </p:spTree>
    <p:extLst>
      <p:ext uri="{BB962C8B-B14F-4D97-AF65-F5344CB8AC3E}">
        <p14:creationId xmlns:p14="http://schemas.microsoft.com/office/powerpoint/2010/main" val="1004073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因为主机</a:t>
            </a:r>
            <a:r>
              <a:rPr lang="en-US" altLang="zh-CN" b="0" i="0" dirty="0">
                <a:solidFill>
                  <a:srgbClr val="000000"/>
                </a:solidFill>
                <a:effectLst/>
                <a:latin typeface="微软雅黑" panose="020B0503020204020204" pitchFamily="34" charset="-122"/>
                <a:ea typeface="微软雅黑" panose="020B0503020204020204" pitchFamily="34" charset="-122"/>
              </a:rPr>
              <a:t>IO</a:t>
            </a:r>
            <a:r>
              <a:rPr lang="zh-CN" altLang="en-US" b="0" i="0" dirty="0">
                <a:solidFill>
                  <a:srgbClr val="000000"/>
                </a:solidFill>
                <a:effectLst/>
                <a:latin typeface="微软雅黑" panose="020B0503020204020204" pitchFamily="34" charset="-122"/>
                <a:ea typeface="微软雅黑" panose="020B0503020204020204" pitchFamily="34" charset="-122"/>
              </a:rPr>
              <a:t>堆栈为速度更快的快闪介质提供了更大的</a:t>
            </a:r>
            <a:r>
              <a:rPr lang="en-US" altLang="zh-CN" b="0" i="0" dirty="0">
                <a:solidFill>
                  <a:srgbClr val="000000"/>
                </a:solidFill>
                <a:effectLst/>
                <a:latin typeface="微软雅黑" panose="020B0503020204020204" pitchFamily="34" charset="-122"/>
                <a:ea typeface="微软雅黑" panose="020B0503020204020204" pitchFamily="34" charset="-122"/>
              </a:rPr>
              <a:t>IO</a:t>
            </a:r>
            <a:r>
              <a:rPr lang="zh-CN" altLang="en-US" b="0" i="0" dirty="0">
                <a:solidFill>
                  <a:srgbClr val="000000"/>
                </a:solidFill>
                <a:effectLst/>
                <a:latin typeface="微软雅黑" panose="020B0503020204020204" pitchFamily="34" charset="-122"/>
                <a:ea typeface="微软雅黑" panose="020B0503020204020204" pitchFamily="34" charset="-122"/>
              </a:rPr>
              <a:t>延迟。</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使用</a:t>
            </a:r>
            <a:r>
              <a:rPr lang="en-US" altLang="zh-CN" b="0" i="0" dirty="0">
                <a:solidFill>
                  <a:srgbClr val="000000"/>
                </a:solidFill>
                <a:effectLst/>
                <a:latin typeface="微软雅黑" panose="020B0503020204020204" pitchFamily="34" charset="-122"/>
                <a:ea typeface="微软雅黑" panose="020B0503020204020204" pitchFamily="34" charset="-122"/>
              </a:rPr>
              <a:t>TLC</a:t>
            </a:r>
            <a:r>
              <a:rPr lang="zh-CN" altLang="en-US" b="0" i="0" dirty="0">
                <a:solidFill>
                  <a:srgbClr val="000000"/>
                </a:solidFill>
                <a:effectLst/>
                <a:latin typeface="微软雅黑" panose="020B0503020204020204" pitchFamily="34" charset="-122"/>
                <a:ea typeface="微软雅黑" panose="020B0503020204020204" pitchFamily="34" charset="-122"/>
              </a:rPr>
              <a:t>闪存时，</a:t>
            </a:r>
            <a:r>
              <a:rPr lang="en-US" altLang="zh-CN" b="0" i="0" dirty="0">
                <a:solidFill>
                  <a:srgbClr val="000000"/>
                </a:solidFill>
                <a:effectLst/>
                <a:latin typeface="微软雅黑" panose="020B0503020204020204" pitchFamily="34" charset="-122"/>
                <a:ea typeface="微软雅黑" panose="020B0503020204020204" pitchFamily="34" charset="-122"/>
              </a:rPr>
              <a:t>IZC-H</a:t>
            </a:r>
            <a:r>
              <a:rPr lang="zh-CN" altLang="en-US" b="0" i="0" dirty="0">
                <a:solidFill>
                  <a:srgbClr val="000000"/>
                </a:solidFill>
                <a:effectLst/>
                <a:latin typeface="微软雅黑" panose="020B0503020204020204" pitchFamily="34" charset="-122"/>
                <a:ea typeface="微软雅黑" panose="020B0503020204020204" pitchFamily="34" charset="-122"/>
              </a:rPr>
              <a:t>优于</a:t>
            </a:r>
            <a:r>
              <a:rPr lang="en-US" altLang="zh-CN" b="0" i="0" dirty="0">
                <a:solidFill>
                  <a:srgbClr val="000000"/>
                </a:solidFill>
                <a:effectLst/>
                <a:latin typeface="微软雅黑" panose="020B0503020204020204" pitchFamily="34" charset="-122"/>
                <a:ea typeface="微软雅黑" panose="020B0503020204020204" pitchFamily="34" charset="-122"/>
              </a:rPr>
              <a:t>IZC-D</a:t>
            </a:r>
            <a:r>
              <a:rPr lang="zh-CN" altLang="en-US" b="0" i="0" dirty="0">
                <a:solidFill>
                  <a:srgbClr val="000000"/>
                </a:solidFill>
                <a:effectLst/>
                <a:latin typeface="微软雅黑" panose="020B0503020204020204" pitchFamily="34" charset="-122"/>
                <a:ea typeface="微软雅黑" panose="020B0503020204020204" pitchFamily="34" charset="-122"/>
              </a:rPr>
              <a:t>，因为</a:t>
            </a:r>
            <a:r>
              <a:rPr lang="en-US" altLang="zh-CN" b="0" i="0" dirty="0">
                <a:solidFill>
                  <a:srgbClr val="000000"/>
                </a:solidFill>
                <a:effectLst/>
                <a:latin typeface="微软雅黑" panose="020B0503020204020204" pitchFamily="34" charset="-122"/>
                <a:ea typeface="微软雅黑" panose="020B0503020204020204" pitchFamily="34" charset="-122"/>
              </a:rPr>
              <a:t>TLC</a:t>
            </a:r>
            <a:r>
              <a:rPr lang="zh-CN" altLang="en-US" b="0" i="0" dirty="0">
                <a:solidFill>
                  <a:srgbClr val="000000"/>
                </a:solidFill>
                <a:effectLst/>
                <a:latin typeface="微软雅黑" panose="020B0503020204020204" pitchFamily="34" charset="-122"/>
                <a:ea typeface="微软雅黑" panose="020B0503020204020204" pitchFamily="34" charset="-122"/>
              </a:rPr>
              <a:t>闪存读取延迟比主机级写入请求处理开销更长。然而，当使用</a:t>
            </a:r>
            <a:r>
              <a:rPr lang="en-US" altLang="zh-CN" b="0" i="0" dirty="0">
                <a:solidFill>
                  <a:srgbClr val="000000"/>
                </a:solidFill>
                <a:effectLst/>
                <a:latin typeface="微软雅黑" panose="020B0503020204020204" pitchFamily="34" charset="-122"/>
                <a:ea typeface="微软雅黑" panose="020B0503020204020204" pitchFamily="34" charset="-122"/>
              </a:rPr>
              <a:t>MLC</a:t>
            </a:r>
            <a:r>
              <a:rPr lang="zh-CN" altLang="en-US" b="0" i="0" dirty="0">
                <a:solidFill>
                  <a:srgbClr val="000000"/>
                </a:solidFill>
                <a:effectLst/>
                <a:latin typeface="微软雅黑" panose="020B0503020204020204" pitchFamily="34" charset="-122"/>
                <a:ea typeface="微软雅黑" panose="020B0503020204020204" pitchFamily="34" charset="-122"/>
              </a:rPr>
              <a:t>闪存时，</a:t>
            </a:r>
            <a:r>
              <a:rPr lang="en-US" altLang="zh-CN" b="0" i="0" dirty="0">
                <a:solidFill>
                  <a:srgbClr val="000000"/>
                </a:solidFill>
                <a:effectLst/>
                <a:latin typeface="微软雅黑" panose="020B0503020204020204" pitchFamily="34" charset="-122"/>
                <a:ea typeface="微软雅黑" panose="020B0503020204020204" pitchFamily="34" charset="-122"/>
              </a:rPr>
              <a:t>IZC-H</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IZC-D</a:t>
            </a:r>
            <a:r>
              <a:rPr lang="zh-CN" altLang="en-US" b="0" i="0" dirty="0">
                <a:solidFill>
                  <a:srgbClr val="000000"/>
                </a:solidFill>
                <a:effectLst/>
                <a:latin typeface="微软雅黑" panose="020B0503020204020204" pitchFamily="34" charset="-122"/>
                <a:ea typeface="微软雅黑" panose="020B0503020204020204" pitchFamily="34" charset="-122"/>
              </a:rPr>
              <a:t>之间的性能差异减小。如果通过使用</a:t>
            </a:r>
            <a:r>
              <a:rPr lang="en-US" altLang="zh-CN" b="0" i="0" dirty="0">
                <a:solidFill>
                  <a:srgbClr val="000000"/>
                </a:solidFill>
                <a:effectLst/>
                <a:latin typeface="微软雅黑" panose="020B0503020204020204" pitchFamily="34" charset="-122"/>
                <a:ea typeface="微软雅黑" panose="020B0503020204020204" pitchFamily="34" charset="-122"/>
              </a:rPr>
              <a:t>ZNAND</a:t>
            </a:r>
            <a:r>
              <a:rPr lang="zh-CN" altLang="en-US" b="0" i="0" dirty="0">
                <a:solidFill>
                  <a:srgbClr val="000000"/>
                </a:solidFill>
                <a:effectLst/>
                <a:latin typeface="微软雅黑" panose="020B0503020204020204" pitchFamily="34" charset="-122"/>
                <a:ea typeface="微软雅黑" panose="020B0503020204020204" pitchFamily="34" charset="-122"/>
              </a:rPr>
              <a:t>进一步缩短闪存访问时间，</a:t>
            </a:r>
            <a:r>
              <a:rPr lang="en-US" altLang="zh-CN" b="0" i="0" dirty="0">
                <a:solidFill>
                  <a:srgbClr val="000000"/>
                </a:solidFill>
                <a:effectLst/>
                <a:latin typeface="微软雅黑" panose="020B0503020204020204" pitchFamily="34" charset="-122"/>
                <a:ea typeface="微软雅黑" panose="020B0503020204020204" pitchFamily="34" charset="-122"/>
              </a:rPr>
              <a:t>IZC-D</a:t>
            </a:r>
            <a:r>
              <a:rPr lang="zh-CN" altLang="en-US" b="0" i="0" dirty="0">
                <a:solidFill>
                  <a:srgbClr val="000000"/>
                </a:solidFill>
                <a:effectLst/>
                <a:latin typeface="微软雅黑" panose="020B0503020204020204" pitchFamily="34" charset="-122"/>
                <a:ea typeface="微软雅黑" panose="020B0503020204020204" pitchFamily="34" charset="-122"/>
              </a:rPr>
              <a:t>将提供更好的性能（即，无论目标块是否已缓存，都将所有拷贝请求卸载到存储器，从而获得更好的性能）。在以下使用</a:t>
            </a:r>
            <a:r>
              <a:rPr lang="en-US" altLang="zh-CN" b="0" i="0" dirty="0">
                <a:solidFill>
                  <a:srgbClr val="000000"/>
                </a:solidFill>
                <a:effectLst/>
                <a:latin typeface="微软雅黑" panose="020B0503020204020204" pitchFamily="34" charset="-122"/>
                <a:ea typeface="微软雅黑" panose="020B0503020204020204" pitchFamily="34" charset="-122"/>
              </a:rPr>
              <a:t>MLC</a:t>
            </a:r>
            <a:r>
              <a:rPr lang="zh-CN" altLang="en-US" b="0" i="0" dirty="0">
                <a:solidFill>
                  <a:srgbClr val="000000"/>
                </a:solidFill>
                <a:effectLst/>
                <a:latin typeface="微软雅黑" panose="020B0503020204020204" pitchFamily="34" charset="-122"/>
                <a:ea typeface="微软雅黑" panose="020B0503020204020204" pitchFamily="34" charset="-122"/>
              </a:rPr>
              <a:t>闪存的实验中，我们默认使用</a:t>
            </a:r>
            <a:r>
              <a:rPr lang="en-US" altLang="zh-CN" b="0" i="0" dirty="0">
                <a:solidFill>
                  <a:srgbClr val="000000"/>
                </a:solidFill>
                <a:effectLst/>
                <a:latin typeface="微软雅黑" panose="020B0503020204020204" pitchFamily="34" charset="-122"/>
                <a:ea typeface="微软雅黑" panose="020B0503020204020204" pitchFamily="34" charset="-122"/>
              </a:rPr>
              <a:t>IZC-H</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20</a:t>
            </a:fld>
            <a:endParaRPr lang="zh-CN" altLang="en-US"/>
          </a:p>
        </p:txBody>
      </p:sp>
    </p:spTree>
    <p:extLst>
      <p:ext uri="{BB962C8B-B14F-4D97-AF65-F5344CB8AC3E}">
        <p14:creationId xmlns:p14="http://schemas.microsoft.com/office/powerpoint/2010/main" val="34745146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图</a:t>
            </a:r>
            <a:r>
              <a:rPr lang="en-US" altLang="zh-CN" b="0" i="0" dirty="0">
                <a:solidFill>
                  <a:srgbClr val="000000"/>
                </a:solidFill>
                <a:effectLst/>
                <a:latin typeface="微软雅黑" panose="020B0503020204020204" pitchFamily="34" charset="-122"/>
                <a:ea typeface="微软雅黑" panose="020B0503020204020204" pitchFamily="34" charset="-122"/>
              </a:rPr>
              <a:t>7</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b</a:t>
            </a:r>
            <a:r>
              <a:rPr lang="zh-CN" altLang="en-US" b="0" i="0" dirty="0">
                <a:solidFill>
                  <a:srgbClr val="000000"/>
                </a:solidFill>
                <a:effectLst/>
                <a:latin typeface="微软雅黑" panose="020B0503020204020204" pitchFamily="34" charset="-122"/>
                <a:ea typeface="微软雅黑" panose="020B0503020204020204" pitchFamily="34" charset="-122"/>
              </a:rPr>
              <a:t>）显示了文件系统元数据开销，它指示了节点块和文件系统元数据块上的写入流量。开销值被标准化为用户数据流量。</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en-US" altLang="zh-CN" b="0" i="0" dirty="0">
                <a:solidFill>
                  <a:srgbClr val="000000"/>
                </a:solidFill>
                <a:effectLst/>
                <a:latin typeface="微软雅黑" panose="020B0503020204020204" pitchFamily="34" charset="-122"/>
                <a:ea typeface="微软雅黑" panose="020B0503020204020204" pitchFamily="34" charset="-122"/>
              </a:rPr>
              <a:t>ZNS+</a:t>
            </a:r>
            <a:r>
              <a:rPr lang="zh-CN" altLang="en-US" b="0" i="0" dirty="0">
                <a:solidFill>
                  <a:srgbClr val="000000"/>
                </a:solidFill>
                <a:effectLst/>
                <a:latin typeface="微软雅黑" panose="020B0503020204020204" pitchFamily="34" charset="-122"/>
                <a:ea typeface="微软雅黑" panose="020B0503020204020204" pitchFamily="34" charset="-122"/>
              </a:rPr>
              <a:t>在所有基准测试中均优于</a:t>
            </a:r>
            <a:r>
              <a:rPr lang="en-US" altLang="zh-CN" b="0" i="0" dirty="0">
                <a:solidFill>
                  <a:srgbClr val="000000"/>
                </a:solidFill>
                <a:effectLst/>
                <a:latin typeface="微软雅黑" panose="020B0503020204020204" pitchFamily="34" charset="-122"/>
                <a:ea typeface="微软雅黑" panose="020B0503020204020204" pitchFamily="34" charset="-122"/>
              </a:rPr>
              <a:t>ZNS</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IZC</a:t>
            </a:r>
            <a:r>
              <a:rPr lang="zh-CN" altLang="en-US" b="0" i="0" dirty="0">
                <a:solidFill>
                  <a:srgbClr val="000000"/>
                </a:solidFill>
                <a:effectLst/>
                <a:latin typeface="微软雅黑" panose="020B0503020204020204" pitchFamily="34" charset="-122"/>
                <a:ea typeface="微软雅黑" panose="020B0503020204020204" pitchFamily="34" charset="-122"/>
              </a:rPr>
              <a:t>。</a:t>
            </a:r>
          </a:p>
          <a:p>
            <a:pPr algn="just"/>
            <a:r>
              <a:rPr lang="en-US" altLang="zh-CN" b="0" i="0" dirty="0">
                <a:solidFill>
                  <a:srgbClr val="000000"/>
                </a:solidFill>
                <a:effectLst/>
                <a:latin typeface="微软雅黑" panose="020B0503020204020204" pitchFamily="34" charset="-122"/>
                <a:ea typeface="微软雅黑" panose="020B0503020204020204" pitchFamily="34" charset="-122"/>
              </a:rPr>
              <a:t>ZNS+</a:t>
            </a:r>
            <a:r>
              <a:rPr lang="zh-CN" altLang="en-US" b="0" i="0" dirty="0">
                <a:solidFill>
                  <a:srgbClr val="000000"/>
                </a:solidFill>
                <a:effectLst/>
                <a:latin typeface="微软雅黑" panose="020B0503020204020204" pitchFamily="34" charset="-122"/>
                <a:ea typeface="微软雅黑" panose="020B0503020204020204" pitchFamily="34" charset="-122"/>
              </a:rPr>
              <a:t>的产量约为</a:t>
            </a:r>
            <a:r>
              <a:rPr lang="en-US" altLang="zh-CN" b="0" i="0" dirty="0">
                <a:solidFill>
                  <a:srgbClr val="000000"/>
                </a:solidFill>
                <a:effectLst/>
                <a:latin typeface="微软雅黑" panose="020B0503020204020204" pitchFamily="34" charset="-122"/>
                <a:ea typeface="微软雅黑" panose="020B0503020204020204" pitchFamily="34" charset="-122"/>
              </a:rPr>
              <a:t>ZNS</a:t>
            </a:r>
            <a:r>
              <a:rPr lang="zh-CN" altLang="en-US" b="0" i="0" dirty="0">
                <a:solidFill>
                  <a:srgbClr val="000000"/>
                </a:solidFill>
                <a:effectLst/>
                <a:latin typeface="微软雅黑" panose="020B0503020204020204" pitchFamily="34" charset="-122"/>
                <a:ea typeface="微软雅黑" panose="020B0503020204020204" pitchFamily="34" charset="-122"/>
              </a:rPr>
              <a:t>的</a:t>
            </a:r>
            <a:r>
              <a:rPr lang="en-US" altLang="zh-CN" b="0" i="0" dirty="0">
                <a:solidFill>
                  <a:srgbClr val="000000"/>
                </a:solidFill>
                <a:effectLst/>
                <a:latin typeface="微软雅黑" panose="020B0503020204020204" pitchFamily="34" charset="-122"/>
                <a:ea typeface="微软雅黑" panose="020B0503020204020204" pitchFamily="34" charset="-122"/>
              </a:rPr>
              <a:t>1.33–2.91</a:t>
            </a:r>
            <a:r>
              <a:rPr lang="zh-CN" altLang="en-US" b="0" i="0" dirty="0">
                <a:solidFill>
                  <a:srgbClr val="000000"/>
                </a:solidFill>
                <a:effectLst/>
                <a:latin typeface="微软雅黑" panose="020B0503020204020204" pitchFamily="34" charset="-122"/>
                <a:ea typeface="微软雅黑" panose="020B0503020204020204" pitchFamily="34" charset="-122"/>
              </a:rPr>
              <a:t>倍。如图</a:t>
            </a:r>
            <a:r>
              <a:rPr lang="en-US" altLang="zh-CN" b="0" i="0" dirty="0">
                <a:solidFill>
                  <a:srgbClr val="000000"/>
                </a:solidFill>
                <a:effectLst/>
                <a:latin typeface="微软雅黑" panose="020B0503020204020204" pitchFamily="34" charset="-122"/>
                <a:ea typeface="微软雅黑" panose="020B0503020204020204" pitchFamily="34" charset="-122"/>
              </a:rPr>
              <a:t>7</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b</a:t>
            </a:r>
            <a:r>
              <a:rPr lang="zh-CN" altLang="en-US" b="0" i="0" dirty="0">
                <a:solidFill>
                  <a:srgbClr val="000000"/>
                </a:solidFill>
                <a:effectLst/>
                <a:latin typeface="微软雅黑" panose="020B0503020204020204" pitchFamily="34" charset="-122"/>
                <a:ea typeface="微软雅黑" panose="020B0503020204020204" pitchFamily="34" charset="-122"/>
              </a:rPr>
              <a:t>）所示，</a:t>
            </a:r>
            <a:r>
              <a:rPr lang="en-US" altLang="zh-CN" b="0" i="0" dirty="0">
                <a:solidFill>
                  <a:srgbClr val="000000"/>
                </a:solidFill>
                <a:effectLst/>
                <a:latin typeface="微软雅黑" panose="020B0503020204020204" pitchFamily="34" charset="-122"/>
                <a:ea typeface="微软雅黑" panose="020B0503020204020204" pitchFamily="34" charset="-122"/>
              </a:rPr>
              <a:t>ZNS+</a:t>
            </a:r>
            <a:r>
              <a:rPr lang="zh-CN" altLang="en-US" b="0" i="0" dirty="0">
                <a:solidFill>
                  <a:srgbClr val="000000"/>
                </a:solidFill>
                <a:effectLst/>
                <a:latin typeface="微软雅黑" panose="020B0503020204020204" pitchFamily="34" charset="-122"/>
                <a:ea typeface="微软雅黑" panose="020B0503020204020204" pitchFamily="34" charset="-122"/>
              </a:rPr>
              <a:t>修改的节点块和元数据块更少，因为线程日志不会调用检查点。与</a:t>
            </a:r>
            <a:r>
              <a:rPr lang="en-US" altLang="zh-CN" b="0" i="0" dirty="0">
                <a:solidFill>
                  <a:srgbClr val="000000"/>
                </a:solidFill>
                <a:effectLst/>
                <a:latin typeface="微软雅黑" panose="020B0503020204020204" pitchFamily="34" charset="-122"/>
                <a:ea typeface="微软雅黑" panose="020B0503020204020204" pitchFamily="34" charset="-122"/>
              </a:rPr>
              <a:t>IZC</a:t>
            </a:r>
            <a:r>
              <a:rPr lang="zh-CN" altLang="en-US" b="0" i="0" dirty="0">
                <a:solidFill>
                  <a:srgbClr val="000000"/>
                </a:solidFill>
                <a:effectLst/>
                <a:latin typeface="微软雅黑" panose="020B0503020204020204" pitchFamily="34" charset="-122"/>
                <a:ea typeface="微软雅黑" panose="020B0503020204020204" pitchFamily="34" charset="-122"/>
              </a:rPr>
              <a:t>相比，</a:t>
            </a:r>
            <a:r>
              <a:rPr lang="en-US" altLang="zh-CN" b="0" i="0" dirty="0">
                <a:solidFill>
                  <a:srgbClr val="000000"/>
                </a:solidFill>
                <a:effectLst/>
                <a:latin typeface="微软雅黑" panose="020B0503020204020204" pitchFamily="34" charset="-122"/>
                <a:ea typeface="微软雅黑" panose="020B0503020204020204" pitchFamily="34" charset="-122"/>
              </a:rPr>
              <a:t>ZNS+</a:t>
            </a:r>
            <a:r>
              <a:rPr lang="zh-CN" altLang="en-US" b="0" i="0" dirty="0">
                <a:solidFill>
                  <a:srgbClr val="000000"/>
                </a:solidFill>
                <a:effectLst/>
                <a:latin typeface="微软雅黑" panose="020B0503020204020204" pitchFamily="34" charset="-122"/>
                <a:ea typeface="微软雅黑" panose="020B0503020204020204" pitchFamily="34" charset="-122"/>
              </a:rPr>
              <a:t>将</a:t>
            </a:r>
            <a:r>
              <a:rPr lang="en-US" altLang="zh-CN" b="0" i="0" dirty="0" err="1">
                <a:solidFill>
                  <a:srgbClr val="000000"/>
                </a:solidFill>
                <a:effectLst/>
                <a:latin typeface="微软雅黑" panose="020B0503020204020204" pitchFamily="34" charset="-122"/>
                <a:ea typeface="微软雅黑" panose="020B0503020204020204" pitchFamily="34" charset="-122"/>
              </a:rPr>
              <a:t>varmail</a:t>
            </a:r>
            <a:r>
              <a:rPr lang="zh-CN" altLang="en-US" b="0" i="0" dirty="0">
                <a:solidFill>
                  <a:srgbClr val="000000"/>
                </a:solidFill>
                <a:effectLst/>
                <a:latin typeface="微软雅黑" panose="020B0503020204020204" pitchFamily="34" charset="-122"/>
                <a:ea typeface="微软雅黑" panose="020B0503020204020204" pitchFamily="34" charset="-122"/>
              </a:rPr>
              <a:t>工作负载的节点和元数据写入流量减少了约</a:t>
            </a:r>
            <a:r>
              <a:rPr lang="en-US" altLang="zh-CN" b="0" i="0" dirty="0">
                <a:solidFill>
                  <a:srgbClr val="000000"/>
                </a:solidFill>
                <a:effectLst/>
                <a:latin typeface="微软雅黑" panose="020B0503020204020204" pitchFamily="34" charset="-122"/>
                <a:ea typeface="微软雅黑" panose="020B0503020204020204" pitchFamily="34" charset="-122"/>
              </a:rPr>
              <a:t>48%</a:t>
            </a:r>
            <a:r>
              <a:rPr lang="zh-CN" altLang="en-US" b="0" i="0" dirty="0">
                <a:solidFill>
                  <a:srgbClr val="000000"/>
                </a:solidFill>
                <a:effectLst/>
                <a:latin typeface="微软雅黑" panose="020B0503020204020204" pitchFamily="34" charset="-122"/>
                <a:ea typeface="微软雅黑" panose="020B0503020204020204" pitchFamily="34" charset="-122"/>
              </a:rPr>
              <a:t>。表</a:t>
            </a:r>
            <a:r>
              <a:rPr lang="en-US" altLang="zh-CN" b="0" i="0" dirty="0">
                <a:solidFill>
                  <a:srgbClr val="000000"/>
                </a:solidFill>
                <a:effectLst/>
                <a:latin typeface="微软雅黑" panose="020B0503020204020204" pitchFamily="34" charset="-122"/>
                <a:ea typeface="微软雅黑" panose="020B0503020204020204" pitchFamily="34" charset="-122"/>
              </a:rPr>
              <a:t>5</a:t>
            </a:r>
            <a:r>
              <a:rPr lang="zh-CN" altLang="en-US" b="0" i="0" dirty="0">
                <a:solidFill>
                  <a:srgbClr val="000000"/>
                </a:solidFill>
                <a:effectLst/>
                <a:latin typeface="微软雅黑" panose="020B0503020204020204" pitchFamily="34" charset="-122"/>
                <a:ea typeface="微软雅黑" panose="020B0503020204020204" pitchFamily="34" charset="-122"/>
              </a:rPr>
              <a:t>显示了</a:t>
            </a:r>
            <a:r>
              <a:rPr lang="en-US" altLang="zh-CN" b="0" i="0" dirty="0">
                <a:solidFill>
                  <a:srgbClr val="000000"/>
                </a:solidFill>
                <a:effectLst/>
                <a:latin typeface="微软雅黑" panose="020B0503020204020204" pitchFamily="34" charset="-122"/>
                <a:ea typeface="微软雅黑" panose="020B0503020204020204" pitchFamily="34" charset="-122"/>
              </a:rPr>
              <a:t>ZNS+</a:t>
            </a:r>
            <a:r>
              <a:rPr lang="zh-CN" altLang="en-US" b="0" i="0" dirty="0">
                <a:solidFill>
                  <a:srgbClr val="000000"/>
                </a:solidFill>
                <a:effectLst/>
                <a:latin typeface="微软雅黑" panose="020B0503020204020204" pitchFamily="34" charset="-122"/>
                <a:ea typeface="微软雅黑" panose="020B0503020204020204" pitchFamily="34" charset="-122"/>
              </a:rPr>
              <a:t>中通过螺纹测井回收的管段比例。在所有工作负载中，超过</a:t>
            </a:r>
            <a:r>
              <a:rPr lang="en-US" altLang="zh-CN" b="0" i="0" dirty="0">
                <a:solidFill>
                  <a:srgbClr val="000000"/>
                </a:solidFill>
                <a:effectLst/>
                <a:latin typeface="微软雅黑" panose="020B0503020204020204" pitchFamily="34" charset="-122"/>
                <a:ea typeface="微软雅黑" panose="020B0503020204020204" pitchFamily="34" charset="-122"/>
              </a:rPr>
              <a:t>85.8%</a:t>
            </a:r>
            <a:r>
              <a:rPr lang="zh-CN" altLang="en-US" b="0" i="0" dirty="0">
                <a:solidFill>
                  <a:srgbClr val="000000"/>
                </a:solidFill>
                <a:effectLst/>
                <a:latin typeface="微软雅黑" panose="020B0503020204020204" pitchFamily="34" charset="-122"/>
                <a:ea typeface="微软雅黑" panose="020B0503020204020204" pitchFamily="34" charset="-122"/>
              </a:rPr>
              <a:t>的回收段由</a:t>
            </a:r>
            <a:r>
              <a:rPr lang="en-US" altLang="zh-CN" b="0" i="0" dirty="0">
                <a:solidFill>
                  <a:srgbClr val="000000"/>
                </a:solidFill>
                <a:effectLst/>
                <a:latin typeface="微软雅黑" panose="020B0503020204020204" pitchFamily="34" charset="-122"/>
                <a:ea typeface="微软雅黑" panose="020B0503020204020204" pitchFamily="34" charset="-122"/>
              </a:rPr>
              <a:t>ZNS+</a:t>
            </a:r>
            <a:r>
              <a:rPr lang="zh-CN" altLang="en-US" b="0" i="0" dirty="0">
                <a:solidFill>
                  <a:srgbClr val="000000"/>
                </a:solidFill>
                <a:effectLst/>
                <a:latin typeface="微软雅黑" panose="020B0503020204020204" pitchFamily="34" charset="-122"/>
                <a:ea typeface="微软雅黑" panose="020B0503020204020204" pitchFamily="34" charset="-122"/>
              </a:rPr>
              <a:t>中的线程日志处理，因为我们的定期检查点方案限制了预无效块的数量。</a:t>
            </a:r>
          </a:p>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21</a:t>
            </a:fld>
            <a:endParaRPr lang="zh-CN" altLang="en-US"/>
          </a:p>
        </p:txBody>
      </p:sp>
    </p:spTree>
    <p:extLst>
      <p:ext uri="{BB962C8B-B14F-4D97-AF65-F5344CB8AC3E}">
        <p14:creationId xmlns:p14="http://schemas.microsoft.com/office/powerpoint/2010/main" val="42276434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随着芯片级并行度的增加，</a:t>
            </a:r>
            <a:r>
              <a:rPr lang="en-US" altLang="zh-CN" b="0" i="0" dirty="0">
                <a:solidFill>
                  <a:srgbClr val="000000"/>
                </a:solidFill>
                <a:effectLst/>
                <a:latin typeface="微软雅黑" panose="020B0503020204020204" pitchFamily="34" charset="-122"/>
                <a:ea typeface="微软雅黑" panose="020B0503020204020204" pitchFamily="34" charset="-122"/>
              </a:rPr>
              <a:t>ZNS</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IZC</a:t>
            </a:r>
            <a:r>
              <a:rPr lang="zh-CN" altLang="en-US" b="0" i="0" dirty="0">
                <a:solidFill>
                  <a:srgbClr val="000000"/>
                </a:solidFill>
                <a:effectLst/>
                <a:latin typeface="微软雅黑" panose="020B0503020204020204" pitchFamily="34" charset="-122"/>
                <a:ea typeface="微软雅黑" panose="020B0503020204020204" pitchFamily="34" charset="-122"/>
              </a:rPr>
              <a:t>在带宽上呈现缓慢的增长率；相比之下，</a:t>
            </a:r>
            <a:r>
              <a:rPr lang="en-US" altLang="zh-CN" b="0" i="0" dirty="0">
                <a:solidFill>
                  <a:srgbClr val="000000"/>
                </a:solidFill>
                <a:effectLst/>
                <a:latin typeface="微软雅黑" panose="020B0503020204020204" pitchFamily="34" charset="-122"/>
                <a:ea typeface="微软雅黑" panose="020B0503020204020204" pitchFamily="34" charset="-122"/>
              </a:rPr>
              <a:t>ZNS+</a:t>
            </a:r>
            <a:r>
              <a:rPr lang="zh-CN" altLang="en-US" b="0" i="0" dirty="0">
                <a:solidFill>
                  <a:srgbClr val="000000"/>
                </a:solidFill>
                <a:effectLst/>
                <a:latin typeface="微软雅黑" panose="020B0503020204020204" pitchFamily="34" charset="-122"/>
                <a:ea typeface="微软雅黑" panose="020B0503020204020204" pitchFamily="34" charset="-122"/>
              </a:rPr>
              <a:t>显示出更快的带宽增长率，因为可以通过</a:t>
            </a:r>
            <a:r>
              <a:rPr lang="en-US" altLang="zh-CN" b="0" i="0" dirty="0">
                <a:solidFill>
                  <a:srgbClr val="000000"/>
                </a:solidFill>
                <a:effectLst/>
                <a:latin typeface="微软雅黑" panose="020B0503020204020204" pitchFamily="34" charset="-122"/>
                <a:ea typeface="微软雅黑" panose="020B0503020204020204" pitchFamily="34" charset="-122"/>
              </a:rPr>
              <a:t>PPA</a:t>
            </a:r>
            <a:r>
              <a:rPr lang="zh-CN" altLang="en-US" b="0" i="0" dirty="0">
                <a:solidFill>
                  <a:srgbClr val="000000"/>
                </a:solidFill>
                <a:effectLst/>
                <a:latin typeface="微软雅黑" panose="020B0503020204020204" pitchFamily="34" charset="-122"/>
                <a:ea typeface="微软雅黑" panose="020B0503020204020204" pitchFamily="34" charset="-122"/>
              </a:rPr>
              <a:t>命令插入在后台执行大段的增加的块复制操作。</a:t>
            </a:r>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22</a:t>
            </a:fld>
            <a:endParaRPr lang="zh-CN" altLang="en-US"/>
          </a:p>
        </p:txBody>
      </p:sp>
    </p:spTree>
    <p:extLst>
      <p:ext uri="{BB962C8B-B14F-4D97-AF65-F5344CB8AC3E}">
        <p14:creationId xmlns:p14="http://schemas.microsoft.com/office/powerpoint/2010/main" val="8492273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23</a:t>
            </a:fld>
            <a:endParaRPr lang="zh-CN" altLang="en-US"/>
          </a:p>
        </p:txBody>
      </p:sp>
    </p:spTree>
    <p:extLst>
      <p:ext uri="{BB962C8B-B14F-4D97-AF65-F5344CB8AC3E}">
        <p14:creationId xmlns:p14="http://schemas.microsoft.com/office/powerpoint/2010/main" val="11286972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24</a:t>
            </a:fld>
            <a:endParaRPr lang="zh-CN" altLang="en-US"/>
          </a:p>
        </p:txBody>
      </p:sp>
    </p:spTree>
    <p:extLst>
      <p:ext uri="{BB962C8B-B14F-4D97-AF65-F5344CB8AC3E}">
        <p14:creationId xmlns:p14="http://schemas.microsoft.com/office/powerpoint/2010/main" val="13140808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25</a:t>
            </a:fld>
            <a:endParaRPr lang="zh-CN" altLang="en-US"/>
          </a:p>
        </p:txBody>
      </p:sp>
    </p:spTree>
    <p:extLst>
      <p:ext uri="{BB962C8B-B14F-4D97-AF65-F5344CB8AC3E}">
        <p14:creationId xmlns:p14="http://schemas.microsoft.com/office/powerpoint/2010/main" val="24823671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26</a:t>
            </a:fld>
            <a:endParaRPr lang="zh-CN" altLang="en-US"/>
          </a:p>
        </p:txBody>
      </p:sp>
    </p:spTree>
    <p:extLst>
      <p:ext uri="{BB962C8B-B14F-4D97-AF65-F5344CB8AC3E}">
        <p14:creationId xmlns:p14="http://schemas.microsoft.com/office/powerpoint/2010/main" val="2845820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3</a:t>
            </a:fld>
            <a:endParaRPr lang="zh-CN" altLang="en-US"/>
          </a:p>
        </p:txBody>
      </p:sp>
    </p:spTree>
    <p:extLst>
      <p:ext uri="{BB962C8B-B14F-4D97-AF65-F5344CB8AC3E}">
        <p14:creationId xmlns:p14="http://schemas.microsoft.com/office/powerpoint/2010/main" val="181579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微软雅黑" panose="020B0503020204020204" pitchFamily="34" charset="-122"/>
                <a:ea typeface="微软雅黑" panose="020B0503020204020204" pitchFamily="34" charset="-122"/>
              </a:rPr>
              <a:t>主机级块复制需要</a:t>
            </a:r>
            <a:r>
              <a:rPr lang="en-US" altLang="zh-CN" b="0" i="0" dirty="0">
                <a:solidFill>
                  <a:srgbClr val="000000"/>
                </a:solidFill>
                <a:effectLst/>
                <a:latin typeface="微软雅黑" panose="020B0503020204020204" pitchFamily="34" charset="-122"/>
                <a:ea typeface="微软雅黑" panose="020B0503020204020204" pitchFamily="34" charset="-122"/>
              </a:rPr>
              <a:t>IO</a:t>
            </a:r>
            <a:r>
              <a:rPr lang="zh-CN" altLang="en-US" b="0" i="0" dirty="0">
                <a:solidFill>
                  <a:srgbClr val="000000"/>
                </a:solidFill>
                <a:effectLst/>
                <a:latin typeface="微软雅黑" panose="020B0503020204020204" pitchFamily="34" charset="-122"/>
                <a:ea typeface="微软雅黑" panose="020B0503020204020204" pitchFamily="34" charset="-122"/>
              </a:rPr>
              <a:t>请求处理、主机到设备的数据传输和读取数据的页面分配</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段压缩的数据复制操作是成批执行的，因此，许多未决写入请求的平均等待时间很长。</a:t>
            </a:r>
          </a:p>
          <a:p>
            <a:br>
              <a:rPr lang="zh-CN" altLang="en-US" dirty="0"/>
            </a:br>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4</a:t>
            </a:fld>
            <a:endParaRPr lang="zh-CN" altLang="en-US"/>
          </a:p>
        </p:txBody>
      </p:sp>
    </p:spTree>
    <p:extLst>
      <p:ext uri="{BB962C8B-B14F-4D97-AF65-F5344CB8AC3E}">
        <p14:creationId xmlns:p14="http://schemas.microsoft.com/office/powerpoint/2010/main" val="83762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5</a:t>
            </a:fld>
            <a:endParaRPr lang="zh-CN" altLang="en-US"/>
          </a:p>
        </p:txBody>
      </p:sp>
    </p:spTree>
    <p:extLst>
      <p:ext uri="{BB962C8B-B14F-4D97-AF65-F5344CB8AC3E}">
        <p14:creationId xmlns:p14="http://schemas.microsoft.com/office/powerpoint/2010/main" val="1989369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6</a:t>
            </a:fld>
            <a:endParaRPr lang="zh-CN" altLang="en-US"/>
          </a:p>
        </p:txBody>
      </p:sp>
    </p:spTree>
    <p:extLst>
      <p:ext uri="{BB962C8B-B14F-4D97-AF65-F5344CB8AC3E}">
        <p14:creationId xmlns:p14="http://schemas.microsoft.com/office/powerpoint/2010/main" val="2264946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7</a:t>
            </a:fld>
            <a:endParaRPr lang="zh-CN" altLang="en-US"/>
          </a:p>
        </p:txBody>
      </p:sp>
    </p:spTree>
    <p:extLst>
      <p:ext uri="{BB962C8B-B14F-4D97-AF65-F5344CB8AC3E}">
        <p14:creationId xmlns:p14="http://schemas.microsoft.com/office/powerpoint/2010/main" val="2586201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一次只能为每种类型打开一个段。将热数据和冷数据分离成不同的段可以降低段压缩成本。节点块包含索引节点或数据块索引，而数据块包含目录或用户文件数据。热段和暖段中的冷块在段压缩期间移动到冷段中。</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dirty="0"/>
          </a:p>
          <a:p>
            <a:pPr algn="just"/>
            <a:r>
              <a:rPr lang="en-US" altLang="zh-CN" b="0" i="0" dirty="0">
                <a:solidFill>
                  <a:srgbClr val="000000"/>
                </a:solidFill>
                <a:effectLst/>
                <a:latin typeface="微软雅黑" panose="020B0503020204020204" pitchFamily="34" charset="-122"/>
                <a:ea typeface="微软雅黑" panose="020B0503020204020204" pitchFamily="34" charset="-122"/>
              </a:rPr>
              <a:t>F2FS</a:t>
            </a:r>
            <a:r>
              <a:rPr lang="zh-CN" altLang="en-US" b="0" i="0" dirty="0">
                <a:solidFill>
                  <a:srgbClr val="000000"/>
                </a:solidFill>
                <a:effectLst/>
                <a:latin typeface="微软雅黑" panose="020B0503020204020204" pitchFamily="34" charset="-122"/>
                <a:ea typeface="微软雅黑" panose="020B0503020204020204" pitchFamily="34" charset="-122"/>
              </a:rPr>
              <a:t>支持附加日志记录和线程日志记录。在附加日志记录中，块被写入到干净的段，从而产生严格的顺序写入。</a:t>
            </a: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另一方面，线程日志记录将块写入现有脏段中的过时空间，而无需执行清理操作。</a:t>
            </a:r>
          </a:p>
          <a:p>
            <a:pPr algn="just"/>
            <a:r>
              <a:rPr lang="en-US" altLang="zh-CN" b="0" i="0" dirty="0">
                <a:solidFill>
                  <a:srgbClr val="000000"/>
                </a:solidFill>
                <a:effectLst/>
                <a:latin typeface="微软雅黑" panose="020B0503020204020204" pitchFamily="34" charset="-122"/>
                <a:ea typeface="微软雅黑" panose="020B0503020204020204" pitchFamily="34" charset="-122"/>
              </a:rPr>
              <a:t>F2FS</a:t>
            </a:r>
            <a:r>
              <a:rPr lang="zh-CN" altLang="en-US" b="0" i="0" dirty="0">
                <a:solidFill>
                  <a:srgbClr val="000000"/>
                </a:solidFill>
                <a:effectLst/>
                <a:latin typeface="微软雅黑" panose="020B0503020204020204" pitchFamily="34" charset="-122"/>
                <a:ea typeface="微软雅黑" panose="020B0503020204020204" pitchFamily="34" charset="-122"/>
              </a:rPr>
              <a:t>使用自适应日志记录策略。</a:t>
            </a:r>
          </a:p>
        </p:txBody>
      </p:sp>
      <p:sp>
        <p:nvSpPr>
          <p:cNvPr id="4" name="灯片编号占位符 3"/>
          <p:cNvSpPr>
            <a:spLocks noGrp="1"/>
          </p:cNvSpPr>
          <p:nvPr>
            <p:ph type="sldNum" sz="quarter" idx="10"/>
          </p:nvPr>
        </p:nvSpPr>
        <p:spPr/>
        <p:txBody>
          <a:bodyPr/>
          <a:lstStyle/>
          <a:p>
            <a:fld id="{B9BCC932-0C1F-4C94-8B9A-3944ABBB4E30}" type="slidenum">
              <a:rPr lang="zh-CN" altLang="en-US" smtClean="0"/>
              <a:t>8</a:t>
            </a:fld>
            <a:endParaRPr lang="zh-CN" altLang="en-US"/>
          </a:p>
        </p:txBody>
      </p:sp>
    </p:spTree>
    <p:extLst>
      <p:ext uri="{BB962C8B-B14F-4D97-AF65-F5344CB8AC3E}">
        <p14:creationId xmlns:p14="http://schemas.microsoft.com/office/powerpoint/2010/main" val="1601292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9</a:t>
            </a:fld>
            <a:endParaRPr lang="zh-CN" altLang="en-US"/>
          </a:p>
        </p:txBody>
      </p:sp>
    </p:spTree>
    <p:extLst>
      <p:ext uri="{BB962C8B-B14F-4D97-AF65-F5344CB8AC3E}">
        <p14:creationId xmlns:p14="http://schemas.microsoft.com/office/powerpoint/2010/main" val="1775470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2022/11/30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15544025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2022/11/30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95661261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2022/11/30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26070570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2022/11/30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425198110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2022/11/30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49655602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2022/11/30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0099285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矩形 10"/>
          <p:cNvSpPr/>
          <p:nvPr userDrawn="1"/>
        </p:nvSpPr>
        <p:spPr>
          <a:xfrm>
            <a:off x="8325228" y="4544096"/>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AF6F278-ABF0-48CA-ADF0-1D43CCA8A181}" type="datetimeFigureOut">
              <a:rPr lang="zh-CN" altLang="en-US" smtClean="0"/>
              <a:t>2022/11/30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69654879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AF6F278-ABF0-48CA-ADF0-1D43CCA8A181}" type="datetimeFigureOut">
              <a:rPr lang="zh-CN" altLang="en-US" smtClean="0"/>
              <a:t>2022/11/30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98778536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6F278-ABF0-48CA-ADF0-1D43CCA8A181}" type="datetimeFigureOut">
              <a:rPr lang="zh-CN" altLang="en-US" smtClean="0"/>
              <a:t>2022/11/30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38076529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2022/11/30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00842119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2022/11/30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64958640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t>2022/11/30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636820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Tm="3000"/>
    </mc:Choice>
    <mc:Fallback xmlns="">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文本框 15"/>
          <p:cNvSpPr txBox="1"/>
          <p:nvPr/>
        </p:nvSpPr>
        <p:spPr>
          <a:xfrm>
            <a:off x="2297256" y="2327697"/>
            <a:ext cx="7902383" cy="1323439"/>
          </a:xfrm>
          <a:prstGeom prst="rect">
            <a:avLst/>
          </a:prstGeom>
          <a:noFill/>
        </p:spPr>
        <p:txBody>
          <a:bodyPr wrap="square" rtlCol="0">
            <a:spAutoFit/>
          </a:bodyPr>
          <a:lstStyle/>
          <a:p>
            <a:pPr algn="ctr"/>
            <a:r>
              <a:rPr lang="en-US" altLang="zh-CN" sz="4000" dirty="0">
                <a:solidFill>
                  <a:srgbClr val="1C4885"/>
                </a:solidFill>
                <a:latin typeface="Adobe 黑体 Std R" panose="020B0400000000000000" pitchFamily="34" charset="-122"/>
                <a:ea typeface="Adobe 黑体 Std R" panose="020B0400000000000000" pitchFamily="34" charset="-122"/>
                <a:cs typeface="+mn-ea"/>
                <a:sym typeface="+mn-lt"/>
              </a:rPr>
              <a:t>ZNS+</a:t>
            </a:r>
            <a:r>
              <a:rPr lang="zh-CN" altLang="en-US" sz="4000" dirty="0">
                <a:solidFill>
                  <a:srgbClr val="1C4885"/>
                </a:solidFill>
                <a:latin typeface="Adobe 黑体 Std R" panose="020B0400000000000000" pitchFamily="34" charset="-122"/>
                <a:ea typeface="Adobe 黑体 Std R" panose="020B0400000000000000" pitchFamily="34" charset="-122"/>
                <a:cs typeface="+mn-ea"/>
                <a:sym typeface="+mn-lt"/>
              </a:rPr>
              <a:t>：支持存储内区压缩的高级分区命名空间接口</a:t>
            </a:r>
          </a:p>
        </p:txBody>
      </p:sp>
      <p:sp>
        <p:nvSpPr>
          <p:cNvPr id="17" name="文本框 16"/>
          <p:cNvSpPr txBox="1"/>
          <p:nvPr/>
        </p:nvSpPr>
        <p:spPr>
          <a:xfrm>
            <a:off x="3680702" y="4595686"/>
            <a:ext cx="5135492" cy="369332"/>
          </a:xfrm>
          <a:prstGeom prst="rect">
            <a:avLst/>
          </a:prstGeom>
          <a:noFill/>
        </p:spPr>
        <p:txBody>
          <a:bodyPr wrap="square" rtlCol="0">
            <a:spAutoFit/>
          </a:bodyPr>
          <a:lstStyle/>
          <a:p>
            <a:pPr algn="ctr"/>
            <a:r>
              <a:rPr lang="zh-CN" altLang="en-US" dirty="0">
                <a:solidFill>
                  <a:schemeClr val="bg1">
                    <a:lumMod val="50000"/>
                  </a:schemeClr>
                </a:solidFill>
                <a:latin typeface="Adobe 黑体 Std R" panose="020B0400000000000000" pitchFamily="34" charset="-122"/>
                <a:ea typeface="Adobe 黑体 Std R" panose="020B0400000000000000" pitchFamily="34" charset="-122"/>
                <a:cs typeface="+mn-ea"/>
                <a:sym typeface="+mn-lt"/>
              </a:rPr>
              <a:t>汇报人：王梓尧   汇报时间：</a:t>
            </a:r>
            <a:r>
              <a:rPr lang="en-US" altLang="zh-CN" dirty="0">
                <a:solidFill>
                  <a:schemeClr val="bg1">
                    <a:lumMod val="50000"/>
                  </a:schemeClr>
                </a:solidFill>
                <a:latin typeface="Adobe 黑体 Std R" panose="020B0400000000000000" pitchFamily="34" charset="-122"/>
                <a:ea typeface="Adobe 黑体 Std R" panose="020B0400000000000000" pitchFamily="34" charset="-122"/>
                <a:cs typeface="+mn-ea"/>
                <a:sym typeface="+mn-lt"/>
              </a:rPr>
              <a:t>2022.12.01</a:t>
            </a:r>
            <a:endParaRPr lang="zh-CN" altLang="en-US" dirty="0">
              <a:solidFill>
                <a:schemeClr val="bg1">
                  <a:lumMod val="50000"/>
                </a:schemeClr>
              </a:solidFill>
              <a:latin typeface="Adobe 黑体 Std R" panose="020B0400000000000000" pitchFamily="34" charset="-122"/>
              <a:ea typeface="Adobe 黑体 Std R" panose="020B0400000000000000" pitchFamily="34" charset="-122"/>
              <a:cs typeface="+mn-ea"/>
              <a:sym typeface="+mn-lt"/>
            </a:endParaRPr>
          </a:p>
        </p:txBody>
      </p:sp>
      <p:cxnSp>
        <p:nvCxnSpPr>
          <p:cNvPr id="18" name="直接连接符 17"/>
          <p:cNvCxnSpPr/>
          <p:nvPr/>
        </p:nvCxnSpPr>
        <p:spPr>
          <a:xfrm>
            <a:off x="5315332" y="3738717"/>
            <a:ext cx="180000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738" y="759239"/>
            <a:ext cx="1184429" cy="976229"/>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66167" y="845109"/>
            <a:ext cx="2320905" cy="538039"/>
          </a:xfrm>
          <a:prstGeom prst="rect">
            <a:avLst/>
          </a:prstGeom>
        </p:spPr>
      </p:pic>
    </p:spTree>
    <p:extLst>
      <p:ext uri="{BB962C8B-B14F-4D97-AF65-F5344CB8AC3E}">
        <p14:creationId xmlns:p14="http://schemas.microsoft.com/office/powerpoint/2010/main" val="3440280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8107" y="305421"/>
            <a:ext cx="1184429" cy="976229"/>
          </a:xfrm>
          <a:prstGeom prst="rect">
            <a:avLst/>
          </a:prstGeom>
        </p:spPr>
      </p:pic>
      <p:pic>
        <p:nvPicPr>
          <p:cNvPr id="2" name="图片 1">
            <a:extLst>
              <a:ext uri="{FF2B5EF4-FFF2-40B4-BE49-F238E27FC236}">
                <a16:creationId xmlns:a16="http://schemas.microsoft.com/office/drawing/2014/main" id="{A27BEC9E-1F12-00A4-223E-7A10A402EBD6}"/>
              </a:ext>
            </a:extLst>
          </p:cNvPr>
          <p:cNvPicPr>
            <a:picLocks noChangeAspect="1"/>
          </p:cNvPicPr>
          <p:nvPr/>
        </p:nvPicPr>
        <p:blipFill>
          <a:blip r:embed="rId4"/>
          <a:stretch>
            <a:fillRect/>
          </a:stretch>
        </p:blipFill>
        <p:spPr>
          <a:xfrm>
            <a:off x="2617531" y="1281650"/>
            <a:ext cx="6956937" cy="2893551"/>
          </a:xfrm>
          <a:prstGeom prst="rect">
            <a:avLst/>
          </a:prstGeom>
        </p:spPr>
      </p:pic>
      <p:sp>
        <p:nvSpPr>
          <p:cNvPr id="8" name="文本框 7">
            <a:extLst>
              <a:ext uri="{FF2B5EF4-FFF2-40B4-BE49-F238E27FC236}">
                <a16:creationId xmlns:a16="http://schemas.microsoft.com/office/drawing/2014/main" id="{31B1D4D5-3456-CC7D-3759-607D38670326}"/>
              </a:ext>
            </a:extLst>
          </p:cNvPr>
          <p:cNvSpPr txBox="1"/>
          <p:nvPr/>
        </p:nvSpPr>
        <p:spPr>
          <a:xfrm>
            <a:off x="1077445" y="4426389"/>
            <a:ext cx="10037107" cy="646331"/>
          </a:xfrm>
          <a:prstGeom prst="rect">
            <a:avLst/>
          </a:prstGeom>
          <a:noFill/>
        </p:spPr>
        <p:txBody>
          <a:bodyPr wrap="square">
            <a:spAutoFit/>
          </a:bodyPr>
          <a:lstStyle/>
          <a:p>
            <a:r>
              <a:rPr lang="zh-CN" altLang="en-US" b="0" i="0" dirty="0">
                <a:solidFill>
                  <a:srgbClr val="000000"/>
                </a:solidFill>
                <a:effectLst/>
                <a:latin typeface="Adobe 黑体 Std R" panose="020B0400000000000000" pitchFamily="34" charset="-122"/>
                <a:ea typeface="Adobe 黑体 Std R" panose="020B0400000000000000" pitchFamily="34" charset="-122"/>
              </a:rPr>
              <a:t>读取阶段：如果受害段的有效块未缓存在页面缓存中，</a:t>
            </a:r>
            <a:r>
              <a:rPr lang="zh-CN" altLang="en-US" b="0" i="0" dirty="0">
                <a:solidFill>
                  <a:srgbClr val="C00000"/>
                </a:solidFill>
                <a:effectLst/>
                <a:latin typeface="Adobe 黑体 Std R" panose="020B0400000000000000" pitchFamily="34" charset="-122"/>
                <a:ea typeface="Adobe 黑体 Std R" panose="020B0400000000000000" pitchFamily="34" charset="-122"/>
              </a:rPr>
              <a:t>主机</a:t>
            </a:r>
            <a:r>
              <a:rPr lang="zh-CN" altLang="en-US" b="0" i="0" dirty="0">
                <a:solidFill>
                  <a:srgbClr val="000000"/>
                </a:solidFill>
                <a:effectLst/>
                <a:latin typeface="Adobe 黑体 Std R" panose="020B0400000000000000" pitchFamily="34" charset="-122"/>
                <a:ea typeface="Adobe 黑体 Std R" panose="020B0400000000000000" pitchFamily="34" charset="-122"/>
              </a:rPr>
              <a:t>会向</a:t>
            </a:r>
            <a:r>
              <a:rPr lang="en-US" altLang="zh-CN" b="0" i="0" dirty="0">
                <a:solidFill>
                  <a:srgbClr val="000000"/>
                </a:solidFill>
                <a:effectLst/>
                <a:latin typeface="Adobe 黑体 Std R" panose="020B0400000000000000" pitchFamily="34" charset="-122"/>
                <a:ea typeface="Adobe 黑体 Std R" panose="020B0400000000000000" pitchFamily="34" charset="-122"/>
              </a:rPr>
              <a:t>SSD</a:t>
            </a:r>
            <a:r>
              <a:rPr lang="zh-CN" altLang="en-US" b="0" i="0" dirty="0">
                <a:solidFill>
                  <a:srgbClr val="000000"/>
                </a:solidFill>
                <a:effectLst/>
                <a:latin typeface="Adobe 黑体 Std R" panose="020B0400000000000000" pitchFamily="34" charset="-122"/>
                <a:ea typeface="Adobe 黑体 Std R" panose="020B0400000000000000" pitchFamily="34" charset="-122"/>
              </a:rPr>
              <a:t>发送读取请求。在发送读取请求之前，必须在页面缓存中分配相应的内存页面，这可能会</a:t>
            </a:r>
            <a:r>
              <a:rPr lang="zh-CN" altLang="en-US" b="0" i="0" dirty="0">
                <a:solidFill>
                  <a:srgbClr val="C00000"/>
                </a:solidFill>
                <a:effectLst/>
                <a:latin typeface="Adobe 黑体 Std R" panose="020B0400000000000000" pitchFamily="34" charset="-122"/>
                <a:ea typeface="Adobe 黑体 Std R" panose="020B0400000000000000" pitchFamily="34" charset="-122"/>
              </a:rPr>
              <a:t>调用对存储器的写入请求</a:t>
            </a:r>
            <a:r>
              <a:rPr lang="zh-CN" altLang="en-US" b="0" i="0" dirty="0">
                <a:solidFill>
                  <a:srgbClr val="000000"/>
                </a:solidFill>
                <a:effectLst/>
                <a:latin typeface="Adobe 黑体 Std R" panose="020B0400000000000000" pitchFamily="34" charset="-122"/>
                <a:ea typeface="Adobe 黑体 Std R" panose="020B0400000000000000" pitchFamily="34" charset="-122"/>
              </a:rPr>
              <a:t>以回收页面帧</a:t>
            </a:r>
            <a:endParaRPr lang="zh-CN" altLang="en-US" dirty="0">
              <a:latin typeface="Adobe 黑体 Std R" panose="020B0400000000000000" pitchFamily="34" charset="-122"/>
              <a:ea typeface="Adobe 黑体 Std R" panose="020B0400000000000000" pitchFamily="34" charset="-122"/>
            </a:endParaRPr>
          </a:p>
        </p:txBody>
      </p:sp>
      <p:sp>
        <p:nvSpPr>
          <p:cNvPr id="10" name="文本框 9">
            <a:extLst>
              <a:ext uri="{FF2B5EF4-FFF2-40B4-BE49-F238E27FC236}">
                <a16:creationId xmlns:a16="http://schemas.microsoft.com/office/drawing/2014/main" id="{AA6711D3-3090-802E-5812-3855CE486F98}"/>
              </a:ext>
            </a:extLst>
          </p:cNvPr>
          <p:cNvSpPr txBox="1"/>
          <p:nvPr/>
        </p:nvSpPr>
        <p:spPr>
          <a:xfrm>
            <a:off x="1077444" y="5323908"/>
            <a:ext cx="10037107" cy="923330"/>
          </a:xfrm>
          <a:prstGeom prst="rect">
            <a:avLst/>
          </a:prstGeom>
          <a:noFill/>
        </p:spPr>
        <p:txBody>
          <a:bodyPr wrap="square">
            <a:spAutoFit/>
          </a:bodyPr>
          <a:lstStyle/>
          <a:p>
            <a:r>
              <a:rPr lang="zh-CN" altLang="en-US" b="0" i="0" dirty="0">
                <a:solidFill>
                  <a:srgbClr val="000000"/>
                </a:solidFill>
                <a:effectLst/>
                <a:latin typeface="Adobe 黑体 Std R" panose="020B0400000000000000" pitchFamily="34" charset="-122"/>
                <a:ea typeface="Adobe 黑体 Std R" panose="020B0400000000000000" pitchFamily="34" charset="-122"/>
              </a:rPr>
              <a:t>写入阶段：</a:t>
            </a:r>
            <a:r>
              <a:rPr lang="en-US" altLang="zh-CN" b="0" i="0" dirty="0">
                <a:solidFill>
                  <a:srgbClr val="000000"/>
                </a:solidFill>
                <a:effectLst/>
                <a:latin typeface="Adobe 黑体 Std R" panose="020B0400000000000000" pitchFamily="34" charset="-122"/>
                <a:ea typeface="Adobe 黑体 Std R" panose="020B0400000000000000" pitchFamily="34" charset="-122"/>
              </a:rPr>
              <a:t>LFS</a:t>
            </a:r>
            <a:r>
              <a:rPr lang="zh-CN" altLang="en-US" b="0" i="0" dirty="0">
                <a:solidFill>
                  <a:srgbClr val="000000"/>
                </a:solidFill>
                <a:effectLst/>
                <a:latin typeface="Adobe 黑体 Std R" panose="020B0400000000000000" pitchFamily="34" charset="-122"/>
                <a:ea typeface="Adobe 黑体 Std R" panose="020B0400000000000000" pitchFamily="34" charset="-122"/>
              </a:rPr>
              <a:t>中，采用附加日志记录方案，为目标段处的写入操作</a:t>
            </a:r>
            <a:r>
              <a:rPr lang="zh-CN" altLang="en-US" b="0" i="0" dirty="0">
                <a:solidFill>
                  <a:srgbClr val="C00000"/>
                </a:solidFill>
                <a:effectLst/>
                <a:latin typeface="Adobe 黑体 Std R" panose="020B0400000000000000" pitchFamily="34" charset="-122"/>
                <a:ea typeface="Adobe 黑体 Std R" panose="020B0400000000000000" pitchFamily="34" charset="-122"/>
              </a:rPr>
              <a:t>顺序分配新块</a:t>
            </a:r>
            <a:r>
              <a:rPr lang="zh-CN" altLang="en-US" b="0" i="0" dirty="0">
                <a:solidFill>
                  <a:srgbClr val="000000"/>
                </a:solidFill>
                <a:effectLst/>
                <a:latin typeface="Adobe 黑体 Std R" panose="020B0400000000000000" pitchFamily="34" charset="-122"/>
                <a:ea typeface="Adobe 黑体 Std R" panose="020B0400000000000000" pitchFamily="34" charset="-122"/>
              </a:rPr>
              <a:t>，文件系统将发出一个大的写入请求以减少请求处理开销。文件系统</a:t>
            </a:r>
            <a:r>
              <a:rPr lang="zh-CN" altLang="en-US" b="0" i="0" dirty="0">
                <a:solidFill>
                  <a:srgbClr val="C00000"/>
                </a:solidFill>
                <a:effectLst/>
                <a:latin typeface="Adobe 黑体 Std R" panose="020B0400000000000000" pitchFamily="34" charset="-122"/>
                <a:ea typeface="Adobe 黑体 Std R" panose="020B0400000000000000" pitchFamily="34" charset="-122"/>
              </a:rPr>
              <a:t>等待</a:t>
            </a:r>
            <a:r>
              <a:rPr lang="zh-CN" altLang="en-US" b="0" i="0" dirty="0">
                <a:solidFill>
                  <a:srgbClr val="000000"/>
                </a:solidFill>
                <a:effectLst/>
                <a:latin typeface="Adobe 黑体 Std R" panose="020B0400000000000000" pitchFamily="34" charset="-122"/>
                <a:ea typeface="Adobe 黑体 Std R" panose="020B0400000000000000" pitchFamily="34" charset="-122"/>
              </a:rPr>
              <a:t>直到所有目标块都被传送到页面缓存，而不是在每个块的读取操作完成时立即发出写入请求。</a:t>
            </a:r>
            <a:endParaRPr lang="zh-CN" altLang="en-US" dirty="0">
              <a:latin typeface="Adobe 黑体 Std R" panose="020B0400000000000000" pitchFamily="34" charset="-122"/>
              <a:ea typeface="Adobe 黑体 Std R" panose="020B0400000000000000" pitchFamily="34" charset="-122"/>
            </a:endParaRPr>
          </a:p>
        </p:txBody>
      </p:sp>
      <p:sp>
        <p:nvSpPr>
          <p:cNvPr id="12" name="文本框 11">
            <a:extLst>
              <a:ext uri="{FF2B5EF4-FFF2-40B4-BE49-F238E27FC236}">
                <a16:creationId xmlns:a16="http://schemas.microsoft.com/office/drawing/2014/main" id="{0751E40D-6159-17EE-BB37-293B3AAD4FCA}"/>
              </a:ext>
            </a:extLst>
          </p:cNvPr>
          <p:cNvSpPr txBox="1"/>
          <p:nvPr/>
        </p:nvSpPr>
        <p:spPr>
          <a:xfrm>
            <a:off x="1077445" y="4749554"/>
            <a:ext cx="10037106" cy="923330"/>
          </a:xfrm>
          <a:prstGeom prst="rect">
            <a:avLst/>
          </a:prstGeom>
          <a:noFill/>
        </p:spPr>
        <p:txBody>
          <a:bodyPr wrap="square">
            <a:spAutoFit/>
          </a:bodyPr>
          <a:lstStyle/>
          <a:p>
            <a:r>
              <a:rPr lang="zh-CN" altLang="en-US" b="0" i="0" dirty="0">
                <a:solidFill>
                  <a:srgbClr val="000000"/>
                </a:solidFill>
                <a:effectLst/>
                <a:latin typeface="Adobe 黑体 Std R" panose="020B0400000000000000" pitchFamily="34" charset="-122"/>
                <a:ea typeface="Adobe 黑体 Std R" panose="020B0400000000000000" pitchFamily="34" charset="-122"/>
              </a:rPr>
              <a:t>元数据更新：文件系统将几个修改后的元数据块和节点块写入存储以反映数据位置的变化，然后写入检查点块。必须</a:t>
            </a:r>
            <a:r>
              <a:rPr lang="zh-CN" altLang="en-US" b="0" i="0" dirty="0">
                <a:solidFill>
                  <a:srgbClr val="C00000"/>
                </a:solidFill>
                <a:effectLst/>
                <a:latin typeface="Adobe 黑体 Std R" panose="020B0400000000000000" pitchFamily="34" charset="-122"/>
                <a:ea typeface="Adobe 黑体 Std R" panose="020B0400000000000000" pitchFamily="34" charset="-122"/>
              </a:rPr>
              <a:t>持久地修改元数据</a:t>
            </a:r>
            <a:r>
              <a:rPr lang="zh-CN" altLang="en-US" b="0" i="0" dirty="0">
                <a:solidFill>
                  <a:srgbClr val="000000"/>
                </a:solidFill>
                <a:effectLst/>
                <a:latin typeface="Adobe 黑体 Std R" panose="020B0400000000000000" pitchFamily="34" charset="-122"/>
                <a:ea typeface="Adobe 黑体 Std R" panose="020B0400000000000000" pitchFamily="34" charset="-122"/>
              </a:rPr>
              <a:t>，以回收在段压缩之前由受害段的有效块占用的存储空间。否则，当在回收的空间中覆盖新数据时，可能会发生数据丢失。</a:t>
            </a:r>
            <a:endParaRPr lang="zh-CN" altLang="en-US" dirty="0">
              <a:latin typeface="Adobe 黑体 Std R" panose="020B0400000000000000" pitchFamily="34" charset="-122"/>
              <a:ea typeface="Adobe 黑体 Std R" panose="020B0400000000000000" pitchFamily="34" charset="-122"/>
            </a:endParaRPr>
          </a:p>
        </p:txBody>
      </p:sp>
      <p:sp>
        <p:nvSpPr>
          <p:cNvPr id="3" name="文本框 2">
            <a:extLst>
              <a:ext uri="{FF2B5EF4-FFF2-40B4-BE49-F238E27FC236}">
                <a16:creationId xmlns:a16="http://schemas.microsoft.com/office/drawing/2014/main" id="{79E7044D-3A69-3490-2BC6-A0A9D811B0A5}"/>
              </a:ext>
            </a:extLst>
          </p:cNvPr>
          <p:cNvSpPr txBox="1"/>
          <p:nvPr/>
        </p:nvSpPr>
        <p:spPr>
          <a:xfrm>
            <a:off x="191596" y="511715"/>
            <a:ext cx="4235998" cy="523220"/>
          </a:xfrm>
          <a:prstGeom prst="rect">
            <a:avLst/>
          </a:prstGeom>
          <a:noFill/>
        </p:spPr>
        <p:txBody>
          <a:bodyPr wrap="square" rtlCol="0">
            <a:spAutoFit/>
          </a:bodyPr>
          <a:lstStyle/>
          <a:p>
            <a:r>
              <a:rPr lang="zh-CN" altLang="en-US" sz="2800" dirty="0">
                <a:latin typeface="Adobe 黑体 Std R" panose="020B0400000000000000" pitchFamily="34" charset="-122"/>
                <a:ea typeface="Adobe 黑体 Std R" panose="020B0400000000000000" pitchFamily="34" charset="-122"/>
              </a:rPr>
              <a:t>         空间回收改进</a:t>
            </a:r>
          </a:p>
        </p:txBody>
      </p:sp>
    </p:spTree>
    <p:extLst>
      <p:ext uri="{BB962C8B-B14F-4D97-AF65-F5344CB8AC3E}">
        <p14:creationId xmlns:p14="http://schemas.microsoft.com/office/powerpoint/2010/main" val="30745390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0"/>
                                        </p:tgtEl>
                                      </p:cBhvr>
                                    </p:animEffect>
                                    <p:set>
                                      <p:cBhvr>
                                        <p:cTn id="10" dur="1" fill="hold">
                                          <p:stCondLst>
                                            <p:cond delay="499"/>
                                          </p:stCondLst>
                                        </p:cTn>
                                        <p:tgtEl>
                                          <p:spTgt spid="10"/>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8107" y="305421"/>
            <a:ext cx="1184429" cy="976229"/>
          </a:xfrm>
          <a:prstGeom prst="rect">
            <a:avLst/>
          </a:prstGeom>
        </p:spPr>
      </p:pic>
      <p:sp>
        <p:nvSpPr>
          <p:cNvPr id="2" name="文本框 1">
            <a:extLst>
              <a:ext uri="{FF2B5EF4-FFF2-40B4-BE49-F238E27FC236}">
                <a16:creationId xmlns:a16="http://schemas.microsoft.com/office/drawing/2014/main" id="{A0316551-CBD9-4B74-217A-DE62C1F0A979}"/>
              </a:ext>
            </a:extLst>
          </p:cNvPr>
          <p:cNvSpPr txBox="1"/>
          <p:nvPr/>
        </p:nvSpPr>
        <p:spPr>
          <a:xfrm>
            <a:off x="842743" y="1544954"/>
            <a:ext cx="1466852" cy="400110"/>
          </a:xfrm>
          <a:prstGeom prst="rect">
            <a:avLst/>
          </a:prstGeom>
          <a:noFill/>
        </p:spPr>
        <p:txBody>
          <a:bodyPr wrap="square" rtlCol="0">
            <a:spAutoFit/>
          </a:bodyPr>
          <a:lstStyle/>
          <a:p>
            <a:r>
              <a:rPr lang="zh-CN" altLang="en-US" sz="2000" dirty="0">
                <a:solidFill>
                  <a:srgbClr val="C00000"/>
                </a:solidFill>
                <a:latin typeface="Adobe 黑体 Std R" panose="020B0400000000000000" pitchFamily="34" charset="-122"/>
                <a:ea typeface="Adobe 黑体 Std R" panose="020B0400000000000000" pitchFamily="34" charset="-122"/>
              </a:rPr>
              <a:t>内部区压缩</a:t>
            </a:r>
          </a:p>
        </p:txBody>
      </p:sp>
      <p:pic>
        <p:nvPicPr>
          <p:cNvPr id="5" name="图片 4">
            <a:extLst>
              <a:ext uri="{FF2B5EF4-FFF2-40B4-BE49-F238E27FC236}">
                <a16:creationId xmlns:a16="http://schemas.microsoft.com/office/drawing/2014/main" id="{AC056472-319D-EB57-F0E9-7C7A8F8FC983}"/>
              </a:ext>
            </a:extLst>
          </p:cNvPr>
          <p:cNvPicPr>
            <a:picLocks noChangeAspect="1"/>
          </p:cNvPicPr>
          <p:nvPr/>
        </p:nvPicPr>
        <p:blipFill>
          <a:blip r:embed="rId4"/>
          <a:stretch>
            <a:fillRect/>
          </a:stretch>
        </p:blipFill>
        <p:spPr>
          <a:xfrm>
            <a:off x="3112872" y="1544954"/>
            <a:ext cx="5431054" cy="2594539"/>
          </a:xfrm>
          <a:prstGeom prst="rect">
            <a:avLst/>
          </a:prstGeom>
        </p:spPr>
      </p:pic>
      <p:sp>
        <p:nvSpPr>
          <p:cNvPr id="7" name="文本框 6">
            <a:extLst>
              <a:ext uri="{FF2B5EF4-FFF2-40B4-BE49-F238E27FC236}">
                <a16:creationId xmlns:a16="http://schemas.microsoft.com/office/drawing/2014/main" id="{22B4174C-BB4C-8766-52EF-9D28570FE5F4}"/>
              </a:ext>
            </a:extLst>
          </p:cNvPr>
          <p:cNvSpPr txBox="1"/>
          <p:nvPr/>
        </p:nvSpPr>
        <p:spPr>
          <a:xfrm>
            <a:off x="733425" y="4574382"/>
            <a:ext cx="10725150" cy="1477328"/>
          </a:xfrm>
          <a:prstGeom prst="rect">
            <a:avLst/>
          </a:prstGeom>
          <a:noFill/>
        </p:spPr>
        <p:txBody>
          <a:bodyPr wrap="square" rtlCol="0">
            <a:spAutoFit/>
          </a:bodyPr>
          <a:lstStyle/>
          <a:p>
            <a:r>
              <a:rPr lang="zh-CN" altLang="en-US" b="0" i="0" dirty="0">
                <a:solidFill>
                  <a:srgbClr val="C00000"/>
                </a:solidFill>
                <a:effectLst/>
                <a:latin typeface="Adobe 黑体 Std R" panose="020B0400000000000000" pitchFamily="34" charset="-122"/>
                <a:ea typeface="Adobe 黑体 Std R" panose="020B0400000000000000" pitchFamily="34" charset="-122"/>
              </a:rPr>
              <a:t>缓存页面处理</a:t>
            </a:r>
            <a:endParaRPr lang="en-US" altLang="zh-CN" dirty="0">
              <a:solidFill>
                <a:srgbClr val="000000"/>
              </a:solidFill>
              <a:latin typeface="Adobe 黑体 Std R" panose="020B0400000000000000" pitchFamily="34" charset="-122"/>
              <a:ea typeface="Adobe 黑体 Std R" panose="020B0400000000000000" pitchFamily="34" charset="-122"/>
            </a:endParaRPr>
          </a:p>
          <a:p>
            <a:r>
              <a:rPr lang="zh-CN" altLang="en-US" b="0" i="0" dirty="0">
                <a:solidFill>
                  <a:srgbClr val="000000"/>
                </a:solidFill>
                <a:effectLst/>
                <a:latin typeface="Adobe 黑体 Std R" panose="020B0400000000000000" pitchFamily="34" charset="-122"/>
                <a:ea typeface="Adobe 黑体 Std R" panose="020B0400000000000000" pitchFamily="34" charset="-122"/>
              </a:rPr>
              <a:t>第一步是检查对应的页面是否被缓存在主机</a:t>
            </a:r>
            <a:r>
              <a:rPr lang="en-US" altLang="zh-CN" b="0" i="0" dirty="0">
                <a:solidFill>
                  <a:srgbClr val="000000"/>
                </a:solidFill>
                <a:effectLst/>
                <a:latin typeface="Adobe 黑体 Std R" panose="020B0400000000000000" pitchFamily="34" charset="-122"/>
                <a:ea typeface="Adobe 黑体 Std R" panose="020B0400000000000000" pitchFamily="34" charset="-122"/>
              </a:rPr>
              <a:t>DRAM</a:t>
            </a:r>
            <a:r>
              <a:rPr lang="zh-CN" altLang="en-US" b="0" i="0" dirty="0">
                <a:solidFill>
                  <a:srgbClr val="000000"/>
                </a:solidFill>
                <a:effectLst/>
                <a:latin typeface="Adobe 黑体 Std R" panose="020B0400000000000000" pitchFamily="34" charset="-122"/>
                <a:ea typeface="Adobe 黑体 Std R" panose="020B0400000000000000" pitchFamily="34" charset="-122"/>
              </a:rPr>
              <a:t>上。</a:t>
            </a:r>
            <a:endParaRPr lang="en-US" altLang="zh-CN" b="0" i="0" dirty="0">
              <a:solidFill>
                <a:srgbClr val="000000"/>
              </a:solidFill>
              <a:effectLst/>
              <a:latin typeface="Adobe 黑体 Std R" panose="020B0400000000000000" pitchFamily="34" charset="-122"/>
              <a:ea typeface="Adobe 黑体 Std R" panose="020B0400000000000000" pitchFamily="34" charset="-122"/>
            </a:endParaRPr>
          </a:p>
          <a:p>
            <a:r>
              <a:rPr lang="zh-CN" altLang="en-US" b="0" i="0" dirty="0">
                <a:solidFill>
                  <a:srgbClr val="000000"/>
                </a:solidFill>
                <a:effectLst/>
                <a:latin typeface="Adobe 黑体 Std R" panose="020B0400000000000000" pitchFamily="34" charset="-122"/>
                <a:ea typeface="Adobe 黑体 Std R" panose="020B0400000000000000" pitchFamily="34" charset="-122"/>
              </a:rPr>
              <a:t>受害段中的每个有效块：</a:t>
            </a:r>
            <a:endParaRPr lang="en-US" altLang="zh-CN" b="0" i="0" dirty="0">
              <a:solidFill>
                <a:srgbClr val="000000"/>
              </a:solidFill>
              <a:effectLst/>
              <a:latin typeface="Adobe 黑体 Std R" panose="020B0400000000000000" pitchFamily="34" charset="-122"/>
              <a:ea typeface="Adobe 黑体 Std R" panose="020B0400000000000000" pitchFamily="34" charset="-122"/>
            </a:endParaRPr>
          </a:p>
          <a:p>
            <a:r>
              <a:rPr lang="zh-CN" altLang="en-US" b="0" i="0" dirty="0">
                <a:solidFill>
                  <a:srgbClr val="000000"/>
                </a:solidFill>
                <a:effectLst/>
                <a:latin typeface="Adobe 黑体 Std R" panose="020B0400000000000000" pitchFamily="34" charset="-122"/>
                <a:ea typeface="Adobe 黑体 Std R" panose="020B0400000000000000" pitchFamily="34" charset="-122"/>
              </a:rPr>
              <a:t>如果</a:t>
            </a:r>
            <a:r>
              <a:rPr lang="zh-CN" altLang="en-US" b="0" i="0" dirty="0">
                <a:solidFill>
                  <a:srgbClr val="C00000"/>
                </a:solidFill>
                <a:effectLst/>
                <a:latin typeface="Adobe 黑体 Std R" panose="020B0400000000000000" pitchFamily="34" charset="-122"/>
                <a:ea typeface="Adobe 黑体 Std R" panose="020B0400000000000000" pitchFamily="34" charset="-122"/>
              </a:rPr>
              <a:t>缓存的页面是脏的</a:t>
            </a:r>
            <a:r>
              <a:rPr lang="zh-CN" altLang="en-US" b="0" i="0" dirty="0">
                <a:solidFill>
                  <a:srgbClr val="000000"/>
                </a:solidFill>
                <a:effectLst/>
                <a:latin typeface="Adobe 黑体 Std R" panose="020B0400000000000000" pitchFamily="34" charset="-122"/>
                <a:ea typeface="Adobe 黑体 Std R" panose="020B0400000000000000" pitchFamily="34" charset="-122"/>
              </a:rPr>
              <a:t>，则必须将其写入目标段，并且必须从</a:t>
            </a:r>
            <a:r>
              <a:rPr lang="en-US" altLang="zh-CN" b="0" i="0" dirty="0">
                <a:solidFill>
                  <a:srgbClr val="000000"/>
                </a:solidFill>
                <a:effectLst/>
                <a:latin typeface="Adobe 黑体 Std R" panose="020B0400000000000000" pitchFamily="34" charset="-122"/>
                <a:ea typeface="Adobe 黑体 Std R" panose="020B0400000000000000" pitchFamily="34" charset="-122"/>
              </a:rPr>
              <a:t>IZC</a:t>
            </a:r>
            <a:r>
              <a:rPr lang="zh-CN" altLang="en-US" b="0" i="0" dirty="0">
                <a:solidFill>
                  <a:srgbClr val="000000"/>
                </a:solidFill>
                <a:effectLst/>
                <a:latin typeface="Adobe 黑体 Std R" panose="020B0400000000000000" pitchFamily="34" charset="-122"/>
                <a:ea typeface="Adobe 黑体 Std R" panose="020B0400000000000000" pitchFamily="34" charset="-122"/>
              </a:rPr>
              <a:t>操作中排除</a:t>
            </a:r>
            <a:endParaRPr lang="en-US" altLang="zh-CN" b="0" i="0" dirty="0">
              <a:solidFill>
                <a:srgbClr val="000000"/>
              </a:solidFill>
              <a:effectLst/>
              <a:latin typeface="Adobe 黑体 Std R" panose="020B0400000000000000" pitchFamily="34" charset="-122"/>
              <a:ea typeface="Adobe 黑体 Std R" panose="020B0400000000000000" pitchFamily="34" charset="-122"/>
            </a:endParaRPr>
          </a:p>
          <a:p>
            <a:r>
              <a:rPr lang="zh-CN" altLang="en-US" b="0" i="0" dirty="0">
                <a:solidFill>
                  <a:srgbClr val="000000"/>
                </a:solidFill>
                <a:effectLst/>
                <a:latin typeface="Adobe 黑体 Std R" panose="020B0400000000000000" pitchFamily="34" charset="-122"/>
                <a:ea typeface="Adobe 黑体 Std R" panose="020B0400000000000000" pitchFamily="34" charset="-122"/>
              </a:rPr>
              <a:t>如果</a:t>
            </a:r>
            <a:r>
              <a:rPr lang="zh-CN" altLang="en-US" b="0" i="0" dirty="0">
                <a:solidFill>
                  <a:srgbClr val="C00000"/>
                </a:solidFill>
                <a:effectLst/>
                <a:latin typeface="Adobe 黑体 Std R" panose="020B0400000000000000" pitchFamily="34" charset="-122"/>
                <a:ea typeface="Adobe 黑体 Std R" panose="020B0400000000000000" pitchFamily="34" charset="-122"/>
              </a:rPr>
              <a:t>缓存的页面是干净的</a:t>
            </a:r>
            <a:r>
              <a:rPr lang="zh-CN" altLang="en-US" b="0" i="0" dirty="0">
                <a:solidFill>
                  <a:srgbClr val="000000"/>
                </a:solidFill>
                <a:effectLst/>
                <a:latin typeface="Adobe 黑体 Std R" panose="020B0400000000000000" pitchFamily="34" charset="-122"/>
                <a:ea typeface="Adobe 黑体 Std R" panose="020B0400000000000000" pitchFamily="34" charset="-122"/>
              </a:rPr>
              <a:t>，则可以通过写请求来写入，也可以通过</a:t>
            </a:r>
            <a:r>
              <a:rPr lang="en-US" altLang="zh-CN" b="0" i="0" dirty="0" err="1">
                <a:solidFill>
                  <a:srgbClr val="000000"/>
                </a:solidFill>
                <a:effectLst/>
                <a:latin typeface="Consolas" panose="020B0609020204030204" pitchFamily="49" charset="0"/>
                <a:ea typeface="Adobe 黑体 Std R" panose="020B0400000000000000" pitchFamily="34" charset="-122"/>
              </a:rPr>
              <a:t>zone_compaction</a:t>
            </a:r>
            <a:r>
              <a:rPr lang="zh-CN" altLang="en-US" b="0" i="0" dirty="0">
                <a:solidFill>
                  <a:srgbClr val="000000"/>
                </a:solidFill>
                <a:effectLst/>
                <a:latin typeface="Adobe 黑体 Std R" panose="020B0400000000000000" pitchFamily="34" charset="-122"/>
                <a:ea typeface="Adobe 黑体 Std R" panose="020B0400000000000000" pitchFamily="34" charset="-122"/>
              </a:rPr>
              <a:t>来内部复制</a:t>
            </a:r>
            <a:endParaRPr lang="zh-CN" altLang="en-US" dirty="0">
              <a:latin typeface="Adobe 黑体 Std R" panose="020B0400000000000000" pitchFamily="34" charset="-122"/>
              <a:ea typeface="Adobe 黑体 Std R" panose="020B0400000000000000" pitchFamily="34" charset="-122"/>
            </a:endParaRPr>
          </a:p>
        </p:txBody>
      </p:sp>
      <p:sp>
        <p:nvSpPr>
          <p:cNvPr id="8" name="对话气泡: 矩形 7">
            <a:extLst>
              <a:ext uri="{FF2B5EF4-FFF2-40B4-BE49-F238E27FC236}">
                <a16:creationId xmlns:a16="http://schemas.microsoft.com/office/drawing/2014/main" id="{E1C5BDA0-5007-3AB8-EA24-7A37774F6A0F}"/>
              </a:ext>
            </a:extLst>
          </p:cNvPr>
          <p:cNvSpPr/>
          <p:nvPr/>
        </p:nvSpPr>
        <p:spPr>
          <a:xfrm>
            <a:off x="8633915" y="4766585"/>
            <a:ext cx="2968621" cy="384335"/>
          </a:xfrm>
          <a:prstGeom prst="wedgeRectCallout">
            <a:avLst>
              <a:gd name="adj1" fmla="val -51100"/>
              <a:gd name="adj2" fmla="val 208756"/>
            </a:avLst>
          </a:prstGeom>
          <a:solidFill>
            <a:srgbClr val="1C48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Adobe 黑体 Std R" panose="020B0400000000000000" pitchFamily="34" charset="-122"/>
                <a:ea typeface="Adobe 黑体 Std R" panose="020B0400000000000000" pitchFamily="34" charset="-122"/>
              </a:rPr>
              <a:t>设备端复制，无需主机干预</a:t>
            </a:r>
          </a:p>
        </p:txBody>
      </p:sp>
      <p:sp>
        <p:nvSpPr>
          <p:cNvPr id="9" name="文本框 8">
            <a:extLst>
              <a:ext uri="{FF2B5EF4-FFF2-40B4-BE49-F238E27FC236}">
                <a16:creationId xmlns:a16="http://schemas.microsoft.com/office/drawing/2014/main" id="{0A15C455-FD46-F329-3F72-3D71AFB0BD33}"/>
              </a:ext>
            </a:extLst>
          </p:cNvPr>
          <p:cNvSpPr txBox="1"/>
          <p:nvPr/>
        </p:nvSpPr>
        <p:spPr>
          <a:xfrm>
            <a:off x="733425" y="4851381"/>
            <a:ext cx="10039351" cy="923330"/>
          </a:xfrm>
          <a:prstGeom prst="rect">
            <a:avLst/>
          </a:prstGeom>
          <a:noFill/>
        </p:spPr>
        <p:txBody>
          <a:bodyPr wrap="square">
            <a:spAutoFit/>
          </a:bodyPr>
          <a:lstStyle/>
          <a:p>
            <a:r>
              <a:rPr lang="zh-CN" altLang="en-US" dirty="0">
                <a:solidFill>
                  <a:srgbClr val="C00000"/>
                </a:solidFill>
                <a:latin typeface="Adobe 黑体 Std R" panose="020B0400000000000000" pitchFamily="34" charset="-122"/>
                <a:ea typeface="Adobe 黑体 Std R" panose="020B0400000000000000" pitchFamily="34" charset="-122"/>
              </a:rPr>
              <a:t>复制卸载</a:t>
            </a:r>
            <a:r>
              <a:rPr lang="zh-CN" altLang="en-US" dirty="0">
                <a:latin typeface="Adobe 黑体 Std R" panose="020B0400000000000000" pitchFamily="34" charset="-122"/>
                <a:ea typeface="Adobe 黑体 Std R" panose="020B0400000000000000" pitchFamily="34" charset="-122"/>
              </a:rPr>
              <a:t>：为了将数据复制操作卸载到ZNS+SSD，将生成</a:t>
            </a:r>
            <a:r>
              <a:rPr lang="zh-CN" altLang="en-US" dirty="0">
                <a:latin typeface="Consolas" panose="020B0609020204030204" pitchFamily="49" charset="0"/>
                <a:ea typeface="Adobe 黑体 Std R" panose="020B0400000000000000" pitchFamily="34" charset="-122"/>
              </a:rPr>
              <a:t>zone_compaction</a:t>
            </a:r>
            <a:r>
              <a:rPr lang="zh-CN" altLang="en-US" dirty="0">
                <a:latin typeface="Adobe 黑体 Std R" panose="020B0400000000000000" pitchFamily="34" charset="-122"/>
                <a:ea typeface="Adobe 黑体 Std R" panose="020B0400000000000000" pitchFamily="34" charset="-122"/>
              </a:rPr>
              <a:t>（源LBA、目标LBA）命令。第i个源LBA中的数据由ZNS+ SSD复制到第i个目标LBA中。当在F2FS中启用线程日志记录时，段压实可以选择一个</a:t>
            </a:r>
            <a:r>
              <a:rPr lang="zh-CN" altLang="en-US" dirty="0">
                <a:latin typeface="Consolas" panose="020B0609020204030204" pitchFamily="49" charset="0"/>
                <a:ea typeface="Adobe 黑体 Std R" panose="020B0400000000000000" pitchFamily="34" charset="-122"/>
              </a:rPr>
              <a:t>TL_opened</a:t>
            </a:r>
            <a:r>
              <a:rPr lang="zh-CN" altLang="en-US" dirty="0">
                <a:latin typeface="Adobe 黑体 Std R" panose="020B0400000000000000" pitchFamily="34" charset="-122"/>
                <a:ea typeface="Adobe 黑体 Std R" panose="020B0400000000000000" pitchFamily="34" charset="-122"/>
              </a:rPr>
              <a:t>段作为目的地，类似于堵孔。因此，目标LBA可以是非连续的</a:t>
            </a:r>
          </a:p>
        </p:txBody>
      </p:sp>
      <p:sp>
        <p:nvSpPr>
          <p:cNvPr id="3" name="文本框 2">
            <a:extLst>
              <a:ext uri="{FF2B5EF4-FFF2-40B4-BE49-F238E27FC236}">
                <a16:creationId xmlns:a16="http://schemas.microsoft.com/office/drawing/2014/main" id="{2332C0C1-E410-E940-3742-8CA3B445FCFF}"/>
              </a:ext>
            </a:extLst>
          </p:cNvPr>
          <p:cNvSpPr txBox="1"/>
          <p:nvPr/>
        </p:nvSpPr>
        <p:spPr>
          <a:xfrm>
            <a:off x="733425" y="4851381"/>
            <a:ext cx="10163961" cy="923330"/>
          </a:xfrm>
          <a:prstGeom prst="rect">
            <a:avLst/>
          </a:prstGeom>
          <a:noFill/>
        </p:spPr>
        <p:txBody>
          <a:bodyPr wrap="square">
            <a:spAutoFit/>
          </a:bodyPr>
          <a:lstStyle/>
          <a:p>
            <a:r>
              <a:rPr lang="zh-CN" altLang="en-US" dirty="0">
                <a:solidFill>
                  <a:srgbClr val="C00000"/>
                </a:solidFill>
                <a:latin typeface="Adobe 黑体 Std R" panose="020B0400000000000000" pitchFamily="34" charset="-122"/>
                <a:ea typeface="Adobe 黑体 Std R" panose="020B0400000000000000" pitchFamily="34" charset="-122"/>
              </a:rPr>
              <a:t>处理IZC</a:t>
            </a:r>
            <a:r>
              <a:rPr lang="zh-CN" altLang="en-US" dirty="0">
                <a:latin typeface="Adobe 黑体 Std R" panose="020B0400000000000000" pitchFamily="34" charset="-122"/>
                <a:ea typeface="Adobe 黑体 Std R" panose="020B0400000000000000" pitchFamily="34" charset="-122"/>
              </a:rPr>
              <a:t>：最后，ZNS+SSD处理</a:t>
            </a:r>
            <a:r>
              <a:rPr lang="zh-CN" altLang="en-US" dirty="0">
                <a:latin typeface="Consolas" panose="020B0609020204030204" pitchFamily="49" charset="0"/>
                <a:ea typeface="Adobe 黑体 Std R" panose="020B0400000000000000" pitchFamily="34" charset="-122"/>
              </a:rPr>
              <a:t>zone_compaction</a:t>
            </a:r>
            <a:r>
              <a:rPr lang="zh-CN" altLang="en-US" dirty="0">
                <a:latin typeface="Adobe 黑体 Std R" panose="020B0400000000000000" pitchFamily="34" charset="-122"/>
                <a:ea typeface="Adobe 黑体 Std R" panose="020B0400000000000000" pitchFamily="34" charset="-122"/>
              </a:rPr>
              <a:t>命令。它通过检查源LBA和目标LBA所映射的闪存芯片来识别</a:t>
            </a:r>
            <a:r>
              <a:rPr lang="zh-CN" altLang="en-US" dirty="0">
                <a:solidFill>
                  <a:srgbClr val="C00000"/>
                </a:solidFill>
                <a:latin typeface="Adobe 黑体 Std R" panose="020B0400000000000000" pitchFamily="34" charset="-122"/>
                <a:ea typeface="Adobe 黑体 Std R" panose="020B0400000000000000" pitchFamily="34" charset="-122"/>
              </a:rPr>
              <a:t>可回写的</a:t>
            </a:r>
            <a:r>
              <a:rPr lang="en-US" altLang="zh-CN" dirty="0">
                <a:solidFill>
                  <a:srgbClr val="C00000"/>
                </a:solidFill>
                <a:latin typeface="Adobe 黑体 Std R" panose="020B0400000000000000" pitchFamily="34" charset="-122"/>
                <a:ea typeface="Adobe 黑体 Std R" panose="020B0400000000000000" pitchFamily="34" charset="-122"/>
              </a:rPr>
              <a:t>chunk</a:t>
            </a:r>
            <a:r>
              <a:rPr lang="zh-CN" altLang="en-US" dirty="0">
                <a:latin typeface="Adobe 黑体 Std R" panose="020B0400000000000000" pitchFamily="34" charset="-122"/>
                <a:ea typeface="Adobe 黑体 Std R" panose="020B0400000000000000" pitchFamily="34" charset="-122"/>
              </a:rPr>
              <a:t>，这些</a:t>
            </a:r>
            <a:r>
              <a:rPr lang="en-US" altLang="zh-CN" dirty="0">
                <a:latin typeface="Adobe 黑体 Std R" panose="020B0400000000000000" pitchFamily="34" charset="-122"/>
                <a:ea typeface="Adobe 黑体 Std R" panose="020B0400000000000000" pitchFamily="34" charset="-122"/>
              </a:rPr>
              <a:t>chunk</a:t>
            </a:r>
            <a:r>
              <a:rPr lang="zh-CN" altLang="en-US" dirty="0">
                <a:latin typeface="Adobe 黑体 Std R" panose="020B0400000000000000" pitchFamily="34" charset="-122"/>
                <a:ea typeface="Adobe 黑体 Std R" panose="020B0400000000000000" pitchFamily="34" charset="-122"/>
              </a:rPr>
              <a:t>可以通过回写操作进行复制。只有当一个</a:t>
            </a:r>
            <a:r>
              <a:rPr lang="en-US" altLang="zh-CN" dirty="0">
                <a:latin typeface="Adobe 黑体 Std R" panose="020B0400000000000000" pitchFamily="34" charset="-122"/>
                <a:ea typeface="Adobe 黑体 Std R" panose="020B0400000000000000" pitchFamily="34" charset="-122"/>
              </a:rPr>
              <a:t>chunk</a:t>
            </a:r>
            <a:r>
              <a:rPr lang="zh-CN" altLang="en-US" dirty="0">
                <a:latin typeface="Adobe 黑体 Std R" panose="020B0400000000000000" pitchFamily="34" charset="-122"/>
                <a:ea typeface="Adobe 黑体 Std R" panose="020B0400000000000000" pitchFamily="34" charset="-122"/>
              </a:rPr>
              <a:t>中所有</a:t>
            </a:r>
            <a:r>
              <a:rPr lang="en-US" altLang="zh-CN" dirty="0">
                <a:latin typeface="Adobe 黑体 Std R" panose="020B0400000000000000" pitchFamily="34" charset="-122"/>
                <a:ea typeface="Adobe 黑体 Std R" panose="020B0400000000000000" pitchFamily="34" charset="-122"/>
              </a:rPr>
              <a:t>block</a:t>
            </a:r>
            <a:r>
              <a:rPr lang="zh-CN" altLang="en-US" dirty="0">
                <a:latin typeface="Adobe 黑体 Std R" panose="020B0400000000000000" pitchFamily="34" charset="-122"/>
                <a:ea typeface="Adobe 黑体 Std R" panose="020B0400000000000000" pitchFamily="34" charset="-122"/>
              </a:rPr>
              <a:t>都需要被复制时，该</a:t>
            </a:r>
            <a:r>
              <a:rPr lang="en-US" altLang="zh-CN" dirty="0">
                <a:latin typeface="Adobe 黑体 Std R" panose="020B0400000000000000" pitchFamily="34" charset="-122"/>
                <a:ea typeface="Adobe 黑体 Std R" panose="020B0400000000000000" pitchFamily="34" charset="-122"/>
              </a:rPr>
              <a:t>chunk</a:t>
            </a:r>
            <a:r>
              <a:rPr lang="zh-CN" altLang="en-US" dirty="0">
                <a:latin typeface="Adobe 黑体 Std R" panose="020B0400000000000000" pitchFamily="34" charset="-122"/>
                <a:ea typeface="Adobe 黑体 Std R" panose="020B0400000000000000" pitchFamily="34" charset="-122"/>
              </a:rPr>
              <a:t>才可被回写。SSD固件为</a:t>
            </a:r>
            <a:r>
              <a:rPr lang="zh-CN" altLang="en-US" dirty="0">
                <a:solidFill>
                  <a:srgbClr val="C00000"/>
                </a:solidFill>
                <a:latin typeface="Adobe 黑体 Std R" panose="020B0400000000000000" pitchFamily="34" charset="-122"/>
                <a:ea typeface="Adobe 黑体 Std R" panose="020B0400000000000000" pitchFamily="34" charset="-122"/>
              </a:rPr>
              <a:t>不可回写的</a:t>
            </a:r>
            <a:r>
              <a:rPr lang="en-US" altLang="zh-CN" dirty="0">
                <a:solidFill>
                  <a:srgbClr val="C00000"/>
                </a:solidFill>
                <a:latin typeface="Adobe 黑体 Std R" panose="020B0400000000000000" pitchFamily="34" charset="-122"/>
                <a:ea typeface="Adobe 黑体 Std R" panose="020B0400000000000000" pitchFamily="34" charset="-122"/>
              </a:rPr>
              <a:t>chunk</a:t>
            </a:r>
            <a:r>
              <a:rPr lang="zh-CN" altLang="en-US" dirty="0">
                <a:latin typeface="Adobe 黑体 Std R" panose="020B0400000000000000" pitchFamily="34" charset="-122"/>
                <a:ea typeface="Adobe 黑体 Std R" panose="020B0400000000000000" pitchFamily="34" charset="-122"/>
              </a:rPr>
              <a:t>发出闪存读写操作。</a:t>
            </a:r>
          </a:p>
        </p:txBody>
      </p:sp>
      <p:sp>
        <p:nvSpPr>
          <p:cNvPr id="10" name="文本框 9">
            <a:extLst>
              <a:ext uri="{FF2B5EF4-FFF2-40B4-BE49-F238E27FC236}">
                <a16:creationId xmlns:a16="http://schemas.microsoft.com/office/drawing/2014/main" id="{1117DFEF-0871-ACF9-FADF-47D93CD55015}"/>
              </a:ext>
            </a:extLst>
          </p:cNvPr>
          <p:cNvSpPr txBox="1"/>
          <p:nvPr/>
        </p:nvSpPr>
        <p:spPr>
          <a:xfrm>
            <a:off x="733425" y="5104753"/>
            <a:ext cx="10039351" cy="1200329"/>
          </a:xfrm>
          <a:prstGeom prst="rect">
            <a:avLst/>
          </a:prstGeom>
          <a:noFill/>
        </p:spPr>
        <p:txBody>
          <a:bodyPr wrap="square">
            <a:spAutoFit/>
          </a:bodyPr>
          <a:lstStyle/>
          <a:p>
            <a:r>
              <a:rPr lang="zh-CN" altLang="en-US" b="0" i="0" dirty="0">
                <a:solidFill>
                  <a:srgbClr val="C00000"/>
                </a:solidFill>
                <a:effectLst/>
                <a:latin typeface="Adobe 黑体 Std R" panose="020B0400000000000000" pitchFamily="34" charset="-122"/>
                <a:ea typeface="Adobe 黑体 Std R" panose="020B0400000000000000" pitchFamily="34" charset="-122"/>
              </a:rPr>
              <a:t>异步接口和请求调度</a:t>
            </a:r>
            <a:r>
              <a:rPr lang="zh-CN" altLang="en-US" b="0" i="0" dirty="0">
                <a:solidFill>
                  <a:srgbClr val="000000"/>
                </a:solidFill>
                <a:effectLst/>
                <a:latin typeface="Adobe 黑体 Std R" panose="020B0400000000000000" pitchFamily="34" charset="-122"/>
                <a:ea typeface="Adobe 黑体 Std R" panose="020B0400000000000000" pitchFamily="34" charset="-122"/>
              </a:rPr>
              <a:t>：</a:t>
            </a:r>
            <a:r>
              <a:rPr lang="en-US" altLang="zh-CN" b="0" i="0" dirty="0" err="1">
                <a:solidFill>
                  <a:srgbClr val="000000"/>
                </a:solidFill>
                <a:effectLst/>
                <a:latin typeface="Consolas" panose="020B0609020204030204" pitchFamily="49" charset="0"/>
                <a:ea typeface="Adobe 黑体 Std R" panose="020B0400000000000000" pitchFamily="34" charset="-122"/>
              </a:rPr>
              <a:t>zone_compaction</a:t>
            </a:r>
            <a:r>
              <a:rPr lang="zh-CN" altLang="en-US" b="0" i="0" dirty="0">
                <a:solidFill>
                  <a:srgbClr val="000000"/>
                </a:solidFill>
                <a:effectLst/>
                <a:latin typeface="Adobe 黑体 Std R" panose="020B0400000000000000" pitchFamily="34" charset="-122"/>
                <a:ea typeface="Adobe 黑体 Std R" panose="020B0400000000000000" pitchFamily="34" charset="-122"/>
              </a:rPr>
              <a:t>命令的处理是异步的。主机发出的压缩命令将排入命令队列，主机不会等待命令完成。由于</a:t>
            </a:r>
            <a:r>
              <a:rPr lang="en-US" altLang="zh-CN" b="0" i="0" dirty="0">
                <a:solidFill>
                  <a:srgbClr val="000000"/>
                </a:solidFill>
                <a:effectLst/>
                <a:latin typeface="Adobe 黑体 Std R" panose="020B0400000000000000" pitchFamily="34" charset="-122"/>
                <a:ea typeface="Adobe 黑体 Std R" panose="020B0400000000000000" pitchFamily="34" charset="-122"/>
              </a:rPr>
              <a:t>LFS</a:t>
            </a:r>
            <a:r>
              <a:rPr lang="zh-CN" altLang="en-US" b="0" i="0" dirty="0">
                <a:solidFill>
                  <a:srgbClr val="000000"/>
                </a:solidFill>
                <a:effectLst/>
                <a:latin typeface="Adobe 黑体 Std R" panose="020B0400000000000000" pitchFamily="34" charset="-122"/>
                <a:ea typeface="Adobe 黑体 Std R" panose="020B0400000000000000" pitchFamily="34" charset="-122"/>
              </a:rPr>
              <a:t>的检查点方案，异步命令处理不会损害文件系统的一致性</a:t>
            </a:r>
            <a:endParaRPr lang="en-US" altLang="zh-CN" b="0" i="0" dirty="0">
              <a:solidFill>
                <a:srgbClr val="000000"/>
              </a:solidFill>
              <a:effectLst/>
              <a:latin typeface="Adobe 黑体 Std R" panose="020B0400000000000000" pitchFamily="34" charset="-122"/>
              <a:ea typeface="Adobe 黑体 Std R" panose="020B0400000000000000" pitchFamily="34" charset="-122"/>
            </a:endParaRPr>
          </a:p>
          <a:p>
            <a:r>
              <a:rPr lang="en-US" altLang="zh-CN" dirty="0">
                <a:latin typeface="Adobe 黑体 Std R" panose="020B0400000000000000" pitchFamily="34" charset="-122"/>
                <a:ea typeface="Adobe 黑体 Std R" panose="020B0400000000000000" pitchFamily="34" charset="-122"/>
              </a:rPr>
              <a:t>ZNS+SSD</a:t>
            </a:r>
            <a:r>
              <a:rPr lang="zh-CN" altLang="en-US" dirty="0">
                <a:latin typeface="Adobe 黑体 Std R" panose="020B0400000000000000" pitchFamily="34" charset="-122"/>
                <a:ea typeface="Adobe 黑体 Std R" panose="020B0400000000000000" pitchFamily="34" charset="-122"/>
              </a:rPr>
              <a:t>可以对正常请求进行重新排序，以避免区域压缩延迟过长造成的护送效应。如果正常请求的目标区域与预先到达的区域压缩请求无关，则可以在区域压缩完成之前对其进行处理</a:t>
            </a:r>
          </a:p>
        </p:txBody>
      </p:sp>
      <p:sp>
        <p:nvSpPr>
          <p:cNvPr id="11" name="文本框 10">
            <a:extLst>
              <a:ext uri="{FF2B5EF4-FFF2-40B4-BE49-F238E27FC236}">
                <a16:creationId xmlns:a16="http://schemas.microsoft.com/office/drawing/2014/main" id="{91ECAF5E-A1AD-6196-DAD1-BCD6C4FC1247}"/>
              </a:ext>
            </a:extLst>
          </p:cNvPr>
          <p:cNvSpPr txBox="1"/>
          <p:nvPr/>
        </p:nvSpPr>
        <p:spPr>
          <a:xfrm>
            <a:off x="191596" y="511715"/>
            <a:ext cx="4235998" cy="523220"/>
          </a:xfrm>
          <a:prstGeom prst="rect">
            <a:avLst/>
          </a:prstGeom>
          <a:noFill/>
        </p:spPr>
        <p:txBody>
          <a:bodyPr wrap="square" rtlCol="0">
            <a:spAutoFit/>
          </a:bodyPr>
          <a:lstStyle/>
          <a:p>
            <a:r>
              <a:rPr lang="zh-CN" altLang="en-US" sz="2800" dirty="0">
                <a:latin typeface="Adobe 黑体 Std R" panose="020B0400000000000000" pitchFamily="34" charset="-122"/>
                <a:ea typeface="Adobe 黑体 Std R" panose="020B0400000000000000" pitchFamily="34" charset="-122"/>
              </a:rPr>
              <a:t>         空间回收改进</a:t>
            </a:r>
          </a:p>
        </p:txBody>
      </p:sp>
    </p:spTree>
    <p:extLst>
      <p:ext uri="{BB962C8B-B14F-4D97-AF65-F5344CB8AC3E}">
        <p14:creationId xmlns:p14="http://schemas.microsoft.com/office/powerpoint/2010/main" val="17308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9" grpId="1"/>
      <p:bldP spid="3" grpId="0"/>
      <p:bldP spid="3" grpId="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8107" y="305421"/>
            <a:ext cx="1184429" cy="976229"/>
          </a:xfrm>
          <a:prstGeom prst="rect">
            <a:avLst/>
          </a:prstGeom>
        </p:spPr>
      </p:pic>
      <p:sp>
        <p:nvSpPr>
          <p:cNvPr id="5" name="文本框 4">
            <a:extLst>
              <a:ext uri="{FF2B5EF4-FFF2-40B4-BE49-F238E27FC236}">
                <a16:creationId xmlns:a16="http://schemas.microsoft.com/office/drawing/2014/main" id="{C4E989F2-16D5-FCD9-7615-43BA5B68A625}"/>
              </a:ext>
            </a:extLst>
          </p:cNvPr>
          <p:cNvSpPr txBox="1"/>
          <p:nvPr/>
        </p:nvSpPr>
        <p:spPr>
          <a:xfrm>
            <a:off x="191596" y="511715"/>
            <a:ext cx="4235998" cy="523220"/>
          </a:xfrm>
          <a:prstGeom prst="rect">
            <a:avLst/>
          </a:prstGeom>
          <a:noFill/>
        </p:spPr>
        <p:txBody>
          <a:bodyPr wrap="square" rtlCol="0">
            <a:spAutoFit/>
          </a:bodyPr>
          <a:lstStyle/>
          <a:p>
            <a:r>
              <a:rPr lang="zh-CN" altLang="en-US" sz="2800" dirty="0">
                <a:latin typeface="Adobe 黑体 Std R" panose="020B0400000000000000" pitchFamily="34" charset="-122"/>
                <a:ea typeface="Adobe 黑体 Std R" panose="020B0400000000000000" pitchFamily="34" charset="-122"/>
              </a:rPr>
              <a:t>         空间回收改进</a:t>
            </a:r>
          </a:p>
        </p:txBody>
      </p:sp>
      <p:sp>
        <p:nvSpPr>
          <p:cNvPr id="9" name="文本框 8">
            <a:extLst>
              <a:ext uri="{FF2B5EF4-FFF2-40B4-BE49-F238E27FC236}">
                <a16:creationId xmlns:a16="http://schemas.microsoft.com/office/drawing/2014/main" id="{DA17490A-8F0B-4155-41A8-4CBE84EB0450}"/>
              </a:ext>
            </a:extLst>
          </p:cNvPr>
          <p:cNvSpPr txBox="1"/>
          <p:nvPr/>
        </p:nvSpPr>
        <p:spPr>
          <a:xfrm>
            <a:off x="952500" y="1466850"/>
            <a:ext cx="1723549" cy="400110"/>
          </a:xfrm>
          <a:prstGeom prst="rect">
            <a:avLst/>
          </a:prstGeom>
          <a:noFill/>
        </p:spPr>
        <p:txBody>
          <a:bodyPr wrap="none" rtlCol="0">
            <a:spAutoFit/>
          </a:bodyPr>
          <a:lstStyle/>
          <a:p>
            <a:r>
              <a:rPr lang="zh-CN" altLang="en-US" sz="2000" dirty="0">
                <a:solidFill>
                  <a:srgbClr val="C00000"/>
                </a:solidFill>
                <a:latin typeface="Adobe 黑体 Std R" panose="020B0400000000000000" pitchFamily="34" charset="-122"/>
                <a:ea typeface="Adobe 黑体 Std R" panose="020B0400000000000000" pitchFamily="34" charset="-122"/>
              </a:rPr>
              <a:t>稀疏顺序覆盖</a:t>
            </a:r>
          </a:p>
        </p:txBody>
      </p:sp>
      <p:sp>
        <p:nvSpPr>
          <p:cNvPr id="11" name="文本框 10">
            <a:extLst>
              <a:ext uri="{FF2B5EF4-FFF2-40B4-BE49-F238E27FC236}">
                <a16:creationId xmlns:a16="http://schemas.microsoft.com/office/drawing/2014/main" id="{79C2F12F-7827-DEE5-AB67-5CF357BADAAE}"/>
              </a:ext>
            </a:extLst>
          </p:cNvPr>
          <p:cNvSpPr txBox="1"/>
          <p:nvPr/>
        </p:nvSpPr>
        <p:spPr>
          <a:xfrm>
            <a:off x="952500" y="1951672"/>
            <a:ext cx="9934574" cy="1477328"/>
          </a:xfrm>
          <a:prstGeom prst="rect">
            <a:avLst/>
          </a:prstGeom>
          <a:noFill/>
        </p:spPr>
        <p:txBody>
          <a:bodyPr wrap="square">
            <a:spAutoFit/>
          </a:bodyPr>
          <a:lstStyle/>
          <a:p>
            <a:r>
              <a:rPr lang="zh-CN" altLang="en-US" b="0" i="0" dirty="0">
                <a:solidFill>
                  <a:srgbClr val="000000"/>
                </a:solidFill>
                <a:effectLst/>
                <a:latin typeface="Adobe 黑体 Std R" panose="020B0400000000000000" pitchFamily="34" charset="-122"/>
                <a:ea typeface="Adobe 黑体 Std R" panose="020B0400000000000000" pitchFamily="34" charset="-122"/>
              </a:rPr>
              <a:t>为了支持线程日志记录，</a:t>
            </a:r>
            <a:r>
              <a:rPr lang="en-US" altLang="zh-CN" b="0" i="0" dirty="0">
                <a:solidFill>
                  <a:srgbClr val="000000"/>
                </a:solidFill>
                <a:effectLst/>
                <a:latin typeface="Adobe 黑体 Std R" panose="020B0400000000000000" pitchFamily="34" charset="-122"/>
                <a:ea typeface="Adobe 黑体 Std R" panose="020B0400000000000000" pitchFamily="34" charset="-122"/>
              </a:rPr>
              <a:t>ZNS+</a:t>
            </a:r>
            <a:r>
              <a:rPr lang="zh-CN" altLang="en-US" b="0" i="0" dirty="0">
                <a:solidFill>
                  <a:srgbClr val="000000"/>
                </a:solidFill>
                <a:effectLst/>
                <a:latin typeface="Adobe 黑体 Std R" panose="020B0400000000000000" pitchFamily="34" charset="-122"/>
                <a:ea typeface="Adobe 黑体 Std R" panose="020B0400000000000000" pitchFamily="34" charset="-122"/>
              </a:rPr>
              <a:t>支持</a:t>
            </a:r>
            <a:r>
              <a:rPr lang="zh-CN" altLang="en-US" b="0" i="0" dirty="0">
                <a:solidFill>
                  <a:srgbClr val="C00000"/>
                </a:solidFill>
                <a:effectLst/>
                <a:latin typeface="Adobe 黑体 Std R" panose="020B0400000000000000" pitchFamily="34" charset="-122"/>
                <a:ea typeface="Adobe 黑体 Std R" panose="020B0400000000000000" pitchFamily="34" charset="-122"/>
              </a:rPr>
              <a:t>稀疏顺序覆盖</a:t>
            </a:r>
            <a:r>
              <a:rPr lang="zh-CN" altLang="en-US" b="0" i="0" dirty="0">
                <a:solidFill>
                  <a:srgbClr val="000000"/>
                </a:solidFill>
                <a:effectLst/>
                <a:latin typeface="Adobe 黑体 Std R" panose="020B0400000000000000" pitchFamily="34" charset="-122"/>
                <a:ea typeface="Adobe 黑体 Std R" panose="020B0400000000000000" pitchFamily="34" charset="-122"/>
              </a:rPr>
              <a:t>。</a:t>
            </a:r>
            <a:endParaRPr lang="en-US" altLang="zh-CN" b="0" i="0" dirty="0">
              <a:solidFill>
                <a:srgbClr val="000000"/>
              </a:solidFill>
              <a:effectLst/>
              <a:latin typeface="Adobe 黑体 Std R" panose="020B0400000000000000" pitchFamily="34" charset="-122"/>
              <a:ea typeface="Adobe 黑体 Std R" panose="020B0400000000000000" pitchFamily="34" charset="-122"/>
            </a:endParaRPr>
          </a:p>
          <a:p>
            <a:r>
              <a:rPr lang="zh-CN" altLang="en-US" b="0" i="0" dirty="0">
                <a:solidFill>
                  <a:srgbClr val="000000"/>
                </a:solidFill>
                <a:effectLst/>
                <a:latin typeface="Adobe 黑体 Std R" panose="020B0400000000000000" pitchFamily="34" charset="-122"/>
                <a:ea typeface="Adobe 黑体 Std R" panose="020B0400000000000000" pitchFamily="34" charset="-122"/>
              </a:rPr>
              <a:t>线程日志记录以块地址的递增顺序访问脏段的空闲空间，因为它首先消耗块的较低地址。因此，它的访问模式是稀疏顺序的（即，分区的</a:t>
            </a:r>
            <a:r>
              <a:rPr lang="en-US" altLang="zh-CN" b="0" i="0" dirty="0">
                <a:solidFill>
                  <a:srgbClr val="000000"/>
                </a:solidFill>
                <a:effectLst/>
                <a:latin typeface="Adobe 黑体 Std R" panose="020B0400000000000000" pitchFamily="34" charset="-122"/>
                <a:ea typeface="Adobe 黑体 Std R" panose="020B0400000000000000" pitchFamily="34" charset="-122"/>
              </a:rPr>
              <a:t>WP</a:t>
            </a:r>
            <a:r>
              <a:rPr lang="zh-CN" altLang="en-US" b="0" i="0" dirty="0">
                <a:solidFill>
                  <a:srgbClr val="000000"/>
                </a:solidFill>
                <a:effectLst/>
                <a:latin typeface="Adobe 黑体 Std R" panose="020B0400000000000000" pitchFamily="34" charset="-122"/>
                <a:ea typeface="Adobe 黑体 Std R" panose="020B0400000000000000" pitchFamily="34" charset="-122"/>
              </a:rPr>
              <a:t>不会减小）。</a:t>
            </a:r>
            <a:endParaRPr lang="en-US" altLang="zh-CN" b="0" i="0" dirty="0">
              <a:solidFill>
                <a:srgbClr val="000000"/>
              </a:solidFill>
              <a:effectLst/>
              <a:latin typeface="Adobe 黑体 Std R" panose="020B0400000000000000" pitchFamily="34" charset="-122"/>
              <a:ea typeface="Adobe 黑体 Std R" panose="020B0400000000000000" pitchFamily="34" charset="-122"/>
            </a:endParaRPr>
          </a:p>
          <a:p>
            <a:r>
              <a:rPr lang="zh-CN" altLang="en-US" b="0" i="0" dirty="0">
                <a:solidFill>
                  <a:srgbClr val="000000"/>
                </a:solidFill>
                <a:effectLst/>
                <a:latin typeface="Adobe 黑体 Std R" panose="020B0400000000000000" pitchFamily="34" charset="-122"/>
                <a:ea typeface="Adobe 黑体 Std R" panose="020B0400000000000000" pitchFamily="34" charset="-122"/>
              </a:rPr>
              <a:t>当线程日志覆盖段时，如果</a:t>
            </a:r>
            <a:r>
              <a:rPr lang="en-US" altLang="zh-CN" b="0" i="0" dirty="0">
                <a:solidFill>
                  <a:srgbClr val="000000"/>
                </a:solidFill>
                <a:effectLst/>
                <a:latin typeface="Adobe 黑体 Std R" panose="020B0400000000000000" pitchFamily="34" charset="-122"/>
                <a:ea typeface="Adobe 黑体 Std R" panose="020B0400000000000000" pitchFamily="34" charset="-122"/>
              </a:rPr>
              <a:t>SSD</a:t>
            </a:r>
            <a:r>
              <a:rPr lang="zh-CN" altLang="en-US" b="0" i="0" dirty="0">
                <a:solidFill>
                  <a:srgbClr val="000000"/>
                </a:solidFill>
                <a:effectLst/>
                <a:latin typeface="Adobe 黑体 Std R" panose="020B0400000000000000" pitchFamily="34" charset="-122"/>
                <a:ea typeface="Adobe 黑体 Std R" panose="020B0400000000000000" pitchFamily="34" charset="-122"/>
              </a:rPr>
              <a:t>固件在请求之间</a:t>
            </a:r>
            <a:r>
              <a:rPr lang="zh-CN" altLang="en-US" b="0" i="0" dirty="0">
                <a:solidFill>
                  <a:srgbClr val="C00000"/>
                </a:solidFill>
                <a:effectLst/>
                <a:latin typeface="Adobe 黑体 Std R" panose="020B0400000000000000" pitchFamily="34" charset="-122"/>
                <a:ea typeface="Adobe 黑体 Std R" panose="020B0400000000000000" pitchFamily="34" charset="-122"/>
              </a:rPr>
              <a:t>读取跳过的块并将其合并到主机发送的数据块</a:t>
            </a:r>
            <a:r>
              <a:rPr lang="zh-CN" altLang="en-US" b="0" i="0" dirty="0">
                <a:solidFill>
                  <a:srgbClr val="000000"/>
                </a:solidFill>
                <a:effectLst/>
                <a:latin typeface="Adobe 黑体 Std R" panose="020B0400000000000000" pitchFamily="34" charset="-122"/>
                <a:ea typeface="Adobe 黑体 Std R" panose="020B0400000000000000" pitchFamily="34" charset="-122"/>
              </a:rPr>
              <a:t>，则可以向目标区域</a:t>
            </a:r>
            <a:r>
              <a:rPr lang="zh-CN" altLang="en-US" b="0" i="0" dirty="0">
                <a:solidFill>
                  <a:srgbClr val="C00000"/>
                </a:solidFill>
                <a:effectLst/>
                <a:latin typeface="Adobe 黑体 Std R" panose="020B0400000000000000" pitchFamily="34" charset="-122"/>
                <a:ea typeface="Adobe 黑体 Std R" panose="020B0400000000000000" pitchFamily="34" charset="-122"/>
              </a:rPr>
              <a:t>发出密集的顺序写入请求</a:t>
            </a:r>
            <a:r>
              <a:rPr lang="zh-CN" altLang="en-US" dirty="0">
                <a:solidFill>
                  <a:srgbClr val="000000"/>
                </a:solidFill>
                <a:latin typeface="Adobe 黑体 Std R" panose="020B0400000000000000" pitchFamily="34" charset="-122"/>
                <a:ea typeface="Adobe 黑体 Std R" panose="020B0400000000000000" pitchFamily="34" charset="-122"/>
              </a:rPr>
              <a:t>，</a:t>
            </a:r>
            <a:r>
              <a:rPr lang="zh-CN" altLang="en-US" b="0" i="0" dirty="0">
                <a:solidFill>
                  <a:srgbClr val="000000"/>
                </a:solidFill>
                <a:effectLst/>
                <a:latin typeface="Adobe 黑体 Std R" panose="020B0400000000000000" pitchFamily="34" charset="-122"/>
                <a:ea typeface="Adobe 黑体 Std R" panose="020B0400000000000000" pitchFamily="34" charset="-122"/>
              </a:rPr>
              <a:t>这种技术被称为</a:t>
            </a:r>
            <a:r>
              <a:rPr lang="zh-CN" altLang="en-US" b="0" i="0" dirty="0">
                <a:solidFill>
                  <a:srgbClr val="C00000"/>
                </a:solidFill>
                <a:effectLst/>
                <a:latin typeface="Adobe 黑体 Std R" panose="020B0400000000000000" pitchFamily="34" charset="-122"/>
                <a:ea typeface="Adobe 黑体 Std R" panose="020B0400000000000000" pitchFamily="34" charset="-122"/>
              </a:rPr>
              <a:t>内部封堵</a:t>
            </a:r>
            <a:r>
              <a:rPr lang="zh-CN" altLang="en-US" b="0" i="0" dirty="0">
                <a:solidFill>
                  <a:srgbClr val="000000"/>
                </a:solidFill>
                <a:effectLst/>
                <a:latin typeface="Adobe 黑体 Std R" panose="020B0400000000000000" pitchFamily="34" charset="-122"/>
                <a:ea typeface="Adobe 黑体 Std R" panose="020B0400000000000000" pitchFamily="34" charset="-122"/>
              </a:rPr>
              <a:t>。</a:t>
            </a:r>
            <a:endParaRPr lang="zh-CN" altLang="en-US" dirty="0">
              <a:latin typeface="Adobe 黑体 Std R" panose="020B0400000000000000" pitchFamily="34" charset="-122"/>
              <a:ea typeface="Adobe 黑体 Std R" panose="020B0400000000000000" pitchFamily="34" charset="-122"/>
            </a:endParaRPr>
          </a:p>
        </p:txBody>
      </p:sp>
      <p:sp>
        <p:nvSpPr>
          <p:cNvPr id="19" name="文本框 18">
            <a:extLst>
              <a:ext uri="{FF2B5EF4-FFF2-40B4-BE49-F238E27FC236}">
                <a16:creationId xmlns:a16="http://schemas.microsoft.com/office/drawing/2014/main" id="{A8B219B2-A793-4C20-3668-566AED513BB3}"/>
              </a:ext>
            </a:extLst>
          </p:cNvPr>
          <p:cNvSpPr txBox="1"/>
          <p:nvPr/>
        </p:nvSpPr>
        <p:spPr>
          <a:xfrm>
            <a:off x="952499" y="3738207"/>
            <a:ext cx="9934575" cy="923330"/>
          </a:xfrm>
          <a:prstGeom prst="rect">
            <a:avLst/>
          </a:prstGeom>
          <a:noFill/>
        </p:spPr>
        <p:txBody>
          <a:bodyPr wrap="square">
            <a:spAutoFit/>
          </a:bodyPr>
          <a:lstStyle/>
          <a:p>
            <a:r>
              <a:rPr lang="zh-CN" altLang="en-US" b="0" i="0" dirty="0">
                <a:solidFill>
                  <a:srgbClr val="000000"/>
                </a:solidFill>
                <a:effectLst/>
                <a:latin typeface="Adobe 黑体 Std R" panose="020B0400000000000000" pitchFamily="34" charset="-122"/>
                <a:ea typeface="Adobe 黑体 Std R" panose="020B0400000000000000" pitchFamily="34" charset="-122"/>
              </a:rPr>
              <a:t>对于内部插入，</a:t>
            </a:r>
            <a:r>
              <a:rPr lang="en-US" altLang="zh-CN" b="0" i="0" dirty="0">
                <a:solidFill>
                  <a:srgbClr val="000000"/>
                </a:solidFill>
                <a:effectLst/>
                <a:latin typeface="Adobe 黑体 Std R" panose="020B0400000000000000" pitchFamily="34" charset="-122"/>
                <a:ea typeface="Adobe 黑体 Std R" panose="020B0400000000000000" pitchFamily="34" charset="-122"/>
              </a:rPr>
              <a:t>SSD</a:t>
            </a:r>
            <a:r>
              <a:rPr lang="zh-CN" altLang="en-US" b="0" i="0" dirty="0">
                <a:solidFill>
                  <a:srgbClr val="000000"/>
                </a:solidFill>
                <a:effectLst/>
                <a:latin typeface="Adobe 黑体 Std R" panose="020B0400000000000000" pitchFamily="34" charset="-122"/>
                <a:ea typeface="Adobe 黑体 Std R" panose="020B0400000000000000" pitchFamily="34" charset="-122"/>
              </a:rPr>
              <a:t>必须感知线程日志目标段中的跳过块。为了解决这个问题，添加了一个名为</a:t>
            </a:r>
            <a:r>
              <a:rPr lang="en-US" altLang="zh-CN" b="0" i="0" dirty="0" err="1">
                <a:solidFill>
                  <a:srgbClr val="000000"/>
                </a:solidFill>
                <a:effectLst/>
                <a:latin typeface="Consolas" panose="020B0609020204030204" pitchFamily="49" charset="0"/>
                <a:ea typeface="Adobe 黑体 Std R" panose="020B0400000000000000" pitchFamily="34" charset="-122"/>
              </a:rPr>
              <a:t>TL_open</a:t>
            </a:r>
            <a:r>
              <a:rPr lang="zh-CN" altLang="en-US" b="0" i="0" dirty="0">
                <a:solidFill>
                  <a:srgbClr val="000000"/>
                </a:solidFill>
                <a:effectLst/>
                <a:latin typeface="Adobe 黑体 Std R" panose="020B0400000000000000" pitchFamily="34" charset="-122"/>
                <a:ea typeface="Adobe 黑体 Std R" panose="020B0400000000000000" pitchFamily="34" charset="-122"/>
              </a:rPr>
              <a:t>（开放区域，有效位图）的特殊命令，该命令提供为线程日志记录选择的目标区域的有效位图。一旦通过</a:t>
            </a:r>
            <a:r>
              <a:rPr lang="en-US" altLang="zh-CN" b="0" i="0" dirty="0" err="1">
                <a:solidFill>
                  <a:srgbClr val="000000"/>
                </a:solidFill>
                <a:effectLst/>
                <a:latin typeface="Consolas" panose="020B0609020204030204" pitchFamily="49" charset="0"/>
                <a:ea typeface="Adobe 黑体 Std R" panose="020B0400000000000000" pitchFamily="34" charset="-122"/>
              </a:rPr>
              <a:t>TL_open</a:t>
            </a:r>
            <a:r>
              <a:rPr lang="zh-CN" altLang="en-US" b="0" i="0" dirty="0">
                <a:solidFill>
                  <a:srgbClr val="000000"/>
                </a:solidFill>
                <a:effectLst/>
                <a:latin typeface="Adobe 黑体 Std R" panose="020B0400000000000000" pitchFamily="34" charset="-122"/>
                <a:ea typeface="Adobe 黑体 Std R" panose="020B0400000000000000" pitchFamily="34" charset="-122"/>
              </a:rPr>
              <a:t>通知了分配的段，线程日志记录将仅回收在传输位图上标记的无效块。</a:t>
            </a:r>
            <a:endParaRPr lang="zh-CN" altLang="en-US" dirty="0">
              <a:latin typeface="Adobe 黑体 Std R" panose="020B0400000000000000" pitchFamily="34" charset="-122"/>
              <a:ea typeface="Adobe 黑体 Std R" panose="020B0400000000000000" pitchFamily="34" charset="-122"/>
            </a:endParaRPr>
          </a:p>
        </p:txBody>
      </p:sp>
      <p:sp>
        <p:nvSpPr>
          <p:cNvPr id="21" name="文本框 20">
            <a:extLst>
              <a:ext uri="{FF2B5EF4-FFF2-40B4-BE49-F238E27FC236}">
                <a16:creationId xmlns:a16="http://schemas.microsoft.com/office/drawing/2014/main" id="{DD697B0F-B4A7-C3B0-C18E-7FF556A6B642}"/>
              </a:ext>
            </a:extLst>
          </p:cNvPr>
          <p:cNvSpPr txBox="1"/>
          <p:nvPr/>
        </p:nvSpPr>
        <p:spPr>
          <a:xfrm>
            <a:off x="952499" y="5062835"/>
            <a:ext cx="9934576" cy="1200329"/>
          </a:xfrm>
          <a:prstGeom prst="rect">
            <a:avLst/>
          </a:prstGeom>
          <a:noFill/>
        </p:spPr>
        <p:txBody>
          <a:bodyPr wrap="square">
            <a:spAutoFit/>
          </a:bodyPr>
          <a:lstStyle/>
          <a:p>
            <a:r>
              <a:rPr lang="zh-CN" altLang="en-US" b="0" i="0" dirty="0">
                <a:solidFill>
                  <a:srgbClr val="000000"/>
                </a:solidFill>
                <a:effectLst/>
                <a:latin typeface="Adobe 黑体 Std R" panose="020B0400000000000000" pitchFamily="34" charset="-122"/>
                <a:ea typeface="Adobe 黑体 Std R" panose="020B0400000000000000" pitchFamily="34" charset="-122"/>
              </a:rPr>
              <a:t>由于</a:t>
            </a:r>
            <a:r>
              <a:rPr lang="en-US" altLang="zh-CN" b="0" i="0" dirty="0" err="1">
                <a:solidFill>
                  <a:srgbClr val="000000"/>
                </a:solidFill>
                <a:effectLst/>
                <a:latin typeface="Consolas" panose="020B0609020204030204" pitchFamily="49" charset="0"/>
                <a:ea typeface="Adobe 黑体 Std R" panose="020B0400000000000000" pitchFamily="34" charset="-122"/>
              </a:rPr>
              <a:t>TL_opened</a:t>
            </a:r>
            <a:r>
              <a:rPr lang="zh-CN" altLang="en-US" b="0" i="0" dirty="0">
                <a:solidFill>
                  <a:srgbClr val="000000"/>
                </a:solidFill>
                <a:effectLst/>
                <a:latin typeface="Adobe 黑体 Std R" panose="020B0400000000000000" pitchFamily="34" charset="-122"/>
                <a:ea typeface="Adobe 黑体 Std R" panose="020B0400000000000000" pitchFamily="34" charset="-122"/>
              </a:rPr>
              <a:t>区域将被覆盖，因此</a:t>
            </a:r>
            <a:r>
              <a:rPr lang="en-US" altLang="zh-CN" b="0" i="0" dirty="0">
                <a:solidFill>
                  <a:srgbClr val="000000"/>
                </a:solidFill>
                <a:effectLst/>
                <a:latin typeface="Adobe 黑体 Std R" panose="020B0400000000000000" pitchFamily="34" charset="-122"/>
                <a:ea typeface="Adobe 黑体 Std R" panose="020B0400000000000000" pitchFamily="34" charset="-122"/>
              </a:rPr>
              <a:t>ZNS+SSD</a:t>
            </a:r>
            <a:r>
              <a:rPr lang="zh-CN" altLang="en-US" b="0" i="0" dirty="0">
                <a:solidFill>
                  <a:srgbClr val="000000"/>
                </a:solidFill>
                <a:effectLst/>
                <a:latin typeface="Adobe 黑体 Std R" panose="020B0400000000000000" pitchFamily="34" charset="-122"/>
                <a:ea typeface="Adobe 黑体 Std R" panose="020B0400000000000000" pitchFamily="34" charset="-122"/>
              </a:rPr>
              <a:t>会重置该区域的</a:t>
            </a:r>
            <a:r>
              <a:rPr lang="en-US" altLang="zh-CN" b="0" i="0" dirty="0">
                <a:solidFill>
                  <a:srgbClr val="000000"/>
                </a:solidFill>
                <a:effectLst/>
                <a:latin typeface="Adobe 黑体 Std R" panose="020B0400000000000000" pitchFamily="34" charset="-122"/>
                <a:ea typeface="Adobe 黑体 Std R" panose="020B0400000000000000" pitchFamily="34" charset="-122"/>
              </a:rPr>
              <a:t>WP</a:t>
            </a:r>
            <a:r>
              <a:rPr lang="zh-CN" altLang="en-US" b="0" i="0" dirty="0">
                <a:solidFill>
                  <a:srgbClr val="000000"/>
                </a:solidFill>
                <a:effectLst/>
                <a:latin typeface="Adobe 黑体 Std R" panose="020B0400000000000000" pitchFamily="34" charset="-122"/>
                <a:ea typeface="Adobe 黑体 Std R" panose="020B0400000000000000" pitchFamily="34" charset="-122"/>
              </a:rPr>
              <a:t>，并分配一个新的</a:t>
            </a:r>
            <a:r>
              <a:rPr lang="en-US" altLang="zh-CN" b="0" i="0" dirty="0">
                <a:solidFill>
                  <a:srgbClr val="000000"/>
                </a:solidFill>
                <a:effectLst/>
                <a:latin typeface="Adobe 黑体 Std R" panose="020B0400000000000000" pitchFamily="34" charset="-122"/>
                <a:ea typeface="Adobe 黑体 Std R" panose="020B0400000000000000" pitchFamily="34" charset="-122"/>
              </a:rPr>
              <a:t>FBG</a:t>
            </a:r>
            <a:r>
              <a:rPr lang="zh-CN" altLang="en-US" b="0" i="0" dirty="0">
                <a:solidFill>
                  <a:srgbClr val="000000"/>
                </a:solidFill>
                <a:effectLst/>
                <a:latin typeface="Adobe 黑体 Std R" panose="020B0400000000000000" pitchFamily="34" charset="-122"/>
                <a:ea typeface="Adobe 黑体 Std R" panose="020B0400000000000000" pitchFamily="34" charset="-122"/>
              </a:rPr>
              <a:t>，称为</a:t>
            </a:r>
            <a:r>
              <a:rPr lang="en-US" altLang="zh-CN" b="0" i="0" dirty="0" err="1">
                <a:solidFill>
                  <a:srgbClr val="000000"/>
                </a:solidFill>
                <a:effectLst/>
                <a:latin typeface="Adobe 黑体 Std R" panose="020B0400000000000000" pitchFamily="34" charset="-122"/>
                <a:ea typeface="Adobe 黑体 Std R" panose="020B0400000000000000" pitchFamily="34" charset="-122"/>
              </a:rPr>
              <a:t>LogFBG</a:t>
            </a:r>
            <a:r>
              <a:rPr lang="zh-CN" altLang="en-US" b="0" i="0" dirty="0">
                <a:solidFill>
                  <a:srgbClr val="000000"/>
                </a:solidFill>
                <a:effectLst/>
                <a:latin typeface="Adobe 黑体 Std R" panose="020B0400000000000000" pitchFamily="34" charset="-122"/>
                <a:ea typeface="Adobe 黑体 Std R" panose="020B0400000000000000" pitchFamily="34" charset="-122"/>
              </a:rPr>
              <a:t>，将新数据写入该区域。在静态区域映射策略下，每当新的</a:t>
            </a:r>
            <a:r>
              <a:rPr lang="en-US" altLang="zh-CN" b="0" i="0" dirty="0">
                <a:solidFill>
                  <a:srgbClr val="000000"/>
                </a:solidFill>
                <a:effectLst/>
                <a:latin typeface="Adobe 黑体 Std R" panose="020B0400000000000000" pitchFamily="34" charset="-122"/>
                <a:ea typeface="Adobe 黑体 Std R" panose="020B0400000000000000" pitchFamily="34" charset="-122"/>
              </a:rPr>
              <a:t>FBG</a:t>
            </a:r>
            <a:r>
              <a:rPr lang="zh-CN" altLang="en-US" b="0" i="0" dirty="0">
                <a:solidFill>
                  <a:srgbClr val="000000"/>
                </a:solidFill>
                <a:effectLst/>
                <a:latin typeface="Adobe 黑体 Std R" panose="020B0400000000000000" pitchFamily="34" charset="-122"/>
                <a:ea typeface="Adobe 黑体 Std R" panose="020B0400000000000000" pitchFamily="34" charset="-122"/>
              </a:rPr>
              <a:t>分配到区域时，区域的每个逻辑</a:t>
            </a:r>
            <a:r>
              <a:rPr lang="en-US" altLang="zh-CN" b="0" i="0" dirty="0">
                <a:solidFill>
                  <a:srgbClr val="000000"/>
                </a:solidFill>
                <a:effectLst/>
                <a:latin typeface="Adobe 黑体 Std R" panose="020B0400000000000000" pitchFamily="34" charset="-122"/>
                <a:ea typeface="Adobe 黑体 Std R" panose="020B0400000000000000" pitchFamily="34" charset="-122"/>
              </a:rPr>
              <a:t>chunk</a:t>
            </a:r>
            <a:r>
              <a:rPr lang="zh-CN" altLang="en-US" b="0" i="0" dirty="0">
                <a:solidFill>
                  <a:srgbClr val="000000"/>
                </a:solidFill>
                <a:effectLst/>
                <a:latin typeface="Adobe 黑体 Std R" panose="020B0400000000000000" pitchFamily="34" charset="-122"/>
                <a:ea typeface="Adobe 黑体 Std R" panose="020B0400000000000000" pitchFamily="34" charset="-122"/>
              </a:rPr>
              <a:t>总是映射到同一闪存芯片。因此，在内部插入期间，完全有效的块可以通过复制从原始</a:t>
            </a:r>
            <a:r>
              <a:rPr lang="en-US" altLang="zh-CN" b="0" i="0" dirty="0">
                <a:solidFill>
                  <a:srgbClr val="000000"/>
                </a:solidFill>
                <a:effectLst/>
                <a:latin typeface="Adobe 黑体 Std R" panose="020B0400000000000000" pitchFamily="34" charset="-122"/>
                <a:ea typeface="Adobe 黑体 Std R" panose="020B0400000000000000" pitchFamily="34" charset="-122"/>
              </a:rPr>
              <a:t>FBG</a:t>
            </a:r>
            <a:r>
              <a:rPr lang="zh-CN" altLang="en-US" b="0" i="0" dirty="0">
                <a:solidFill>
                  <a:srgbClr val="000000"/>
                </a:solidFill>
                <a:effectLst/>
                <a:latin typeface="Adobe 黑体 Std R" panose="020B0400000000000000" pitchFamily="34" charset="-122"/>
                <a:ea typeface="Adobe 黑体 Std R" panose="020B0400000000000000" pitchFamily="34" charset="-122"/>
              </a:rPr>
              <a:t>复制到</a:t>
            </a:r>
            <a:r>
              <a:rPr lang="en-US" altLang="zh-CN" b="0" i="0" dirty="0" err="1">
                <a:solidFill>
                  <a:srgbClr val="000000"/>
                </a:solidFill>
                <a:effectLst/>
                <a:latin typeface="Adobe 黑体 Std R" panose="020B0400000000000000" pitchFamily="34" charset="-122"/>
                <a:ea typeface="Adobe 黑体 Std R" panose="020B0400000000000000" pitchFamily="34" charset="-122"/>
              </a:rPr>
              <a:t>LogFBG</a:t>
            </a:r>
            <a:r>
              <a:rPr lang="zh-CN" altLang="en-US" b="0" i="0" dirty="0">
                <a:solidFill>
                  <a:srgbClr val="000000"/>
                </a:solidFill>
                <a:effectLst/>
                <a:latin typeface="Adobe 黑体 Std R" panose="020B0400000000000000" pitchFamily="34" charset="-122"/>
                <a:ea typeface="Adobe 黑体 Std R" panose="020B0400000000000000" pitchFamily="34" charset="-122"/>
              </a:rPr>
              <a:t>。</a:t>
            </a:r>
            <a:endParaRPr lang="zh-CN" altLang="en-US" dirty="0">
              <a:latin typeface="Adobe 黑体 Std R" panose="020B0400000000000000" pitchFamily="34" charset="-122"/>
              <a:ea typeface="Adobe 黑体 Std R" panose="020B0400000000000000" pitchFamily="34" charset="-122"/>
            </a:endParaRPr>
          </a:p>
        </p:txBody>
      </p:sp>
    </p:spTree>
    <p:extLst>
      <p:ext uri="{BB962C8B-B14F-4D97-AF65-F5344CB8AC3E}">
        <p14:creationId xmlns:p14="http://schemas.microsoft.com/office/powerpoint/2010/main" val="363507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8107" y="305421"/>
            <a:ext cx="1184429" cy="976229"/>
          </a:xfrm>
          <a:prstGeom prst="rect">
            <a:avLst/>
          </a:prstGeom>
        </p:spPr>
      </p:pic>
      <p:pic>
        <p:nvPicPr>
          <p:cNvPr id="2" name="图片 1">
            <a:extLst>
              <a:ext uri="{FF2B5EF4-FFF2-40B4-BE49-F238E27FC236}">
                <a16:creationId xmlns:a16="http://schemas.microsoft.com/office/drawing/2014/main" id="{95985A09-4D74-D50A-799C-A4ECABC5188B}"/>
              </a:ext>
            </a:extLst>
          </p:cNvPr>
          <p:cNvPicPr>
            <a:picLocks noChangeAspect="1"/>
          </p:cNvPicPr>
          <p:nvPr/>
        </p:nvPicPr>
        <p:blipFill>
          <a:blip r:embed="rId4"/>
          <a:stretch>
            <a:fillRect/>
          </a:stretch>
        </p:blipFill>
        <p:spPr>
          <a:xfrm>
            <a:off x="3377005" y="1186401"/>
            <a:ext cx="5437990" cy="3499900"/>
          </a:xfrm>
          <a:prstGeom prst="rect">
            <a:avLst/>
          </a:prstGeom>
        </p:spPr>
      </p:pic>
      <p:sp>
        <p:nvSpPr>
          <p:cNvPr id="3" name="文本框 2">
            <a:extLst>
              <a:ext uri="{FF2B5EF4-FFF2-40B4-BE49-F238E27FC236}">
                <a16:creationId xmlns:a16="http://schemas.microsoft.com/office/drawing/2014/main" id="{5522926D-6CE9-1042-5259-0656E1CDC1AE}"/>
              </a:ext>
            </a:extLst>
          </p:cNvPr>
          <p:cNvSpPr txBox="1"/>
          <p:nvPr/>
        </p:nvSpPr>
        <p:spPr>
          <a:xfrm>
            <a:off x="1148155" y="4837767"/>
            <a:ext cx="8148245" cy="369332"/>
          </a:xfrm>
          <a:prstGeom prst="rect">
            <a:avLst/>
          </a:prstGeom>
          <a:noFill/>
        </p:spPr>
        <p:txBody>
          <a:bodyPr wrap="square" rtlCol="0">
            <a:spAutoFit/>
          </a:bodyPr>
          <a:lstStyle/>
          <a:p>
            <a:r>
              <a:rPr lang="en-US" altLang="zh-CN" dirty="0">
                <a:solidFill>
                  <a:srgbClr val="C00000"/>
                </a:solidFill>
                <a:latin typeface="Adobe 黑体 Std R" panose="020B0400000000000000" pitchFamily="34" charset="-122"/>
                <a:ea typeface="Adobe 黑体 Std R" panose="020B0400000000000000" pitchFamily="34" charset="-122"/>
              </a:rPr>
              <a:t>LBA</a:t>
            </a:r>
            <a:r>
              <a:rPr lang="zh-CN" altLang="en-US" dirty="0">
                <a:solidFill>
                  <a:srgbClr val="C00000"/>
                </a:solidFill>
                <a:latin typeface="Adobe 黑体 Std R" panose="020B0400000000000000" pitchFamily="34" charset="-122"/>
                <a:ea typeface="Adobe 黑体 Std R" panose="020B0400000000000000" pitchFamily="34" charset="-122"/>
              </a:rPr>
              <a:t>有序封堵  </a:t>
            </a:r>
            <a:r>
              <a:rPr lang="zh-CN" altLang="en-US" dirty="0">
                <a:latin typeface="Adobe 黑体 Std R" panose="020B0400000000000000" pitchFamily="34" charset="-122"/>
                <a:ea typeface="Adobe 黑体 Std R" panose="020B0400000000000000" pitchFamily="34" charset="-122"/>
              </a:rPr>
              <a:t>每次封堵都在区域的当前</a:t>
            </a:r>
            <a:r>
              <a:rPr lang="en-US" altLang="zh-CN" dirty="0">
                <a:latin typeface="Adobe 黑体 Std R" panose="020B0400000000000000" pitchFamily="34" charset="-122"/>
                <a:ea typeface="Adobe 黑体 Std R" panose="020B0400000000000000" pitchFamily="34" charset="-122"/>
              </a:rPr>
              <a:t>WP</a:t>
            </a:r>
            <a:r>
              <a:rPr lang="zh-CN" altLang="en-US" dirty="0">
                <a:latin typeface="Adobe 黑体 Std R" panose="020B0400000000000000" pitchFamily="34" charset="-122"/>
                <a:ea typeface="Adobe 黑体 Std R" panose="020B0400000000000000" pitchFamily="34" charset="-122"/>
              </a:rPr>
              <a:t>下执行，以遵循</a:t>
            </a:r>
            <a:r>
              <a:rPr lang="en-US" altLang="zh-CN" dirty="0">
                <a:latin typeface="Adobe 黑体 Std R" panose="020B0400000000000000" pitchFamily="34" charset="-122"/>
                <a:ea typeface="Adobe 黑体 Std R" panose="020B0400000000000000" pitchFamily="34" charset="-122"/>
              </a:rPr>
              <a:t>LBA</a:t>
            </a:r>
            <a:r>
              <a:rPr lang="zh-CN" altLang="en-US" dirty="0">
                <a:latin typeface="Adobe 黑体 Std R" panose="020B0400000000000000" pitchFamily="34" charset="-122"/>
                <a:ea typeface="Adobe 黑体 Std R" panose="020B0400000000000000" pitchFamily="34" charset="-122"/>
              </a:rPr>
              <a:t>有序写入约束</a:t>
            </a:r>
          </a:p>
        </p:txBody>
      </p:sp>
      <p:sp>
        <p:nvSpPr>
          <p:cNvPr id="5" name="矩形 4">
            <a:extLst>
              <a:ext uri="{FF2B5EF4-FFF2-40B4-BE49-F238E27FC236}">
                <a16:creationId xmlns:a16="http://schemas.microsoft.com/office/drawing/2014/main" id="{D69D5B20-35CA-2B16-8645-6546C51B4E34}"/>
              </a:ext>
            </a:extLst>
          </p:cNvPr>
          <p:cNvSpPr/>
          <p:nvPr/>
        </p:nvSpPr>
        <p:spPr>
          <a:xfrm>
            <a:off x="4057649" y="2152649"/>
            <a:ext cx="1495425" cy="200025"/>
          </a:xfrm>
          <a:prstGeom prst="rect">
            <a:avLst/>
          </a:prstGeom>
          <a:noFill/>
          <a:ln w="28575">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0D08D94B-19E1-FAF8-AB0C-347E8D44AF83}"/>
              </a:ext>
            </a:extLst>
          </p:cNvPr>
          <p:cNvSpPr/>
          <p:nvPr/>
        </p:nvSpPr>
        <p:spPr>
          <a:xfrm>
            <a:off x="4057649" y="3781424"/>
            <a:ext cx="609602" cy="200025"/>
          </a:xfrm>
          <a:prstGeom prst="rect">
            <a:avLst/>
          </a:prstGeom>
          <a:noFill/>
          <a:ln w="28575">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895A658B-A82B-0B3C-0082-00375B03BF6B}"/>
              </a:ext>
            </a:extLst>
          </p:cNvPr>
          <p:cNvSpPr/>
          <p:nvPr/>
        </p:nvSpPr>
        <p:spPr>
          <a:xfrm>
            <a:off x="5248274" y="1550888"/>
            <a:ext cx="609601" cy="200025"/>
          </a:xfrm>
          <a:prstGeom prst="rect">
            <a:avLst/>
          </a:prstGeom>
          <a:noFill/>
          <a:ln w="28575">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F8A9D90-88D3-019D-10CC-8DBD1C47D907}"/>
              </a:ext>
            </a:extLst>
          </p:cNvPr>
          <p:cNvSpPr/>
          <p:nvPr/>
        </p:nvSpPr>
        <p:spPr>
          <a:xfrm>
            <a:off x="4859204" y="3781424"/>
            <a:ext cx="609602" cy="204819"/>
          </a:xfrm>
          <a:prstGeom prst="rect">
            <a:avLst/>
          </a:prstGeom>
          <a:noFill/>
          <a:ln w="28575">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04F64DA8-0C5B-6D0A-99A5-A4D3D74C0A65}"/>
              </a:ext>
            </a:extLst>
          </p:cNvPr>
          <p:cNvSpPr txBox="1"/>
          <p:nvPr/>
        </p:nvSpPr>
        <p:spPr>
          <a:xfrm>
            <a:off x="1148154" y="5307112"/>
            <a:ext cx="8148245" cy="369332"/>
          </a:xfrm>
          <a:prstGeom prst="rect">
            <a:avLst/>
          </a:prstGeom>
          <a:noFill/>
        </p:spPr>
        <p:txBody>
          <a:bodyPr wrap="square" rtlCol="0">
            <a:spAutoFit/>
          </a:bodyPr>
          <a:lstStyle/>
          <a:p>
            <a:r>
              <a:rPr lang="en-US" altLang="zh-CN" dirty="0">
                <a:solidFill>
                  <a:srgbClr val="C00000"/>
                </a:solidFill>
                <a:latin typeface="Adobe 黑体 Std R" panose="020B0400000000000000" pitchFamily="34" charset="-122"/>
                <a:ea typeface="Adobe 黑体 Std R" panose="020B0400000000000000" pitchFamily="34" charset="-122"/>
              </a:rPr>
              <a:t>PPA</a:t>
            </a:r>
            <a:r>
              <a:rPr lang="zh-CN" altLang="en-US" dirty="0">
                <a:solidFill>
                  <a:srgbClr val="C00000"/>
                </a:solidFill>
                <a:latin typeface="Adobe 黑体 Std R" panose="020B0400000000000000" pitchFamily="34" charset="-122"/>
                <a:ea typeface="Adobe 黑体 Std R" panose="020B0400000000000000" pitchFamily="34" charset="-122"/>
              </a:rPr>
              <a:t>有序封堵  </a:t>
            </a:r>
            <a:r>
              <a:rPr lang="zh-CN" altLang="en-US" dirty="0">
                <a:latin typeface="Adobe 黑体 Std R" panose="020B0400000000000000" pitchFamily="34" charset="-122"/>
                <a:ea typeface="Adobe 黑体 Std R" panose="020B0400000000000000" pitchFamily="34" charset="-122"/>
              </a:rPr>
              <a:t>内部插入可以在</a:t>
            </a:r>
            <a:r>
              <a:rPr lang="en-US" altLang="zh-CN" dirty="0">
                <a:latin typeface="Adobe 黑体 Std R" panose="020B0400000000000000" pitchFamily="34" charset="-122"/>
                <a:ea typeface="Adobe 黑体 Std R" panose="020B0400000000000000" pitchFamily="34" charset="-122"/>
              </a:rPr>
              <a:t>WP</a:t>
            </a:r>
            <a:r>
              <a:rPr lang="zh-CN" altLang="en-US" dirty="0">
                <a:latin typeface="Adobe 黑体 Std R" panose="020B0400000000000000" pitchFamily="34" charset="-122"/>
                <a:ea typeface="Adobe 黑体 Std R" panose="020B0400000000000000" pitchFamily="34" charset="-122"/>
              </a:rPr>
              <a:t>之前的块地址处提前完成</a:t>
            </a:r>
          </a:p>
        </p:txBody>
      </p:sp>
      <p:sp>
        <p:nvSpPr>
          <p:cNvPr id="11" name="矩形 10">
            <a:extLst>
              <a:ext uri="{FF2B5EF4-FFF2-40B4-BE49-F238E27FC236}">
                <a16:creationId xmlns:a16="http://schemas.microsoft.com/office/drawing/2014/main" id="{C85C26B8-3C98-C205-9943-6949BE17EE8B}"/>
              </a:ext>
            </a:extLst>
          </p:cNvPr>
          <p:cNvSpPr/>
          <p:nvPr/>
        </p:nvSpPr>
        <p:spPr>
          <a:xfrm>
            <a:off x="6448424" y="2686051"/>
            <a:ext cx="561976" cy="209550"/>
          </a:xfrm>
          <a:prstGeom prst="rect">
            <a:avLst/>
          </a:prstGeom>
          <a:noFill/>
          <a:ln w="28575">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8F23652B-20EF-81A8-0601-602AC08F2C1D}"/>
              </a:ext>
            </a:extLst>
          </p:cNvPr>
          <p:cNvSpPr/>
          <p:nvPr/>
        </p:nvSpPr>
        <p:spPr>
          <a:xfrm>
            <a:off x="4859204" y="3990041"/>
            <a:ext cx="609602" cy="204819"/>
          </a:xfrm>
          <a:prstGeom prst="rect">
            <a:avLst/>
          </a:prstGeom>
          <a:noFill/>
          <a:ln w="28575">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34F78A0F-B39F-701A-F06F-B7527A4A3807}"/>
              </a:ext>
            </a:extLst>
          </p:cNvPr>
          <p:cNvSpPr txBox="1"/>
          <p:nvPr/>
        </p:nvSpPr>
        <p:spPr>
          <a:xfrm>
            <a:off x="191596" y="511715"/>
            <a:ext cx="4235998" cy="523220"/>
          </a:xfrm>
          <a:prstGeom prst="rect">
            <a:avLst/>
          </a:prstGeom>
          <a:noFill/>
        </p:spPr>
        <p:txBody>
          <a:bodyPr wrap="square" rtlCol="0">
            <a:spAutoFit/>
          </a:bodyPr>
          <a:lstStyle/>
          <a:p>
            <a:r>
              <a:rPr lang="zh-CN" altLang="en-US" sz="2800" dirty="0">
                <a:latin typeface="Adobe 黑体 Std R" panose="020B0400000000000000" pitchFamily="34" charset="-122"/>
                <a:ea typeface="Adobe 黑体 Std R" panose="020B0400000000000000" pitchFamily="34" charset="-122"/>
              </a:rPr>
              <a:t>         空间回收改进</a:t>
            </a:r>
          </a:p>
        </p:txBody>
      </p:sp>
    </p:spTree>
    <p:extLst>
      <p:ext uri="{BB962C8B-B14F-4D97-AF65-F5344CB8AC3E}">
        <p14:creationId xmlns:p14="http://schemas.microsoft.com/office/powerpoint/2010/main" val="19127572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1" nodeType="clickEffect">
                                  <p:stCondLst>
                                    <p:cond delay="0"/>
                                  </p:stCondLst>
                                  <p:childTnLst>
                                    <p:anim calcmode="lin" valueType="num">
                                      <p:cBhvr additive="base">
                                        <p:cTn id="30" dur="500"/>
                                        <p:tgtEl>
                                          <p:spTgt spid="5"/>
                                        </p:tgtEl>
                                        <p:attrNameLst>
                                          <p:attrName>ppt_x</p:attrName>
                                        </p:attrNameLst>
                                      </p:cBhvr>
                                      <p:tavLst>
                                        <p:tav tm="0">
                                          <p:val>
                                            <p:strVal val="ppt_x"/>
                                          </p:val>
                                        </p:tav>
                                        <p:tav tm="100000">
                                          <p:val>
                                            <p:strVal val="ppt_x"/>
                                          </p:val>
                                        </p:tav>
                                      </p:tavLst>
                                    </p:anim>
                                    <p:anim calcmode="lin" valueType="num">
                                      <p:cBhvr additive="base">
                                        <p:cTn id="31" dur="500"/>
                                        <p:tgtEl>
                                          <p:spTgt spid="5"/>
                                        </p:tgtEl>
                                        <p:attrNameLst>
                                          <p:attrName>ppt_y</p:attrName>
                                        </p:attrNameLst>
                                      </p:cBhvr>
                                      <p:tavLst>
                                        <p:tav tm="0">
                                          <p:val>
                                            <p:strVal val="ppt_y"/>
                                          </p:val>
                                        </p:tav>
                                        <p:tav tm="100000">
                                          <p:val>
                                            <p:strVal val="1+ppt_h/2"/>
                                          </p:val>
                                        </p:tav>
                                      </p:tavLst>
                                    </p:anim>
                                    <p:set>
                                      <p:cBhvr>
                                        <p:cTn id="32" dur="1" fill="hold">
                                          <p:stCondLst>
                                            <p:cond delay="499"/>
                                          </p:stCondLst>
                                        </p:cTn>
                                        <p:tgtEl>
                                          <p:spTgt spid="5"/>
                                        </p:tgtEl>
                                        <p:attrNameLst>
                                          <p:attrName>style.visibility</p:attrName>
                                        </p:attrNameLst>
                                      </p:cBhvr>
                                      <p:to>
                                        <p:strVal val="hidden"/>
                                      </p:to>
                                    </p:set>
                                  </p:childTnLst>
                                </p:cTn>
                              </p:par>
                              <p:par>
                                <p:cTn id="33" presetID="2" presetClass="exit" presetSubtype="4" fill="hold" grpId="1" nodeType="withEffect">
                                  <p:stCondLst>
                                    <p:cond delay="0"/>
                                  </p:stCondLst>
                                  <p:childTnLst>
                                    <p:anim calcmode="lin" valueType="num">
                                      <p:cBhvr additive="base">
                                        <p:cTn id="34" dur="500"/>
                                        <p:tgtEl>
                                          <p:spTgt spid="7"/>
                                        </p:tgtEl>
                                        <p:attrNameLst>
                                          <p:attrName>ppt_x</p:attrName>
                                        </p:attrNameLst>
                                      </p:cBhvr>
                                      <p:tavLst>
                                        <p:tav tm="0">
                                          <p:val>
                                            <p:strVal val="ppt_x"/>
                                          </p:val>
                                        </p:tav>
                                        <p:tav tm="100000">
                                          <p:val>
                                            <p:strVal val="ppt_x"/>
                                          </p:val>
                                        </p:tav>
                                      </p:tavLst>
                                    </p:anim>
                                    <p:anim calcmode="lin" valueType="num">
                                      <p:cBhvr additive="base">
                                        <p:cTn id="35" dur="500"/>
                                        <p:tgtEl>
                                          <p:spTgt spid="7"/>
                                        </p:tgtEl>
                                        <p:attrNameLst>
                                          <p:attrName>ppt_y</p:attrName>
                                        </p:attrNameLst>
                                      </p:cBhvr>
                                      <p:tavLst>
                                        <p:tav tm="0">
                                          <p:val>
                                            <p:strVal val="ppt_y"/>
                                          </p:val>
                                        </p:tav>
                                        <p:tav tm="100000">
                                          <p:val>
                                            <p:strVal val="1+ppt_h/2"/>
                                          </p:val>
                                        </p:tav>
                                      </p:tavLst>
                                    </p:anim>
                                    <p:set>
                                      <p:cBhvr>
                                        <p:cTn id="36" dur="1" fill="hold">
                                          <p:stCondLst>
                                            <p:cond delay="499"/>
                                          </p:stCondLst>
                                        </p:cTn>
                                        <p:tgtEl>
                                          <p:spTgt spid="7"/>
                                        </p:tgtEl>
                                        <p:attrNameLst>
                                          <p:attrName>style.visibility</p:attrName>
                                        </p:attrNameLst>
                                      </p:cBhvr>
                                      <p:to>
                                        <p:strVal val="hidden"/>
                                      </p:to>
                                    </p:set>
                                  </p:childTnLst>
                                </p:cTn>
                              </p:par>
                              <p:par>
                                <p:cTn id="37" presetID="2" presetClass="exit" presetSubtype="4" fill="hold" grpId="1" nodeType="withEffect">
                                  <p:stCondLst>
                                    <p:cond delay="0"/>
                                  </p:stCondLst>
                                  <p:childTnLst>
                                    <p:anim calcmode="lin" valueType="num">
                                      <p:cBhvr additive="base">
                                        <p:cTn id="38" dur="500"/>
                                        <p:tgtEl>
                                          <p:spTgt spid="8"/>
                                        </p:tgtEl>
                                        <p:attrNameLst>
                                          <p:attrName>ppt_x</p:attrName>
                                        </p:attrNameLst>
                                      </p:cBhvr>
                                      <p:tavLst>
                                        <p:tav tm="0">
                                          <p:val>
                                            <p:strVal val="ppt_x"/>
                                          </p:val>
                                        </p:tav>
                                        <p:tav tm="100000">
                                          <p:val>
                                            <p:strVal val="ppt_x"/>
                                          </p:val>
                                        </p:tav>
                                      </p:tavLst>
                                    </p:anim>
                                    <p:anim calcmode="lin" valueType="num">
                                      <p:cBhvr additive="base">
                                        <p:cTn id="39" dur="500"/>
                                        <p:tgtEl>
                                          <p:spTgt spid="8"/>
                                        </p:tgtEl>
                                        <p:attrNameLst>
                                          <p:attrName>ppt_y</p:attrName>
                                        </p:attrNameLst>
                                      </p:cBhvr>
                                      <p:tavLst>
                                        <p:tav tm="0">
                                          <p:val>
                                            <p:strVal val="ppt_y"/>
                                          </p:val>
                                        </p:tav>
                                        <p:tav tm="100000">
                                          <p:val>
                                            <p:strVal val="1+ppt_h/2"/>
                                          </p:val>
                                        </p:tav>
                                      </p:tavLst>
                                    </p:anim>
                                    <p:set>
                                      <p:cBhvr>
                                        <p:cTn id="40" dur="1" fill="hold">
                                          <p:stCondLst>
                                            <p:cond delay="499"/>
                                          </p:stCondLst>
                                        </p:cTn>
                                        <p:tgtEl>
                                          <p:spTgt spid="8"/>
                                        </p:tgtEl>
                                        <p:attrNameLst>
                                          <p:attrName>style.visibility</p:attrName>
                                        </p:attrNameLst>
                                      </p:cBhvr>
                                      <p:to>
                                        <p:strVal val="hidden"/>
                                      </p:to>
                                    </p:set>
                                  </p:childTnLst>
                                </p:cTn>
                              </p:par>
                              <p:par>
                                <p:cTn id="41" presetID="2" presetClass="exit" presetSubtype="4" fill="hold" grpId="1" nodeType="withEffect">
                                  <p:stCondLst>
                                    <p:cond delay="0"/>
                                  </p:stCondLst>
                                  <p:childTnLst>
                                    <p:anim calcmode="lin" valueType="num">
                                      <p:cBhvr additive="base">
                                        <p:cTn id="42" dur="500"/>
                                        <p:tgtEl>
                                          <p:spTgt spid="9"/>
                                        </p:tgtEl>
                                        <p:attrNameLst>
                                          <p:attrName>ppt_x</p:attrName>
                                        </p:attrNameLst>
                                      </p:cBhvr>
                                      <p:tavLst>
                                        <p:tav tm="0">
                                          <p:val>
                                            <p:strVal val="ppt_x"/>
                                          </p:val>
                                        </p:tav>
                                        <p:tav tm="100000">
                                          <p:val>
                                            <p:strVal val="ppt_x"/>
                                          </p:val>
                                        </p:tav>
                                      </p:tavLst>
                                    </p:anim>
                                    <p:anim calcmode="lin" valueType="num">
                                      <p:cBhvr additive="base">
                                        <p:cTn id="43" dur="500"/>
                                        <p:tgtEl>
                                          <p:spTgt spid="9"/>
                                        </p:tgtEl>
                                        <p:attrNameLst>
                                          <p:attrName>ppt_y</p:attrName>
                                        </p:attrNameLst>
                                      </p:cBhvr>
                                      <p:tavLst>
                                        <p:tav tm="0">
                                          <p:val>
                                            <p:strVal val="ppt_y"/>
                                          </p:val>
                                        </p:tav>
                                        <p:tav tm="100000">
                                          <p:val>
                                            <p:strVal val="1+ppt_h/2"/>
                                          </p:val>
                                        </p:tav>
                                      </p:tavLst>
                                    </p:anim>
                                    <p:set>
                                      <p:cBhvr>
                                        <p:cTn id="44" dur="1" fill="hold">
                                          <p:stCondLst>
                                            <p:cond delay="499"/>
                                          </p:stCondLst>
                                        </p:cTn>
                                        <p:tgtEl>
                                          <p:spTgt spid="9"/>
                                        </p:tgtEl>
                                        <p:attrNameLst>
                                          <p:attrName>style.visibility</p:attrName>
                                        </p:attrNameLst>
                                      </p:cBhvr>
                                      <p:to>
                                        <p:strVal val="hidden"/>
                                      </p:to>
                                    </p:set>
                                  </p:childTnLst>
                                </p:cTn>
                              </p:par>
                              <p:par>
                                <p:cTn id="45" presetID="2" presetClass="entr" presetSubtype="4"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ppt_x"/>
                                          </p:val>
                                        </p:tav>
                                        <p:tav tm="100000">
                                          <p:val>
                                            <p:strVal val="#ppt_x"/>
                                          </p:val>
                                        </p:tav>
                                      </p:tavLst>
                                    </p:anim>
                                    <p:anim calcmode="lin" valueType="num">
                                      <p:cBhvr additive="base">
                                        <p:cTn id="4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additive="base">
                                        <p:cTn id="53" dur="500" fill="hold"/>
                                        <p:tgtEl>
                                          <p:spTgt spid="11"/>
                                        </p:tgtEl>
                                        <p:attrNameLst>
                                          <p:attrName>ppt_x</p:attrName>
                                        </p:attrNameLst>
                                      </p:cBhvr>
                                      <p:tavLst>
                                        <p:tav tm="0">
                                          <p:val>
                                            <p:strVal val="#ppt_x"/>
                                          </p:val>
                                        </p:tav>
                                        <p:tav tm="100000">
                                          <p:val>
                                            <p:strVal val="#ppt_x"/>
                                          </p:val>
                                        </p:tav>
                                      </p:tavLst>
                                    </p:anim>
                                    <p:anim calcmode="lin" valueType="num">
                                      <p:cBhvr additive="base">
                                        <p:cTn id="5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additive="base">
                                        <p:cTn id="59" dur="500" fill="hold"/>
                                        <p:tgtEl>
                                          <p:spTgt spid="12"/>
                                        </p:tgtEl>
                                        <p:attrNameLst>
                                          <p:attrName>ppt_x</p:attrName>
                                        </p:attrNameLst>
                                      </p:cBhvr>
                                      <p:tavLst>
                                        <p:tav tm="0">
                                          <p:val>
                                            <p:strVal val="#ppt_x"/>
                                          </p:val>
                                        </p:tav>
                                        <p:tav tm="100000">
                                          <p:val>
                                            <p:strVal val="#ppt_x"/>
                                          </p:val>
                                        </p:tav>
                                      </p:tavLst>
                                    </p:anim>
                                    <p:anim calcmode="lin" valueType="num">
                                      <p:cBhvr additive="base">
                                        <p:cTn id="6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8107" y="305421"/>
            <a:ext cx="1184429" cy="976229"/>
          </a:xfrm>
          <a:prstGeom prst="rect">
            <a:avLst/>
          </a:prstGeom>
        </p:spPr>
      </p:pic>
      <p:sp>
        <p:nvSpPr>
          <p:cNvPr id="2" name="文本框 1">
            <a:extLst>
              <a:ext uri="{FF2B5EF4-FFF2-40B4-BE49-F238E27FC236}">
                <a16:creationId xmlns:a16="http://schemas.microsoft.com/office/drawing/2014/main" id="{B35F41F3-51FD-5710-37CD-0C8E6A9E8DBC}"/>
              </a:ext>
            </a:extLst>
          </p:cNvPr>
          <p:cNvSpPr txBox="1"/>
          <p:nvPr/>
        </p:nvSpPr>
        <p:spPr>
          <a:xfrm>
            <a:off x="191596" y="511715"/>
            <a:ext cx="4235998" cy="523220"/>
          </a:xfrm>
          <a:prstGeom prst="rect">
            <a:avLst/>
          </a:prstGeom>
          <a:noFill/>
        </p:spPr>
        <p:txBody>
          <a:bodyPr wrap="square" rtlCol="0">
            <a:spAutoFit/>
          </a:bodyPr>
          <a:lstStyle/>
          <a:p>
            <a:r>
              <a:rPr lang="zh-CN" altLang="en-US" sz="2800" dirty="0">
                <a:latin typeface="Adobe 黑体 Std R" panose="020B0400000000000000" pitchFamily="34" charset="-122"/>
                <a:ea typeface="Adobe 黑体 Std R" panose="020B0400000000000000" pitchFamily="34" charset="-122"/>
              </a:rPr>
              <a:t>         空间回收改进</a:t>
            </a:r>
          </a:p>
        </p:txBody>
      </p:sp>
      <p:sp>
        <p:nvSpPr>
          <p:cNvPr id="5" name="文本框 4">
            <a:extLst>
              <a:ext uri="{FF2B5EF4-FFF2-40B4-BE49-F238E27FC236}">
                <a16:creationId xmlns:a16="http://schemas.microsoft.com/office/drawing/2014/main" id="{463D4B48-6071-AC38-A879-85DD871BD83F}"/>
              </a:ext>
            </a:extLst>
          </p:cNvPr>
          <p:cNvSpPr txBox="1"/>
          <p:nvPr/>
        </p:nvSpPr>
        <p:spPr>
          <a:xfrm>
            <a:off x="1281112" y="2613392"/>
            <a:ext cx="9367838" cy="1631216"/>
          </a:xfrm>
          <a:prstGeom prst="rect">
            <a:avLst/>
          </a:prstGeom>
          <a:noFill/>
        </p:spPr>
        <p:txBody>
          <a:bodyPr wrap="square">
            <a:spAutoFit/>
          </a:bodyPr>
          <a:lstStyle/>
          <a:p>
            <a:r>
              <a:rPr lang="zh-CN" altLang="en-US" sz="2000" b="0" i="0" dirty="0">
                <a:solidFill>
                  <a:srgbClr val="C00000"/>
                </a:solidFill>
                <a:effectLst/>
                <a:latin typeface="Adobe 黑体 Std R" panose="020B0400000000000000" pitchFamily="34" charset="-122"/>
                <a:ea typeface="Adobe 黑体 Std R" panose="020B0400000000000000" pitchFamily="34" charset="-122"/>
              </a:rPr>
              <a:t>可以认为，线程日志记录的低空间回收成本以</a:t>
            </a:r>
            <a:r>
              <a:rPr lang="en-US" altLang="zh-CN" sz="2000" b="0" i="0" dirty="0">
                <a:solidFill>
                  <a:srgbClr val="C00000"/>
                </a:solidFill>
                <a:effectLst/>
                <a:latin typeface="Adobe 黑体 Std R" panose="020B0400000000000000" pitchFamily="34" charset="-122"/>
                <a:ea typeface="Adobe 黑体 Std R" panose="020B0400000000000000" pitchFamily="34" charset="-122"/>
              </a:rPr>
              <a:t>SSD</a:t>
            </a:r>
            <a:r>
              <a:rPr lang="zh-CN" altLang="en-US" sz="2000" b="0" i="0" dirty="0">
                <a:solidFill>
                  <a:srgbClr val="C00000"/>
                </a:solidFill>
                <a:effectLst/>
                <a:latin typeface="Adobe 黑体 Std R" panose="020B0400000000000000" pitchFamily="34" charset="-122"/>
                <a:ea typeface="Adobe 黑体 Std R" panose="020B0400000000000000" pitchFamily="34" charset="-122"/>
              </a:rPr>
              <a:t>内部封堵的形式复活。</a:t>
            </a:r>
            <a:endParaRPr lang="en-US" altLang="zh-CN" sz="2000" b="0" i="0" dirty="0">
              <a:solidFill>
                <a:srgbClr val="C00000"/>
              </a:solidFill>
              <a:effectLst/>
              <a:latin typeface="Adobe 黑体 Std R" panose="020B0400000000000000" pitchFamily="34" charset="-122"/>
              <a:ea typeface="Adobe 黑体 Std R" panose="020B0400000000000000" pitchFamily="34" charset="-122"/>
            </a:endParaRPr>
          </a:p>
          <a:p>
            <a:r>
              <a:rPr lang="zh-CN" altLang="en-US" sz="2000" b="0" i="0" dirty="0">
                <a:solidFill>
                  <a:srgbClr val="000000"/>
                </a:solidFill>
                <a:effectLst/>
                <a:latin typeface="Adobe 黑体 Std R" panose="020B0400000000000000" pitchFamily="34" charset="-122"/>
                <a:ea typeface="Adobe 黑体 Std R" panose="020B0400000000000000" pitchFamily="34" charset="-122"/>
              </a:rPr>
              <a:t>这是因为，在线程日志记录时通过内部封堵复制的块的数量</a:t>
            </a:r>
            <a:r>
              <a:rPr lang="zh-CN" altLang="en-US" sz="2000" b="0" i="0" dirty="0">
                <a:solidFill>
                  <a:srgbClr val="C00000"/>
                </a:solidFill>
                <a:effectLst/>
                <a:latin typeface="Adobe 黑体 Std R" panose="020B0400000000000000" pitchFamily="34" charset="-122"/>
                <a:ea typeface="Adobe 黑体 Std R" panose="020B0400000000000000" pitchFamily="34" charset="-122"/>
              </a:rPr>
              <a:t>等于</a:t>
            </a:r>
            <a:r>
              <a:rPr lang="zh-CN" altLang="en-US" sz="2000" b="0" i="0" dirty="0">
                <a:solidFill>
                  <a:srgbClr val="000000"/>
                </a:solidFill>
                <a:effectLst/>
                <a:latin typeface="Adobe 黑体 Std R" panose="020B0400000000000000" pitchFamily="34" charset="-122"/>
                <a:ea typeface="Adobe 黑体 Std R" panose="020B0400000000000000" pitchFamily="34" charset="-122"/>
              </a:rPr>
              <a:t>在同一段的段压缩时要复制的块数量。然而，通过线程日志记录可以</a:t>
            </a:r>
            <a:r>
              <a:rPr lang="zh-CN" altLang="en-US" sz="2000" b="0" i="0" dirty="0">
                <a:solidFill>
                  <a:srgbClr val="C00000"/>
                </a:solidFill>
                <a:effectLst/>
                <a:latin typeface="Adobe 黑体 Std R" panose="020B0400000000000000" pitchFamily="34" charset="-122"/>
                <a:ea typeface="Adobe 黑体 Std R" panose="020B0400000000000000" pitchFamily="34" charset="-122"/>
              </a:rPr>
              <a:t>避免元数据修改</a:t>
            </a:r>
            <a:r>
              <a:rPr lang="zh-CN" altLang="en-US" sz="2000" b="0" i="0" dirty="0">
                <a:solidFill>
                  <a:srgbClr val="000000"/>
                </a:solidFill>
                <a:effectLst/>
                <a:latin typeface="Adobe 黑体 Std R" panose="020B0400000000000000" pitchFamily="34" charset="-122"/>
                <a:ea typeface="Adobe 黑体 Std R" panose="020B0400000000000000" pitchFamily="34" charset="-122"/>
              </a:rPr>
              <a:t>以反映数据重新定位。此外，利用闲置闪存芯片可以隐藏内部堵塞成本。此外，插入操作分布在正常写入请求之间，同时</a:t>
            </a:r>
            <a:r>
              <a:rPr lang="zh-CN" altLang="en-US" sz="2000" b="0" i="0" dirty="0">
                <a:solidFill>
                  <a:srgbClr val="C00000"/>
                </a:solidFill>
                <a:effectLst/>
                <a:latin typeface="Adobe 黑体 Std R" panose="020B0400000000000000" pitchFamily="34" charset="-122"/>
                <a:ea typeface="Adobe 黑体 Std R" panose="020B0400000000000000" pitchFamily="34" charset="-122"/>
              </a:rPr>
              <a:t>最小化写入请求的平均延迟</a:t>
            </a:r>
            <a:r>
              <a:rPr lang="zh-CN" altLang="en-US" sz="2000" b="0" i="0" dirty="0">
                <a:solidFill>
                  <a:srgbClr val="000000"/>
                </a:solidFill>
                <a:effectLst/>
                <a:latin typeface="Adobe 黑体 Std R" panose="020B0400000000000000" pitchFamily="34" charset="-122"/>
                <a:ea typeface="Adobe 黑体 Std R" panose="020B0400000000000000" pitchFamily="34" charset="-122"/>
              </a:rPr>
              <a:t>。</a:t>
            </a:r>
            <a:endParaRPr lang="zh-CN" altLang="en-US" sz="2000" dirty="0">
              <a:latin typeface="Adobe 黑体 Std R" panose="020B0400000000000000" pitchFamily="34" charset="-122"/>
              <a:ea typeface="Adobe 黑体 Std R" panose="020B0400000000000000" pitchFamily="34" charset="-122"/>
            </a:endParaRPr>
          </a:p>
        </p:txBody>
      </p:sp>
    </p:spTree>
    <p:extLst>
      <p:ext uri="{BB962C8B-B14F-4D97-AF65-F5344CB8AC3E}">
        <p14:creationId xmlns:p14="http://schemas.microsoft.com/office/powerpoint/2010/main" val="3212991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7796" y="511715"/>
            <a:ext cx="4235998" cy="523220"/>
          </a:xfrm>
          <a:prstGeom prst="rect">
            <a:avLst/>
          </a:prstGeom>
          <a:noFill/>
        </p:spPr>
        <p:txBody>
          <a:bodyPr wrap="square" rtlCol="0">
            <a:spAutoFit/>
          </a:bodyPr>
          <a:lstStyle/>
          <a:p>
            <a:pPr algn="ctr"/>
            <a:r>
              <a:rPr lang="zh-CN" altLang="en-US" sz="2800" dirty="0">
                <a:solidFill>
                  <a:schemeClr val="tx1">
                    <a:lumMod val="85000"/>
                    <a:lumOff val="15000"/>
                  </a:schemeClr>
                </a:solidFill>
                <a:latin typeface="Adobe 黑体 Std R" panose="020B0400000000000000" pitchFamily="34" charset="-122"/>
                <a:ea typeface="Adobe 黑体 Std R" panose="020B0400000000000000" pitchFamily="34" charset="-122"/>
                <a:cs typeface="+mn-ea"/>
                <a:sym typeface="+mn-lt"/>
              </a:rPr>
              <a:t>支持回写的块分配</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8107" y="305421"/>
            <a:ext cx="1184429" cy="976229"/>
          </a:xfrm>
          <a:prstGeom prst="rect">
            <a:avLst/>
          </a:prstGeom>
        </p:spPr>
      </p:pic>
      <p:sp>
        <p:nvSpPr>
          <p:cNvPr id="9" name="文本框 8">
            <a:extLst>
              <a:ext uri="{FF2B5EF4-FFF2-40B4-BE49-F238E27FC236}">
                <a16:creationId xmlns:a16="http://schemas.microsoft.com/office/drawing/2014/main" id="{86540D83-DA99-76A3-DA4B-17E52EEB9F20}"/>
              </a:ext>
            </a:extLst>
          </p:cNvPr>
          <p:cNvSpPr txBox="1"/>
          <p:nvPr/>
        </p:nvSpPr>
        <p:spPr>
          <a:xfrm>
            <a:off x="2181224" y="5205700"/>
            <a:ext cx="7829551" cy="923330"/>
          </a:xfrm>
          <a:prstGeom prst="rect">
            <a:avLst/>
          </a:prstGeom>
          <a:noFill/>
        </p:spPr>
        <p:txBody>
          <a:bodyPr wrap="square">
            <a:spAutoFit/>
          </a:bodyPr>
          <a:lstStyle/>
          <a:p>
            <a:r>
              <a:rPr lang="zh-CN" altLang="en-US" dirty="0">
                <a:latin typeface="Adobe 黑体 Std R" panose="020B0400000000000000" pitchFamily="34" charset="-122"/>
                <a:ea typeface="Adobe 黑体 Std R" panose="020B0400000000000000" pitchFamily="34" charset="-122"/>
              </a:rPr>
              <a:t>对于要在段压缩时重新定位的有效块，新的块位置按照原始</a:t>
            </a:r>
            <a:r>
              <a:rPr lang="en-US" altLang="zh-CN" dirty="0">
                <a:latin typeface="Adobe 黑体 Std R" panose="020B0400000000000000" pitchFamily="34" charset="-122"/>
                <a:ea typeface="Adobe 黑体 Std R" panose="020B0400000000000000" pitchFamily="34" charset="-122"/>
              </a:rPr>
              <a:t>LFS</a:t>
            </a:r>
            <a:r>
              <a:rPr lang="zh-CN" altLang="en-US" dirty="0">
                <a:latin typeface="Adobe 黑体 Std R" panose="020B0400000000000000" pitchFamily="34" charset="-122"/>
                <a:ea typeface="Adobe 黑体 Std R" panose="020B0400000000000000" pitchFamily="34" charset="-122"/>
              </a:rPr>
              <a:t>中的源</a:t>
            </a:r>
            <a:r>
              <a:rPr lang="en-US" altLang="zh-CN" dirty="0">
                <a:latin typeface="Adobe 黑体 Std R" panose="020B0400000000000000" pitchFamily="34" charset="-122"/>
                <a:ea typeface="Adobe 黑体 Std R" panose="020B0400000000000000" pitchFamily="34" charset="-122"/>
              </a:rPr>
              <a:t>LBA</a:t>
            </a:r>
            <a:r>
              <a:rPr lang="zh-CN" altLang="en-US" dirty="0">
                <a:latin typeface="Adobe 黑体 Std R" panose="020B0400000000000000" pitchFamily="34" charset="-122"/>
                <a:ea typeface="Adobe 黑体 Std R" panose="020B0400000000000000" pitchFamily="34" charset="-122"/>
              </a:rPr>
              <a:t>的顺序从目标段顺序分配。因此，受害者段中分散的有效块被简单地压缩，在目标段中它们之间没有空隙，在这种类型的方案中，大多数块都无法被回写</a:t>
            </a:r>
          </a:p>
        </p:txBody>
      </p:sp>
      <p:pic>
        <p:nvPicPr>
          <p:cNvPr id="11" name="图片 10">
            <a:extLst>
              <a:ext uri="{FF2B5EF4-FFF2-40B4-BE49-F238E27FC236}">
                <a16:creationId xmlns:a16="http://schemas.microsoft.com/office/drawing/2014/main" id="{7D93A803-534B-9508-54B4-827AEE40F7E7}"/>
              </a:ext>
            </a:extLst>
          </p:cNvPr>
          <p:cNvPicPr>
            <a:picLocks noChangeAspect="1"/>
          </p:cNvPicPr>
          <p:nvPr/>
        </p:nvPicPr>
        <p:blipFill>
          <a:blip r:embed="rId4"/>
          <a:stretch>
            <a:fillRect/>
          </a:stretch>
        </p:blipFill>
        <p:spPr>
          <a:xfrm>
            <a:off x="2374431" y="1190635"/>
            <a:ext cx="7443138" cy="3600652"/>
          </a:xfrm>
          <a:prstGeom prst="rect">
            <a:avLst/>
          </a:prstGeom>
        </p:spPr>
      </p:pic>
      <p:sp>
        <p:nvSpPr>
          <p:cNvPr id="12" name="矩形 11">
            <a:extLst>
              <a:ext uri="{FF2B5EF4-FFF2-40B4-BE49-F238E27FC236}">
                <a16:creationId xmlns:a16="http://schemas.microsoft.com/office/drawing/2014/main" id="{4C687875-8DDE-AE32-456F-171770C8B751}"/>
              </a:ext>
            </a:extLst>
          </p:cNvPr>
          <p:cNvSpPr/>
          <p:nvPr/>
        </p:nvSpPr>
        <p:spPr>
          <a:xfrm>
            <a:off x="2743199" y="1617563"/>
            <a:ext cx="3143251" cy="33506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43A8EE98-DDCD-C2E9-CBE4-501348666BBF}"/>
              </a:ext>
            </a:extLst>
          </p:cNvPr>
          <p:cNvSpPr/>
          <p:nvPr/>
        </p:nvSpPr>
        <p:spPr>
          <a:xfrm>
            <a:off x="6400799" y="2312888"/>
            <a:ext cx="3181351" cy="306487"/>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1F43EA2B-5F76-837A-D424-0EC391E3BD2F}"/>
              </a:ext>
            </a:extLst>
          </p:cNvPr>
          <p:cNvSpPr/>
          <p:nvPr/>
        </p:nvSpPr>
        <p:spPr>
          <a:xfrm>
            <a:off x="6400800" y="2312887"/>
            <a:ext cx="790576" cy="30648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FF1120F5-6303-1CFA-7A9F-12A20B310DEC}"/>
              </a:ext>
            </a:extLst>
          </p:cNvPr>
          <p:cNvSpPr/>
          <p:nvPr/>
        </p:nvSpPr>
        <p:spPr>
          <a:xfrm>
            <a:off x="7200899" y="2312886"/>
            <a:ext cx="790576" cy="30648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EAD24A66-6DF6-A0BA-DA6D-CA9F9B0CFEB4}"/>
              </a:ext>
            </a:extLst>
          </p:cNvPr>
          <p:cNvSpPr/>
          <p:nvPr/>
        </p:nvSpPr>
        <p:spPr>
          <a:xfrm>
            <a:off x="7991474" y="2312882"/>
            <a:ext cx="1600199" cy="306487"/>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987F57AD-BFA2-4002-BC56-15DCD11313FA}"/>
              </a:ext>
            </a:extLst>
          </p:cNvPr>
          <p:cNvSpPr/>
          <p:nvPr/>
        </p:nvSpPr>
        <p:spPr>
          <a:xfrm>
            <a:off x="8000998" y="2312882"/>
            <a:ext cx="790576" cy="30648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561E0F44-4C86-296C-78BB-2504EC2C3258}"/>
              </a:ext>
            </a:extLst>
          </p:cNvPr>
          <p:cNvSpPr txBox="1"/>
          <p:nvPr/>
        </p:nvSpPr>
        <p:spPr>
          <a:xfrm>
            <a:off x="2043111" y="4946987"/>
            <a:ext cx="8105775" cy="1477328"/>
          </a:xfrm>
          <a:prstGeom prst="rect">
            <a:avLst/>
          </a:prstGeom>
          <a:noFill/>
        </p:spPr>
        <p:txBody>
          <a:bodyPr wrap="square">
            <a:spAutoFit/>
          </a:bodyPr>
          <a:lstStyle/>
          <a:p>
            <a:r>
              <a:rPr lang="zh-CN" altLang="en-US" b="0" i="0" dirty="0">
                <a:solidFill>
                  <a:srgbClr val="C00000"/>
                </a:solidFill>
                <a:effectLst/>
                <a:latin typeface="Adobe 黑体 Std R" panose="020B0400000000000000" pitchFamily="34" charset="-122"/>
                <a:ea typeface="Adobe 黑体 Std R" panose="020B0400000000000000" pitchFamily="34" charset="-122"/>
              </a:rPr>
              <a:t>最大化回写使用</a:t>
            </a:r>
            <a:r>
              <a:rPr lang="zh-CN" altLang="en-US" b="0" i="0" dirty="0">
                <a:solidFill>
                  <a:srgbClr val="000000"/>
                </a:solidFill>
                <a:effectLst/>
                <a:latin typeface="Adobe 黑体 Std R" panose="020B0400000000000000" pitchFamily="34" charset="-122"/>
                <a:ea typeface="Adobe 黑体 Std R" panose="020B0400000000000000" pitchFamily="34" charset="-122"/>
              </a:rPr>
              <a:t>：如果源段中的完全有效块未均匀分布在多个闪存芯片中，则某些块无法从保留区域找到可回写块位置，必须复制到不可回写块。一种解决方案是在目标段中分配额外的块，以最大化回写的使用，同时在目标段保留一些未使用的块，这是可能的，因为</a:t>
            </a:r>
            <a:r>
              <a:rPr lang="en-US" altLang="zh-CN" b="0" i="0" dirty="0" err="1">
                <a:solidFill>
                  <a:srgbClr val="000000"/>
                </a:solidFill>
                <a:effectLst/>
                <a:latin typeface="Consolas" panose="020B0609020204030204" pitchFamily="49" charset="0"/>
                <a:ea typeface="Adobe 黑体 Std R" panose="020B0400000000000000" pitchFamily="34" charset="-122"/>
              </a:rPr>
              <a:t>zone_compaction</a:t>
            </a:r>
            <a:r>
              <a:rPr lang="zh-CN" altLang="en-US" b="0" i="0" dirty="0">
                <a:solidFill>
                  <a:srgbClr val="000000"/>
                </a:solidFill>
                <a:effectLst/>
                <a:latin typeface="Adobe 黑体 Std R" panose="020B0400000000000000" pitchFamily="34" charset="-122"/>
                <a:ea typeface="Adobe 黑体 Std R" panose="020B0400000000000000" pitchFamily="34" charset="-122"/>
              </a:rPr>
              <a:t>命令可以指定不连续的目标范围。另一个问题是对部分无效的块（例如</a:t>
            </a:r>
            <a:r>
              <a:rPr lang="en-US" altLang="zh-CN" b="0" i="0" dirty="0">
                <a:solidFill>
                  <a:srgbClr val="000000"/>
                </a:solidFill>
                <a:effectLst/>
                <a:latin typeface="Adobe 黑体 Std R" panose="020B0400000000000000" pitchFamily="34" charset="-122"/>
                <a:ea typeface="Adobe 黑体 Std R" panose="020B0400000000000000" pitchFamily="34" charset="-122"/>
              </a:rPr>
              <a:t>chunk0</a:t>
            </a:r>
            <a:r>
              <a:rPr lang="zh-CN" altLang="en-US" b="0" i="0" dirty="0">
                <a:solidFill>
                  <a:srgbClr val="000000"/>
                </a:solidFill>
                <a:effectLst/>
                <a:latin typeface="Adobe 黑体 Std R" panose="020B0400000000000000" pitchFamily="34" charset="-122"/>
                <a:ea typeface="Adobe 黑体 Std R" panose="020B0400000000000000" pitchFamily="34" charset="-122"/>
              </a:rPr>
              <a:t>和</a:t>
            </a:r>
            <a:r>
              <a:rPr lang="en-US" altLang="zh-CN" b="0" i="0" dirty="0">
                <a:solidFill>
                  <a:srgbClr val="000000"/>
                </a:solidFill>
                <a:effectLst/>
                <a:latin typeface="Adobe 黑体 Std R" panose="020B0400000000000000" pitchFamily="34" charset="-122"/>
                <a:ea typeface="Adobe 黑体 Std R" panose="020B0400000000000000" pitchFamily="34" charset="-122"/>
              </a:rPr>
              <a:t>chunk3</a:t>
            </a:r>
            <a:r>
              <a:rPr lang="zh-CN" altLang="en-US" b="0" i="0" dirty="0">
                <a:solidFill>
                  <a:srgbClr val="000000"/>
                </a:solidFill>
                <a:effectLst/>
                <a:latin typeface="Adobe 黑体 Std R" panose="020B0400000000000000" pitchFamily="34" charset="-122"/>
                <a:ea typeface="Adobe 黑体 Std R" panose="020B0400000000000000" pitchFamily="34" charset="-122"/>
              </a:rPr>
              <a:t>）使用回写</a:t>
            </a:r>
            <a:endParaRPr lang="zh-CN" altLang="en-US" dirty="0">
              <a:latin typeface="Adobe 黑体 Std R" panose="020B0400000000000000" pitchFamily="34" charset="-122"/>
              <a:ea typeface="Adobe 黑体 Std R" panose="020B0400000000000000" pitchFamily="34" charset="-122"/>
            </a:endParaRPr>
          </a:p>
        </p:txBody>
      </p:sp>
    </p:spTree>
    <p:extLst>
      <p:ext uri="{BB962C8B-B14F-4D97-AF65-F5344CB8AC3E}">
        <p14:creationId xmlns:p14="http://schemas.microsoft.com/office/powerpoint/2010/main" val="15681311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12"/>
                                        </p:tgtEl>
                                        <p:attrNameLst>
                                          <p:attrName>ppt_x</p:attrName>
                                        </p:attrNameLst>
                                      </p:cBhvr>
                                      <p:tavLst>
                                        <p:tav tm="0">
                                          <p:val>
                                            <p:strVal val="ppt_x"/>
                                          </p:val>
                                        </p:tav>
                                        <p:tav tm="100000">
                                          <p:val>
                                            <p:strVal val="ppt_x"/>
                                          </p:val>
                                        </p:tav>
                                      </p:tavLst>
                                    </p:anim>
                                    <p:anim calcmode="lin" valueType="num">
                                      <p:cBhvr additive="base">
                                        <p:cTn id="13" dur="500"/>
                                        <p:tgtEl>
                                          <p:spTgt spid="12"/>
                                        </p:tgtEl>
                                        <p:attrNameLst>
                                          <p:attrName>ppt_y</p:attrName>
                                        </p:attrNameLst>
                                      </p:cBhvr>
                                      <p:tavLst>
                                        <p:tav tm="0">
                                          <p:val>
                                            <p:strVal val="ppt_y"/>
                                          </p:val>
                                        </p:tav>
                                        <p:tav tm="100000">
                                          <p:val>
                                            <p:strVal val="1+ppt_h/2"/>
                                          </p:val>
                                        </p:tav>
                                      </p:tavLst>
                                    </p:anim>
                                    <p:set>
                                      <p:cBhvr>
                                        <p:cTn id="14" dur="1" fill="hold">
                                          <p:stCondLst>
                                            <p:cond delay="499"/>
                                          </p:stCondLst>
                                        </p:cTn>
                                        <p:tgtEl>
                                          <p:spTgt spid="12"/>
                                        </p:tgtEl>
                                        <p:attrNameLst>
                                          <p:attrName>style.visibility</p:attrName>
                                        </p:attrNameLst>
                                      </p:cBhvr>
                                      <p:to>
                                        <p:strVal val="hidden"/>
                                      </p:to>
                                    </p:set>
                                  </p:childTnLst>
                                </p:cTn>
                              </p:par>
                              <p:par>
                                <p:cTn id="15" presetID="2" presetClass="exit" presetSubtype="4" fill="hold" grpId="0" nodeType="withEffect">
                                  <p:stCondLst>
                                    <p:cond delay="0"/>
                                  </p:stCondLst>
                                  <p:childTnLst>
                                    <p:anim calcmode="lin" valueType="num">
                                      <p:cBhvr additive="base">
                                        <p:cTn id="16" dur="500"/>
                                        <p:tgtEl>
                                          <p:spTgt spid="9"/>
                                        </p:tgtEl>
                                        <p:attrNameLst>
                                          <p:attrName>ppt_x</p:attrName>
                                        </p:attrNameLst>
                                      </p:cBhvr>
                                      <p:tavLst>
                                        <p:tav tm="0">
                                          <p:val>
                                            <p:strVal val="ppt_x"/>
                                          </p:val>
                                        </p:tav>
                                        <p:tav tm="100000">
                                          <p:val>
                                            <p:strVal val="ppt_x"/>
                                          </p:val>
                                        </p:tav>
                                      </p:tavLst>
                                    </p:anim>
                                    <p:anim calcmode="lin" valueType="num">
                                      <p:cBhvr additive="base">
                                        <p:cTn id="17" dur="500"/>
                                        <p:tgtEl>
                                          <p:spTgt spid="9"/>
                                        </p:tgtEl>
                                        <p:attrNameLst>
                                          <p:attrName>ppt_y</p:attrName>
                                        </p:attrNameLst>
                                      </p:cBhvr>
                                      <p:tavLst>
                                        <p:tav tm="0">
                                          <p:val>
                                            <p:strVal val="ppt_y"/>
                                          </p:val>
                                        </p:tav>
                                        <p:tav tm="100000">
                                          <p:val>
                                            <p:strVal val="1+ppt_h/2"/>
                                          </p:val>
                                        </p:tav>
                                      </p:tavLst>
                                    </p:anim>
                                    <p:set>
                                      <p:cBhvr>
                                        <p:cTn id="18" dur="1" fill="hold">
                                          <p:stCondLst>
                                            <p:cond delay="499"/>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1"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par>
                                <p:cTn id="39" presetID="2" presetClass="exit" presetSubtype="4" fill="hold" grpId="2" nodeType="withEffect">
                                  <p:stCondLst>
                                    <p:cond delay="0"/>
                                  </p:stCondLst>
                                  <p:childTnLst>
                                    <p:anim calcmode="lin" valueType="num">
                                      <p:cBhvr additive="base">
                                        <p:cTn id="40" dur="500"/>
                                        <p:tgtEl>
                                          <p:spTgt spid="13"/>
                                        </p:tgtEl>
                                        <p:attrNameLst>
                                          <p:attrName>ppt_x</p:attrName>
                                        </p:attrNameLst>
                                      </p:cBhvr>
                                      <p:tavLst>
                                        <p:tav tm="0">
                                          <p:val>
                                            <p:strVal val="ppt_x"/>
                                          </p:val>
                                        </p:tav>
                                        <p:tav tm="100000">
                                          <p:val>
                                            <p:strVal val="ppt_x"/>
                                          </p:val>
                                        </p:tav>
                                      </p:tavLst>
                                    </p:anim>
                                    <p:anim calcmode="lin" valueType="num">
                                      <p:cBhvr additive="base">
                                        <p:cTn id="41" dur="500"/>
                                        <p:tgtEl>
                                          <p:spTgt spid="13"/>
                                        </p:tgtEl>
                                        <p:attrNameLst>
                                          <p:attrName>ppt_y</p:attrName>
                                        </p:attrNameLst>
                                      </p:cBhvr>
                                      <p:tavLst>
                                        <p:tav tm="0">
                                          <p:val>
                                            <p:strVal val="ppt_y"/>
                                          </p:val>
                                        </p:tav>
                                        <p:tav tm="100000">
                                          <p:val>
                                            <p:strVal val="1+ppt_h/2"/>
                                          </p:val>
                                        </p:tav>
                                      </p:tavLst>
                                    </p:anim>
                                    <p:set>
                                      <p:cBhvr>
                                        <p:cTn id="42" dur="1" fill="hold">
                                          <p:stCondLst>
                                            <p:cond delay="499"/>
                                          </p:stCondLst>
                                        </p:cTn>
                                        <p:tgtEl>
                                          <p:spTgt spid="1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xit" presetSubtype="4" fill="hold" grpId="1" nodeType="clickEffect">
                                  <p:stCondLst>
                                    <p:cond delay="0"/>
                                  </p:stCondLst>
                                  <p:childTnLst>
                                    <p:anim calcmode="lin" valueType="num">
                                      <p:cBhvr additive="base">
                                        <p:cTn id="46" dur="500"/>
                                        <p:tgtEl>
                                          <p:spTgt spid="16"/>
                                        </p:tgtEl>
                                        <p:attrNameLst>
                                          <p:attrName>ppt_x</p:attrName>
                                        </p:attrNameLst>
                                      </p:cBhvr>
                                      <p:tavLst>
                                        <p:tav tm="0">
                                          <p:val>
                                            <p:strVal val="ppt_x"/>
                                          </p:val>
                                        </p:tav>
                                        <p:tav tm="100000">
                                          <p:val>
                                            <p:strVal val="ppt_x"/>
                                          </p:val>
                                        </p:tav>
                                      </p:tavLst>
                                    </p:anim>
                                    <p:anim calcmode="lin" valueType="num">
                                      <p:cBhvr additive="base">
                                        <p:cTn id="47" dur="500"/>
                                        <p:tgtEl>
                                          <p:spTgt spid="16"/>
                                        </p:tgtEl>
                                        <p:attrNameLst>
                                          <p:attrName>ppt_y</p:attrName>
                                        </p:attrNameLst>
                                      </p:cBhvr>
                                      <p:tavLst>
                                        <p:tav tm="0">
                                          <p:val>
                                            <p:strVal val="ppt_y"/>
                                          </p:val>
                                        </p:tav>
                                        <p:tav tm="100000">
                                          <p:val>
                                            <p:strVal val="1+ppt_h/2"/>
                                          </p:val>
                                        </p:tav>
                                      </p:tavLst>
                                    </p:anim>
                                    <p:set>
                                      <p:cBhvr>
                                        <p:cTn id="48" dur="1" fill="hold">
                                          <p:stCondLst>
                                            <p:cond delay="499"/>
                                          </p:stCondLst>
                                        </p:cTn>
                                        <p:tgtEl>
                                          <p:spTgt spid="16"/>
                                        </p:tgtEl>
                                        <p:attrNameLst>
                                          <p:attrName>style.visibility</p:attrName>
                                        </p:attrNameLst>
                                      </p:cBhvr>
                                      <p:to>
                                        <p:strVal val="hidden"/>
                                      </p:to>
                                    </p:set>
                                  </p:childTnLst>
                                </p:cTn>
                              </p:par>
                              <p:par>
                                <p:cTn id="49" presetID="2" presetClass="entr" presetSubtype="4"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ppt_x"/>
                                          </p:val>
                                        </p:tav>
                                        <p:tav tm="100000">
                                          <p:val>
                                            <p:strVal val="#ppt_x"/>
                                          </p:val>
                                        </p:tav>
                                      </p:tavLst>
                                    </p:anim>
                                    <p:anim calcmode="lin" valueType="num">
                                      <p:cBhvr additive="base">
                                        <p:cTn id="5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additive="base">
                                        <p:cTn id="57" dur="500" fill="hold"/>
                                        <p:tgtEl>
                                          <p:spTgt spid="18"/>
                                        </p:tgtEl>
                                        <p:attrNameLst>
                                          <p:attrName>ppt_x</p:attrName>
                                        </p:attrNameLst>
                                      </p:cBhvr>
                                      <p:tavLst>
                                        <p:tav tm="0">
                                          <p:val>
                                            <p:strVal val="#ppt_x"/>
                                          </p:val>
                                        </p:tav>
                                        <p:tav tm="100000">
                                          <p:val>
                                            <p:strVal val="#ppt_x"/>
                                          </p:val>
                                        </p:tav>
                                      </p:tavLst>
                                    </p:anim>
                                    <p:anim calcmode="lin" valueType="num">
                                      <p:cBhvr additive="base">
                                        <p:cTn id="5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P spid="12" grpId="1" animBg="1"/>
      <p:bldP spid="13" grpId="1" animBg="1"/>
      <p:bldP spid="13" grpId="2" animBg="1"/>
      <p:bldP spid="14" grpId="0" animBg="1"/>
      <p:bldP spid="15" grpId="0" animBg="1"/>
      <p:bldP spid="16" grpId="0" animBg="1"/>
      <p:bldP spid="16" grpId="1" animBg="1"/>
      <p:bldP spid="17" grpId="0" animBg="1"/>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46554" y="511715"/>
            <a:ext cx="4235998" cy="523220"/>
          </a:xfrm>
          <a:prstGeom prst="rect">
            <a:avLst/>
          </a:prstGeom>
          <a:noFill/>
        </p:spPr>
        <p:txBody>
          <a:bodyPr wrap="square" rtlCol="0">
            <a:spAutoFit/>
          </a:bodyPr>
          <a:lstStyle/>
          <a:p>
            <a:pPr algn="ctr"/>
            <a:r>
              <a:rPr lang="zh-CN" altLang="en-US" sz="2800" dirty="0">
                <a:solidFill>
                  <a:schemeClr val="tx1">
                    <a:lumMod val="85000"/>
                    <a:lumOff val="15000"/>
                  </a:schemeClr>
                </a:solidFill>
                <a:latin typeface="Adobe 黑体 Std R" panose="020B0400000000000000" pitchFamily="34" charset="-122"/>
                <a:ea typeface="Adobe 黑体 Std R" panose="020B0400000000000000" pitchFamily="34" charset="-122"/>
                <a:cs typeface="+mn-ea"/>
                <a:sym typeface="+mn-lt"/>
              </a:rPr>
              <a:t>混合段回收</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8107" y="305421"/>
            <a:ext cx="1184429" cy="976229"/>
          </a:xfrm>
          <a:prstGeom prst="rect">
            <a:avLst/>
          </a:prstGeom>
        </p:spPr>
      </p:pic>
      <p:sp>
        <p:nvSpPr>
          <p:cNvPr id="5" name="文本框 4">
            <a:extLst>
              <a:ext uri="{FF2B5EF4-FFF2-40B4-BE49-F238E27FC236}">
                <a16:creationId xmlns:a16="http://schemas.microsoft.com/office/drawing/2014/main" id="{0D26A0F3-EAA6-D070-8E0E-9A1283A69D19}"/>
              </a:ext>
            </a:extLst>
          </p:cNvPr>
          <p:cNvSpPr txBox="1"/>
          <p:nvPr/>
        </p:nvSpPr>
        <p:spPr>
          <a:xfrm>
            <a:off x="796413" y="1552575"/>
            <a:ext cx="4288353" cy="400110"/>
          </a:xfrm>
          <a:prstGeom prst="rect">
            <a:avLst/>
          </a:prstGeom>
          <a:noFill/>
        </p:spPr>
        <p:txBody>
          <a:bodyPr wrap="none" rtlCol="0">
            <a:spAutoFit/>
          </a:bodyPr>
          <a:lstStyle/>
          <a:p>
            <a:r>
              <a:rPr lang="zh-CN" altLang="en-US" sz="2000" dirty="0">
                <a:latin typeface="Adobe 黑体 Std R" panose="020B0400000000000000" pitchFamily="34" charset="-122"/>
                <a:ea typeface="Adobe 黑体 Std R" panose="020B0400000000000000" pitchFamily="34" charset="-122"/>
              </a:rPr>
              <a:t>线程日志记录可能劣于段回收的原因</a:t>
            </a:r>
          </a:p>
        </p:txBody>
      </p:sp>
      <p:sp>
        <p:nvSpPr>
          <p:cNvPr id="10" name="文本框 9">
            <a:extLst>
              <a:ext uri="{FF2B5EF4-FFF2-40B4-BE49-F238E27FC236}">
                <a16:creationId xmlns:a16="http://schemas.microsoft.com/office/drawing/2014/main" id="{18FB8CE1-B52E-BD08-9877-6DE27DCB5AFD}"/>
              </a:ext>
            </a:extLst>
          </p:cNvPr>
          <p:cNvSpPr txBox="1"/>
          <p:nvPr/>
        </p:nvSpPr>
        <p:spPr>
          <a:xfrm>
            <a:off x="796412" y="2470325"/>
            <a:ext cx="9719187" cy="923330"/>
          </a:xfrm>
          <a:prstGeom prst="rect">
            <a:avLst/>
          </a:prstGeom>
          <a:noFill/>
        </p:spPr>
        <p:txBody>
          <a:bodyPr wrap="square">
            <a:spAutoFit/>
          </a:bodyPr>
          <a:lstStyle/>
          <a:p>
            <a:r>
              <a:rPr lang="zh-CN" altLang="en-US" dirty="0">
                <a:solidFill>
                  <a:srgbClr val="C00000"/>
                </a:solidFill>
                <a:latin typeface="Adobe 黑体 Std R" panose="020B0400000000000000" pitchFamily="34" charset="-122"/>
                <a:ea typeface="Adobe 黑体 Std R" panose="020B0400000000000000" pitchFamily="34" charset="-122"/>
              </a:rPr>
              <a:t>回收成本失衡。</a:t>
            </a:r>
            <a:r>
              <a:rPr lang="zh-CN" altLang="en-US" dirty="0">
                <a:latin typeface="Adobe 黑体 Std R" panose="020B0400000000000000" pitchFamily="34" charset="-122"/>
                <a:ea typeface="Adobe 黑体 Std R" panose="020B0400000000000000" pitchFamily="34" charset="-122"/>
              </a:rPr>
              <a:t>首先，线程日志记录可能会在不同类型的段之间遭受不平衡的回收成本。尽管段压缩在所有脏段中选择具有最低压缩成本（即最小数量的有效块）的受害段，但线程日志记录只能从同一类型的脏段中为写入请求类型选择目标段，以防止不同类型的数据混合在段中。</a:t>
            </a:r>
          </a:p>
        </p:txBody>
      </p:sp>
      <p:sp>
        <p:nvSpPr>
          <p:cNvPr id="14" name="文本框 13">
            <a:extLst>
              <a:ext uri="{FF2B5EF4-FFF2-40B4-BE49-F238E27FC236}">
                <a16:creationId xmlns:a16="http://schemas.microsoft.com/office/drawing/2014/main" id="{3833A8E7-CEC2-C8FC-5E69-1977515A1D80}"/>
              </a:ext>
            </a:extLst>
          </p:cNvPr>
          <p:cNvSpPr txBox="1"/>
          <p:nvPr/>
        </p:nvSpPr>
        <p:spPr>
          <a:xfrm>
            <a:off x="796411" y="3429000"/>
            <a:ext cx="9621693" cy="1200329"/>
          </a:xfrm>
          <a:prstGeom prst="rect">
            <a:avLst/>
          </a:prstGeom>
          <a:noFill/>
        </p:spPr>
        <p:txBody>
          <a:bodyPr wrap="square">
            <a:spAutoFit/>
          </a:bodyPr>
          <a:lstStyle/>
          <a:p>
            <a:r>
              <a:rPr lang="zh-CN" altLang="en-US" dirty="0">
                <a:solidFill>
                  <a:srgbClr val="C00000"/>
                </a:solidFill>
                <a:latin typeface="Adobe 黑体 Std R" panose="020B0400000000000000" pitchFamily="34" charset="-122"/>
                <a:ea typeface="Adobe 黑体 Std R" panose="020B0400000000000000" pitchFamily="34" charset="-122"/>
              </a:rPr>
              <a:t>预无效块问题。</a:t>
            </a:r>
            <a:r>
              <a:rPr lang="zh-CN" altLang="en-US" dirty="0">
                <a:latin typeface="Adobe 黑体 Std R" panose="020B0400000000000000" pitchFamily="34" charset="-122"/>
                <a:ea typeface="Adobe 黑体 Std R" panose="020B0400000000000000" pitchFamily="34" charset="-122"/>
              </a:rPr>
              <a:t>第二，如果在没有检查点的情况下长时间使用线程日志，则线程日志的回收效率将进一步降低，这对于线程日志来说不是强制性的。这是由于</a:t>
            </a:r>
            <a:r>
              <a:rPr lang="zh-CN" altLang="en-US" dirty="0">
                <a:solidFill>
                  <a:srgbClr val="C00000"/>
                </a:solidFill>
                <a:latin typeface="Adobe 黑体 Std R" panose="020B0400000000000000" pitchFamily="34" charset="-122"/>
                <a:ea typeface="Adobe 黑体 Std R" panose="020B0400000000000000" pitchFamily="34" charset="-122"/>
              </a:rPr>
              <a:t>预有效块无效</a:t>
            </a:r>
            <a:r>
              <a:rPr lang="zh-CN" altLang="en-US" dirty="0">
                <a:latin typeface="Adobe 黑体 Std R" panose="020B0400000000000000" pitchFamily="34" charset="-122"/>
                <a:ea typeface="Adobe 黑体 Std R" panose="020B0400000000000000" pitchFamily="34" charset="-122"/>
              </a:rPr>
              <a:t>，但仍被存储元数据引用，因此不可回收。当逻辑块因文件系统操作而无效，但仍没有记录新的检查点时，逻辑块将变为</a:t>
            </a:r>
            <a:r>
              <a:rPr lang="zh-CN" altLang="en-US" dirty="0">
                <a:solidFill>
                  <a:srgbClr val="C00000"/>
                </a:solidFill>
                <a:latin typeface="Adobe 黑体 Std R" panose="020B0400000000000000" pitchFamily="34" charset="-122"/>
                <a:ea typeface="Adobe 黑体 Std R" panose="020B0400000000000000" pitchFamily="34" charset="-122"/>
              </a:rPr>
              <a:t>预无效</a:t>
            </a:r>
            <a:r>
              <a:rPr lang="zh-CN" altLang="en-US" dirty="0">
                <a:latin typeface="Adobe 黑体 Std R" panose="020B0400000000000000" pitchFamily="34" charset="-122"/>
                <a:ea typeface="Adobe 黑体 Std R" panose="020B0400000000000000" pitchFamily="34" charset="-122"/>
              </a:rPr>
              <a:t>，并且不能被覆盖，因为需要进行故障恢复。它们必须通过内部堵塞封堵。</a:t>
            </a:r>
          </a:p>
        </p:txBody>
      </p:sp>
    </p:spTree>
    <p:extLst>
      <p:ext uri="{BB962C8B-B14F-4D97-AF65-F5344CB8AC3E}">
        <p14:creationId xmlns:p14="http://schemas.microsoft.com/office/powerpoint/2010/main" val="10186057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46554" y="511715"/>
            <a:ext cx="4235998" cy="523220"/>
          </a:xfrm>
          <a:prstGeom prst="rect">
            <a:avLst/>
          </a:prstGeom>
          <a:noFill/>
        </p:spPr>
        <p:txBody>
          <a:bodyPr wrap="square" rtlCol="0">
            <a:spAutoFit/>
          </a:bodyPr>
          <a:lstStyle/>
          <a:p>
            <a:pPr algn="ctr"/>
            <a:r>
              <a:rPr lang="zh-CN" altLang="en-US" sz="2800" dirty="0">
                <a:solidFill>
                  <a:schemeClr val="tx1">
                    <a:lumMod val="85000"/>
                    <a:lumOff val="15000"/>
                  </a:schemeClr>
                </a:solidFill>
                <a:latin typeface="Adobe 黑体 Std R" panose="020B0400000000000000" pitchFamily="34" charset="-122"/>
                <a:ea typeface="Adobe 黑体 Std R" panose="020B0400000000000000" pitchFamily="34" charset="-122"/>
                <a:cs typeface="+mn-ea"/>
                <a:sym typeface="+mn-lt"/>
              </a:rPr>
              <a:t>混合段回收</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8107" y="305421"/>
            <a:ext cx="1184429" cy="976229"/>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E1F5246-4BC9-A024-6085-F51526E13C13}"/>
                  </a:ext>
                </a:extLst>
              </p:cNvPr>
              <p:cNvSpPr txBox="1"/>
              <p:nvPr/>
            </p:nvSpPr>
            <p:spPr>
              <a:xfrm>
                <a:off x="796412" y="1543577"/>
                <a:ext cx="10385937" cy="369332"/>
              </a:xfrm>
              <a:prstGeom prst="rect">
                <a:avLst/>
              </a:prstGeom>
              <a:noFill/>
            </p:spPr>
            <p:txBody>
              <a:bodyPr wrap="square">
                <a:spAutoFit/>
              </a:bodyPr>
              <a:lstStyle/>
              <a:p>
                <a:r>
                  <a:rPr lang="zh-CN" altLang="en-US" dirty="0">
                    <a:latin typeface="Adobe 黑体 Std R" panose="020B0400000000000000" pitchFamily="34" charset="-122"/>
                    <a:ea typeface="Adobe 黑体 Std R" panose="020B0400000000000000" pitchFamily="34" charset="-122"/>
                  </a:rPr>
                  <a:t>为了解决预无效块问题，我们使用</a:t>
                </a:r>
                <a:r>
                  <a:rPr lang="zh-CN" altLang="en-US" dirty="0">
                    <a:solidFill>
                      <a:srgbClr val="C00000"/>
                    </a:solidFill>
                    <a:latin typeface="Adobe 黑体 Std R" panose="020B0400000000000000" pitchFamily="34" charset="-122"/>
                    <a:ea typeface="Adobe 黑体 Std R" panose="020B0400000000000000" pitchFamily="34" charset="-122"/>
                  </a:rPr>
                  <a:t>周期性检查点</a:t>
                </a:r>
                <a:r>
                  <a:rPr lang="zh-CN" altLang="en-US" dirty="0">
                    <a:latin typeface="Adobe 黑体 Std R" panose="020B0400000000000000" pitchFamily="34" charset="-122"/>
                    <a:ea typeface="Adobe 黑体 Std R" panose="020B0400000000000000" pitchFamily="34" charset="-122"/>
                  </a:rPr>
                  <a:t>，每当累积的预无效块数量超过</a:t>
                </a:r>
                <a14:m>
                  <m:oMath xmlns:m="http://schemas.openxmlformats.org/officeDocument/2006/math">
                    <m:sSub>
                      <m:sSubPr>
                        <m:ctrlPr>
                          <a:rPr lang="en-US" altLang="zh-CN" i="1" dirty="0" smtClean="0">
                            <a:latin typeface="Cambria Math" panose="02040503050406030204" pitchFamily="18" charset="0"/>
                            <a:ea typeface="Adobe 黑体 Std R" panose="020B0400000000000000" pitchFamily="34" charset="-122"/>
                          </a:rPr>
                        </m:ctrlPr>
                      </m:sSubPr>
                      <m:e>
                        <m:r>
                          <a:rPr lang="zh-CN" altLang="en-US" i="1" dirty="0" smtClean="0">
                            <a:latin typeface="Cambria Math" panose="02040503050406030204" pitchFamily="18" charset="0"/>
                            <a:ea typeface="Adobe 黑体 Std R" panose="020B0400000000000000" pitchFamily="34" charset="-122"/>
                          </a:rPr>
                          <m:t>𝜃</m:t>
                        </m:r>
                      </m:e>
                      <m:sub>
                        <m:r>
                          <a:rPr lang="zh-CN" altLang="en-US" i="1" dirty="0" smtClean="0">
                            <a:latin typeface="Cambria Math" panose="02040503050406030204" pitchFamily="18" charset="0"/>
                            <a:ea typeface="Adobe 黑体 Std R" panose="020B0400000000000000" pitchFamily="34" charset="-122"/>
                          </a:rPr>
                          <m:t>𝑃𝐼</m:t>
                        </m:r>
                      </m:sub>
                    </m:sSub>
                  </m:oMath>
                </a14:m>
                <a:r>
                  <a:rPr lang="zh-CN" altLang="en-US" dirty="0">
                    <a:latin typeface="Adobe 黑体 Std R" panose="020B0400000000000000" pitchFamily="34" charset="-122"/>
                    <a:ea typeface="Adobe 黑体 Std R" panose="020B0400000000000000" pitchFamily="34" charset="-122"/>
                  </a:rPr>
                  <a:t>时就会触发检查点</a:t>
                </a:r>
              </a:p>
            </p:txBody>
          </p:sp>
        </mc:Choice>
        <mc:Fallback xmlns="">
          <p:sp>
            <p:nvSpPr>
              <p:cNvPr id="2" name="文本框 1">
                <a:extLst>
                  <a:ext uri="{FF2B5EF4-FFF2-40B4-BE49-F238E27FC236}">
                    <a16:creationId xmlns:a16="http://schemas.microsoft.com/office/drawing/2014/main" id="{6E1F5246-4BC9-A024-6085-F51526E13C13}"/>
                  </a:ext>
                </a:extLst>
              </p:cNvPr>
              <p:cNvSpPr txBox="1">
                <a:spLocks noRot="1" noChangeAspect="1" noMove="1" noResize="1" noEditPoints="1" noAdjustHandles="1" noChangeArrowheads="1" noChangeShapeType="1" noTextEdit="1"/>
              </p:cNvSpPr>
              <p:nvPr/>
            </p:nvSpPr>
            <p:spPr>
              <a:xfrm>
                <a:off x="796412" y="1543577"/>
                <a:ext cx="10385937" cy="369332"/>
              </a:xfrm>
              <a:prstGeom prst="rect">
                <a:avLst/>
              </a:prstGeom>
              <a:blipFill>
                <a:blip r:embed="rId4"/>
                <a:stretch>
                  <a:fillRect l="-528" t="-6557" r="-117" b="-26230"/>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9ED1433D-8B0B-B956-724C-B32EB1686A07}"/>
              </a:ext>
            </a:extLst>
          </p:cNvPr>
          <p:cNvSpPr txBox="1"/>
          <p:nvPr/>
        </p:nvSpPr>
        <p:spPr>
          <a:xfrm>
            <a:off x="796412" y="2062429"/>
            <a:ext cx="10014457" cy="369332"/>
          </a:xfrm>
          <a:prstGeom prst="rect">
            <a:avLst/>
          </a:prstGeom>
          <a:noFill/>
        </p:spPr>
        <p:txBody>
          <a:bodyPr wrap="square">
            <a:spAutoFit/>
          </a:bodyPr>
          <a:lstStyle/>
          <a:p>
            <a:r>
              <a:rPr lang="zh-CN" altLang="en-US" dirty="0">
                <a:latin typeface="Adobe 黑体 Std R" panose="020B0400000000000000" pitchFamily="34" charset="-122"/>
                <a:ea typeface="Adobe 黑体 Std R" panose="020B0400000000000000" pitchFamily="34" charset="-122"/>
              </a:rPr>
              <a:t>提出了混合段回收（</a:t>
            </a:r>
            <a:r>
              <a:rPr lang="en-US" altLang="zh-CN" dirty="0">
                <a:latin typeface="Adobe 黑体 Std R" panose="020B0400000000000000" pitchFamily="34" charset="-122"/>
                <a:ea typeface="Adobe 黑体 Std R" panose="020B0400000000000000" pitchFamily="34" charset="-122"/>
              </a:rPr>
              <a:t>HSR</a:t>
            </a:r>
            <a:r>
              <a:rPr lang="zh-CN" altLang="en-US" dirty="0">
                <a:latin typeface="Adobe 黑体 Std R" panose="020B0400000000000000" pitchFamily="34" charset="-122"/>
                <a:ea typeface="Adobe 黑体 Std R" panose="020B0400000000000000" pitchFamily="34" charset="-122"/>
              </a:rPr>
              <a:t>）技术，该技术通过比较线程日志和段压缩的回收成本来选择回收策略。</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17D23B23-AFB6-B1CB-BF5C-A2FA1BA5815D}"/>
                  </a:ext>
                </a:extLst>
              </p:cNvPr>
              <p:cNvSpPr txBox="1"/>
              <p:nvPr/>
            </p:nvSpPr>
            <p:spPr>
              <a:xfrm>
                <a:off x="4158226" y="3112513"/>
                <a:ext cx="3875548" cy="3327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𝑇𝐿</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𝑓</m:t>
                          </m:r>
                        </m:e>
                        <m:sub>
                          <m:r>
                            <a:rPr lang="en-US" altLang="zh-CN" sz="2000" b="0" i="1" smtClean="0">
                              <a:latin typeface="Cambria Math" panose="02040503050406030204" pitchFamily="18" charset="0"/>
                            </a:rPr>
                            <m:t>𝑝𝑙𝑢𝑔𝑔𝑖𝑛𝑔</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𝑁</m:t>
                          </m:r>
                        </m:e>
                        <m:sub>
                          <m:r>
                            <a:rPr lang="en-US" altLang="zh-CN" sz="2000" b="0" i="1" smtClean="0">
                              <a:latin typeface="Cambria Math" panose="02040503050406030204" pitchFamily="18" charset="0"/>
                            </a:rPr>
                            <m:t>𝑝𝑟𝑒</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𝑖𝑛𝑣</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𝑁</m:t>
                          </m:r>
                        </m:e>
                        <m:sub>
                          <m:r>
                            <a:rPr lang="en-US" altLang="zh-CN" sz="2000" b="0" i="1" smtClean="0">
                              <a:latin typeface="Cambria Math" panose="02040503050406030204" pitchFamily="18" charset="0"/>
                            </a:rPr>
                            <m:t>𝑣𝑎𝑙𝑖𝑑</m:t>
                          </m:r>
                        </m:sub>
                      </m:sSub>
                      <m:r>
                        <a:rPr lang="en-US" altLang="zh-CN" sz="2000" b="0" i="1" smtClean="0">
                          <a:latin typeface="Cambria Math" panose="02040503050406030204" pitchFamily="18" charset="0"/>
                        </a:rPr>
                        <m:t>)</m:t>
                      </m:r>
                    </m:oMath>
                  </m:oMathPara>
                </a14:m>
                <a:endParaRPr lang="zh-CN" altLang="en-US" sz="2000" dirty="0"/>
              </a:p>
            </p:txBody>
          </p:sp>
        </mc:Choice>
        <mc:Fallback xmlns="">
          <p:sp>
            <p:nvSpPr>
              <p:cNvPr id="11" name="文本框 10">
                <a:extLst>
                  <a:ext uri="{FF2B5EF4-FFF2-40B4-BE49-F238E27FC236}">
                    <a16:creationId xmlns:a16="http://schemas.microsoft.com/office/drawing/2014/main" id="{17D23B23-AFB6-B1CB-BF5C-A2FA1BA5815D}"/>
                  </a:ext>
                </a:extLst>
              </p:cNvPr>
              <p:cNvSpPr txBox="1">
                <a:spLocks noRot="1" noChangeAspect="1" noMove="1" noResize="1" noEditPoints="1" noAdjustHandles="1" noChangeArrowheads="1" noChangeShapeType="1" noTextEdit="1"/>
              </p:cNvSpPr>
              <p:nvPr/>
            </p:nvSpPr>
            <p:spPr>
              <a:xfrm>
                <a:off x="4158226" y="3112513"/>
                <a:ext cx="3875548" cy="332720"/>
              </a:xfrm>
              <a:prstGeom prst="rect">
                <a:avLst/>
              </a:prstGeom>
              <a:blipFill>
                <a:blip r:embed="rId5"/>
                <a:stretch>
                  <a:fillRect l="-786" t="-1852" r="-1887" b="-2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43E37CC2-9C7A-DE87-EA5B-CCFEFCDDF06A}"/>
                  </a:ext>
                </a:extLst>
              </p:cNvPr>
              <p:cNvSpPr txBox="1"/>
              <p:nvPr/>
            </p:nvSpPr>
            <p:spPr>
              <a:xfrm>
                <a:off x="796412" y="2690943"/>
                <a:ext cx="2889762" cy="369332"/>
              </a:xfrm>
              <a:prstGeom prst="rect">
                <a:avLst/>
              </a:prstGeom>
              <a:noFill/>
            </p:spPr>
            <p:txBody>
              <a:bodyPr wrap="square">
                <a:spAutoFit/>
              </a:bodyPr>
              <a:lstStyle/>
              <a:p>
                <a:r>
                  <a:rPr lang="zh-CN" altLang="en-US" dirty="0">
                    <a:latin typeface="Adobe 黑体 Std R" panose="020B0400000000000000" pitchFamily="34" charset="-122"/>
                    <a:ea typeface="Adobe 黑体 Std R" panose="020B0400000000000000" pitchFamily="34" charset="-122"/>
                  </a:rPr>
                  <a:t>线程日志记录回收成本</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𝐶</m:t>
                        </m:r>
                      </m:e>
                      <m:sub>
                        <m:r>
                          <a:rPr lang="en-US" altLang="zh-CN" sz="1800" b="0" i="1" smtClean="0">
                            <a:latin typeface="Cambria Math" panose="02040503050406030204" pitchFamily="18" charset="0"/>
                          </a:rPr>
                          <m:t>𝑇𝐿</m:t>
                        </m:r>
                      </m:sub>
                    </m:sSub>
                  </m:oMath>
                </a14:m>
                <a:endParaRPr lang="zh-CN" altLang="en-US" dirty="0">
                  <a:latin typeface="Adobe 黑体 Std R" panose="020B0400000000000000" pitchFamily="34" charset="-122"/>
                  <a:ea typeface="Adobe 黑体 Std R" panose="020B0400000000000000" pitchFamily="34" charset="-122"/>
                </a:endParaRPr>
              </a:p>
            </p:txBody>
          </p:sp>
        </mc:Choice>
        <mc:Fallback xmlns="">
          <p:sp>
            <p:nvSpPr>
              <p:cNvPr id="12" name="文本框 11">
                <a:extLst>
                  <a:ext uri="{FF2B5EF4-FFF2-40B4-BE49-F238E27FC236}">
                    <a16:creationId xmlns:a16="http://schemas.microsoft.com/office/drawing/2014/main" id="{43E37CC2-9C7A-DE87-EA5B-CCFEFCDDF06A}"/>
                  </a:ext>
                </a:extLst>
              </p:cNvPr>
              <p:cNvSpPr txBox="1">
                <a:spLocks noRot="1" noChangeAspect="1" noMove="1" noResize="1" noEditPoints="1" noAdjustHandles="1" noChangeArrowheads="1" noChangeShapeType="1" noTextEdit="1"/>
              </p:cNvSpPr>
              <p:nvPr/>
            </p:nvSpPr>
            <p:spPr>
              <a:xfrm>
                <a:off x="796412" y="2690943"/>
                <a:ext cx="2889762" cy="369332"/>
              </a:xfrm>
              <a:prstGeom prst="rect">
                <a:avLst/>
              </a:prstGeom>
              <a:blipFill>
                <a:blip r:embed="rId6"/>
                <a:stretch>
                  <a:fillRect l="-1899" t="-6557" b="-262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DA291773-6E77-E18C-80C4-97AC81C8E9F8}"/>
                  </a:ext>
                </a:extLst>
              </p:cNvPr>
              <p:cNvSpPr txBox="1"/>
              <p:nvPr/>
            </p:nvSpPr>
            <p:spPr>
              <a:xfrm>
                <a:off x="796412" y="3566405"/>
                <a:ext cx="2889762" cy="369332"/>
              </a:xfrm>
              <a:prstGeom prst="rect">
                <a:avLst/>
              </a:prstGeom>
              <a:noFill/>
            </p:spPr>
            <p:txBody>
              <a:bodyPr wrap="square">
                <a:spAutoFit/>
              </a:bodyPr>
              <a:lstStyle/>
              <a:p>
                <a:r>
                  <a:rPr lang="zh-CN" altLang="en-US" dirty="0">
                    <a:latin typeface="Adobe 黑体 Std R" panose="020B0400000000000000" pitchFamily="34" charset="-122"/>
                    <a:ea typeface="Adobe 黑体 Std R" panose="020B0400000000000000" pitchFamily="34" charset="-122"/>
                  </a:rPr>
                  <a:t>段压缩回收成本</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𝐶</m:t>
                        </m:r>
                      </m:e>
                      <m:sub>
                        <m:r>
                          <m:rPr>
                            <m:sty m:val="p"/>
                          </m:rPr>
                          <a:rPr lang="en-US" altLang="zh-CN" i="1">
                            <a:latin typeface="Cambria Math" panose="02040503050406030204" pitchFamily="18" charset="0"/>
                          </a:rPr>
                          <m:t>SC</m:t>
                        </m:r>
                      </m:sub>
                    </m:sSub>
                  </m:oMath>
                </a14:m>
                <a:endParaRPr lang="zh-CN" altLang="en-US" dirty="0">
                  <a:latin typeface="Adobe 黑体 Std R" panose="020B0400000000000000" pitchFamily="34" charset="-122"/>
                  <a:ea typeface="Adobe 黑体 Std R" panose="020B0400000000000000" pitchFamily="34" charset="-122"/>
                </a:endParaRPr>
              </a:p>
            </p:txBody>
          </p:sp>
        </mc:Choice>
        <mc:Fallback xmlns="">
          <p:sp>
            <p:nvSpPr>
              <p:cNvPr id="13" name="文本框 12">
                <a:extLst>
                  <a:ext uri="{FF2B5EF4-FFF2-40B4-BE49-F238E27FC236}">
                    <a16:creationId xmlns:a16="http://schemas.microsoft.com/office/drawing/2014/main" id="{DA291773-6E77-E18C-80C4-97AC81C8E9F8}"/>
                  </a:ext>
                </a:extLst>
              </p:cNvPr>
              <p:cNvSpPr txBox="1">
                <a:spLocks noRot="1" noChangeAspect="1" noMove="1" noResize="1" noEditPoints="1" noAdjustHandles="1" noChangeArrowheads="1" noChangeShapeType="1" noTextEdit="1"/>
              </p:cNvSpPr>
              <p:nvPr/>
            </p:nvSpPr>
            <p:spPr>
              <a:xfrm>
                <a:off x="796412" y="3566405"/>
                <a:ext cx="2889762" cy="369332"/>
              </a:xfrm>
              <a:prstGeom prst="rect">
                <a:avLst/>
              </a:prstGeom>
              <a:blipFill>
                <a:blip r:embed="rId7"/>
                <a:stretch>
                  <a:fillRect l="-1899" t="-6557" b="-262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AB0F40AB-7C83-49C2-2611-C2B415BF9FB7}"/>
                  </a:ext>
                </a:extLst>
              </p:cNvPr>
              <p:cNvSpPr txBox="1"/>
              <p:nvPr/>
            </p:nvSpPr>
            <p:spPr>
              <a:xfrm>
                <a:off x="3292648" y="4125985"/>
                <a:ext cx="5393464" cy="2989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𝑆𝐶</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𝑐𝑜𝑝𝑦</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𝑣𝑎𝑙𝑖𝑑</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𝑤𝑟𝑖𝑡𝑒</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𝑛𝑜𝑑𝑒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𝑚𝑒𝑡𝑎</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𝑐𝑜𝑙𝑑</m:t>
                          </m:r>
                        </m:sub>
                      </m:sSub>
                    </m:oMath>
                  </m:oMathPara>
                </a14:m>
                <a:endParaRPr lang="zh-CN" altLang="en-US" dirty="0"/>
              </a:p>
            </p:txBody>
          </p:sp>
        </mc:Choice>
        <mc:Fallback xmlns="">
          <p:sp>
            <p:nvSpPr>
              <p:cNvPr id="15" name="文本框 14">
                <a:extLst>
                  <a:ext uri="{FF2B5EF4-FFF2-40B4-BE49-F238E27FC236}">
                    <a16:creationId xmlns:a16="http://schemas.microsoft.com/office/drawing/2014/main" id="{AB0F40AB-7C83-49C2-2611-C2B415BF9FB7}"/>
                  </a:ext>
                </a:extLst>
              </p:cNvPr>
              <p:cNvSpPr txBox="1">
                <a:spLocks noRot="1" noChangeAspect="1" noMove="1" noResize="1" noEditPoints="1" noAdjustHandles="1" noChangeArrowheads="1" noChangeShapeType="1" noTextEdit="1"/>
              </p:cNvSpPr>
              <p:nvPr/>
            </p:nvSpPr>
            <p:spPr>
              <a:xfrm>
                <a:off x="3292648" y="4125985"/>
                <a:ext cx="5393464" cy="298928"/>
              </a:xfrm>
              <a:prstGeom prst="rect">
                <a:avLst/>
              </a:prstGeom>
              <a:blipFill>
                <a:blip r:embed="rId8"/>
                <a:stretch>
                  <a:fillRect b="-265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460943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3</a:t>
            </a:r>
            <a:endParaRPr lang="zh-CN" altLang="en-US" sz="13800" b="1" dirty="0">
              <a:solidFill>
                <a:schemeClr val="bg1"/>
              </a:solidFill>
              <a:cs typeface="+mn-ea"/>
              <a:sym typeface="+mn-lt"/>
            </a:endParaRPr>
          </a:p>
        </p:txBody>
      </p:sp>
      <p:sp>
        <p:nvSpPr>
          <p:cNvPr id="8" name="文本框 7"/>
          <p:cNvSpPr txBox="1"/>
          <p:nvPr/>
        </p:nvSpPr>
        <p:spPr>
          <a:xfrm>
            <a:off x="4224298" y="2659559"/>
            <a:ext cx="5760360" cy="769441"/>
          </a:xfrm>
          <a:prstGeom prst="rect">
            <a:avLst/>
          </a:prstGeom>
          <a:noFill/>
        </p:spPr>
        <p:txBody>
          <a:bodyPr wrap="square" rtlCol="0">
            <a:spAutoFit/>
          </a:bodyPr>
          <a:lstStyle/>
          <a:p>
            <a:pPr algn="dist"/>
            <a:r>
              <a:rPr lang="zh-CN" altLang="en-US" sz="4400" dirty="0">
                <a:solidFill>
                  <a:srgbClr val="1C4885"/>
                </a:solidFill>
                <a:latin typeface="Adobe 黑体 Std R" panose="020B0400000000000000" pitchFamily="34" charset="-122"/>
                <a:ea typeface="Adobe 黑体 Std R" panose="020B0400000000000000" pitchFamily="34" charset="-122"/>
                <a:cs typeface="+mn-ea"/>
                <a:sym typeface="+mn-lt"/>
              </a:rPr>
              <a:t>研究实验与结论</a:t>
            </a:r>
          </a:p>
        </p:txBody>
      </p:sp>
      <p:cxnSp>
        <p:nvCxnSpPr>
          <p:cNvPr id="9" name="直接连接符 8"/>
          <p:cNvCxnSpPr/>
          <p:nvPr/>
        </p:nvCxnSpPr>
        <p:spPr>
          <a:xfrm>
            <a:off x="4410867" y="3667747"/>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35227" y="707922"/>
            <a:ext cx="1184429" cy="976229"/>
          </a:xfrm>
          <a:prstGeom prst="rect">
            <a:avLst/>
          </a:prstGeom>
        </p:spPr>
      </p:pic>
    </p:spTree>
    <p:extLst>
      <p:ext uri="{BB962C8B-B14F-4D97-AF65-F5344CB8AC3E}">
        <p14:creationId xmlns:p14="http://schemas.microsoft.com/office/powerpoint/2010/main" val="517671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7652" y="511715"/>
            <a:ext cx="4235998" cy="523220"/>
          </a:xfrm>
          <a:prstGeom prst="rect">
            <a:avLst/>
          </a:prstGeom>
          <a:noFill/>
        </p:spPr>
        <p:txBody>
          <a:bodyPr wrap="square" rtlCol="0">
            <a:spAutoFit/>
          </a:bodyPr>
          <a:lstStyle/>
          <a:p>
            <a:pPr algn="ctr"/>
            <a:r>
              <a:rPr lang="zh-CN" altLang="en-US" sz="2800" dirty="0">
                <a:solidFill>
                  <a:schemeClr val="tx1">
                    <a:lumMod val="85000"/>
                    <a:lumOff val="15000"/>
                  </a:schemeClr>
                </a:solidFill>
                <a:latin typeface="Adobe 黑体 Std R" panose="020B0400000000000000" pitchFamily="34" charset="-122"/>
                <a:ea typeface="Adobe 黑体 Std R" panose="020B0400000000000000" pitchFamily="34" charset="-122"/>
                <a:cs typeface="+mn-ea"/>
                <a:sym typeface="+mn-lt"/>
              </a:rPr>
              <a:t>段压缩性能表现</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8107" y="305421"/>
            <a:ext cx="1184429" cy="976229"/>
          </a:xfrm>
          <a:prstGeom prst="rect">
            <a:avLst/>
          </a:prstGeom>
        </p:spPr>
      </p:pic>
      <p:pic>
        <p:nvPicPr>
          <p:cNvPr id="5" name="图片 4">
            <a:extLst>
              <a:ext uri="{FF2B5EF4-FFF2-40B4-BE49-F238E27FC236}">
                <a16:creationId xmlns:a16="http://schemas.microsoft.com/office/drawing/2014/main" id="{1849166C-ABB1-C4DD-E15B-96ED31F19D76}"/>
              </a:ext>
            </a:extLst>
          </p:cNvPr>
          <p:cNvPicPr>
            <a:picLocks noChangeAspect="1"/>
          </p:cNvPicPr>
          <p:nvPr/>
        </p:nvPicPr>
        <p:blipFill>
          <a:blip r:embed="rId4"/>
          <a:stretch>
            <a:fillRect/>
          </a:stretch>
        </p:blipFill>
        <p:spPr>
          <a:xfrm>
            <a:off x="2813902" y="1281650"/>
            <a:ext cx="6564196" cy="3185566"/>
          </a:xfrm>
          <a:prstGeom prst="rect">
            <a:avLst/>
          </a:prstGeom>
        </p:spPr>
      </p:pic>
      <p:sp>
        <p:nvSpPr>
          <p:cNvPr id="7" name="文本框 6">
            <a:extLst>
              <a:ext uri="{FF2B5EF4-FFF2-40B4-BE49-F238E27FC236}">
                <a16:creationId xmlns:a16="http://schemas.microsoft.com/office/drawing/2014/main" id="{D3F99D07-441A-E164-6E8C-FE24DF189E30}"/>
              </a:ext>
            </a:extLst>
          </p:cNvPr>
          <p:cNvSpPr txBox="1"/>
          <p:nvPr/>
        </p:nvSpPr>
        <p:spPr>
          <a:xfrm>
            <a:off x="3539050" y="4713931"/>
            <a:ext cx="5113900" cy="369332"/>
          </a:xfrm>
          <a:prstGeom prst="rect">
            <a:avLst/>
          </a:prstGeom>
          <a:noFill/>
        </p:spPr>
        <p:txBody>
          <a:bodyPr wrap="none" rtlCol="0">
            <a:spAutoFit/>
          </a:bodyPr>
          <a:lstStyle/>
          <a:p>
            <a:r>
              <a:rPr lang="zh-CN" altLang="en-US" dirty="0">
                <a:latin typeface="Adobe 黑体 Std R" panose="020B0400000000000000" pitchFamily="34" charset="-122"/>
                <a:ea typeface="Adobe 黑体 Std R" panose="020B0400000000000000" pitchFamily="34" charset="-122"/>
              </a:rPr>
              <a:t>图</a:t>
            </a:r>
            <a:r>
              <a:rPr lang="en-US" altLang="zh-CN" dirty="0">
                <a:latin typeface="Adobe 黑体 Std R" panose="020B0400000000000000" pitchFamily="34" charset="-122"/>
                <a:ea typeface="Adobe 黑体 Std R" panose="020B0400000000000000" pitchFamily="34" charset="-122"/>
              </a:rPr>
              <a:t>1  ZNS</a:t>
            </a:r>
            <a:r>
              <a:rPr lang="zh-CN" altLang="en-US" dirty="0">
                <a:latin typeface="Adobe 黑体 Std R" panose="020B0400000000000000" pitchFamily="34" charset="-122"/>
                <a:ea typeface="Adobe 黑体 Std R" panose="020B0400000000000000" pitchFamily="34" charset="-122"/>
              </a:rPr>
              <a:t>和</a:t>
            </a:r>
            <a:r>
              <a:rPr lang="en-US" altLang="zh-CN" dirty="0">
                <a:latin typeface="Adobe 黑体 Std R" panose="020B0400000000000000" pitchFamily="34" charset="-122"/>
                <a:ea typeface="Adobe 黑体 Std R" panose="020B0400000000000000" pitchFamily="34" charset="-122"/>
              </a:rPr>
              <a:t>IZC</a:t>
            </a:r>
            <a:r>
              <a:rPr lang="zh-CN" altLang="en-US" dirty="0">
                <a:latin typeface="Adobe 黑体 Std R" panose="020B0400000000000000" pitchFamily="34" charset="-122"/>
                <a:ea typeface="Adobe 黑体 Std R" panose="020B0400000000000000" pitchFamily="34" charset="-122"/>
              </a:rPr>
              <a:t>在各种工作负载下的平均压缩延迟</a:t>
            </a:r>
          </a:p>
        </p:txBody>
      </p:sp>
      <p:sp>
        <p:nvSpPr>
          <p:cNvPr id="10" name="文本框 9">
            <a:extLst>
              <a:ext uri="{FF2B5EF4-FFF2-40B4-BE49-F238E27FC236}">
                <a16:creationId xmlns:a16="http://schemas.microsoft.com/office/drawing/2014/main" id="{6DD90EBD-A65E-0D31-5AC1-C66653B82487}"/>
              </a:ext>
            </a:extLst>
          </p:cNvPr>
          <p:cNvSpPr txBox="1"/>
          <p:nvPr/>
        </p:nvSpPr>
        <p:spPr>
          <a:xfrm>
            <a:off x="2566840" y="5452527"/>
            <a:ext cx="7058319" cy="646331"/>
          </a:xfrm>
          <a:prstGeom prst="rect">
            <a:avLst/>
          </a:prstGeom>
          <a:noFill/>
        </p:spPr>
        <p:txBody>
          <a:bodyPr wrap="square">
            <a:spAutoFit/>
          </a:bodyPr>
          <a:lstStyle/>
          <a:p>
            <a:r>
              <a:rPr lang="zh-CN" altLang="en-US" dirty="0">
                <a:latin typeface="Adobe 黑体 Std R" panose="020B0400000000000000" pitchFamily="34" charset="-122"/>
                <a:ea typeface="Adobe 黑体 Std R" panose="020B0400000000000000" pitchFamily="34" charset="-122"/>
              </a:rPr>
              <a:t>IZC的改进在filebench工作负载期间更为显著，因为存储内复制操作减轻了对使用主机资源和主机到设备DMA总线的用户IO请求的干扰。</a:t>
            </a:r>
          </a:p>
        </p:txBody>
      </p:sp>
    </p:spTree>
    <p:extLst>
      <p:ext uri="{BB962C8B-B14F-4D97-AF65-F5344CB8AC3E}">
        <p14:creationId xmlns:p14="http://schemas.microsoft.com/office/powerpoint/2010/main" val="1110684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88709" y="5737122"/>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黑体 Std R" panose="020B0400000000000000" pitchFamily="34" charset="-122"/>
              <a:ea typeface="Adobe 黑体 Std R" panose="020B0400000000000000" pitchFamily="34" charset="-122"/>
              <a:cs typeface="+mn-ea"/>
              <a:sym typeface="+mn-lt"/>
            </a:endParaRPr>
          </a:p>
        </p:txBody>
      </p:sp>
      <p:sp>
        <p:nvSpPr>
          <p:cNvPr id="5" name="矩形 4"/>
          <p:cNvSpPr/>
          <p:nvPr/>
        </p:nvSpPr>
        <p:spPr>
          <a:xfrm>
            <a:off x="245804" y="294968"/>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黑体 Std R" panose="020B0400000000000000" pitchFamily="34" charset="-122"/>
              <a:ea typeface="Adobe 黑体 Std R" panose="020B0400000000000000" pitchFamily="34" charset="-122"/>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黑体 Std R" panose="020B0400000000000000" pitchFamily="34" charset="-122"/>
              <a:ea typeface="Adobe 黑体 Std R" panose="020B0400000000000000" pitchFamily="34" charset="-122"/>
              <a:cs typeface="+mn-ea"/>
              <a:sym typeface="+mn-lt"/>
            </a:endParaRPr>
          </a:p>
        </p:txBody>
      </p:sp>
      <p:sp>
        <p:nvSpPr>
          <p:cNvPr id="7" name="文本框 6"/>
          <p:cNvSpPr txBox="1"/>
          <p:nvPr/>
        </p:nvSpPr>
        <p:spPr>
          <a:xfrm>
            <a:off x="1908282" y="1533116"/>
            <a:ext cx="2325946" cy="830997"/>
          </a:xfrm>
          <a:prstGeom prst="rect">
            <a:avLst/>
          </a:prstGeom>
          <a:noFill/>
        </p:spPr>
        <p:txBody>
          <a:bodyPr wrap="square" rtlCol="0">
            <a:spAutoFit/>
          </a:bodyPr>
          <a:lstStyle/>
          <a:p>
            <a:pPr algn="dist"/>
            <a:r>
              <a:rPr lang="zh-CN" altLang="en-US" sz="4800" dirty="0">
                <a:solidFill>
                  <a:srgbClr val="1C4885"/>
                </a:solidFill>
                <a:latin typeface="Adobe 黑体 Std R" panose="020B0400000000000000" pitchFamily="34" charset="-122"/>
                <a:ea typeface="Adobe 黑体 Std R" panose="020B0400000000000000" pitchFamily="34" charset="-122"/>
                <a:cs typeface="+mn-ea"/>
                <a:sym typeface="+mn-lt"/>
              </a:rPr>
              <a:t>目录</a:t>
            </a:r>
          </a:p>
        </p:txBody>
      </p:sp>
      <p:sp>
        <p:nvSpPr>
          <p:cNvPr id="8" name="文本框 7"/>
          <p:cNvSpPr txBox="1"/>
          <p:nvPr/>
        </p:nvSpPr>
        <p:spPr>
          <a:xfrm>
            <a:off x="1908283" y="1152768"/>
            <a:ext cx="2325945" cy="400110"/>
          </a:xfrm>
          <a:prstGeom prst="rect">
            <a:avLst/>
          </a:prstGeom>
          <a:noFill/>
        </p:spPr>
        <p:txBody>
          <a:bodyPr wrap="square" rtlCol="0">
            <a:spAutoFit/>
          </a:bodyPr>
          <a:lstStyle/>
          <a:p>
            <a:pPr algn="dist"/>
            <a:r>
              <a:rPr lang="en-US" altLang="zh-CN" sz="2000" dirty="0">
                <a:solidFill>
                  <a:srgbClr val="1C4885"/>
                </a:solidFill>
                <a:latin typeface="Adobe 黑体 Std R" panose="020B0400000000000000" pitchFamily="34" charset="-122"/>
                <a:ea typeface="Adobe 黑体 Std R" panose="020B0400000000000000" pitchFamily="34" charset="-122"/>
                <a:cs typeface="+mn-ea"/>
                <a:sym typeface="+mn-lt"/>
              </a:rPr>
              <a:t>CONTENT</a:t>
            </a:r>
            <a:endParaRPr lang="zh-CN" altLang="en-US" sz="2000" dirty="0">
              <a:solidFill>
                <a:srgbClr val="1C4885"/>
              </a:solidFill>
              <a:latin typeface="Adobe 黑体 Std R" panose="020B0400000000000000" pitchFamily="34" charset="-122"/>
              <a:ea typeface="Adobe 黑体 Std R" panose="020B0400000000000000" pitchFamily="34" charset="-122"/>
              <a:cs typeface="+mn-ea"/>
              <a:sym typeface="+mn-lt"/>
            </a:endParaRPr>
          </a:p>
        </p:txBody>
      </p:sp>
      <p:sp>
        <p:nvSpPr>
          <p:cNvPr id="9" name="椭圆 8"/>
          <p:cNvSpPr/>
          <p:nvPr/>
        </p:nvSpPr>
        <p:spPr>
          <a:xfrm>
            <a:off x="1908283"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Adobe 黑体 Std R" panose="020B0400000000000000" pitchFamily="34" charset="-122"/>
                <a:ea typeface="Adobe 黑体 Std R" panose="020B0400000000000000" pitchFamily="34" charset="-122"/>
                <a:cs typeface="+mn-ea"/>
                <a:sym typeface="+mn-lt"/>
              </a:rPr>
              <a:t>01</a:t>
            </a:r>
            <a:endParaRPr lang="zh-CN" altLang="en-US" sz="1200" b="1" dirty="0">
              <a:solidFill>
                <a:schemeClr val="bg1"/>
              </a:solidFill>
              <a:latin typeface="Adobe 黑体 Std R" panose="020B0400000000000000" pitchFamily="34" charset="-122"/>
              <a:ea typeface="Adobe 黑体 Std R" panose="020B0400000000000000" pitchFamily="34" charset="-122"/>
              <a:cs typeface="+mn-ea"/>
              <a:sym typeface="+mn-lt"/>
            </a:endParaRPr>
          </a:p>
        </p:txBody>
      </p:sp>
      <p:sp>
        <p:nvSpPr>
          <p:cNvPr id="10" name="文本框 9"/>
          <p:cNvSpPr txBox="1"/>
          <p:nvPr/>
        </p:nvSpPr>
        <p:spPr>
          <a:xfrm>
            <a:off x="2672778" y="3198166"/>
            <a:ext cx="3701845" cy="461665"/>
          </a:xfrm>
          <a:prstGeom prst="rect">
            <a:avLst/>
          </a:prstGeom>
          <a:noFill/>
        </p:spPr>
        <p:txBody>
          <a:bodyPr wrap="square" rtlCol="0">
            <a:spAutoFit/>
          </a:bodyPr>
          <a:lstStyle/>
          <a:p>
            <a:pPr algn="dist"/>
            <a:r>
              <a:rPr lang="zh-CN" altLang="en-US" sz="2400" dirty="0">
                <a:solidFill>
                  <a:srgbClr val="1C4885"/>
                </a:solidFill>
                <a:latin typeface="Adobe 黑体 Std R" panose="020B0400000000000000" pitchFamily="34" charset="-122"/>
                <a:ea typeface="Adobe 黑体 Std R" panose="020B0400000000000000" pitchFamily="34" charset="-122"/>
                <a:cs typeface="+mn-ea"/>
                <a:sym typeface="+mn-lt"/>
              </a:rPr>
              <a:t>研究背景及意义</a:t>
            </a:r>
          </a:p>
        </p:txBody>
      </p:sp>
      <p:sp>
        <p:nvSpPr>
          <p:cNvPr id="12" name="椭圆 11"/>
          <p:cNvSpPr/>
          <p:nvPr/>
        </p:nvSpPr>
        <p:spPr>
          <a:xfrm>
            <a:off x="6495346"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Adobe 黑体 Std R" panose="020B0400000000000000" pitchFamily="34" charset="-122"/>
                <a:ea typeface="Adobe 黑体 Std R" panose="020B0400000000000000" pitchFamily="34" charset="-122"/>
                <a:cs typeface="+mn-ea"/>
                <a:sym typeface="+mn-lt"/>
              </a:rPr>
              <a:t>02</a:t>
            </a:r>
            <a:endParaRPr lang="zh-CN" altLang="en-US" sz="1200" b="1" dirty="0">
              <a:solidFill>
                <a:schemeClr val="bg1"/>
              </a:solidFill>
              <a:latin typeface="Adobe 黑体 Std R" panose="020B0400000000000000" pitchFamily="34" charset="-122"/>
              <a:ea typeface="Adobe 黑体 Std R" panose="020B0400000000000000" pitchFamily="34" charset="-122"/>
              <a:cs typeface="+mn-ea"/>
              <a:sym typeface="+mn-lt"/>
            </a:endParaRPr>
          </a:p>
        </p:txBody>
      </p:sp>
      <p:sp>
        <p:nvSpPr>
          <p:cNvPr id="13" name="文本框 12"/>
          <p:cNvSpPr txBox="1"/>
          <p:nvPr/>
        </p:nvSpPr>
        <p:spPr>
          <a:xfrm>
            <a:off x="7259842" y="3198166"/>
            <a:ext cx="3701845" cy="461665"/>
          </a:xfrm>
          <a:prstGeom prst="rect">
            <a:avLst/>
          </a:prstGeom>
          <a:noFill/>
        </p:spPr>
        <p:txBody>
          <a:bodyPr wrap="square" rtlCol="0">
            <a:spAutoFit/>
          </a:bodyPr>
          <a:lstStyle/>
          <a:p>
            <a:pPr algn="dist"/>
            <a:r>
              <a:rPr lang="zh-CN" altLang="en-US" sz="2400" dirty="0">
                <a:solidFill>
                  <a:srgbClr val="1C4885"/>
                </a:solidFill>
                <a:latin typeface="Adobe 黑体 Std R" panose="020B0400000000000000" pitchFamily="34" charset="-122"/>
                <a:ea typeface="Adobe 黑体 Std R" panose="020B0400000000000000" pitchFamily="34" charset="-122"/>
                <a:cs typeface="+mn-ea"/>
                <a:sym typeface="+mn-lt"/>
              </a:rPr>
              <a:t>研究思路及内容</a:t>
            </a:r>
          </a:p>
        </p:txBody>
      </p:sp>
      <p:sp>
        <p:nvSpPr>
          <p:cNvPr id="15" name="椭圆 14"/>
          <p:cNvSpPr/>
          <p:nvPr/>
        </p:nvSpPr>
        <p:spPr>
          <a:xfrm>
            <a:off x="1908283" y="435525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Adobe 黑体 Std R" panose="020B0400000000000000" pitchFamily="34" charset="-122"/>
                <a:ea typeface="Adobe 黑体 Std R" panose="020B0400000000000000" pitchFamily="34" charset="-122"/>
                <a:cs typeface="+mn-ea"/>
                <a:sym typeface="+mn-lt"/>
              </a:rPr>
              <a:t>03</a:t>
            </a:r>
            <a:endParaRPr lang="zh-CN" altLang="en-US" sz="1200" b="1" dirty="0">
              <a:solidFill>
                <a:schemeClr val="bg1"/>
              </a:solidFill>
              <a:latin typeface="Adobe 黑体 Std R" panose="020B0400000000000000" pitchFamily="34" charset="-122"/>
              <a:ea typeface="Adobe 黑体 Std R" panose="020B0400000000000000" pitchFamily="34" charset="-122"/>
              <a:cs typeface="+mn-ea"/>
              <a:sym typeface="+mn-lt"/>
            </a:endParaRPr>
          </a:p>
        </p:txBody>
      </p:sp>
      <p:sp>
        <p:nvSpPr>
          <p:cNvPr id="16" name="文本框 15"/>
          <p:cNvSpPr txBox="1"/>
          <p:nvPr/>
        </p:nvSpPr>
        <p:spPr>
          <a:xfrm>
            <a:off x="2672777" y="4446304"/>
            <a:ext cx="3701845" cy="461665"/>
          </a:xfrm>
          <a:prstGeom prst="rect">
            <a:avLst/>
          </a:prstGeom>
          <a:noFill/>
        </p:spPr>
        <p:txBody>
          <a:bodyPr wrap="square" rtlCol="0">
            <a:spAutoFit/>
          </a:bodyPr>
          <a:lstStyle/>
          <a:p>
            <a:pPr algn="dist"/>
            <a:r>
              <a:rPr lang="zh-CN" altLang="en-US" sz="2400" dirty="0">
                <a:solidFill>
                  <a:srgbClr val="1C4885"/>
                </a:solidFill>
                <a:latin typeface="Adobe 黑体 Std R" panose="020B0400000000000000" pitchFamily="34" charset="-122"/>
                <a:ea typeface="Adobe 黑体 Std R" panose="020B0400000000000000" pitchFamily="34" charset="-122"/>
                <a:cs typeface="+mn-ea"/>
                <a:sym typeface="+mn-lt"/>
              </a:rPr>
              <a:t>研究实验及验证</a:t>
            </a:r>
          </a:p>
        </p:txBody>
      </p:sp>
      <p:sp>
        <p:nvSpPr>
          <p:cNvPr id="18" name="椭圆 17"/>
          <p:cNvSpPr/>
          <p:nvPr/>
        </p:nvSpPr>
        <p:spPr>
          <a:xfrm>
            <a:off x="6495346" y="435525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Adobe 黑体 Std R" panose="020B0400000000000000" pitchFamily="34" charset="-122"/>
                <a:ea typeface="Adobe 黑体 Std R" panose="020B0400000000000000" pitchFamily="34" charset="-122"/>
                <a:cs typeface="+mn-ea"/>
                <a:sym typeface="+mn-lt"/>
              </a:rPr>
              <a:t>04</a:t>
            </a:r>
            <a:endParaRPr lang="zh-CN" altLang="en-US" sz="1200" b="1" dirty="0">
              <a:solidFill>
                <a:schemeClr val="bg1"/>
              </a:solidFill>
              <a:latin typeface="Adobe 黑体 Std R" panose="020B0400000000000000" pitchFamily="34" charset="-122"/>
              <a:ea typeface="Adobe 黑体 Std R" panose="020B0400000000000000" pitchFamily="34" charset="-122"/>
              <a:cs typeface="+mn-ea"/>
              <a:sym typeface="+mn-lt"/>
            </a:endParaRPr>
          </a:p>
        </p:txBody>
      </p:sp>
      <p:sp>
        <p:nvSpPr>
          <p:cNvPr id="20" name="文本框 19"/>
          <p:cNvSpPr txBox="1"/>
          <p:nvPr/>
        </p:nvSpPr>
        <p:spPr>
          <a:xfrm>
            <a:off x="7259842" y="4446304"/>
            <a:ext cx="3701845" cy="461665"/>
          </a:xfrm>
          <a:prstGeom prst="rect">
            <a:avLst/>
          </a:prstGeom>
          <a:noFill/>
        </p:spPr>
        <p:txBody>
          <a:bodyPr wrap="square" rtlCol="0">
            <a:spAutoFit/>
          </a:bodyPr>
          <a:lstStyle/>
          <a:p>
            <a:pPr algn="dist"/>
            <a:r>
              <a:rPr lang="zh-CN" altLang="en-US" sz="2400" dirty="0">
                <a:solidFill>
                  <a:srgbClr val="1C4885"/>
                </a:solidFill>
                <a:latin typeface="Adobe 黑体 Std R" panose="020B0400000000000000" pitchFamily="34" charset="-122"/>
                <a:ea typeface="Adobe 黑体 Std R" panose="020B0400000000000000" pitchFamily="34" charset="-122"/>
                <a:cs typeface="+mn-ea"/>
                <a:sym typeface="+mn-lt"/>
              </a:rPr>
              <a:t>结论</a:t>
            </a:r>
          </a:p>
        </p:txBody>
      </p:sp>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35227" y="707922"/>
            <a:ext cx="1184429" cy="976229"/>
          </a:xfrm>
          <a:prstGeom prst="rect">
            <a:avLst/>
          </a:prstGeom>
        </p:spPr>
      </p:pic>
    </p:spTree>
    <p:extLst>
      <p:ext uri="{BB962C8B-B14F-4D97-AF65-F5344CB8AC3E}">
        <p14:creationId xmlns:p14="http://schemas.microsoft.com/office/powerpoint/2010/main" val="26029933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7652" y="511715"/>
            <a:ext cx="4235998" cy="523220"/>
          </a:xfrm>
          <a:prstGeom prst="rect">
            <a:avLst/>
          </a:prstGeom>
          <a:noFill/>
        </p:spPr>
        <p:txBody>
          <a:bodyPr wrap="square" rtlCol="0">
            <a:spAutoFit/>
          </a:bodyPr>
          <a:lstStyle/>
          <a:p>
            <a:pPr algn="ctr"/>
            <a:r>
              <a:rPr lang="zh-CN" altLang="en-US" sz="2800" dirty="0">
                <a:solidFill>
                  <a:schemeClr val="tx1">
                    <a:lumMod val="85000"/>
                    <a:lumOff val="15000"/>
                  </a:schemeClr>
                </a:solidFill>
                <a:latin typeface="Adobe 黑体 Std R" panose="020B0400000000000000" pitchFamily="34" charset="-122"/>
                <a:ea typeface="Adobe 黑体 Std R" panose="020B0400000000000000" pitchFamily="34" charset="-122"/>
                <a:cs typeface="+mn-ea"/>
                <a:sym typeface="+mn-lt"/>
              </a:rPr>
              <a:t>段压缩性能表现</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8107" y="305421"/>
            <a:ext cx="1184429" cy="976229"/>
          </a:xfrm>
          <a:prstGeom prst="rect">
            <a:avLst/>
          </a:prstGeom>
        </p:spPr>
      </p:pic>
      <p:pic>
        <p:nvPicPr>
          <p:cNvPr id="3" name="图片 2">
            <a:extLst>
              <a:ext uri="{FF2B5EF4-FFF2-40B4-BE49-F238E27FC236}">
                <a16:creationId xmlns:a16="http://schemas.microsoft.com/office/drawing/2014/main" id="{6C7EAF3A-90C4-E825-3AEC-E9CABFE73742}"/>
              </a:ext>
            </a:extLst>
          </p:cNvPr>
          <p:cNvPicPr>
            <a:picLocks noChangeAspect="1"/>
          </p:cNvPicPr>
          <p:nvPr/>
        </p:nvPicPr>
        <p:blipFill>
          <a:blip r:embed="rId4"/>
          <a:stretch>
            <a:fillRect/>
          </a:stretch>
        </p:blipFill>
        <p:spPr>
          <a:xfrm>
            <a:off x="2848336" y="2200728"/>
            <a:ext cx="6495327" cy="1301207"/>
          </a:xfrm>
          <a:prstGeom prst="rect">
            <a:avLst/>
          </a:prstGeom>
        </p:spPr>
      </p:pic>
      <p:sp>
        <p:nvSpPr>
          <p:cNvPr id="8" name="文本框 7">
            <a:extLst>
              <a:ext uri="{FF2B5EF4-FFF2-40B4-BE49-F238E27FC236}">
                <a16:creationId xmlns:a16="http://schemas.microsoft.com/office/drawing/2014/main" id="{00FEDC52-2728-56A2-2987-C6A16B614E3D}"/>
              </a:ext>
            </a:extLst>
          </p:cNvPr>
          <p:cNvSpPr txBox="1"/>
          <p:nvPr/>
        </p:nvSpPr>
        <p:spPr>
          <a:xfrm>
            <a:off x="3227265" y="4054055"/>
            <a:ext cx="5737468" cy="369332"/>
          </a:xfrm>
          <a:prstGeom prst="rect">
            <a:avLst/>
          </a:prstGeom>
          <a:noFill/>
        </p:spPr>
        <p:txBody>
          <a:bodyPr wrap="none" rtlCol="0">
            <a:spAutoFit/>
          </a:bodyPr>
          <a:lstStyle/>
          <a:p>
            <a:r>
              <a:rPr lang="zh-CN" altLang="en-US" dirty="0">
                <a:latin typeface="Adobe 黑体 Std R" panose="020B0400000000000000" pitchFamily="34" charset="-122"/>
                <a:ea typeface="Adobe 黑体 Std R" panose="020B0400000000000000" pitchFamily="34" charset="-122"/>
              </a:rPr>
              <a:t>表</a:t>
            </a:r>
            <a:r>
              <a:rPr lang="en-US" altLang="zh-CN" dirty="0">
                <a:latin typeface="Adobe 黑体 Std R" panose="020B0400000000000000" pitchFamily="34" charset="-122"/>
                <a:ea typeface="Adobe 黑体 Std R" panose="020B0400000000000000" pitchFamily="34" charset="-122"/>
              </a:rPr>
              <a:t>1  </a:t>
            </a:r>
            <a:r>
              <a:rPr lang="zh-CN" altLang="en-US" dirty="0">
                <a:latin typeface="Adobe 黑体 Std R" panose="020B0400000000000000" pitchFamily="34" charset="-122"/>
                <a:ea typeface="Adobe 黑体 Std R" panose="020B0400000000000000" pitchFamily="34" charset="-122"/>
              </a:rPr>
              <a:t>不同闪存介质采用不同段压缩方案的带宽（</a:t>
            </a:r>
            <a:r>
              <a:rPr lang="en-US" altLang="zh-CN" dirty="0">
                <a:latin typeface="Adobe 黑体 Std R" panose="020B0400000000000000" pitchFamily="34" charset="-122"/>
                <a:ea typeface="Adobe 黑体 Std R" panose="020B0400000000000000" pitchFamily="34" charset="-122"/>
              </a:rPr>
              <a:t>MB/s</a:t>
            </a:r>
            <a:r>
              <a:rPr lang="zh-CN" altLang="en-US" dirty="0">
                <a:latin typeface="Adobe 黑体 Std R" panose="020B0400000000000000" pitchFamily="34" charset="-122"/>
                <a:ea typeface="Adobe 黑体 Std R" panose="020B0400000000000000" pitchFamily="34" charset="-122"/>
              </a:rPr>
              <a:t>）</a:t>
            </a:r>
          </a:p>
        </p:txBody>
      </p:sp>
      <p:sp>
        <p:nvSpPr>
          <p:cNvPr id="9" name="矩形 8">
            <a:extLst>
              <a:ext uri="{FF2B5EF4-FFF2-40B4-BE49-F238E27FC236}">
                <a16:creationId xmlns:a16="http://schemas.microsoft.com/office/drawing/2014/main" id="{258C7C8C-D237-6187-CB72-079447F10D27}"/>
              </a:ext>
            </a:extLst>
          </p:cNvPr>
          <p:cNvSpPr/>
          <p:nvPr/>
        </p:nvSpPr>
        <p:spPr>
          <a:xfrm>
            <a:off x="4091233" y="2818615"/>
            <a:ext cx="5081047" cy="619812"/>
          </a:xfrm>
          <a:prstGeom prst="rect">
            <a:avLst/>
          </a:prstGeom>
          <a:noFill/>
          <a:ln w="381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对话气泡: 圆角矩形 9">
            <a:extLst>
              <a:ext uri="{FF2B5EF4-FFF2-40B4-BE49-F238E27FC236}">
                <a16:creationId xmlns:a16="http://schemas.microsoft.com/office/drawing/2014/main" id="{45D006A8-0B8A-CA2D-04C9-FFEB1498F86F}"/>
              </a:ext>
            </a:extLst>
          </p:cNvPr>
          <p:cNvSpPr/>
          <p:nvPr/>
        </p:nvSpPr>
        <p:spPr>
          <a:xfrm>
            <a:off x="8939241" y="1330119"/>
            <a:ext cx="2939303" cy="455181"/>
          </a:xfrm>
          <a:prstGeom prst="wedgeRoundRectCallout">
            <a:avLst>
              <a:gd name="adj1" fmla="val -44314"/>
              <a:gd name="adj2" fmla="val 276687"/>
              <a:gd name="adj3" fmla="val 16667"/>
            </a:avLst>
          </a:prstGeom>
          <a:solidFill>
            <a:srgbClr val="1C48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Adobe 黑体 Std R" panose="020B0400000000000000" pitchFamily="34" charset="-122"/>
                <a:ea typeface="Adobe 黑体 Std R" panose="020B0400000000000000" pitchFamily="34" charset="-122"/>
              </a:rPr>
              <a:t>介质越快，</a:t>
            </a:r>
            <a:r>
              <a:rPr lang="en-US" altLang="zh-CN" dirty="0">
                <a:latin typeface="Adobe 黑体 Std R" panose="020B0400000000000000" pitchFamily="34" charset="-122"/>
                <a:ea typeface="Adobe 黑体 Std R" panose="020B0400000000000000" pitchFamily="34" charset="-122"/>
              </a:rPr>
              <a:t>IZC</a:t>
            </a:r>
            <a:r>
              <a:rPr lang="zh-CN" altLang="en-US" dirty="0">
                <a:latin typeface="Adobe 黑体 Std R" panose="020B0400000000000000" pitchFamily="34" charset="-122"/>
                <a:ea typeface="Adobe 黑体 Std R" panose="020B0400000000000000" pitchFamily="34" charset="-122"/>
              </a:rPr>
              <a:t>增益越多</a:t>
            </a:r>
          </a:p>
        </p:txBody>
      </p:sp>
      <p:sp>
        <p:nvSpPr>
          <p:cNvPr id="11" name="矩形 10">
            <a:extLst>
              <a:ext uri="{FF2B5EF4-FFF2-40B4-BE49-F238E27FC236}">
                <a16:creationId xmlns:a16="http://schemas.microsoft.com/office/drawing/2014/main" id="{09BFED6E-30AC-664E-E45E-48619560C9A1}"/>
              </a:ext>
            </a:extLst>
          </p:cNvPr>
          <p:cNvSpPr/>
          <p:nvPr/>
        </p:nvSpPr>
        <p:spPr>
          <a:xfrm>
            <a:off x="4091232" y="2818615"/>
            <a:ext cx="1480009" cy="619812"/>
          </a:xfrm>
          <a:prstGeom prst="rect">
            <a:avLst/>
          </a:prstGeom>
          <a:noFill/>
          <a:ln w="381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对话气泡: 圆角矩形 11">
            <a:extLst>
              <a:ext uri="{FF2B5EF4-FFF2-40B4-BE49-F238E27FC236}">
                <a16:creationId xmlns:a16="http://schemas.microsoft.com/office/drawing/2014/main" id="{6714A30D-3947-0D4D-34DC-822D5852E743}"/>
              </a:ext>
            </a:extLst>
          </p:cNvPr>
          <p:cNvSpPr/>
          <p:nvPr/>
        </p:nvSpPr>
        <p:spPr>
          <a:xfrm>
            <a:off x="1783107" y="1587055"/>
            <a:ext cx="2130458" cy="455180"/>
          </a:xfrm>
          <a:prstGeom prst="wedgeRoundRectCallout">
            <a:avLst>
              <a:gd name="adj1" fmla="val 57928"/>
              <a:gd name="adj2" fmla="val 210656"/>
              <a:gd name="adj3" fmla="val 16667"/>
            </a:avLst>
          </a:prstGeom>
          <a:solidFill>
            <a:srgbClr val="1C48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dobe 黑体 Std R" panose="020B0400000000000000" pitchFamily="34" charset="-122"/>
                <a:ea typeface="Adobe 黑体 Std R" panose="020B0400000000000000" pitchFamily="34" charset="-122"/>
              </a:rPr>
              <a:t>IZC-H</a:t>
            </a:r>
            <a:r>
              <a:rPr lang="zh-CN" altLang="en-US" dirty="0">
                <a:latin typeface="Adobe 黑体 Std R" panose="020B0400000000000000" pitchFamily="34" charset="-122"/>
                <a:ea typeface="Adobe 黑体 Std R" panose="020B0400000000000000" pitchFamily="34" charset="-122"/>
              </a:rPr>
              <a:t>优于</a:t>
            </a:r>
            <a:r>
              <a:rPr lang="en-US" altLang="zh-CN" dirty="0">
                <a:latin typeface="Adobe 黑体 Std R" panose="020B0400000000000000" pitchFamily="34" charset="-122"/>
                <a:ea typeface="Adobe 黑体 Std R" panose="020B0400000000000000" pitchFamily="34" charset="-122"/>
              </a:rPr>
              <a:t>IZC-D</a:t>
            </a:r>
            <a:endParaRPr lang="zh-CN" altLang="en-US" dirty="0">
              <a:latin typeface="Adobe 黑体 Std R" panose="020B0400000000000000" pitchFamily="34" charset="-122"/>
              <a:ea typeface="Adobe 黑体 Std R" panose="020B0400000000000000" pitchFamily="34" charset="-122"/>
            </a:endParaRPr>
          </a:p>
        </p:txBody>
      </p:sp>
      <p:sp>
        <p:nvSpPr>
          <p:cNvPr id="13" name="矩形 12">
            <a:extLst>
              <a:ext uri="{FF2B5EF4-FFF2-40B4-BE49-F238E27FC236}">
                <a16:creationId xmlns:a16="http://schemas.microsoft.com/office/drawing/2014/main" id="{E486BF68-610B-BF28-E99E-710B1B23A576}"/>
              </a:ext>
            </a:extLst>
          </p:cNvPr>
          <p:cNvSpPr/>
          <p:nvPr/>
        </p:nvSpPr>
        <p:spPr>
          <a:xfrm>
            <a:off x="5880756" y="2820726"/>
            <a:ext cx="1480009" cy="619812"/>
          </a:xfrm>
          <a:prstGeom prst="rect">
            <a:avLst/>
          </a:prstGeom>
          <a:noFill/>
          <a:ln w="381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对话气泡: 圆角矩形 13">
            <a:extLst>
              <a:ext uri="{FF2B5EF4-FFF2-40B4-BE49-F238E27FC236}">
                <a16:creationId xmlns:a16="http://schemas.microsoft.com/office/drawing/2014/main" id="{6BE0FABC-D4F1-685D-361D-AC218482A38C}"/>
              </a:ext>
            </a:extLst>
          </p:cNvPr>
          <p:cNvSpPr/>
          <p:nvPr/>
        </p:nvSpPr>
        <p:spPr>
          <a:xfrm>
            <a:off x="5230307" y="1295892"/>
            <a:ext cx="2130458" cy="455180"/>
          </a:xfrm>
          <a:prstGeom prst="wedgeRoundRectCallout">
            <a:avLst>
              <a:gd name="adj1" fmla="val -9329"/>
              <a:gd name="adj2" fmla="val 281070"/>
              <a:gd name="adj3" fmla="val 16667"/>
            </a:avLst>
          </a:prstGeom>
          <a:solidFill>
            <a:srgbClr val="1C48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Adobe 黑体 Std R" panose="020B0400000000000000" pitchFamily="34" charset="-122"/>
                <a:ea typeface="Adobe 黑体 Std R" panose="020B0400000000000000" pitchFamily="34" charset="-122"/>
              </a:rPr>
              <a:t>优势不明显</a:t>
            </a:r>
          </a:p>
        </p:txBody>
      </p:sp>
      <p:sp>
        <p:nvSpPr>
          <p:cNvPr id="15" name="矩形 14">
            <a:extLst>
              <a:ext uri="{FF2B5EF4-FFF2-40B4-BE49-F238E27FC236}">
                <a16:creationId xmlns:a16="http://schemas.microsoft.com/office/drawing/2014/main" id="{90A8D83D-EF92-12EB-A5A7-81ABF4650EE7}"/>
              </a:ext>
            </a:extLst>
          </p:cNvPr>
          <p:cNvSpPr/>
          <p:nvPr/>
        </p:nvSpPr>
        <p:spPr>
          <a:xfrm>
            <a:off x="7700129" y="2820726"/>
            <a:ext cx="1480009" cy="619812"/>
          </a:xfrm>
          <a:prstGeom prst="rect">
            <a:avLst/>
          </a:prstGeom>
          <a:noFill/>
          <a:ln w="381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对话气泡: 圆角矩形 15">
            <a:extLst>
              <a:ext uri="{FF2B5EF4-FFF2-40B4-BE49-F238E27FC236}">
                <a16:creationId xmlns:a16="http://schemas.microsoft.com/office/drawing/2014/main" id="{B2E620FF-8541-72BC-CEC4-7130BA34D412}"/>
              </a:ext>
            </a:extLst>
          </p:cNvPr>
          <p:cNvSpPr/>
          <p:nvPr/>
        </p:nvSpPr>
        <p:spPr>
          <a:xfrm>
            <a:off x="8879863" y="4520327"/>
            <a:ext cx="2130458" cy="455180"/>
          </a:xfrm>
          <a:prstGeom prst="wedgeRoundRectCallout">
            <a:avLst>
              <a:gd name="adj1" fmla="val -65081"/>
              <a:gd name="adj2" fmla="val -288457"/>
              <a:gd name="adj3" fmla="val 16667"/>
            </a:avLst>
          </a:prstGeom>
          <a:solidFill>
            <a:srgbClr val="1C48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dobe 黑体 Std R" panose="020B0400000000000000" pitchFamily="34" charset="-122"/>
                <a:ea typeface="Adobe 黑体 Std R" panose="020B0400000000000000" pitchFamily="34" charset="-122"/>
              </a:rPr>
              <a:t>IZC-D</a:t>
            </a:r>
            <a:r>
              <a:rPr lang="zh-CN" altLang="en-US" dirty="0">
                <a:latin typeface="Adobe 黑体 Std R" panose="020B0400000000000000" pitchFamily="34" charset="-122"/>
                <a:ea typeface="Adobe 黑体 Std R" panose="020B0400000000000000" pitchFamily="34" charset="-122"/>
              </a:rPr>
              <a:t>优于</a:t>
            </a:r>
            <a:r>
              <a:rPr lang="en-US" altLang="zh-CN" dirty="0">
                <a:latin typeface="Adobe 黑体 Std R" panose="020B0400000000000000" pitchFamily="34" charset="-122"/>
                <a:ea typeface="Adobe 黑体 Std R" panose="020B0400000000000000" pitchFamily="34" charset="-122"/>
              </a:rPr>
              <a:t>IZC-H</a:t>
            </a:r>
            <a:endParaRPr lang="zh-CN" altLang="en-US" dirty="0">
              <a:latin typeface="Adobe 黑体 Std R" panose="020B0400000000000000" pitchFamily="34" charset="-122"/>
              <a:ea typeface="Adobe 黑体 Std R" panose="020B0400000000000000" pitchFamily="34" charset="-122"/>
            </a:endParaRPr>
          </a:p>
        </p:txBody>
      </p:sp>
    </p:spTree>
    <p:extLst>
      <p:ext uri="{BB962C8B-B14F-4D97-AF65-F5344CB8AC3E}">
        <p14:creationId xmlns:p14="http://schemas.microsoft.com/office/powerpoint/2010/main" val="10743103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1" nodeType="clickEffect">
                                  <p:stCondLst>
                                    <p:cond delay="0"/>
                                  </p:stCondLst>
                                  <p:childTnLst>
                                    <p:anim calcmode="lin" valueType="num">
                                      <p:cBhvr additive="base">
                                        <p:cTn id="16" dur="500"/>
                                        <p:tgtEl>
                                          <p:spTgt spid="9"/>
                                        </p:tgtEl>
                                        <p:attrNameLst>
                                          <p:attrName>ppt_x</p:attrName>
                                        </p:attrNameLst>
                                      </p:cBhvr>
                                      <p:tavLst>
                                        <p:tav tm="0">
                                          <p:val>
                                            <p:strVal val="ppt_x"/>
                                          </p:val>
                                        </p:tav>
                                        <p:tav tm="100000">
                                          <p:val>
                                            <p:strVal val="ppt_x"/>
                                          </p:val>
                                        </p:tav>
                                      </p:tavLst>
                                    </p:anim>
                                    <p:anim calcmode="lin" valueType="num">
                                      <p:cBhvr additive="base">
                                        <p:cTn id="17" dur="500"/>
                                        <p:tgtEl>
                                          <p:spTgt spid="9"/>
                                        </p:tgtEl>
                                        <p:attrNameLst>
                                          <p:attrName>ppt_y</p:attrName>
                                        </p:attrNameLst>
                                      </p:cBhvr>
                                      <p:tavLst>
                                        <p:tav tm="0">
                                          <p:val>
                                            <p:strVal val="ppt_y"/>
                                          </p:val>
                                        </p:tav>
                                        <p:tav tm="100000">
                                          <p:val>
                                            <p:strVal val="1+ppt_h/2"/>
                                          </p:val>
                                        </p:tav>
                                      </p:tavLst>
                                    </p:anim>
                                    <p:set>
                                      <p:cBhvr>
                                        <p:cTn id="18" dur="1" fill="hold">
                                          <p:stCondLst>
                                            <p:cond delay="499"/>
                                          </p:stCondLst>
                                        </p:cTn>
                                        <p:tgtEl>
                                          <p:spTgt spid="9"/>
                                        </p:tgtEl>
                                        <p:attrNameLst>
                                          <p:attrName>style.visibility</p:attrName>
                                        </p:attrNameLst>
                                      </p:cBhvr>
                                      <p:to>
                                        <p:strVal val="hidden"/>
                                      </p:to>
                                    </p:set>
                                  </p:childTnLst>
                                </p:cTn>
                              </p:par>
                              <p:par>
                                <p:cTn id="19" presetID="2" presetClass="exit" presetSubtype="4" fill="hold" grpId="1" nodeType="withEffect">
                                  <p:stCondLst>
                                    <p:cond delay="0"/>
                                  </p:stCondLst>
                                  <p:childTnLst>
                                    <p:anim calcmode="lin" valueType="num">
                                      <p:cBhvr additive="base">
                                        <p:cTn id="20" dur="500"/>
                                        <p:tgtEl>
                                          <p:spTgt spid="10"/>
                                        </p:tgtEl>
                                        <p:attrNameLst>
                                          <p:attrName>ppt_x</p:attrName>
                                        </p:attrNameLst>
                                      </p:cBhvr>
                                      <p:tavLst>
                                        <p:tav tm="0">
                                          <p:val>
                                            <p:strVal val="ppt_x"/>
                                          </p:val>
                                        </p:tav>
                                        <p:tav tm="100000">
                                          <p:val>
                                            <p:strVal val="ppt_x"/>
                                          </p:val>
                                        </p:tav>
                                      </p:tavLst>
                                    </p:anim>
                                    <p:anim calcmode="lin" valueType="num">
                                      <p:cBhvr additive="base">
                                        <p:cTn id="21" dur="500"/>
                                        <p:tgtEl>
                                          <p:spTgt spid="10"/>
                                        </p:tgtEl>
                                        <p:attrNameLst>
                                          <p:attrName>ppt_y</p:attrName>
                                        </p:attrNameLst>
                                      </p:cBhvr>
                                      <p:tavLst>
                                        <p:tav tm="0">
                                          <p:val>
                                            <p:strVal val="ppt_y"/>
                                          </p:val>
                                        </p:tav>
                                        <p:tav tm="100000">
                                          <p:val>
                                            <p:strVal val="1+ppt_h/2"/>
                                          </p:val>
                                        </p:tav>
                                      </p:tavLst>
                                    </p:anim>
                                    <p:set>
                                      <p:cBhvr>
                                        <p:cTn id="22" dur="1" fill="hold">
                                          <p:stCondLst>
                                            <p:cond delay="499"/>
                                          </p:stCondLst>
                                        </p:cTn>
                                        <p:tgtEl>
                                          <p:spTgt spid="10"/>
                                        </p:tgtEl>
                                        <p:attrNameLst>
                                          <p:attrName>style.visibility</p:attrName>
                                        </p:attrNameLst>
                                      </p:cBhvr>
                                      <p:to>
                                        <p:strVal val="hidden"/>
                                      </p:to>
                                    </p:set>
                                  </p:childTnLst>
                                </p:cTn>
                              </p:par>
                              <p:par>
                                <p:cTn id="23" presetID="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ppt_x"/>
                                          </p:val>
                                        </p:tav>
                                        <p:tav tm="100000">
                                          <p:val>
                                            <p:strVal val="#ppt_x"/>
                                          </p:val>
                                        </p:tav>
                                      </p:tavLst>
                                    </p:anim>
                                    <p:anim calcmode="lin" valueType="num">
                                      <p:cBhvr additive="base">
                                        <p:cTn id="46" dur="500" fill="hold"/>
                                        <p:tgtEl>
                                          <p:spTgt spid="1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1" grpId="0" animBg="1"/>
      <p:bldP spid="12" grpId="0" animBg="1"/>
      <p:bldP spid="13" grpId="0" animBg="1"/>
      <p:bldP spid="14" grpId="0" animBg="1"/>
      <p:bldP spid="15"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12013" y="511715"/>
            <a:ext cx="4235998" cy="523220"/>
          </a:xfrm>
          <a:prstGeom prst="rect">
            <a:avLst/>
          </a:prstGeom>
          <a:noFill/>
        </p:spPr>
        <p:txBody>
          <a:bodyPr wrap="square" rtlCol="0">
            <a:spAutoFit/>
          </a:bodyPr>
          <a:lstStyle/>
          <a:p>
            <a:pPr algn="ctr"/>
            <a:r>
              <a:rPr lang="zh-CN" altLang="en-US" sz="2800" dirty="0">
                <a:solidFill>
                  <a:schemeClr val="tx1">
                    <a:lumMod val="85000"/>
                    <a:lumOff val="15000"/>
                  </a:schemeClr>
                </a:solidFill>
                <a:latin typeface="Adobe 黑体 Std R" panose="020B0400000000000000" pitchFamily="34" charset="-122"/>
                <a:ea typeface="Adobe 黑体 Std R" panose="020B0400000000000000" pitchFamily="34" charset="-122"/>
                <a:cs typeface="+mn-ea"/>
                <a:sym typeface="+mn-lt"/>
              </a:rPr>
              <a:t>线程日志记录性能表现</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8107" y="305421"/>
            <a:ext cx="1184429" cy="976229"/>
          </a:xfrm>
          <a:prstGeom prst="rect">
            <a:avLst/>
          </a:prstGeom>
        </p:spPr>
      </p:pic>
      <p:pic>
        <p:nvPicPr>
          <p:cNvPr id="3" name="图片 2">
            <a:extLst>
              <a:ext uri="{FF2B5EF4-FFF2-40B4-BE49-F238E27FC236}">
                <a16:creationId xmlns:a16="http://schemas.microsoft.com/office/drawing/2014/main" id="{2701CF65-0D7B-749C-0C1F-578B7BA356E4}"/>
              </a:ext>
            </a:extLst>
          </p:cNvPr>
          <p:cNvPicPr>
            <a:picLocks noChangeAspect="1"/>
          </p:cNvPicPr>
          <p:nvPr/>
        </p:nvPicPr>
        <p:blipFill>
          <a:blip r:embed="rId4"/>
          <a:stretch>
            <a:fillRect/>
          </a:stretch>
        </p:blipFill>
        <p:spPr>
          <a:xfrm>
            <a:off x="489191" y="2049539"/>
            <a:ext cx="5665833" cy="2683507"/>
          </a:xfrm>
          <a:prstGeom prst="rect">
            <a:avLst/>
          </a:prstGeom>
        </p:spPr>
      </p:pic>
      <p:pic>
        <p:nvPicPr>
          <p:cNvPr id="7" name="图片 6">
            <a:extLst>
              <a:ext uri="{FF2B5EF4-FFF2-40B4-BE49-F238E27FC236}">
                <a16:creationId xmlns:a16="http://schemas.microsoft.com/office/drawing/2014/main" id="{DBFC79A4-A4EF-DC36-2828-A6E89F606BAE}"/>
              </a:ext>
            </a:extLst>
          </p:cNvPr>
          <p:cNvPicPr>
            <a:picLocks noChangeAspect="1"/>
          </p:cNvPicPr>
          <p:nvPr/>
        </p:nvPicPr>
        <p:blipFill>
          <a:blip r:embed="rId5"/>
          <a:stretch>
            <a:fillRect/>
          </a:stretch>
        </p:blipFill>
        <p:spPr>
          <a:xfrm>
            <a:off x="6155024" y="2047181"/>
            <a:ext cx="5447512" cy="2447102"/>
          </a:xfrm>
          <a:prstGeom prst="rect">
            <a:avLst/>
          </a:prstGeom>
        </p:spPr>
      </p:pic>
      <p:sp>
        <p:nvSpPr>
          <p:cNvPr id="8" name="文本框 7">
            <a:extLst>
              <a:ext uri="{FF2B5EF4-FFF2-40B4-BE49-F238E27FC236}">
                <a16:creationId xmlns:a16="http://schemas.microsoft.com/office/drawing/2014/main" id="{97D8E9C1-7A2E-0876-BB14-B0DE2A1136C6}"/>
              </a:ext>
            </a:extLst>
          </p:cNvPr>
          <p:cNvSpPr txBox="1"/>
          <p:nvPr/>
        </p:nvSpPr>
        <p:spPr>
          <a:xfrm>
            <a:off x="2377387" y="5003604"/>
            <a:ext cx="7555273" cy="369332"/>
          </a:xfrm>
          <a:prstGeom prst="rect">
            <a:avLst/>
          </a:prstGeom>
          <a:noFill/>
        </p:spPr>
        <p:txBody>
          <a:bodyPr wrap="none" rtlCol="0">
            <a:spAutoFit/>
          </a:bodyPr>
          <a:lstStyle/>
          <a:p>
            <a:r>
              <a:rPr lang="zh-CN" altLang="en-US" dirty="0">
                <a:latin typeface="Adobe 黑体 Std R" panose="020B0400000000000000" pitchFamily="34" charset="-122"/>
                <a:ea typeface="Adobe 黑体 Std R" panose="020B0400000000000000" pitchFamily="34" charset="-122"/>
              </a:rPr>
              <a:t>图</a:t>
            </a:r>
            <a:r>
              <a:rPr lang="en-US" altLang="zh-CN" dirty="0">
                <a:latin typeface="Adobe 黑体 Std R" panose="020B0400000000000000" pitchFamily="34" charset="-122"/>
                <a:ea typeface="Adobe 黑体 Std R" panose="020B0400000000000000" pitchFamily="34" charset="-122"/>
              </a:rPr>
              <a:t>2  </a:t>
            </a:r>
            <a:r>
              <a:rPr lang="zh-CN" altLang="en-US" dirty="0">
                <a:latin typeface="Adobe 黑体 Std R" panose="020B0400000000000000" pitchFamily="34" charset="-122"/>
                <a:ea typeface="Adobe 黑体 Std R" panose="020B0400000000000000" pitchFamily="34" charset="-122"/>
              </a:rPr>
              <a:t>启用线程日志记录后的性能表现（</a:t>
            </a:r>
            <a:r>
              <a:rPr lang="en-US" altLang="zh-CN" dirty="0">
                <a:latin typeface="Adobe 黑体 Std R" panose="020B0400000000000000" pitchFamily="34" charset="-122"/>
                <a:ea typeface="Adobe 黑体 Std R" panose="020B0400000000000000" pitchFamily="34" charset="-122"/>
              </a:rPr>
              <a:t>a</a:t>
            </a:r>
            <a:r>
              <a:rPr lang="zh-CN" altLang="en-US" dirty="0">
                <a:latin typeface="Adobe 黑体 Std R" panose="020B0400000000000000" pitchFamily="34" charset="-122"/>
                <a:ea typeface="Adobe 黑体 Std R" panose="020B0400000000000000" pitchFamily="34" charset="-122"/>
              </a:rPr>
              <a:t>）及文件系统的元数据开销（</a:t>
            </a:r>
            <a:r>
              <a:rPr lang="en-US" altLang="zh-CN" dirty="0">
                <a:latin typeface="Adobe 黑体 Std R" panose="020B0400000000000000" pitchFamily="34" charset="-122"/>
                <a:ea typeface="Adobe 黑体 Std R" panose="020B0400000000000000" pitchFamily="34" charset="-122"/>
              </a:rPr>
              <a:t>b</a:t>
            </a:r>
            <a:r>
              <a:rPr lang="zh-CN" altLang="en-US" dirty="0">
                <a:latin typeface="Adobe 黑体 Std R" panose="020B0400000000000000" pitchFamily="34" charset="-122"/>
                <a:ea typeface="Adobe 黑体 Std R" panose="020B0400000000000000" pitchFamily="34" charset="-122"/>
              </a:rPr>
              <a:t>）</a:t>
            </a:r>
          </a:p>
        </p:txBody>
      </p:sp>
    </p:spTree>
    <p:extLst>
      <p:ext uri="{BB962C8B-B14F-4D97-AF65-F5344CB8AC3E}">
        <p14:creationId xmlns:p14="http://schemas.microsoft.com/office/powerpoint/2010/main" val="25186626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33236"/>
            <a:ext cx="4235998" cy="523220"/>
          </a:xfrm>
          <a:prstGeom prst="rect">
            <a:avLst/>
          </a:prstGeom>
          <a:noFill/>
        </p:spPr>
        <p:txBody>
          <a:bodyPr wrap="square" rtlCol="0">
            <a:spAutoFit/>
          </a:bodyPr>
          <a:lstStyle/>
          <a:p>
            <a:pPr algn="ctr"/>
            <a:r>
              <a:rPr lang="zh-CN" altLang="en-US" sz="2800" dirty="0">
                <a:solidFill>
                  <a:schemeClr val="tx1">
                    <a:lumMod val="85000"/>
                    <a:lumOff val="15000"/>
                  </a:schemeClr>
                </a:solidFill>
                <a:latin typeface="Adobe 黑体 Std R" panose="020B0400000000000000" pitchFamily="34" charset="-122"/>
                <a:ea typeface="Adobe 黑体 Std R" panose="020B0400000000000000" pitchFamily="34" charset="-122"/>
                <a:cs typeface="+mn-ea"/>
                <a:sym typeface="+mn-lt"/>
              </a:rPr>
              <a:t>回写性能表现</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8107" y="305421"/>
            <a:ext cx="1184429" cy="976229"/>
          </a:xfrm>
          <a:prstGeom prst="rect">
            <a:avLst/>
          </a:prstGeom>
        </p:spPr>
      </p:pic>
      <p:pic>
        <p:nvPicPr>
          <p:cNvPr id="3" name="图片 2">
            <a:extLst>
              <a:ext uri="{FF2B5EF4-FFF2-40B4-BE49-F238E27FC236}">
                <a16:creationId xmlns:a16="http://schemas.microsoft.com/office/drawing/2014/main" id="{30A2754D-7E31-E539-5A2E-0318B50B09F4}"/>
              </a:ext>
            </a:extLst>
          </p:cNvPr>
          <p:cNvPicPr>
            <a:picLocks noChangeAspect="1"/>
          </p:cNvPicPr>
          <p:nvPr/>
        </p:nvPicPr>
        <p:blipFill>
          <a:blip r:embed="rId4"/>
          <a:stretch>
            <a:fillRect/>
          </a:stretch>
        </p:blipFill>
        <p:spPr>
          <a:xfrm>
            <a:off x="581635" y="2379081"/>
            <a:ext cx="5382926" cy="1967775"/>
          </a:xfrm>
          <a:prstGeom prst="rect">
            <a:avLst/>
          </a:prstGeom>
        </p:spPr>
      </p:pic>
      <p:pic>
        <p:nvPicPr>
          <p:cNvPr id="7" name="图片 6">
            <a:extLst>
              <a:ext uri="{FF2B5EF4-FFF2-40B4-BE49-F238E27FC236}">
                <a16:creationId xmlns:a16="http://schemas.microsoft.com/office/drawing/2014/main" id="{911FF714-661E-5FF5-6454-EE38745DFB00}"/>
              </a:ext>
            </a:extLst>
          </p:cNvPr>
          <p:cNvPicPr>
            <a:picLocks noChangeAspect="1"/>
          </p:cNvPicPr>
          <p:nvPr/>
        </p:nvPicPr>
        <p:blipFill>
          <a:blip r:embed="rId5"/>
          <a:stretch>
            <a:fillRect/>
          </a:stretch>
        </p:blipFill>
        <p:spPr>
          <a:xfrm>
            <a:off x="5964561" y="2379081"/>
            <a:ext cx="5751097" cy="2307225"/>
          </a:xfrm>
          <a:prstGeom prst="rect">
            <a:avLst/>
          </a:prstGeom>
        </p:spPr>
      </p:pic>
      <p:sp>
        <p:nvSpPr>
          <p:cNvPr id="8" name="文本框 7">
            <a:extLst>
              <a:ext uri="{FF2B5EF4-FFF2-40B4-BE49-F238E27FC236}">
                <a16:creationId xmlns:a16="http://schemas.microsoft.com/office/drawing/2014/main" id="{F234CF61-9908-C7D7-6EF2-53F71267D0C4}"/>
              </a:ext>
            </a:extLst>
          </p:cNvPr>
          <p:cNvSpPr txBox="1"/>
          <p:nvPr/>
        </p:nvSpPr>
        <p:spPr>
          <a:xfrm>
            <a:off x="5105183" y="4815068"/>
            <a:ext cx="1981633" cy="369332"/>
          </a:xfrm>
          <a:prstGeom prst="rect">
            <a:avLst/>
          </a:prstGeom>
          <a:noFill/>
        </p:spPr>
        <p:txBody>
          <a:bodyPr wrap="none" rtlCol="0">
            <a:spAutoFit/>
          </a:bodyPr>
          <a:lstStyle/>
          <a:p>
            <a:r>
              <a:rPr lang="zh-CN" altLang="en-US" dirty="0">
                <a:latin typeface="Adobe 黑体 Std R" panose="020B0400000000000000" pitchFamily="34" charset="-122"/>
                <a:ea typeface="Adobe 黑体 Std R" panose="020B0400000000000000" pitchFamily="34" charset="-122"/>
              </a:rPr>
              <a:t>图</a:t>
            </a:r>
            <a:r>
              <a:rPr lang="en-US" altLang="zh-CN" dirty="0">
                <a:latin typeface="Adobe 黑体 Std R" panose="020B0400000000000000" pitchFamily="34" charset="-122"/>
                <a:ea typeface="Adobe 黑体 Std R" panose="020B0400000000000000" pitchFamily="34" charset="-122"/>
              </a:rPr>
              <a:t>3 </a:t>
            </a:r>
            <a:r>
              <a:rPr lang="zh-CN" altLang="en-US" dirty="0">
                <a:latin typeface="Adobe 黑体 Std R" panose="020B0400000000000000" pitchFamily="34" charset="-122"/>
                <a:ea typeface="Adobe 黑体 Std R" panose="020B0400000000000000" pitchFamily="34" charset="-122"/>
              </a:rPr>
              <a:t>回写性能表现</a:t>
            </a:r>
          </a:p>
        </p:txBody>
      </p:sp>
    </p:spTree>
    <p:extLst>
      <p:ext uri="{BB962C8B-B14F-4D97-AF65-F5344CB8AC3E}">
        <p14:creationId xmlns:p14="http://schemas.microsoft.com/office/powerpoint/2010/main" val="5392612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4</a:t>
            </a:r>
            <a:endParaRPr lang="zh-CN" altLang="en-US" sz="13800" b="1" dirty="0">
              <a:solidFill>
                <a:schemeClr val="bg1"/>
              </a:solidFill>
              <a:cs typeface="+mn-ea"/>
              <a:sym typeface="+mn-lt"/>
            </a:endParaRPr>
          </a:p>
        </p:txBody>
      </p:sp>
      <p:sp>
        <p:nvSpPr>
          <p:cNvPr id="8" name="文本框 7"/>
          <p:cNvSpPr txBox="1"/>
          <p:nvPr/>
        </p:nvSpPr>
        <p:spPr>
          <a:xfrm>
            <a:off x="4224298" y="2659559"/>
            <a:ext cx="5760360" cy="769441"/>
          </a:xfrm>
          <a:prstGeom prst="rect">
            <a:avLst/>
          </a:prstGeom>
          <a:noFill/>
        </p:spPr>
        <p:txBody>
          <a:bodyPr wrap="square" rtlCol="0">
            <a:spAutoFit/>
          </a:bodyPr>
          <a:lstStyle/>
          <a:p>
            <a:pPr algn="dist"/>
            <a:r>
              <a:rPr lang="zh-CN" altLang="en-US" sz="4400" dirty="0">
                <a:solidFill>
                  <a:srgbClr val="1C4885"/>
                </a:solidFill>
                <a:latin typeface="Adobe 黑体 Std R" panose="020B0400000000000000" pitchFamily="34" charset="-122"/>
                <a:ea typeface="Adobe 黑体 Std R" panose="020B0400000000000000" pitchFamily="34" charset="-122"/>
                <a:cs typeface="+mn-ea"/>
                <a:sym typeface="+mn-lt"/>
              </a:rPr>
              <a:t>结论</a:t>
            </a:r>
          </a:p>
        </p:txBody>
      </p:sp>
      <p:cxnSp>
        <p:nvCxnSpPr>
          <p:cNvPr id="9" name="直接连接符 8"/>
          <p:cNvCxnSpPr/>
          <p:nvPr/>
        </p:nvCxnSpPr>
        <p:spPr>
          <a:xfrm>
            <a:off x="4410867" y="3667747"/>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35227" y="707922"/>
            <a:ext cx="1184429" cy="976229"/>
          </a:xfrm>
          <a:prstGeom prst="rect">
            <a:avLst/>
          </a:prstGeom>
        </p:spPr>
      </p:pic>
    </p:spTree>
    <p:extLst>
      <p:ext uri="{BB962C8B-B14F-4D97-AF65-F5344CB8AC3E}">
        <p14:creationId xmlns:p14="http://schemas.microsoft.com/office/powerpoint/2010/main" val="22476749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04851" y="528130"/>
            <a:ext cx="1042965" cy="523220"/>
          </a:xfrm>
          <a:prstGeom prst="rect">
            <a:avLst/>
          </a:prstGeom>
          <a:noFill/>
        </p:spPr>
        <p:txBody>
          <a:bodyPr wrap="square" rtlCol="0">
            <a:spAutoFit/>
          </a:bodyPr>
          <a:lstStyle/>
          <a:p>
            <a:pPr algn="ctr"/>
            <a:r>
              <a:rPr lang="zh-CN" altLang="en-US" sz="2800" dirty="0">
                <a:solidFill>
                  <a:schemeClr val="tx1">
                    <a:lumMod val="85000"/>
                    <a:lumOff val="15000"/>
                  </a:schemeClr>
                </a:solidFill>
                <a:latin typeface="Adobe 黑体 Std R" panose="020B0400000000000000" pitchFamily="34" charset="-122"/>
                <a:ea typeface="Adobe 黑体 Std R" panose="020B0400000000000000" pitchFamily="34" charset="-122"/>
                <a:cs typeface="+mn-ea"/>
                <a:sym typeface="+mn-lt"/>
              </a:rPr>
              <a:t>结论</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8107" y="305421"/>
            <a:ext cx="1184429" cy="976229"/>
          </a:xfrm>
          <a:prstGeom prst="rect">
            <a:avLst/>
          </a:prstGeom>
        </p:spPr>
      </p:pic>
      <p:sp>
        <p:nvSpPr>
          <p:cNvPr id="5" name="文本框 4">
            <a:extLst>
              <a:ext uri="{FF2B5EF4-FFF2-40B4-BE49-F238E27FC236}">
                <a16:creationId xmlns:a16="http://schemas.microsoft.com/office/drawing/2014/main" id="{D90F5F70-D713-66E1-53B6-754C8610028E}"/>
              </a:ext>
            </a:extLst>
          </p:cNvPr>
          <p:cNvSpPr txBox="1"/>
          <p:nvPr/>
        </p:nvSpPr>
        <p:spPr>
          <a:xfrm>
            <a:off x="924514" y="2459504"/>
            <a:ext cx="10342971" cy="1938992"/>
          </a:xfrm>
          <a:prstGeom prst="rect">
            <a:avLst/>
          </a:prstGeom>
          <a:noFill/>
        </p:spPr>
        <p:txBody>
          <a:bodyPr wrap="square">
            <a:spAutoFit/>
          </a:bodyPr>
          <a:lstStyle/>
          <a:p>
            <a:r>
              <a:rPr lang="zh-CN" altLang="en-US" sz="2000" dirty="0">
                <a:latin typeface="Adobe 黑体 Std R" panose="020B0400000000000000" pitchFamily="34" charset="-122"/>
                <a:ea typeface="Adobe 黑体 Std R" panose="020B0400000000000000" pitchFamily="34" charset="-122"/>
              </a:rPr>
              <a:t>当前的ZNS接口在主机上施加了较高的存储回收开销，以简化SSD。要优化总体IO性能，必须将每个存储管理任务放置在最合适的位置，并使主机和SSD协作。为了将块复制操作卸载到SSD上，设计了ZNS+，它支持存储区压缩和稀疏顺序覆盖。为了利用ZNS+的新特性，还提出了支持ZNS+的文件系统技术，即支持回写块分配和混合段回收。在未来的工作中，我们计划优化各种支持ZNS的文件系统和应用程序，以利用ZNS+。我们还将研究多核SSD的存储内复制块分配支持和分区块分配支持，以最小化不同分区之间的块复制操作数量。</a:t>
            </a:r>
          </a:p>
        </p:txBody>
      </p:sp>
    </p:spTree>
    <p:extLst>
      <p:ext uri="{BB962C8B-B14F-4D97-AF65-F5344CB8AC3E}">
        <p14:creationId xmlns:p14="http://schemas.microsoft.com/office/powerpoint/2010/main" val="2341988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36305" y="511715"/>
            <a:ext cx="4235998" cy="523220"/>
          </a:xfrm>
          <a:prstGeom prst="rect">
            <a:avLst/>
          </a:prstGeom>
          <a:noFill/>
        </p:spPr>
        <p:txBody>
          <a:bodyPr wrap="square" rtlCol="0">
            <a:spAutoFit/>
          </a:bodyPr>
          <a:lstStyle/>
          <a:p>
            <a:pPr algn="ctr"/>
            <a:r>
              <a:rPr lang="zh-CN" altLang="en-US" sz="2800" dirty="0">
                <a:solidFill>
                  <a:schemeClr val="tx1">
                    <a:lumMod val="85000"/>
                    <a:lumOff val="15000"/>
                  </a:schemeClr>
                </a:solidFill>
                <a:cs typeface="+mn-ea"/>
                <a:sym typeface="+mn-lt"/>
              </a:rPr>
              <a:t>参考文献</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8107" y="305421"/>
            <a:ext cx="1184429" cy="976229"/>
          </a:xfrm>
          <a:prstGeom prst="rect">
            <a:avLst/>
          </a:prstGeom>
        </p:spPr>
      </p:pic>
      <p:sp>
        <p:nvSpPr>
          <p:cNvPr id="3" name="文本框 2">
            <a:extLst>
              <a:ext uri="{FF2B5EF4-FFF2-40B4-BE49-F238E27FC236}">
                <a16:creationId xmlns:a16="http://schemas.microsoft.com/office/drawing/2014/main" id="{FE9FB3F5-1B62-67F2-AB3C-739032AB63EC}"/>
              </a:ext>
            </a:extLst>
          </p:cNvPr>
          <p:cNvSpPr txBox="1"/>
          <p:nvPr/>
        </p:nvSpPr>
        <p:spPr>
          <a:xfrm>
            <a:off x="796412" y="1548110"/>
            <a:ext cx="10185911" cy="646331"/>
          </a:xfrm>
          <a:prstGeom prst="rect">
            <a:avLst/>
          </a:prstGeom>
          <a:noFill/>
        </p:spPr>
        <p:txBody>
          <a:bodyPr wrap="square">
            <a:spAutoFit/>
          </a:bodyPr>
          <a:lstStyle/>
          <a:p>
            <a:r>
              <a:rPr lang="en-US" altLang="zh-CN" b="0" i="0" dirty="0">
                <a:solidFill>
                  <a:srgbClr val="222222"/>
                </a:solidFill>
                <a:effectLst/>
                <a:latin typeface="Adobe 黑体 Std R" panose="020B0400000000000000" pitchFamily="34" charset="-122"/>
                <a:ea typeface="Adobe 黑体 Std R" panose="020B0400000000000000" pitchFamily="34" charset="-122"/>
              </a:rPr>
              <a:t>[1] Lee C, Sim D, Hwang J, et al. {F2FS}: A New File System for Flash Storage[C] 13th USENIX Conference on File and Storage Technologies (FAST 15). 2015: 273-286.</a:t>
            </a:r>
            <a:endParaRPr lang="zh-CN" altLang="en-US" dirty="0">
              <a:latin typeface="Adobe 黑体 Std R" panose="020B0400000000000000" pitchFamily="34" charset="-122"/>
              <a:ea typeface="Adobe 黑体 Std R" panose="020B0400000000000000" pitchFamily="34" charset="-122"/>
            </a:endParaRPr>
          </a:p>
        </p:txBody>
      </p:sp>
    </p:spTree>
    <p:extLst>
      <p:ext uri="{BB962C8B-B14F-4D97-AF65-F5344CB8AC3E}">
        <p14:creationId xmlns:p14="http://schemas.microsoft.com/office/powerpoint/2010/main" val="32276444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2718927" y="2080651"/>
            <a:ext cx="6754146" cy="830997"/>
          </a:xfrm>
          <a:prstGeom prst="rect">
            <a:avLst/>
          </a:prstGeom>
          <a:noFill/>
        </p:spPr>
        <p:txBody>
          <a:bodyPr wrap="square" rtlCol="0">
            <a:spAutoFit/>
          </a:bodyPr>
          <a:lstStyle/>
          <a:p>
            <a:pPr algn="dist"/>
            <a:r>
              <a:rPr lang="zh-CN" altLang="en-US" sz="4800" dirty="0">
                <a:solidFill>
                  <a:srgbClr val="1C4885"/>
                </a:solidFill>
                <a:cs typeface="+mn-ea"/>
                <a:sym typeface="+mn-lt"/>
              </a:rPr>
              <a:t>感谢聆听</a:t>
            </a:r>
          </a:p>
        </p:txBody>
      </p:sp>
      <p:cxnSp>
        <p:nvCxnSpPr>
          <p:cNvPr id="11" name="直接连接符 10"/>
          <p:cNvCxnSpPr/>
          <p:nvPr/>
        </p:nvCxnSpPr>
        <p:spPr>
          <a:xfrm>
            <a:off x="5401597" y="3738717"/>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0892" y="762566"/>
            <a:ext cx="1184429" cy="976229"/>
          </a:xfrm>
          <a:prstGeom prst="rect">
            <a:avLst/>
          </a:prstGeom>
        </p:spPr>
      </p:pic>
    </p:spTree>
    <p:extLst>
      <p:ext uri="{BB962C8B-B14F-4D97-AF65-F5344CB8AC3E}">
        <p14:creationId xmlns:p14="http://schemas.microsoft.com/office/powerpoint/2010/main" val="57088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1</a:t>
            </a:r>
            <a:endParaRPr lang="zh-CN" altLang="en-US" sz="13800" b="1" dirty="0">
              <a:solidFill>
                <a:schemeClr val="bg1"/>
              </a:solidFill>
              <a:cs typeface="+mn-ea"/>
              <a:sym typeface="+mn-lt"/>
            </a:endParaRPr>
          </a:p>
        </p:txBody>
      </p:sp>
      <p:sp>
        <p:nvSpPr>
          <p:cNvPr id="8" name="文本框 7"/>
          <p:cNvSpPr txBox="1"/>
          <p:nvPr/>
        </p:nvSpPr>
        <p:spPr>
          <a:xfrm>
            <a:off x="4224298" y="2659559"/>
            <a:ext cx="5760360" cy="769441"/>
          </a:xfrm>
          <a:prstGeom prst="rect">
            <a:avLst/>
          </a:prstGeom>
          <a:noFill/>
        </p:spPr>
        <p:txBody>
          <a:bodyPr wrap="square" rtlCol="0">
            <a:spAutoFit/>
          </a:bodyPr>
          <a:lstStyle/>
          <a:p>
            <a:pPr algn="dist"/>
            <a:r>
              <a:rPr lang="zh-CN" altLang="en-US" sz="4400" dirty="0">
                <a:solidFill>
                  <a:srgbClr val="1C4885"/>
                </a:solidFill>
                <a:latin typeface="Adobe 黑体 Std R" panose="020B0400000000000000" pitchFamily="34" charset="-122"/>
                <a:ea typeface="Adobe 黑体 Std R" panose="020B0400000000000000" pitchFamily="34" charset="-122"/>
                <a:cs typeface="+mn-ea"/>
                <a:sym typeface="+mn-lt"/>
              </a:rPr>
              <a:t>研究背景及意义</a:t>
            </a:r>
          </a:p>
        </p:txBody>
      </p:sp>
      <p:cxnSp>
        <p:nvCxnSpPr>
          <p:cNvPr id="9" name="直接连接符 8"/>
          <p:cNvCxnSpPr/>
          <p:nvPr/>
        </p:nvCxnSpPr>
        <p:spPr>
          <a:xfrm>
            <a:off x="4410867" y="3667747"/>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35227" y="707922"/>
            <a:ext cx="1184429" cy="976229"/>
          </a:xfrm>
          <a:prstGeom prst="rect">
            <a:avLst/>
          </a:prstGeom>
        </p:spPr>
      </p:pic>
    </p:spTree>
    <p:extLst>
      <p:ext uri="{BB962C8B-B14F-4D97-AF65-F5344CB8AC3E}">
        <p14:creationId xmlns:p14="http://schemas.microsoft.com/office/powerpoint/2010/main" val="3976329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1596" y="511715"/>
            <a:ext cx="4235998" cy="523220"/>
          </a:xfrm>
          <a:prstGeom prst="rect">
            <a:avLst/>
          </a:prstGeom>
          <a:noFill/>
        </p:spPr>
        <p:txBody>
          <a:bodyPr wrap="square" rtlCol="0">
            <a:spAutoFit/>
          </a:bodyPr>
          <a:lstStyle/>
          <a:p>
            <a:pPr algn="ctr"/>
            <a:r>
              <a:rPr lang="zh-CN" altLang="en-US" sz="2800" dirty="0">
                <a:solidFill>
                  <a:schemeClr val="tx1">
                    <a:lumMod val="85000"/>
                    <a:lumOff val="15000"/>
                  </a:schemeClr>
                </a:solidFill>
                <a:latin typeface="Adobe 黑体 Std R" panose="020B0400000000000000" pitchFamily="34" charset="-122"/>
                <a:ea typeface="Adobe 黑体 Std R" panose="020B0400000000000000" pitchFamily="34" charset="-122"/>
                <a:cs typeface="+mn-ea"/>
                <a:sym typeface="+mn-lt"/>
              </a:rPr>
              <a:t>研究背景及意义</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8107" y="305421"/>
            <a:ext cx="1184429" cy="976229"/>
          </a:xfrm>
          <a:prstGeom prst="rect">
            <a:avLst/>
          </a:prstGeom>
        </p:spPr>
      </p:pic>
      <p:sp>
        <p:nvSpPr>
          <p:cNvPr id="3" name="文本框 2">
            <a:extLst>
              <a:ext uri="{FF2B5EF4-FFF2-40B4-BE49-F238E27FC236}">
                <a16:creationId xmlns:a16="http://schemas.microsoft.com/office/drawing/2014/main" id="{3027D039-559C-C28B-C618-10AA04853B10}"/>
              </a:ext>
            </a:extLst>
          </p:cNvPr>
          <p:cNvSpPr txBox="1"/>
          <p:nvPr/>
        </p:nvSpPr>
        <p:spPr>
          <a:xfrm>
            <a:off x="2084705" y="1576039"/>
            <a:ext cx="7859395" cy="646331"/>
          </a:xfrm>
          <a:prstGeom prst="rect">
            <a:avLst/>
          </a:prstGeom>
          <a:noFill/>
        </p:spPr>
        <p:txBody>
          <a:bodyPr wrap="square">
            <a:spAutoFit/>
          </a:bodyPr>
          <a:lstStyle/>
          <a:p>
            <a:r>
              <a:rPr lang="zh-CN" altLang="en-US" dirty="0">
                <a:latin typeface="Adobe 黑体 Std R" panose="020B0400000000000000" pitchFamily="34" charset="-122"/>
                <a:ea typeface="Adobe 黑体 Std R" panose="020B0400000000000000" pitchFamily="34" charset="-122"/>
              </a:rPr>
              <a:t>为提升目前常规</a:t>
            </a:r>
            <a:r>
              <a:rPr lang="en-US" altLang="zh-CN" dirty="0">
                <a:latin typeface="Adobe 黑体 Std R" panose="020B0400000000000000" pitchFamily="34" charset="-122"/>
                <a:ea typeface="Adobe 黑体 Std R" panose="020B0400000000000000" pitchFamily="34" charset="-122"/>
              </a:rPr>
              <a:t>SSD</a:t>
            </a:r>
            <a:r>
              <a:rPr lang="zh-CN" altLang="en-US" dirty="0">
                <a:latin typeface="Adobe 黑体 Std R" panose="020B0400000000000000" pitchFamily="34" charset="-122"/>
                <a:ea typeface="Adobe 黑体 Std R" panose="020B0400000000000000" pitchFamily="34" charset="-122"/>
              </a:rPr>
              <a:t>的性能瓶颈并提升其吞吐效率，引入了</a:t>
            </a:r>
            <a:r>
              <a:rPr lang="en-US" altLang="zh-CN" dirty="0">
                <a:latin typeface="Adobe 黑体 Std R" panose="020B0400000000000000" pitchFamily="34" charset="-122"/>
                <a:ea typeface="Adobe 黑体 Std R" panose="020B0400000000000000" pitchFamily="34" charset="-122"/>
              </a:rPr>
              <a:t>ZNS SSD</a:t>
            </a:r>
          </a:p>
          <a:p>
            <a:r>
              <a:rPr lang="zh-CN" altLang="en-US" dirty="0">
                <a:latin typeface="Adobe 黑体 Std R" panose="020B0400000000000000" pitchFamily="34" charset="-122"/>
                <a:ea typeface="Adobe 黑体 Std R" panose="020B0400000000000000" pitchFamily="34" charset="-122"/>
              </a:rPr>
              <a:t>针对垃圾回收（</a:t>
            </a:r>
            <a:r>
              <a:rPr lang="en-US" altLang="zh-CN" dirty="0">
                <a:latin typeface="Adobe 黑体 Std R" panose="020B0400000000000000" pitchFamily="34" charset="-122"/>
                <a:ea typeface="Adobe 黑体 Std R" panose="020B0400000000000000" pitchFamily="34" charset="-122"/>
              </a:rPr>
              <a:t>GC</a:t>
            </a:r>
            <a:r>
              <a:rPr lang="zh-CN" altLang="en-US" dirty="0">
                <a:latin typeface="Adobe 黑体 Std R" panose="020B0400000000000000" pitchFamily="34" charset="-122"/>
                <a:ea typeface="Adobe 黑体 Std R" panose="020B0400000000000000" pitchFamily="34" charset="-122"/>
              </a:rPr>
              <a:t>），预留空间（</a:t>
            </a:r>
            <a:r>
              <a:rPr lang="en-US" altLang="zh-CN" dirty="0">
                <a:latin typeface="Adobe 黑体 Std R" panose="020B0400000000000000" pitchFamily="34" charset="-122"/>
                <a:ea typeface="Adobe 黑体 Std R" panose="020B0400000000000000" pitchFamily="34" charset="-122"/>
              </a:rPr>
              <a:t>OP</a:t>
            </a:r>
            <a:r>
              <a:rPr lang="zh-CN" altLang="en-US" dirty="0">
                <a:latin typeface="Adobe 黑体 Std R" panose="020B0400000000000000" pitchFamily="34" charset="-122"/>
                <a:ea typeface="Adobe 黑体 Std R" panose="020B0400000000000000" pitchFamily="34" charset="-122"/>
              </a:rPr>
              <a:t>），写放大（</a:t>
            </a:r>
            <a:r>
              <a:rPr lang="en-US" altLang="zh-CN" dirty="0">
                <a:latin typeface="Adobe 黑体 Std R" panose="020B0400000000000000" pitchFamily="34" charset="-122"/>
                <a:ea typeface="Adobe 黑体 Std R" panose="020B0400000000000000" pitchFamily="34" charset="-122"/>
              </a:rPr>
              <a:t>WA</a:t>
            </a:r>
            <a:r>
              <a:rPr lang="zh-CN" altLang="en-US" dirty="0">
                <a:latin typeface="Adobe 黑体 Std R" panose="020B0400000000000000" pitchFamily="34" charset="-122"/>
                <a:ea typeface="Adobe 黑体 Std R" panose="020B0400000000000000" pitchFamily="34" charset="-122"/>
              </a:rPr>
              <a:t>）等方面进行了优化</a:t>
            </a:r>
            <a:endParaRPr lang="en-US" altLang="zh-CN" b="0" i="0" dirty="0">
              <a:solidFill>
                <a:srgbClr val="000000"/>
              </a:solidFill>
              <a:effectLst/>
              <a:latin typeface="Adobe 黑体 Std R" panose="020B0400000000000000" pitchFamily="34" charset="-122"/>
              <a:ea typeface="Adobe 黑体 Std R" panose="020B0400000000000000" pitchFamily="34" charset="-122"/>
            </a:endParaRPr>
          </a:p>
        </p:txBody>
      </p:sp>
      <p:sp>
        <p:nvSpPr>
          <p:cNvPr id="10" name="文本框 9">
            <a:extLst>
              <a:ext uri="{FF2B5EF4-FFF2-40B4-BE49-F238E27FC236}">
                <a16:creationId xmlns:a16="http://schemas.microsoft.com/office/drawing/2014/main" id="{F2F6EA4C-D2CB-91F8-1CBB-DF215C995E1C}"/>
              </a:ext>
            </a:extLst>
          </p:cNvPr>
          <p:cNvSpPr txBox="1"/>
          <p:nvPr/>
        </p:nvSpPr>
        <p:spPr>
          <a:xfrm>
            <a:off x="2084705" y="4861347"/>
            <a:ext cx="8059420" cy="646331"/>
          </a:xfrm>
          <a:prstGeom prst="rect">
            <a:avLst/>
          </a:prstGeom>
          <a:noFill/>
        </p:spPr>
        <p:txBody>
          <a:bodyPr wrap="square">
            <a:spAutoFit/>
          </a:bodyPr>
          <a:lstStyle/>
          <a:p>
            <a:r>
              <a:rPr lang="zh-CN" altLang="en-US" b="0" i="0" dirty="0">
                <a:solidFill>
                  <a:srgbClr val="000000"/>
                </a:solidFill>
                <a:effectLst/>
                <a:latin typeface="Adobe 黑体 Std R" panose="020B0400000000000000" pitchFamily="34" charset="-122"/>
                <a:ea typeface="Adobe 黑体 Std R" panose="020B0400000000000000" pitchFamily="34" charset="-122"/>
              </a:rPr>
              <a:t>当前的</a:t>
            </a:r>
            <a:r>
              <a:rPr lang="en-US" altLang="zh-CN" b="0" i="0" dirty="0">
                <a:solidFill>
                  <a:srgbClr val="000000"/>
                </a:solidFill>
                <a:effectLst/>
                <a:latin typeface="Adobe 黑体 Std R" panose="020B0400000000000000" pitchFamily="34" charset="-122"/>
                <a:ea typeface="Adobe 黑体 Std R" panose="020B0400000000000000" pitchFamily="34" charset="-122"/>
              </a:rPr>
              <a:t>ZNS</a:t>
            </a:r>
            <a:r>
              <a:rPr lang="zh-CN" altLang="en-US" b="0" i="0" dirty="0">
                <a:solidFill>
                  <a:srgbClr val="000000"/>
                </a:solidFill>
                <a:effectLst/>
                <a:latin typeface="Adobe 黑体 Std R" panose="020B0400000000000000" pitchFamily="34" charset="-122"/>
                <a:ea typeface="Adobe 黑体 Std R" panose="020B0400000000000000" pitchFamily="34" charset="-122"/>
              </a:rPr>
              <a:t>接口在主机上施加了较高的存储回收开销来简化</a:t>
            </a:r>
            <a:r>
              <a:rPr lang="en-US" altLang="zh-CN" b="0" i="0" dirty="0">
                <a:solidFill>
                  <a:srgbClr val="000000"/>
                </a:solidFill>
                <a:effectLst/>
                <a:latin typeface="Adobe 黑体 Std R" panose="020B0400000000000000" pitchFamily="34" charset="-122"/>
                <a:ea typeface="Adobe 黑体 Std R" panose="020B0400000000000000" pitchFamily="34" charset="-122"/>
              </a:rPr>
              <a:t>SSD</a:t>
            </a:r>
            <a:r>
              <a:rPr lang="zh-CN" altLang="en-US" b="0" i="0" dirty="0">
                <a:solidFill>
                  <a:srgbClr val="000000"/>
                </a:solidFill>
                <a:effectLst/>
                <a:latin typeface="Adobe 黑体 Std R" panose="020B0400000000000000" pitchFamily="34" charset="-122"/>
                <a:ea typeface="Adobe 黑体 Std R" panose="020B0400000000000000" pitchFamily="34" charset="-122"/>
              </a:rPr>
              <a:t>。为优化总体</a:t>
            </a:r>
            <a:r>
              <a:rPr lang="en-US" altLang="zh-CN" b="0" i="0" dirty="0">
                <a:solidFill>
                  <a:srgbClr val="000000"/>
                </a:solidFill>
                <a:effectLst/>
                <a:latin typeface="Adobe 黑体 Std R" panose="020B0400000000000000" pitchFamily="34" charset="-122"/>
                <a:ea typeface="Adobe 黑体 Std R" panose="020B0400000000000000" pitchFamily="34" charset="-122"/>
              </a:rPr>
              <a:t>IO</a:t>
            </a:r>
            <a:r>
              <a:rPr lang="zh-CN" altLang="en-US" b="0" i="0" dirty="0">
                <a:solidFill>
                  <a:srgbClr val="000000"/>
                </a:solidFill>
                <a:effectLst/>
                <a:latin typeface="Adobe 黑体 Std R" panose="020B0400000000000000" pitchFamily="34" charset="-122"/>
                <a:ea typeface="Adobe 黑体 Std R" panose="020B0400000000000000" pitchFamily="34" charset="-122"/>
              </a:rPr>
              <a:t>性能，必须将每个存储管理任务放置在最合适的位置，并使主机和</a:t>
            </a:r>
            <a:r>
              <a:rPr lang="en-US" altLang="zh-CN" b="0" i="0" dirty="0">
                <a:solidFill>
                  <a:srgbClr val="000000"/>
                </a:solidFill>
                <a:effectLst/>
                <a:latin typeface="Adobe 黑体 Std R" panose="020B0400000000000000" pitchFamily="34" charset="-122"/>
                <a:ea typeface="Adobe 黑体 Std R" panose="020B0400000000000000" pitchFamily="34" charset="-122"/>
              </a:rPr>
              <a:t>SSD</a:t>
            </a:r>
            <a:r>
              <a:rPr lang="zh-CN" altLang="en-US" b="0" i="0" dirty="0">
                <a:solidFill>
                  <a:srgbClr val="000000"/>
                </a:solidFill>
                <a:effectLst/>
                <a:latin typeface="Adobe 黑体 Std R" panose="020B0400000000000000" pitchFamily="34" charset="-122"/>
                <a:ea typeface="Adobe 黑体 Std R" panose="020B0400000000000000" pitchFamily="34" charset="-122"/>
              </a:rPr>
              <a:t>协作。</a:t>
            </a:r>
            <a:endParaRPr lang="zh-CN" altLang="en-US" dirty="0">
              <a:latin typeface="Adobe 黑体 Std R" panose="020B0400000000000000" pitchFamily="34" charset="-122"/>
              <a:ea typeface="Adobe 黑体 Std R" panose="020B0400000000000000" pitchFamily="34" charset="-122"/>
            </a:endParaRPr>
          </a:p>
        </p:txBody>
      </p:sp>
      <p:sp>
        <p:nvSpPr>
          <p:cNvPr id="12" name="文本框 11">
            <a:extLst>
              <a:ext uri="{FF2B5EF4-FFF2-40B4-BE49-F238E27FC236}">
                <a16:creationId xmlns:a16="http://schemas.microsoft.com/office/drawing/2014/main" id="{4D37F953-AF1F-9CFC-C89D-BC125FC5DF0A}"/>
              </a:ext>
            </a:extLst>
          </p:cNvPr>
          <p:cNvSpPr txBox="1"/>
          <p:nvPr/>
        </p:nvSpPr>
        <p:spPr>
          <a:xfrm>
            <a:off x="2084705" y="2696799"/>
            <a:ext cx="7859394" cy="369332"/>
          </a:xfrm>
          <a:prstGeom prst="rect">
            <a:avLst/>
          </a:prstGeom>
          <a:noFill/>
        </p:spPr>
        <p:txBody>
          <a:bodyPr wrap="square">
            <a:spAutoFit/>
          </a:bodyPr>
          <a:lstStyle/>
          <a:p>
            <a:r>
              <a:rPr lang="zh-CN" altLang="en-US" b="0" i="0" dirty="0">
                <a:solidFill>
                  <a:srgbClr val="000000"/>
                </a:solidFill>
                <a:effectLst/>
                <a:latin typeface="Adobe 黑体 Std R" panose="020B0400000000000000" pitchFamily="34" charset="-122"/>
                <a:ea typeface="Adobe 黑体 Std R" panose="020B0400000000000000" pitchFamily="34" charset="-122"/>
              </a:rPr>
              <a:t>为实现</a:t>
            </a:r>
            <a:r>
              <a:rPr lang="en-US" altLang="zh-CN" b="0" i="0" dirty="0">
                <a:solidFill>
                  <a:srgbClr val="000000"/>
                </a:solidFill>
                <a:effectLst/>
                <a:latin typeface="Adobe 黑体 Std R" panose="020B0400000000000000" pitchFamily="34" charset="-122"/>
                <a:ea typeface="Adobe 黑体 Std R" panose="020B0400000000000000" pitchFamily="34" charset="-122"/>
              </a:rPr>
              <a:t>ZNS</a:t>
            </a:r>
            <a:r>
              <a:rPr lang="zh-CN" altLang="en-US" b="0" i="0" dirty="0">
                <a:solidFill>
                  <a:srgbClr val="000000"/>
                </a:solidFill>
                <a:effectLst/>
                <a:latin typeface="Adobe 黑体 Std R" panose="020B0400000000000000" pitchFamily="34" charset="-122"/>
                <a:ea typeface="Adobe 黑体 Std R" panose="020B0400000000000000" pitchFamily="34" charset="-122"/>
              </a:rPr>
              <a:t>，需要引入附加日志文件系统（</a:t>
            </a:r>
            <a:r>
              <a:rPr lang="en-US" altLang="zh-CN" b="0" i="0" dirty="0">
                <a:solidFill>
                  <a:srgbClr val="000000"/>
                </a:solidFill>
                <a:effectLst/>
                <a:latin typeface="Adobe 黑体 Std R" panose="020B0400000000000000" pitchFamily="34" charset="-122"/>
                <a:ea typeface="Adobe 黑体 Std R" panose="020B0400000000000000" pitchFamily="34" charset="-122"/>
              </a:rPr>
              <a:t>LFS</a:t>
            </a:r>
            <a:r>
              <a:rPr lang="zh-CN" altLang="en-US" dirty="0">
                <a:solidFill>
                  <a:srgbClr val="000000"/>
                </a:solidFill>
                <a:latin typeface="Adobe 黑体 Std R" panose="020B0400000000000000" pitchFamily="34" charset="-122"/>
                <a:ea typeface="Adobe 黑体 Std R" panose="020B0400000000000000" pitchFamily="34" charset="-122"/>
              </a:rPr>
              <a:t>）以及</a:t>
            </a:r>
            <a:r>
              <a:rPr lang="en-US" altLang="zh-CN" dirty="0">
                <a:solidFill>
                  <a:srgbClr val="000000"/>
                </a:solidFill>
                <a:latin typeface="Adobe 黑体 Std R" panose="020B0400000000000000" pitchFamily="34" charset="-122"/>
                <a:ea typeface="Adobe 黑体 Std R" panose="020B0400000000000000" pitchFamily="34" charset="-122"/>
              </a:rPr>
              <a:t>IO</a:t>
            </a:r>
            <a:r>
              <a:rPr lang="zh-CN" altLang="en-US" dirty="0">
                <a:solidFill>
                  <a:srgbClr val="000000"/>
                </a:solidFill>
                <a:latin typeface="Adobe 黑体 Std R" panose="020B0400000000000000" pitchFamily="34" charset="-122"/>
                <a:ea typeface="Adobe 黑体 Std R" panose="020B0400000000000000" pitchFamily="34" charset="-122"/>
              </a:rPr>
              <a:t>调度器保证顺序写入</a:t>
            </a:r>
            <a:endParaRPr lang="zh-CN" altLang="en-US" dirty="0">
              <a:latin typeface="Adobe 黑体 Std R" panose="020B0400000000000000" pitchFamily="34" charset="-122"/>
              <a:ea typeface="Adobe 黑体 Std R" panose="020B0400000000000000" pitchFamily="34" charset="-122"/>
            </a:endParaRPr>
          </a:p>
        </p:txBody>
      </p:sp>
      <p:sp>
        <p:nvSpPr>
          <p:cNvPr id="14" name="文本框 13">
            <a:extLst>
              <a:ext uri="{FF2B5EF4-FFF2-40B4-BE49-F238E27FC236}">
                <a16:creationId xmlns:a16="http://schemas.microsoft.com/office/drawing/2014/main" id="{DC48DE88-2F84-9A88-E0D6-452FA16D918C}"/>
              </a:ext>
            </a:extLst>
          </p:cNvPr>
          <p:cNvSpPr txBox="1"/>
          <p:nvPr/>
        </p:nvSpPr>
        <p:spPr>
          <a:xfrm>
            <a:off x="2084705" y="3573899"/>
            <a:ext cx="2590800" cy="646331"/>
          </a:xfrm>
          <a:prstGeom prst="rect">
            <a:avLst/>
          </a:prstGeom>
          <a:noFill/>
        </p:spPr>
        <p:txBody>
          <a:bodyPr wrap="square">
            <a:spAutoFit/>
          </a:bodyPr>
          <a:lstStyle/>
          <a:p>
            <a:r>
              <a:rPr lang="zh-CN" altLang="en-US" b="0" i="0" dirty="0">
                <a:solidFill>
                  <a:srgbClr val="000000"/>
                </a:solidFill>
                <a:effectLst/>
                <a:latin typeface="Adobe 黑体 Std R" panose="020B0400000000000000" pitchFamily="34" charset="-122"/>
                <a:ea typeface="Adobe 黑体 Std R" panose="020B0400000000000000" pitchFamily="34" charset="-122"/>
              </a:rPr>
              <a:t>必须通过段压缩回收脏块，调用大量复制操作</a:t>
            </a:r>
            <a:endParaRPr lang="zh-CN" altLang="en-US" dirty="0">
              <a:latin typeface="Adobe 黑体 Std R" panose="020B0400000000000000" pitchFamily="34" charset="-122"/>
              <a:ea typeface="Adobe 黑体 Std R" panose="020B0400000000000000" pitchFamily="34" charset="-122"/>
            </a:endParaRPr>
          </a:p>
        </p:txBody>
      </p:sp>
      <p:cxnSp>
        <p:nvCxnSpPr>
          <p:cNvPr id="16" name="直接箭头连接符 15">
            <a:extLst>
              <a:ext uri="{FF2B5EF4-FFF2-40B4-BE49-F238E27FC236}">
                <a16:creationId xmlns:a16="http://schemas.microsoft.com/office/drawing/2014/main" id="{E4AAA42A-72BC-EF09-6C9E-5C4CF0ABFE14}"/>
              </a:ext>
            </a:extLst>
          </p:cNvPr>
          <p:cNvCxnSpPr>
            <a:cxnSpLocks/>
            <a:stCxn id="14" idx="3"/>
            <a:endCxn id="18" idx="1"/>
          </p:cNvCxnSpPr>
          <p:nvPr/>
        </p:nvCxnSpPr>
        <p:spPr>
          <a:xfrm flipV="1">
            <a:off x="4675505" y="3897064"/>
            <a:ext cx="20764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85288A9C-7B76-A0D7-24CD-FF35BF8200CB}"/>
              </a:ext>
            </a:extLst>
          </p:cNvPr>
          <p:cNvSpPr txBox="1"/>
          <p:nvPr/>
        </p:nvSpPr>
        <p:spPr>
          <a:xfrm>
            <a:off x="6751955" y="3435399"/>
            <a:ext cx="2590800" cy="923330"/>
          </a:xfrm>
          <a:prstGeom prst="rect">
            <a:avLst/>
          </a:prstGeom>
          <a:noFill/>
        </p:spPr>
        <p:txBody>
          <a:bodyPr wrap="square">
            <a:spAutoFit/>
          </a:bodyPr>
          <a:lstStyle/>
          <a:p>
            <a:r>
              <a:rPr lang="zh-CN" altLang="en-US" dirty="0">
                <a:latin typeface="Adobe 黑体 Std R" panose="020B0400000000000000" pitchFamily="34" charset="-122"/>
                <a:ea typeface="Adobe 黑体 Std R" panose="020B0400000000000000" pitchFamily="34" charset="-122"/>
              </a:rPr>
              <a:t>频繁调用                    </a:t>
            </a:r>
            <a:r>
              <a:rPr lang="en-US" altLang="zh-CN" dirty="0">
                <a:latin typeface="Adobe 黑体 Std R" panose="020B0400000000000000" pitchFamily="34" charset="-122"/>
                <a:ea typeface="Adobe 黑体 Std R" panose="020B0400000000000000" pitchFamily="34" charset="-122"/>
              </a:rPr>
              <a:t>SSD</a:t>
            </a:r>
            <a:r>
              <a:rPr lang="zh-CN" altLang="en-US" dirty="0">
                <a:latin typeface="Adobe 黑体 Std R" panose="020B0400000000000000" pitchFamily="34" charset="-122"/>
                <a:ea typeface="Adobe 黑体 Std R" panose="020B0400000000000000" pitchFamily="34" charset="-122"/>
              </a:rPr>
              <a:t>本身的无</a:t>
            </a:r>
            <a:r>
              <a:rPr lang="en-US" altLang="zh-CN" dirty="0">
                <a:latin typeface="Adobe 黑体 Std R" panose="020B0400000000000000" pitchFamily="34" charset="-122"/>
                <a:ea typeface="Adobe 黑体 Std R" panose="020B0400000000000000" pitchFamily="34" charset="-122"/>
              </a:rPr>
              <a:t>GC</a:t>
            </a:r>
            <a:r>
              <a:rPr lang="zh-CN" altLang="en-US" dirty="0">
                <a:latin typeface="Adobe 黑体 Std R" panose="020B0400000000000000" pitchFamily="34" charset="-122"/>
                <a:ea typeface="Adobe 黑体 Std R" panose="020B0400000000000000" pitchFamily="34" charset="-122"/>
              </a:rPr>
              <a:t>机制不再可靠</a:t>
            </a:r>
            <a:endParaRPr lang="en-US" altLang="zh-CN" dirty="0">
              <a:latin typeface="Adobe 黑体 Std R" panose="020B0400000000000000" pitchFamily="34" charset="-122"/>
              <a:ea typeface="Adobe 黑体 Std R" panose="020B0400000000000000" pitchFamily="34" charset="-122"/>
            </a:endParaRPr>
          </a:p>
        </p:txBody>
      </p:sp>
      <p:sp>
        <p:nvSpPr>
          <p:cNvPr id="23" name="文本框 22">
            <a:extLst>
              <a:ext uri="{FF2B5EF4-FFF2-40B4-BE49-F238E27FC236}">
                <a16:creationId xmlns:a16="http://schemas.microsoft.com/office/drawing/2014/main" id="{74580161-C0F4-7401-859A-20156E188574}"/>
              </a:ext>
            </a:extLst>
          </p:cNvPr>
          <p:cNvSpPr txBox="1"/>
          <p:nvPr/>
        </p:nvSpPr>
        <p:spPr>
          <a:xfrm>
            <a:off x="7652833" y="3422538"/>
            <a:ext cx="1379594" cy="369332"/>
          </a:xfrm>
          <a:prstGeom prst="rect">
            <a:avLst/>
          </a:prstGeom>
          <a:noFill/>
        </p:spPr>
        <p:txBody>
          <a:bodyPr wrap="square">
            <a:spAutoFit/>
          </a:bodyPr>
          <a:lstStyle/>
          <a:p>
            <a:r>
              <a:rPr lang="zh-CN" altLang="en-US" dirty="0">
                <a:latin typeface="Adobe 黑体 Std R" panose="020B0400000000000000" pitchFamily="34" charset="-122"/>
                <a:ea typeface="Adobe 黑体 Std R" panose="020B0400000000000000" pitchFamily="34" charset="-122"/>
              </a:rPr>
              <a:t>主机端</a:t>
            </a:r>
            <a:r>
              <a:rPr lang="en-US" altLang="zh-CN" dirty="0">
                <a:latin typeface="Adobe 黑体 Std R" panose="020B0400000000000000" pitchFamily="34" charset="-122"/>
                <a:ea typeface="Adobe 黑体 Std R" panose="020B0400000000000000" pitchFamily="34" charset="-122"/>
              </a:rPr>
              <a:t>GC</a:t>
            </a:r>
            <a:endParaRPr lang="zh-CN" altLang="en-US" dirty="0"/>
          </a:p>
        </p:txBody>
      </p:sp>
    </p:spTree>
    <p:extLst>
      <p:ext uri="{BB962C8B-B14F-4D97-AF65-F5344CB8AC3E}">
        <p14:creationId xmlns:p14="http://schemas.microsoft.com/office/powerpoint/2010/main" val="2573606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00" fill="hold"/>
                                        <p:tgtEl>
                                          <p:spTgt spid="23"/>
                                        </p:tgtEl>
                                        <p:attrNameLst>
                                          <p:attrName>style.color</p:attrName>
                                        </p:attrNameLst>
                                      </p:cBhvr>
                                      <p:to>
                                        <a:schemeClr val="hlink"/>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1596" y="511715"/>
            <a:ext cx="4235998" cy="523220"/>
          </a:xfrm>
          <a:prstGeom prst="rect">
            <a:avLst/>
          </a:prstGeom>
          <a:noFill/>
        </p:spPr>
        <p:txBody>
          <a:bodyPr wrap="square" rtlCol="0">
            <a:spAutoFit/>
          </a:bodyPr>
          <a:lstStyle/>
          <a:p>
            <a:pPr algn="ctr"/>
            <a:r>
              <a:rPr lang="zh-CN" altLang="en-US" sz="2800" dirty="0">
                <a:solidFill>
                  <a:schemeClr val="tx1">
                    <a:lumMod val="85000"/>
                    <a:lumOff val="15000"/>
                  </a:schemeClr>
                </a:solidFill>
                <a:latin typeface="Adobe 黑体 Std R" panose="020B0400000000000000" pitchFamily="34" charset="-122"/>
                <a:ea typeface="Adobe 黑体 Std R" panose="020B0400000000000000" pitchFamily="34" charset="-122"/>
                <a:cs typeface="+mn-ea"/>
                <a:sym typeface="+mn-lt"/>
              </a:rPr>
              <a:t>研究背景及意义</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5375427" y="1614376"/>
            <a:ext cx="1362525" cy="988578"/>
            <a:chOff x="6177683" y="1666134"/>
            <a:chExt cx="1362525" cy="988578"/>
          </a:xfrm>
          <a:solidFill>
            <a:srgbClr val="1C4885"/>
          </a:solidFill>
        </p:grpSpPr>
        <p:sp>
          <p:nvSpPr>
            <p:cNvPr id="28" name="矩形 27"/>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28"/>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1" name="矩形 30"/>
          <p:cNvSpPr/>
          <p:nvPr/>
        </p:nvSpPr>
        <p:spPr>
          <a:xfrm>
            <a:off x="5495304" y="1718048"/>
            <a:ext cx="4842879"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a:off x="5495304" y="3130965"/>
            <a:ext cx="4842879"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矩形 32"/>
          <p:cNvSpPr/>
          <p:nvPr/>
        </p:nvSpPr>
        <p:spPr>
          <a:xfrm>
            <a:off x="5495304" y="4543882"/>
            <a:ext cx="4842879"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4" name="组合 33"/>
          <p:cNvGrpSpPr/>
          <p:nvPr/>
        </p:nvGrpSpPr>
        <p:grpSpPr>
          <a:xfrm>
            <a:off x="5375427" y="3027210"/>
            <a:ext cx="1362525" cy="988578"/>
            <a:chOff x="6177683" y="1666134"/>
            <a:chExt cx="1362525" cy="988578"/>
          </a:xfrm>
          <a:solidFill>
            <a:srgbClr val="1C4885"/>
          </a:solidFill>
        </p:grpSpPr>
        <p:sp>
          <p:nvSpPr>
            <p:cNvPr id="35" name="矩形 34"/>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7" name="组合 36"/>
          <p:cNvGrpSpPr/>
          <p:nvPr/>
        </p:nvGrpSpPr>
        <p:grpSpPr>
          <a:xfrm>
            <a:off x="5375427" y="4445791"/>
            <a:ext cx="1362525" cy="988578"/>
            <a:chOff x="6177683" y="1666134"/>
            <a:chExt cx="1362525" cy="988578"/>
          </a:xfrm>
          <a:solidFill>
            <a:srgbClr val="1C4885"/>
          </a:solidFill>
        </p:grpSpPr>
        <p:sp>
          <p:nvSpPr>
            <p:cNvPr id="38" name="矩形 37"/>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矩形 38"/>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0" name="文本框 39"/>
          <p:cNvSpPr txBox="1"/>
          <p:nvPr/>
        </p:nvSpPr>
        <p:spPr>
          <a:xfrm>
            <a:off x="5615183" y="1921262"/>
            <a:ext cx="1032387" cy="707886"/>
          </a:xfrm>
          <a:prstGeom prst="rect">
            <a:avLst/>
          </a:prstGeom>
          <a:noFill/>
        </p:spPr>
        <p:txBody>
          <a:bodyPr wrap="square" rtlCol="0">
            <a:spAutoFit/>
          </a:bodyPr>
          <a:lstStyle/>
          <a:p>
            <a:pPr algn="ctr"/>
            <a:r>
              <a:rPr lang="en-US" altLang="zh-CN" sz="4000" dirty="0">
                <a:solidFill>
                  <a:schemeClr val="tx1">
                    <a:lumMod val="85000"/>
                    <a:lumOff val="15000"/>
                  </a:schemeClr>
                </a:solidFill>
                <a:cs typeface="+mn-ea"/>
                <a:sym typeface="+mn-lt"/>
              </a:rPr>
              <a:t>01</a:t>
            </a:r>
            <a:endParaRPr lang="zh-CN" altLang="en-US" sz="4000" dirty="0">
              <a:solidFill>
                <a:schemeClr val="tx1">
                  <a:lumMod val="85000"/>
                  <a:lumOff val="15000"/>
                </a:schemeClr>
              </a:solidFill>
              <a:cs typeface="+mn-ea"/>
              <a:sym typeface="+mn-lt"/>
            </a:endParaRPr>
          </a:p>
        </p:txBody>
      </p:sp>
      <p:sp>
        <p:nvSpPr>
          <p:cNvPr id="41" name="文本框 40"/>
          <p:cNvSpPr txBox="1"/>
          <p:nvPr/>
        </p:nvSpPr>
        <p:spPr>
          <a:xfrm>
            <a:off x="5615183" y="3352209"/>
            <a:ext cx="1032387" cy="707886"/>
          </a:xfrm>
          <a:prstGeom prst="rect">
            <a:avLst/>
          </a:prstGeom>
          <a:noFill/>
        </p:spPr>
        <p:txBody>
          <a:bodyPr wrap="square" rtlCol="0">
            <a:spAutoFit/>
          </a:bodyPr>
          <a:lstStyle/>
          <a:p>
            <a:pPr algn="ctr"/>
            <a:r>
              <a:rPr lang="en-US" altLang="zh-CN" sz="4000" dirty="0">
                <a:solidFill>
                  <a:schemeClr val="tx1">
                    <a:lumMod val="85000"/>
                    <a:lumOff val="15000"/>
                  </a:schemeClr>
                </a:solidFill>
                <a:cs typeface="+mn-ea"/>
                <a:sym typeface="+mn-lt"/>
              </a:rPr>
              <a:t>02</a:t>
            </a:r>
            <a:endParaRPr lang="zh-CN" altLang="en-US" sz="4000" dirty="0">
              <a:solidFill>
                <a:schemeClr val="tx1">
                  <a:lumMod val="85000"/>
                  <a:lumOff val="15000"/>
                </a:schemeClr>
              </a:solidFill>
              <a:cs typeface="+mn-ea"/>
              <a:sym typeface="+mn-lt"/>
            </a:endParaRPr>
          </a:p>
        </p:txBody>
      </p:sp>
      <p:sp>
        <p:nvSpPr>
          <p:cNvPr id="42" name="文本框 41"/>
          <p:cNvSpPr txBox="1"/>
          <p:nvPr/>
        </p:nvSpPr>
        <p:spPr>
          <a:xfrm>
            <a:off x="5615183" y="4749052"/>
            <a:ext cx="1032387" cy="707886"/>
          </a:xfrm>
          <a:prstGeom prst="rect">
            <a:avLst/>
          </a:prstGeom>
          <a:noFill/>
        </p:spPr>
        <p:txBody>
          <a:bodyPr wrap="square" rtlCol="0">
            <a:spAutoFit/>
          </a:bodyPr>
          <a:lstStyle/>
          <a:p>
            <a:pPr algn="ctr"/>
            <a:r>
              <a:rPr lang="en-US" altLang="zh-CN" sz="4000" dirty="0">
                <a:solidFill>
                  <a:schemeClr val="tx1">
                    <a:lumMod val="85000"/>
                    <a:lumOff val="15000"/>
                  </a:schemeClr>
                </a:solidFill>
                <a:cs typeface="+mn-ea"/>
                <a:sym typeface="+mn-lt"/>
              </a:rPr>
              <a:t>03</a:t>
            </a:r>
            <a:endParaRPr lang="zh-CN" altLang="en-US" sz="4000" dirty="0">
              <a:solidFill>
                <a:schemeClr val="tx1">
                  <a:lumMod val="85000"/>
                  <a:lumOff val="15000"/>
                </a:schemeClr>
              </a:solidFill>
              <a:cs typeface="+mn-ea"/>
              <a:sym typeface="+mn-lt"/>
            </a:endParaRPr>
          </a:p>
        </p:txBody>
      </p:sp>
      <p:sp>
        <p:nvSpPr>
          <p:cNvPr id="43" name="文本框 42"/>
          <p:cNvSpPr txBox="1"/>
          <p:nvPr/>
        </p:nvSpPr>
        <p:spPr>
          <a:xfrm>
            <a:off x="6642509" y="2145859"/>
            <a:ext cx="3577815" cy="307777"/>
          </a:xfrm>
          <a:prstGeom prst="rect">
            <a:avLst/>
          </a:prstGeom>
          <a:noFill/>
        </p:spPr>
        <p:txBody>
          <a:bodyPr wrap="square" rtlCol="0">
            <a:spAutoFit/>
          </a:bodyPr>
          <a:lstStyle/>
          <a:p>
            <a:pPr algn="just"/>
            <a:r>
              <a:rPr lang="zh-CN" altLang="en-US" sz="1400" dirty="0">
                <a:solidFill>
                  <a:schemeClr val="tx1">
                    <a:lumMod val="85000"/>
                    <a:lumOff val="15000"/>
                  </a:schemeClr>
                </a:solidFill>
                <a:latin typeface="Adobe 黑体 Std R" panose="020B0400000000000000" pitchFamily="34" charset="-122"/>
                <a:ea typeface="Adobe 黑体 Std R" panose="020B0400000000000000" pitchFamily="34" charset="-122"/>
                <a:cs typeface="+mn-ea"/>
                <a:sym typeface="+mn-lt"/>
              </a:rPr>
              <a:t>块复制操作由设备自主完成，无需主机干预</a:t>
            </a:r>
          </a:p>
        </p:txBody>
      </p:sp>
      <p:sp>
        <p:nvSpPr>
          <p:cNvPr id="44" name="文本框 43"/>
          <p:cNvSpPr txBox="1"/>
          <p:nvPr/>
        </p:nvSpPr>
        <p:spPr>
          <a:xfrm>
            <a:off x="6642510" y="3549390"/>
            <a:ext cx="3158022" cy="307777"/>
          </a:xfrm>
          <a:prstGeom prst="rect">
            <a:avLst/>
          </a:prstGeom>
          <a:noFill/>
        </p:spPr>
        <p:txBody>
          <a:bodyPr wrap="square" rtlCol="0">
            <a:spAutoFit/>
          </a:bodyPr>
          <a:lstStyle/>
          <a:p>
            <a:pPr algn="just"/>
            <a:r>
              <a:rPr lang="zh-CN" altLang="en-US" sz="1400" dirty="0">
                <a:solidFill>
                  <a:schemeClr val="tx1">
                    <a:lumMod val="85000"/>
                    <a:lumOff val="15000"/>
                  </a:schemeClr>
                </a:solidFill>
                <a:latin typeface="Adobe 黑体 Std R" panose="020B0400000000000000" pitchFamily="34" charset="-122"/>
                <a:ea typeface="Adobe 黑体 Std R" panose="020B0400000000000000" pitchFamily="34" charset="-122"/>
                <a:cs typeface="+mn-ea"/>
                <a:sym typeface="+mn-lt"/>
              </a:rPr>
              <a:t>支持存储内区压缩和稀疏顺序覆盖</a:t>
            </a:r>
          </a:p>
        </p:txBody>
      </p:sp>
      <p:sp>
        <p:nvSpPr>
          <p:cNvPr id="45" name="文本框 44"/>
          <p:cNvSpPr txBox="1"/>
          <p:nvPr/>
        </p:nvSpPr>
        <p:spPr>
          <a:xfrm>
            <a:off x="6730520" y="4857459"/>
            <a:ext cx="3165704" cy="523220"/>
          </a:xfrm>
          <a:prstGeom prst="rect">
            <a:avLst/>
          </a:prstGeom>
          <a:noFill/>
        </p:spPr>
        <p:txBody>
          <a:bodyPr wrap="square" rtlCol="0">
            <a:spAutoFit/>
          </a:bodyPr>
          <a:lstStyle/>
          <a:p>
            <a:pPr algn="just"/>
            <a:r>
              <a:rPr lang="zh-CN" altLang="en-US" sz="1400" dirty="0">
                <a:solidFill>
                  <a:schemeClr val="tx1">
                    <a:lumMod val="85000"/>
                    <a:lumOff val="15000"/>
                  </a:schemeClr>
                </a:solidFill>
                <a:latin typeface="Adobe 黑体 Std R" panose="020B0400000000000000" pitchFamily="34" charset="-122"/>
                <a:ea typeface="Adobe 黑体 Std R" panose="020B0400000000000000" pitchFamily="34" charset="-122"/>
                <a:cs typeface="+mn-ea"/>
                <a:sym typeface="+mn-lt"/>
              </a:rPr>
              <a:t>支持</a:t>
            </a:r>
            <a:r>
              <a:rPr lang="en-US" altLang="zh-CN" sz="1400" dirty="0">
                <a:solidFill>
                  <a:schemeClr val="tx1">
                    <a:lumMod val="85000"/>
                    <a:lumOff val="15000"/>
                  </a:schemeClr>
                </a:solidFill>
                <a:latin typeface="Adobe 黑体 Std R" panose="020B0400000000000000" pitchFamily="34" charset="-122"/>
                <a:ea typeface="Adobe 黑体 Std R" panose="020B0400000000000000" pitchFamily="34" charset="-122"/>
                <a:cs typeface="+mn-ea"/>
                <a:sym typeface="+mn-lt"/>
              </a:rPr>
              <a:t>ZNS+</a:t>
            </a:r>
            <a:r>
              <a:rPr lang="zh-CN" altLang="en-US" sz="1400" dirty="0">
                <a:solidFill>
                  <a:schemeClr val="tx1">
                    <a:lumMod val="85000"/>
                    <a:lumOff val="15000"/>
                  </a:schemeClr>
                </a:solidFill>
                <a:latin typeface="Adobe 黑体 Std R" panose="020B0400000000000000" pitchFamily="34" charset="-122"/>
                <a:ea typeface="Adobe 黑体 Std R" panose="020B0400000000000000" pitchFamily="34" charset="-122"/>
                <a:cs typeface="+mn-ea"/>
                <a:sym typeface="+mn-lt"/>
              </a:rPr>
              <a:t>的文件系统，包括支持回写的块分配和混合段回收机制</a:t>
            </a:r>
          </a:p>
        </p:txBody>
      </p:sp>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8107" y="305421"/>
            <a:ext cx="1184429" cy="976229"/>
          </a:xfrm>
          <a:prstGeom prst="rect">
            <a:avLst/>
          </a:prstGeom>
        </p:spPr>
      </p:pic>
      <p:sp>
        <p:nvSpPr>
          <p:cNvPr id="2" name="文本框 1">
            <a:extLst>
              <a:ext uri="{FF2B5EF4-FFF2-40B4-BE49-F238E27FC236}">
                <a16:creationId xmlns:a16="http://schemas.microsoft.com/office/drawing/2014/main" id="{07B65EED-143B-FFD1-75AA-7723D04D5C33}"/>
              </a:ext>
            </a:extLst>
          </p:cNvPr>
          <p:cNvSpPr txBox="1"/>
          <p:nvPr/>
        </p:nvSpPr>
        <p:spPr>
          <a:xfrm>
            <a:off x="1432442" y="3013501"/>
            <a:ext cx="1754306" cy="830997"/>
          </a:xfrm>
          <a:prstGeom prst="rect">
            <a:avLst/>
          </a:prstGeom>
          <a:noFill/>
          <a:ln w="38100">
            <a:solidFill>
              <a:srgbClr val="1C4885"/>
            </a:solidFill>
          </a:ln>
        </p:spPr>
        <p:txBody>
          <a:bodyPr wrap="square" rtlCol="0">
            <a:spAutoFit/>
          </a:bodyPr>
          <a:lstStyle/>
          <a:p>
            <a:r>
              <a:rPr lang="en-US" altLang="zh-CN" sz="4800" dirty="0">
                <a:latin typeface="Adobe 黑体 Std R" panose="020B0400000000000000" pitchFamily="34" charset="-122"/>
                <a:ea typeface="Adobe 黑体 Std R" panose="020B0400000000000000" pitchFamily="34" charset="-122"/>
              </a:rPr>
              <a:t>ZNS+</a:t>
            </a:r>
            <a:endParaRPr lang="zh-CN" altLang="en-US" sz="4800" dirty="0">
              <a:latin typeface="Adobe 黑体 Std R" panose="020B0400000000000000" pitchFamily="34" charset="-122"/>
              <a:ea typeface="Adobe 黑体 Std R" panose="020B0400000000000000" pitchFamily="34" charset="-122"/>
            </a:endParaRPr>
          </a:p>
        </p:txBody>
      </p:sp>
    </p:spTree>
    <p:extLst>
      <p:ext uri="{BB962C8B-B14F-4D97-AF65-F5344CB8AC3E}">
        <p14:creationId xmlns:p14="http://schemas.microsoft.com/office/powerpoint/2010/main" val="29111750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2</a:t>
            </a:r>
            <a:endParaRPr lang="zh-CN" altLang="en-US" sz="13800" b="1" dirty="0">
              <a:solidFill>
                <a:schemeClr val="bg1"/>
              </a:solidFill>
              <a:cs typeface="+mn-ea"/>
              <a:sym typeface="+mn-lt"/>
            </a:endParaRPr>
          </a:p>
        </p:txBody>
      </p:sp>
      <p:sp>
        <p:nvSpPr>
          <p:cNvPr id="8" name="文本框 7"/>
          <p:cNvSpPr txBox="1"/>
          <p:nvPr/>
        </p:nvSpPr>
        <p:spPr>
          <a:xfrm>
            <a:off x="4224298" y="2659559"/>
            <a:ext cx="5760360" cy="769441"/>
          </a:xfrm>
          <a:prstGeom prst="rect">
            <a:avLst/>
          </a:prstGeom>
          <a:noFill/>
        </p:spPr>
        <p:txBody>
          <a:bodyPr wrap="square" rtlCol="0">
            <a:spAutoFit/>
          </a:bodyPr>
          <a:lstStyle/>
          <a:p>
            <a:pPr algn="dist"/>
            <a:r>
              <a:rPr lang="zh-CN" altLang="en-US" sz="4400" dirty="0">
                <a:solidFill>
                  <a:srgbClr val="1C4885"/>
                </a:solidFill>
                <a:latin typeface="Adobe 黑体 Std R" panose="020B0400000000000000" pitchFamily="34" charset="-122"/>
                <a:ea typeface="Adobe 黑体 Std R" panose="020B0400000000000000" pitchFamily="34" charset="-122"/>
                <a:cs typeface="+mn-ea"/>
                <a:sym typeface="+mn-lt"/>
              </a:rPr>
              <a:t>研究思路及内容</a:t>
            </a:r>
          </a:p>
        </p:txBody>
      </p:sp>
      <p:cxnSp>
        <p:nvCxnSpPr>
          <p:cNvPr id="9" name="直接连接符 8"/>
          <p:cNvCxnSpPr/>
          <p:nvPr/>
        </p:nvCxnSpPr>
        <p:spPr>
          <a:xfrm>
            <a:off x="4410867" y="3667747"/>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35227" y="707922"/>
            <a:ext cx="1184429" cy="976229"/>
          </a:xfrm>
          <a:prstGeom prst="rect">
            <a:avLst/>
          </a:prstGeom>
        </p:spPr>
      </p:pic>
    </p:spTree>
    <p:extLst>
      <p:ext uri="{BB962C8B-B14F-4D97-AF65-F5344CB8AC3E}">
        <p14:creationId xmlns:p14="http://schemas.microsoft.com/office/powerpoint/2010/main" val="987737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1596" y="511715"/>
            <a:ext cx="4235998" cy="523220"/>
          </a:xfrm>
          <a:prstGeom prst="rect">
            <a:avLst/>
          </a:prstGeom>
          <a:noFill/>
        </p:spPr>
        <p:txBody>
          <a:bodyPr wrap="square" rtlCol="0">
            <a:spAutoFit/>
          </a:bodyPr>
          <a:lstStyle/>
          <a:p>
            <a:pPr algn="ctr"/>
            <a:r>
              <a:rPr lang="zh-CN" altLang="en-US" sz="2800" dirty="0">
                <a:solidFill>
                  <a:schemeClr val="tx1">
                    <a:lumMod val="85000"/>
                    <a:lumOff val="15000"/>
                  </a:schemeClr>
                </a:solidFill>
                <a:latin typeface="Adobe 黑体 Std R" panose="020B0400000000000000" pitchFamily="34" charset="-122"/>
                <a:ea typeface="Adobe 黑体 Std R" panose="020B0400000000000000" pitchFamily="34" charset="-122"/>
                <a:cs typeface="+mn-ea"/>
                <a:sym typeface="+mn-lt"/>
              </a:rPr>
              <a:t>研究思路及内容</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8107" y="305421"/>
            <a:ext cx="1184429" cy="976229"/>
          </a:xfrm>
          <a:prstGeom prst="rect">
            <a:avLst/>
          </a:prstGeom>
        </p:spPr>
      </p:pic>
      <p:sp>
        <p:nvSpPr>
          <p:cNvPr id="3" name="文本框 2">
            <a:extLst>
              <a:ext uri="{FF2B5EF4-FFF2-40B4-BE49-F238E27FC236}">
                <a16:creationId xmlns:a16="http://schemas.microsoft.com/office/drawing/2014/main" id="{A7591948-BD0F-EDC5-AEF1-E93BB696E768}"/>
              </a:ext>
            </a:extLst>
          </p:cNvPr>
          <p:cNvSpPr txBox="1"/>
          <p:nvPr/>
        </p:nvSpPr>
        <p:spPr>
          <a:xfrm>
            <a:off x="1277877" y="2169557"/>
            <a:ext cx="3914775" cy="369332"/>
          </a:xfrm>
          <a:prstGeom prst="rect">
            <a:avLst/>
          </a:prstGeom>
          <a:noFill/>
        </p:spPr>
        <p:txBody>
          <a:bodyPr wrap="square" rtlCol="0">
            <a:spAutoFit/>
          </a:bodyPr>
          <a:lstStyle/>
          <a:p>
            <a:r>
              <a:rPr lang="en-US" altLang="zh-CN" dirty="0">
                <a:latin typeface="Adobe 黑体 Std R" panose="020B0400000000000000" pitchFamily="34" charset="-122"/>
                <a:ea typeface="Adobe 黑体 Std R" panose="020B0400000000000000" pitchFamily="34" charset="-122"/>
              </a:rPr>
              <a:t>ZNS+</a:t>
            </a:r>
            <a:r>
              <a:rPr lang="zh-CN" altLang="en-US" dirty="0">
                <a:latin typeface="Adobe 黑体 Std R" panose="020B0400000000000000" pitchFamily="34" charset="-122"/>
                <a:ea typeface="Adobe 黑体 Std R" panose="020B0400000000000000" pitchFamily="34" charset="-122"/>
              </a:rPr>
              <a:t>，一种新的支持</a:t>
            </a:r>
            <a:r>
              <a:rPr lang="en-US" altLang="zh-CN" dirty="0">
                <a:latin typeface="Adobe 黑体 Std R" panose="020B0400000000000000" pitchFamily="34" charset="-122"/>
                <a:ea typeface="Adobe 黑体 Std R" panose="020B0400000000000000" pitchFamily="34" charset="-122"/>
              </a:rPr>
              <a:t>LFS</a:t>
            </a:r>
            <a:r>
              <a:rPr lang="zh-CN" altLang="en-US" dirty="0">
                <a:latin typeface="Adobe 黑体 Std R" panose="020B0400000000000000" pitchFamily="34" charset="-122"/>
                <a:ea typeface="Adobe 黑体 Std R" panose="020B0400000000000000" pitchFamily="34" charset="-122"/>
              </a:rPr>
              <a:t>的接口</a:t>
            </a:r>
          </a:p>
        </p:txBody>
      </p:sp>
      <p:sp>
        <p:nvSpPr>
          <p:cNvPr id="5" name="文本框 4">
            <a:extLst>
              <a:ext uri="{FF2B5EF4-FFF2-40B4-BE49-F238E27FC236}">
                <a16:creationId xmlns:a16="http://schemas.microsoft.com/office/drawing/2014/main" id="{58FE5CE2-3C55-5E88-A928-AD25E8FFD017}"/>
              </a:ext>
            </a:extLst>
          </p:cNvPr>
          <p:cNvSpPr txBox="1"/>
          <p:nvPr/>
        </p:nvSpPr>
        <p:spPr>
          <a:xfrm>
            <a:off x="5057908" y="1800225"/>
            <a:ext cx="2066925" cy="369332"/>
          </a:xfrm>
          <a:prstGeom prst="rect">
            <a:avLst/>
          </a:prstGeom>
          <a:noFill/>
        </p:spPr>
        <p:txBody>
          <a:bodyPr wrap="square" rtlCol="0">
            <a:spAutoFit/>
          </a:bodyPr>
          <a:lstStyle/>
          <a:p>
            <a:r>
              <a:rPr lang="en-US" altLang="zh-CN" dirty="0" err="1">
                <a:latin typeface="Consolas" panose="020B0609020204030204" pitchFamily="49" charset="0"/>
              </a:rPr>
              <a:t>zone_compaction</a:t>
            </a:r>
            <a:endParaRPr lang="zh-CN" altLang="en-US" dirty="0">
              <a:latin typeface="Consolas" panose="020B0609020204030204" pitchFamily="49" charset="0"/>
            </a:endParaRPr>
          </a:p>
        </p:txBody>
      </p:sp>
      <p:sp>
        <p:nvSpPr>
          <p:cNvPr id="7" name="文本框 6">
            <a:extLst>
              <a:ext uri="{FF2B5EF4-FFF2-40B4-BE49-F238E27FC236}">
                <a16:creationId xmlns:a16="http://schemas.microsoft.com/office/drawing/2014/main" id="{E039A79D-26DB-7A57-F2C3-C0D8B8F1DF07}"/>
              </a:ext>
            </a:extLst>
          </p:cNvPr>
          <p:cNvSpPr txBox="1"/>
          <p:nvPr/>
        </p:nvSpPr>
        <p:spPr>
          <a:xfrm>
            <a:off x="5057908" y="2358509"/>
            <a:ext cx="2066925" cy="369332"/>
          </a:xfrm>
          <a:prstGeom prst="rect">
            <a:avLst/>
          </a:prstGeom>
          <a:noFill/>
        </p:spPr>
        <p:txBody>
          <a:bodyPr wrap="square" rtlCol="0">
            <a:spAutoFit/>
          </a:bodyPr>
          <a:lstStyle/>
          <a:p>
            <a:r>
              <a:rPr lang="en-US" altLang="zh-CN" dirty="0" err="1">
                <a:latin typeface="Consolas" panose="020B0609020204030204" pitchFamily="49" charset="0"/>
              </a:rPr>
              <a:t>TL_open</a:t>
            </a:r>
            <a:endParaRPr lang="zh-CN" altLang="en-US" dirty="0">
              <a:latin typeface="Consolas" panose="020B0609020204030204" pitchFamily="49" charset="0"/>
            </a:endParaRPr>
          </a:p>
        </p:txBody>
      </p:sp>
      <p:sp>
        <p:nvSpPr>
          <p:cNvPr id="8" name="文本框 7">
            <a:extLst>
              <a:ext uri="{FF2B5EF4-FFF2-40B4-BE49-F238E27FC236}">
                <a16:creationId xmlns:a16="http://schemas.microsoft.com/office/drawing/2014/main" id="{167BB4E5-AF16-FC5B-418D-54740654F1E1}"/>
              </a:ext>
            </a:extLst>
          </p:cNvPr>
          <p:cNvSpPr txBox="1"/>
          <p:nvPr/>
        </p:nvSpPr>
        <p:spPr>
          <a:xfrm>
            <a:off x="7175245" y="1800225"/>
            <a:ext cx="3873176" cy="369332"/>
          </a:xfrm>
          <a:prstGeom prst="rect">
            <a:avLst/>
          </a:prstGeom>
          <a:noFill/>
        </p:spPr>
        <p:txBody>
          <a:bodyPr wrap="none" rtlCol="0">
            <a:spAutoFit/>
          </a:bodyPr>
          <a:lstStyle/>
          <a:p>
            <a:r>
              <a:rPr lang="zh-CN" altLang="en-US" dirty="0">
                <a:latin typeface="Adobe 黑体 Std R" panose="020B0400000000000000" pitchFamily="34" charset="-122"/>
                <a:ea typeface="Adobe 黑体 Std R" panose="020B0400000000000000" pitchFamily="34" charset="-122"/>
              </a:rPr>
              <a:t>内部区域压缩（</a:t>
            </a:r>
            <a:r>
              <a:rPr lang="en-US" altLang="zh-CN" dirty="0">
                <a:latin typeface="Adobe 黑体 Std R" panose="020B0400000000000000" pitchFamily="34" charset="-122"/>
                <a:ea typeface="Adobe 黑体 Std R" panose="020B0400000000000000" pitchFamily="34" charset="-122"/>
              </a:rPr>
              <a:t>IZC</a:t>
            </a:r>
            <a:r>
              <a:rPr lang="zh-CN" altLang="en-US" dirty="0">
                <a:latin typeface="Adobe 黑体 Std R" panose="020B0400000000000000" pitchFamily="34" charset="-122"/>
                <a:ea typeface="Adobe 黑体 Std R" panose="020B0400000000000000" pitchFamily="34" charset="-122"/>
              </a:rPr>
              <a:t>）、设备端复制</a:t>
            </a:r>
          </a:p>
        </p:txBody>
      </p:sp>
      <p:sp>
        <p:nvSpPr>
          <p:cNvPr id="9" name="文本框 8">
            <a:extLst>
              <a:ext uri="{FF2B5EF4-FFF2-40B4-BE49-F238E27FC236}">
                <a16:creationId xmlns:a16="http://schemas.microsoft.com/office/drawing/2014/main" id="{2909E5F8-C8F7-E879-97E0-359829B31A88}"/>
              </a:ext>
            </a:extLst>
          </p:cNvPr>
          <p:cNvSpPr txBox="1"/>
          <p:nvPr/>
        </p:nvSpPr>
        <p:spPr>
          <a:xfrm>
            <a:off x="7175245" y="2358509"/>
            <a:ext cx="1569660" cy="369332"/>
          </a:xfrm>
          <a:prstGeom prst="rect">
            <a:avLst/>
          </a:prstGeom>
          <a:noFill/>
        </p:spPr>
        <p:txBody>
          <a:bodyPr wrap="none" rtlCol="0">
            <a:spAutoFit/>
          </a:bodyPr>
          <a:lstStyle/>
          <a:p>
            <a:r>
              <a:rPr lang="zh-CN" altLang="en-US" dirty="0">
                <a:latin typeface="Adobe 黑体 Std R" panose="020B0400000000000000" pitchFamily="34" charset="-122"/>
                <a:ea typeface="Adobe 黑体 Std R" panose="020B0400000000000000" pitchFamily="34" charset="-122"/>
              </a:rPr>
              <a:t>稀疏顺序覆盖</a:t>
            </a:r>
          </a:p>
        </p:txBody>
      </p:sp>
      <p:sp>
        <p:nvSpPr>
          <p:cNvPr id="11" name="文本框 10">
            <a:extLst>
              <a:ext uri="{FF2B5EF4-FFF2-40B4-BE49-F238E27FC236}">
                <a16:creationId xmlns:a16="http://schemas.microsoft.com/office/drawing/2014/main" id="{C64EFE50-A3B8-D28E-CC6D-9E6B0277C5B6}"/>
              </a:ext>
            </a:extLst>
          </p:cNvPr>
          <p:cNvSpPr txBox="1"/>
          <p:nvPr/>
        </p:nvSpPr>
        <p:spPr>
          <a:xfrm>
            <a:off x="1277877" y="3235957"/>
            <a:ext cx="6048446" cy="369332"/>
          </a:xfrm>
          <a:prstGeom prst="rect">
            <a:avLst/>
          </a:prstGeom>
          <a:noFill/>
        </p:spPr>
        <p:txBody>
          <a:bodyPr wrap="square">
            <a:spAutoFit/>
          </a:bodyPr>
          <a:lstStyle/>
          <a:p>
            <a:r>
              <a:rPr lang="zh-CN" altLang="en-US" b="0" i="0" dirty="0">
                <a:solidFill>
                  <a:srgbClr val="000000"/>
                </a:solidFill>
                <a:effectLst/>
                <a:latin typeface="Adobe 黑体 Std R" panose="020B0400000000000000" pitchFamily="34" charset="-122"/>
                <a:ea typeface="Adobe 黑体 Std R" panose="020B0400000000000000" pitchFamily="34" charset="-122"/>
              </a:rPr>
              <a:t>将</a:t>
            </a:r>
            <a:r>
              <a:rPr lang="en-US" altLang="zh-CN" b="0" i="0" dirty="0">
                <a:solidFill>
                  <a:srgbClr val="000000"/>
                </a:solidFill>
                <a:effectLst/>
                <a:latin typeface="Adobe 黑体 Std R" panose="020B0400000000000000" pitchFamily="34" charset="-122"/>
                <a:ea typeface="Adobe 黑体 Std R" panose="020B0400000000000000" pitchFamily="34" charset="-122"/>
              </a:rPr>
              <a:t>F2FS</a:t>
            </a:r>
            <a:r>
              <a:rPr lang="en-US" altLang="zh-CN" baseline="30000" dirty="0">
                <a:solidFill>
                  <a:srgbClr val="000000"/>
                </a:solidFill>
                <a:latin typeface="Adobe 黑体 Std R" panose="020B0400000000000000" pitchFamily="34" charset="-122"/>
                <a:ea typeface="Adobe 黑体 Std R" panose="020B0400000000000000" pitchFamily="34" charset="-122"/>
              </a:rPr>
              <a:t>[1]</a:t>
            </a:r>
            <a:r>
              <a:rPr lang="zh-CN" altLang="en-US" b="0" i="0" dirty="0">
                <a:solidFill>
                  <a:srgbClr val="000000"/>
                </a:solidFill>
                <a:effectLst/>
                <a:latin typeface="Adobe 黑体 Std R" panose="020B0400000000000000" pitchFamily="34" charset="-122"/>
                <a:ea typeface="Adobe 黑体 Std R" panose="020B0400000000000000" pitchFamily="34" charset="-122"/>
              </a:rPr>
              <a:t>作为</a:t>
            </a:r>
            <a:r>
              <a:rPr lang="en-US" altLang="zh-CN" b="0" i="0" dirty="0">
                <a:solidFill>
                  <a:srgbClr val="000000"/>
                </a:solidFill>
                <a:effectLst/>
                <a:latin typeface="Adobe 黑体 Std R" panose="020B0400000000000000" pitchFamily="34" charset="-122"/>
                <a:ea typeface="Adobe 黑体 Std R" panose="020B0400000000000000" pitchFamily="34" charset="-122"/>
              </a:rPr>
              <a:t>ZNS</a:t>
            </a:r>
            <a:r>
              <a:rPr lang="zh-CN" altLang="en-US" b="0" i="0" dirty="0">
                <a:solidFill>
                  <a:srgbClr val="000000"/>
                </a:solidFill>
                <a:effectLst/>
                <a:latin typeface="Adobe 黑体 Std R" panose="020B0400000000000000" pitchFamily="34" charset="-122"/>
                <a:ea typeface="Adobe 黑体 Std R" panose="020B0400000000000000" pitchFamily="34" charset="-122"/>
              </a:rPr>
              <a:t>感知文件系统，这是一种主动维护的</a:t>
            </a:r>
            <a:r>
              <a:rPr lang="en-US" altLang="zh-CN" b="0" i="0" dirty="0">
                <a:solidFill>
                  <a:srgbClr val="000000"/>
                </a:solidFill>
                <a:effectLst/>
                <a:latin typeface="Adobe 黑体 Std R" panose="020B0400000000000000" pitchFamily="34" charset="-122"/>
                <a:ea typeface="Adobe 黑体 Std R" panose="020B0400000000000000" pitchFamily="34" charset="-122"/>
              </a:rPr>
              <a:t>LFS</a:t>
            </a:r>
            <a:endParaRPr lang="zh-CN" altLang="en-US" dirty="0">
              <a:latin typeface="Adobe 黑体 Std R" panose="020B0400000000000000" pitchFamily="34" charset="-122"/>
              <a:ea typeface="Adobe 黑体 Std R" panose="020B0400000000000000" pitchFamily="34" charset="-122"/>
            </a:endParaRPr>
          </a:p>
        </p:txBody>
      </p:sp>
      <p:grpSp>
        <p:nvGrpSpPr>
          <p:cNvPr id="18" name="组合 17">
            <a:extLst>
              <a:ext uri="{FF2B5EF4-FFF2-40B4-BE49-F238E27FC236}">
                <a16:creationId xmlns:a16="http://schemas.microsoft.com/office/drawing/2014/main" id="{A6C0D953-1DBA-7CE9-BAF0-8570F5AD0041}"/>
              </a:ext>
            </a:extLst>
          </p:cNvPr>
          <p:cNvGrpSpPr/>
          <p:nvPr/>
        </p:nvGrpSpPr>
        <p:grpSpPr>
          <a:xfrm>
            <a:off x="2203608" y="4022841"/>
            <a:ext cx="7956233" cy="2127767"/>
            <a:chOff x="1258827" y="4079991"/>
            <a:chExt cx="7956233" cy="2127767"/>
          </a:xfrm>
        </p:grpSpPr>
        <p:pic>
          <p:nvPicPr>
            <p:cNvPr id="13" name="图片 12">
              <a:extLst>
                <a:ext uri="{FF2B5EF4-FFF2-40B4-BE49-F238E27FC236}">
                  <a16:creationId xmlns:a16="http://schemas.microsoft.com/office/drawing/2014/main" id="{57338595-07E4-B4DE-AE4E-569AA6F529C1}"/>
                </a:ext>
              </a:extLst>
            </p:cNvPr>
            <p:cNvPicPr>
              <a:picLocks noChangeAspect="1"/>
            </p:cNvPicPr>
            <p:nvPr/>
          </p:nvPicPr>
          <p:blipFill>
            <a:blip r:embed="rId4"/>
            <a:stretch>
              <a:fillRect/>
            </a:stretch>
          </p:blipFill>
          <p:spPr>
            <a:xfrm>
              <a:off x="1258827" y="4079991"/>
              <a:ext cx="7956233" cy="2127767"/>
            </a:xfrm>
            <a:prstGeom prst="rect">
              <a:avLst/>
            </a:prstGeom>
          </p:spPr>
        </p:pic>
        <p:sp>
          <p:nvSpPr>
            <p:cNvPr id="14" name="矩形 13">
              <a:extLst>
                <a:ext uri="{FF2B5EF4-FFF2-40B4-BE49-F238E27FC236}">
                  <a16:creationId xmlns:a16="http://schemas.microsoft.com/office/drawing/2014/main" id="{5FA529CF-606A-7210-D17F-5FD303BCC4C9}"/>
                </a:ext>
              </a:extLst>
            </p:cNvPr>
            <p:cNvSpPr/>
            <p:nvPr/>
          </p:nvSpPr>
          <p:spPr>
            <a:xfrm>
              <a:off x="3124200" y="4399155"/>
              <a:ext cx="2457450" cy="44922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a:extLst>
                <a:ext uri="{FF2B5EF4-FFF2-40B4-BE49-F238E27FC236}">
                  <a16:creationId xmlns:a16="http://schemas.microsoft.com/office/drawing/2014/main" id="{B1ACA444-81D7-11E8-3AD5-BB86D2EC3DF8}"/>
                </a:ext>
              </a:extLst>
            </p:cNvPr>
            <p:cNvSpPr/>
            <p:nvPr/>
          </p:nvSpPr>
          <p:spPr>
            <a:xfrm>
              <a:off x="5581650" y="4399155"/>
              <a:ext cx="2457450" cy="44922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文本框 15">
            <a:extLst>
              <a:ext uri="{FF2B5EF4-FFF2-40B4-BE49-F238E27FC236}">
                <a16:creationId xmlns:a16="http://schemas.microsoft.com/office/drawing/2014/main" id="{8C438801-52A1-8A46-6DC2-B45C658613BE}"/>
              </a:ext>
            </a:extLst>
          </p:cNvPr>
          <p:cNvSpPr txBox="1"/>
          <p:nvPr/>
        </p:nvSpPr>
        <p:spPr>
          <a:xfrm>
            <a:off x="4974540" y="3939672"/>
            <a:ext cx="646331" cy="369332"/>
          </a:xfrm>
          <a:prstGeom prst="rect">
            <a:avLst/>
          </a:prstGeom>
          <a:noFill/>
        </p:spPr>
        <p:txBody>
          <a:bodyPr wrap="none" rtlCol="0">
            <a:spAutoFit/>
          </a:bodyPr>
          <a:lstStyle/>
          <a:p>
            <a:r>
              <a:rPr lang="zh-CN" altLang="en-US" dirty="0">
                <a:latin typeface="Adobe 黑体 Std R" panose="020B0400000000000000" pitchFamily="34" charset="-122"/>
                <a:ea typeface="Adobe 黑体 Std R" panose="020B0400000000000000" pitchFamily="34" charset="-122"/>
              </a:rPr>
              <a:t>节点</a:t>
            </a:r>
          </a:p>
        </p:txBody>
      </p:sp>
      <p:sp>
        <p:nvSpPr>
          <p:cNvPr id="17" name="文本框 16">
            <a:extLst>
              <a:ext uri="{FF2B5EF4-FFF2-40B4-BE49-F238E27FC236}">
                <a16:creationId xmlns:a16="http://schemas.microsoft.com/office/drawing/2014/main" id="{60D13A60-EBA3-CA7A-880D-8E2A9D3AEE1C}"/>
              </a:ext>
            </a:extLst>
          </p:cNvPr>
          <p:cNvSpPr txBox="1"/>
          <p:nvPr/>
        </p:nvSpPr>
        <p:spPr>
          <a:xfrm>
            <a:off x="7454645" y="3917058"/>
            <a:ext cx="646331" cy="369332"/>
          </a:xfrm>
          <a:prstGeom prst="rect">
            <a:avLst/>
          </a:prstGeom>
          <a:noFill/>
        </p:spPr>
        <p:txBody>
          <a:bodyPr wrap="none" rtlCol="0">
            <a:spAutoFit/>
          </a:bodyPr>
          <a:lstStyle/>
          <a:p>
            <a:r>
              <a:rPr lang="zh-CN" altLang="en-US" dirty="0">
                <a:latin typeface="Adobe 黑体 Std R" panose="020B0400000000000000" pitchFamily="34" charset="-122"/>
                <a:ea typeface="Adobe 黑体 Std R" panose="020B0400000000000000" pitchFamily="34" charset="-122"/>
              </a:rPr>
              <a:t>数据</a:t>
            </a:r>
          </a:p>
        </p:txBody>
      </p:sp>
    </p:spTree>
    <p:extLst>
      <p:ext uri="{BB962C8B-B14F-4D97-AF65-F5344CB8AC3E}">
        <p14:creationId xmlns:p14="http://schemas.microsoft.com/office/powerpoint/2010/main" val="28000961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1596" y="511715"/>
            <a:ext cx="4235998" cy="523220"/>
          </a:xfrm>
          <a:prstGeom prst="rect">
            <a:avLst/>
          </a:prstGeom>
          <a:noFill/>
        </p:spPr>
        <p:txBody>
          <a:bodyPr wrap="square" rtlCol="0">
            <a:spAutoFit/>
          </a:bodyPr>
          <a:lstStyle/>
          <a:p>
            <a:pPr algn="ctr"/>
            <a:r>
              <a:rPr lang="zh-CN" altLang="en-US" sz="2800" dirty="0">
                <a:solidFill>
                  <a:schemeClr val="tx1">
                    <a:lumMod val="85000"/>
                    <a:lumOff val="15000"/>
                  </a:schemeClr>
                </a:solidFill>
                <a:latin typeface="Adobe 黑体 Std R" panose="020B0400000000000000" pitchFamily="34" charset="-122"/>
                <a:ea typeface="Adobe 黑体 Std R" panose="020B0400000000000000" pitchFamily="34" charset="-122"/>
                <a:cs typeface="+mn-ea"/>
                <a:sym typeface="+mn-lt"/>
              </a:rPr>
              <a:t>研究思路及内容</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8107" y="305421"/>
            <a:ext cx="1184429" cy="976229"/>
          </a:xfrm>
          <a:prstGeom prst="rect">
            <a:avLst/>
          </a:prstGeom>
        </p:spPr>
      </p:pic>
      <p:grpSp>
        <p:nvGrpSpPr>
          <p:cNvPr id="2" name="组合 1">
            <a:extLst>
              <a:ext uri="{FF2B5EF4-FFF2-40B4-BE49-F238E27FC236}">
                <a16:creationId xmlns:a16="http://schemas.microsoft.com/office/drawing/2014/main" id="{75566311-8691-4C43-01A7-BD690F7774B3}"/>
              </a:ext>
            </a:extLst>
          </p:cNvPr>
          <p:cNvGrpSpPr/>
          <p:nvPr/>
        </p:nvGrpSpPr>
        <p:grpSpPr>
          <a:xfrm>
            <a:off x="2327433" y="1720333"/>
            <a:ext cx="7956233" cy="2127767"/>
            <a:chOff x="1258827" y="4079991"/>
            <a:chExt cx="7956233" cy="2127767"/>
          </a:xfrm>
        </p:grpSpPr>
        <p:pic>
          <p:nvPicPr>
            <p:cNvPr id="3" name="图片 2">
              <a:extLst>
                <a:ext uri="{FF2B5EF4-FFF2-40B4-BE49-F238E27FC236}">
                  <a16:creationId xmlns:a16="http://schemas.microsoft.com/office/drawing/2014/main" id="{7FAD914F-BB01-67F8-B741-9EA1C34A8CFD}"/>
                </a:ext>
              </a:extLst>
            </p:cNvPr>
            <p:cNvPicPr>
              <a:picLocks noChangeAspect="1"/>
            </p:cNvPicPr>
            <p:nvPr/>
          </p:nvPicPr>
          <p:blipFill>
            <a:blip r:embed="rId4"/>
            <a:stretch>
              <a:fillRect/>
            </a:stretch>
          </p:blipFill>
          <p:spPr>
            <a:xfrm>
              <a:off x="1258827" y="4079991"/>
              <a:ext cx="7956233" cy="2127767"/>
            </a:xfrm>
            <a:prstGeom prst="rect">
              <a:avLst/>
            </a:prstGeom>
          </p:spPr>
        </p:pic>
        <p:sp>
          <p:nvSpPr>
            <p:cNvPr id="5" name="矩形 4">
              <a:extLst>
                <a:ext uri="{FF2B5EF4-FFF2-40B4-BE49-F238E27FC236}">
                  <a16:creationId xmlns:a16="http://schemas.microsoft.com/office/drawing/2014/main" id="{9A1DA866-6282-060E-5A82-3AC8191751BB}"/>
                </a:ext>
              </a:extLst>
            </p:cNvPr>
            <p:cNvSpPr/>
            <p:nvPr/>
          </p:nvSpPr>
          <p:spPr>
            <a:xfrm>
              <a:off x="3124200" y="4399155"/>
              <a:ext cx="2457450" cy="44922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535F9CB2-B420-C4BC-E99D-233F79517DC8}"/>
                </a:ext>
              </a:extLst>
            </p:cNvPr>
            <p:cNvSpPr/>
            <p:nvPr/>
          </p:nvSpPr>
          <p:spPr>
            <a:xfrm>
              <a:off x="5581650" y="4399155"/>
              <a:ext cx="2457450" cy="44922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 name="矩形 7">
            <a:extLst>
              <a:ext uri="{FF2B5EF4-FFF2-40B4-BE49-F238E27FC236}">
                <a16:creationId xmlns:a16="http://schemas.microsoft.com/office/drawing/2014/main" id="{C1FB88AF-AB15-494F-951D-20F344D385BA}"/>
              </a:ext>
            </a:extLst>
          </p:cNvPr>
          <p:cNvSpPr/>
          <p:nvPr/>
        </p:nvSpPr>
        <p:spPr>
          <a:xfrm>
            <a:off x="4040406" y="3575290"/>
            <a:ext cx="1788894" cy="27281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F4BF3631-D759-FD71-ED8F-6210AE96C083}"/>
              </a:ext>
            </a:extLst>
          </p:cNvPr>
          <p:cNvSpPr/>
          <p:nvPr/>
        </p:nvSpPr>
        <p:spPr>
          <a:xfrm>
            <a:off x="6090086" y="3575290"/>
            <a:ext cx="4193579" cy="27281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445557DF-65E1-2FFA-0F25-4B1904DDD795}"/>
              </a:ext>
            </a:extLst>
          </p:cNvPr>
          <p:cNvSpPr txBox="1"/>
          <p:nvPr/>
        </p:nvSpPr>
        <p:spPr>
          <a:xfrm>
            <a:off x="2309595" y="4206719"/>
            <a:ext cx="6750566" cy="369332"/>
          </a:xfrm>
          <a:prstGeom prst="rect">
            <a:avLst/>
          </a:prstGeom>
          <a:noFill/>
        </p:spPr>
        <p:txBody>
          <a:bodyPr wrap="none" rtlCol="0">
            <a:spAutoFit/>
          </a:bodyPr>
          <a:lstStyle/>
          <a:p>
            <a:r>
              <a:rPr lang="zh-CN" altLang="en-US" dirty="0">
                <a:latin typeface="Adobe 黑体 Std R" panose="020B0400000000000000" pitchFamily="34" charset="-122"/>
                <a:ea typeface="Adobe 黑体 Std R" panose="020B0400000000000000" pitchFamily="34" charset="-122"/>
              </a:rPr>
              <a:t>由于</a:t>
            </a:r>
            <a:r>
              <a:rPr lang="en-US" altLang="zh-CN" dirty="0">
                <a:latin typeface="Adobe 黑体 Std R" panose="020B0400000000000000" pitchFamily="34" charset="-122"/>
                <a:ea typeface="Adobe 黑体 Std R" panose="020B0400000000000000" pitchFamily="34" charset="-122"/>
              </a:rPr>
              <a:t>ZNS</a:t>
            </a:r>
            <a:r>
              <a:rPr lang="zh-CN" altLang="en-US" dirty="0">
                <a:latin typeface="Adobe 黑体 Std R" panose="020B0400000000000000" pitchFamily="34" charset="-122"/>
                <a:ea typeface="Adobe 黑体 Std R" panose="020B0400000000000000" pitchFamily="34" charset="-122"/>
              </a:rPr>
              <a:t>顺序写入的原因，在</a:t>
            </a:r>
            <a:r>
              <a:rPr lang="en-US" altLang="zh-CN" dirty="0">
                <a:latin typeface="Adobe 黑体 Std R" panose="020B0400000000000000" pitchFamily="34" charset="-122"/>
                <a:ea typeface="Adobe 黑体 Std R" panose="020B0400000000000000" pitchFamily="34" charset="-122"/>
              </a:rPr>
              <a:t>ZNS</a:t>
            </a:r>
            <a:r>
              <a:rPr lang="zh-CN" altLang="en-US" dirty="0">
                <a:latin typeface="Adobe 黑体 Std R" panose="020B0400000000000000" pitchFamily="34" charset="-122"/>
                <a:ea typeface="Adobe 黑体 Std R" panose="020B0400000000000000" pitchFamily="34" charset="-122"/>
              </a:rPr>
              <a:t>的</a:t>
            </a:r>
            <a:r>
              <a:rPr lang="en-US" altLang="zh-CN" dirty="0">
                <a:latin typeface="Adobe 黑体 Std R" panose="020B0400000000000000" pitchFamily="34" charset="-122"/>
                <a:ea typeface="Adobe 黑体 Std R" panose="020B0400000000000000" pitchFamily="34" charset="-122"/>
              </a:rPr>
              <a:t>F2FS</a:t>
            </a:r>
            <a:r>
              <a:rPr lang="zh-CN" altLang="en-US" dirty="0">
                <a:latin typeface="Adobe 黑体 Std R" panose="020B0400000000000000" pitchFamily="34" charset="-122"/>
                <a:ea typeface="Adobe 黑体 Std R" panose="020B0400000000000000" pitchFamily="34" charset="-122"/>
              </a:rPr>
              <a:t>上禁用了线程日志记录</a:t>
            </a:r>
          </a:p>
        </p:txBody>
      </p:sp>
      <p:sp>
        <p:nvSpPr>
          <p:cNvPr id="11" name="文本框 10">
            <a:extLst>
              <a:ext uri="{FF2B5EF4-FFF2-40B4-BE49-F238E27FC236}">
                <a16:creationId xmlns:a16="http://schemas.microsoft.com/office/drawing/2014/main" id="{766782BA-706F-2A6A-2A57-A4D68D37D364}"/>
              </a:ext>
            </a:extLst>
          </p:cNvPr>
          <p:cNvSpPr txBox="1"/>
          <p:nvPr/>
        </p:nvSpPr>
        <p:spPr>
          <a:xfrm>
            <a:off x="2327433" y="4750004"/>
            <a:ext cx="8032968" cy="369332"/>
          </a:xfrm>
          <a:prstGeom prst="rect">
            <a:avLst/>
          </a:prstGeom>
          <a:noFill/>
        </p:spPr>
        <p:txBody>
          <a:bodyPr wrap="none" rtlCol="0">
            <a:spAutoFit/>
          </a:bodyPr>
          <a:lstStyle/>
          <a:p>
            <a:r>
              <a:rPr lang="zh-CN" altLang="en-US" dirty="0">
                <a:latin typeface="Adobe 黑体 Std R" panose="020B0400000000000000" pitchFamily="34" charset="-122"/>
                <a:ea typeface="Adobe 黑体 Std R" panose="020B0400000000000000" pitchFamily="34" charset="-122"/>
              </a:rPr>
              <a:t>支持前台段压缩和后台段压缩，根据当前文件系统利用率及空闲段的数目决定</a:t>
            </a:r>
          </a:p>
        </p:txBody>
      </p:sp>
    </p:spTree>
    <p:extLst>
      <p:ext uri="{BB962C8B-B14F-4D97-AF65-F5344CB8AC3E}">
        <p14:creationId xmlns:p14="http://schemas.microsoft.com/office/powerpoint/2010/main" val="14737917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1596" y="511715"/>
            <a:ext cx="4235998" cy="523220"/>
          </a:xfrm>
          <a:prstGeom prst="rect">
            <a:avLst/>
          </a:prstGeom>
          <a:noFill/>
        </p:spPr>
        <p:txBody>
          <a:bodyPr wrap="square" rtlCol="0">
            <a:spAutoFit/>
          </a:bodyPr>
          <a:lstStyle/>
          <a:p>
            <a:r>
              <a:rPr lang="zh-CN" altLang="en-US" sz="2800" dirty="0">
                <a:latin typeface="Adobe 黑体 Std R" panose="020B0400000000000000" pitchFamily="34" charset="-122"/>
                <a:ea typeface="Adobe 黑体 Std R" panose="020B0400000000000000" pitchFamily="34" charset="-122"/>
              </a:rPr>
              <a:t>         空间回收改进</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8107" y="305421"/>
            <a:ext cx="1184429" cy="976229"/>
          </a:xfrm>
          <a:prstGeom prst="rect">
            <a:avLst/>
          </a:prstGeom>
        </p:spPr>
      </p:pic>
      <p:sp>
        <p:nvSpPr>
          <p:cNvPr id="3" name="文本框 2">
            <a:extLst>
              <a:ext uri="{FF2B5EF4-FFF2-40B4-BE49-F238E27FC236}">
                <a16:creationId xmlns:a16="http://schemas.microsoft.com/office/drawing/2014/main" id="{DFE06368-EB24-9722-B7C2-FC81FB6CE6A9}"/>
              </a:ext>
            </a:extLst>
          </p:cNvPr>
          <p:cNvSpPr txBox="1"/>
          <p:nvPr/>
        </p:nvSpPr>
        <p:spPr>
          <a:xfrm>
            <a:off x="990599" y="2197347"/>
            <a:ext cx="1466852" cy="400110"/>
          </a:xfrm>
          <a:prstGeom prst="rect">
            <a:avLst/>
          </a:prstGeom>
          <a:noFill/>
        </p:spPr>
        <p:txBody>
          <a:bodyPr wrap="square" rtlCol="0">
            <a:spAutoFit/>
          </a:bodyPr>
          <a:lstStyle/>
          <a:p>
            <a:r>
              <a:rPr lang="zh-CN" altLang="en-US" sz="2000" dirty="0">
                <a:solidFill>
                  <a:srgbClr val="C00000"/>
                </a:solidFill>
                <a:latin typeface="Adobe 黑体 Std R" panose="020B0400000000000000" pitchFamily="34" charset="-122"/>
                <a:ea typeface="Adobe 黑体 Std R" panose="020B0400000000000000" pitchFamily="34" charset="-122"/>
              </a:rPr>
              <a:t>传统段压缩</a:t>
            </a:r>
          </a:p>
        </p:txBody>
      </p:sp>
      <p:sp>
        <p:nvSpPr>
          <p:cNvPr id="5" name="文本框 4">
            <a:extLst>
              <a:ext uri="{FF2B5EF4-FFF2-40B4-BE49-F238E27FC236}">
                <a16:creationId xmlns:a16="http://schemas.microsoft.com/office/drawing/2014/main" id="{67B105EB-682F-81AD-5157-F2C3D4F9D8FA}"/>
              </a:ext>
            </a:extLst>
          </p:cNvPr>
          <p:cNvSpPr txBox="1"/>
          <p:nvPr/>
        </p:nvSpPr>
        <p:spPr>
          <a:xfrm>
            <a:off x="2547937" y="2194419"/>
            <a:ext cx="7081838" cy="1938992"/>
          </a:xfrm>
          <a:prstGeom prst="rect">
            <a:avLst/>
          </a:prstGeom>
          <a:noFill/>
        </p:spPr>
        <p:txBody>
          <a:bodyPr wrap="square" rtlCol="0">
            <a:spAutoFit/>
          </a:bodyPr>
          <a:lstStyle/>
          <a:p>
            <a:r>
              <a:rPr lang="en-US" altLang="zh-CN" sz="2000" dirty="0">
                <a:latin typeface="Adobe 黑体 Std R" panose="020B0400000000000000" pitchFamily="34" charset="-122"/>
                <a:ea typeface="Adobe 黑体 Std R" panose="020B0400000000000000" pitchFamily="34" charset="-122"/>
              </a:rPr>
              <a:t>1</a:t>
            </a:r>
            <a:r>
              <a:rPr lang="zh-CN" altLang="en-US" sz="2000" dirty="0">
                <a:latin typeface="Adobe 黑体 Std R" panose="020B0400000000000000" pitchFamily="34" charset="-122"/>
                <a:ea typeface="Adobe 黑体 Std R" panose="020B0400000000000000" pitchFamily="34" charset="-122"/>
              </a:rPr>
              <a:t>、受害者段选择：受害者选择找到具有最低压缩成本的段</a:t>
            </a:r>
            <a:endParaRPr lang="en-US" altLang="zh-CN" sz="2000" dirty="0">
              <a:latin typeface="Adobe 黑体 Std R" panose="020B0400000000000000" pitchFamily="34" charset="-122"/>
              <a:ea typeface="Adobe 黑体 Std R" panose="020B0400000000000000" pitchFamily="34" charset="-122"/>
            </a:endParaRPr>
          </a:p>
          <a:p>
            <a:r>
              <a:rPr lang="en-US" altLang="zh-CN" sz="2000" dirty="0">
                <a:latin typeface="Adobe 黑体 Std R" panose="020B0400000000000000" pitchFamily="34" charset="-122"/>
                <a:ea typeface="Adobe 黑体 Std R" panose="020B0400000000000000" pitchFamily="34" charset="-122"/>
              </a:rPr>
              <a:t>2</a:t>
            </a:r>
            <a:r>
              <a:rPr lang="zh-CN" altLang="en-US" sz="2000" dirty="0">
                <a:latin typeface="Adobe 黑体 Std R" panose="020B0400000000000000" pitchFamily="34" charset="-122"/>
                <a:ea typeface="Adobe 黑体 Std R" panose="020B0400000000000000" pitchFamily="34" charset="-122"/>
              </a:rPr>
              <a:t>、目标块分配：块分配从目标段分配连续的可用空间</a:t>
            </a:r>
            <a:endParaRPr lang="en-US" altLang="zh-CN" sz="2000" dirty="0">
              <a:latin typeface="Adobe 黑体 Std R" panose="020B0400000000000000" pitchFamily="34" charset="-122"/>
              <a:ea typeface="Adobe 黑体 Std R" panose="020B0400000000000000" pitchFamily="34" charset="-122"/>
            </a:endParaRPr>
          </a:p>
          <a:p>
            <a:r>
              <a:rPr lang="en-US" altLang="zh-CN" sz="2000" dirty="0">
                <a:latin typeface="Adobe 黑体 Std R" panose="020B0400000000000000" pitchFamily="34" charset="-122"/>
                <a:ea typeface="Adobe 黑体 Std R" panose="020B0400000000000000" pitchFamily="34" charset="-122"/>
              </a:rPr>
              <a:t>3</a:t>
            </a:r>
            <a:r>
              <a:rPr lang="zh-CN" altLang="en-US" sz="2000" dirty="0">
                <a:latin typeface="Adobe 黑体 Std R" panose="020B0400000000000000" pitchFamily="34" charset="-122"/>
                <a:ea typeface="Adobe 黑体 Std R" panose="020B0400000000000000" pitchFamily="34" charset="-122"/>
              </a:rPr>
              <a:t>、有效数据拷贝：数据复制任务通过主机启动的读写请求将受害段中的所有有效数据移动到目标段，这会在主机和存储之间产生大量数据传输流。数据复制任务具有</a:t>
            </a:r>
            <a:r>
              <a:rPr lang="zh-CN" altLang="en-US" sz="2000" dirty="0">
                <a:solidFill>
                  <a:srgbClr val="C00000"/>
                </a:solidFill>
                <a:latin typeface="Adobe 黑体 Std R" panose="020B0400000000000000" pitchFamily="34" charset="-122"/>
                <a:ea typeface="Adobe 黑体 Std R" panose="020B0400000000000000" pitchFamily="34" charset="-122"/>
              </a:rPr>
              <a:t>读取和写入阶段</a:t>
            </a:r>
            <a:endParaRPr lang="en-US" altLang="zh-CN" sz="2000" dirty="0">
              <a:solidFill>
                <a:srgbClr val="C00000"/>
              </a:solidFill>
              <a:latin typeface="Adobe 黑体 Std R" panose="020B0400000000000000" pitchFamily="34" charset="-122"/>
              <a:ea typeface="Adobe 黑体 Std R" panose="020B0400000000000000" pitchFamily="34" charset="-122"/>
            </a:endParaRPr>
          </a:p>
          <a:p>
            <a:r>
              <a:rPr lang="en-US" altLang="zh-CN" sz="2000" dirty="0">
                <a:latin typeface="Adobe 黑体 Std R" panose="020B0400000000000000" pitchFamily="34" charset="-122"/>
                <a:ea typeface="Adobe 黑体 Std R" panose="020B0400000000000000" pitchFamily="34" charset="-122"/>
              </a:rPr>
              <a:t>4</a:t>
            </a:r>
            <a:r>
              <a:rPr lang="zh-CN" altLang="en-US" sz="2000" dirty="0">
                <a:latin typeface="Adobe 黑体 Std R" panose="020B0400000000000000" pitchFamily="34" charset="-122"/>
                <a:ea typeface="Adobe 黑体 Std R" panose="020B0400000000000000" pitchFamily="34" charset="-122"/>
              </a:rPr>
              <a:t>、元数据更新</a:t>
            </a:r>
          </a:p>
        </p:txBody>
      </p:sp>
    </p:spTree>
    <p:extLst>
      <p:ext uri="{BB962C8B-B14F-4D97-AF65-F5344CB8AC3E}">
        <p14:creationId xmlns:p14="http://schemas.microsoft.com/office/powerpoint/2010/main" val="365329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洁毕业答辩PPT模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js3og5wl">
      <a:majorFont>
        <a:latin typeface="Arial" panose="020F0302020204030204"/>
        <a:ea typeface="微软雅黑"/>
        <a:cs typeface=""/>
      </a:majorFont>
      <a:minorFont>
        <a:latin typeface="Arial"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1019</TotalTime>
  <Words>3453</Words>
  <Application>Microsoft Office PowerPoint</Application>
  <PresentationFormat>宽屏</PresentationFormat>
  <Paragraphs>169</Paragraphs>
  <Slides>26</Slides>
  <Notes>26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Adobe 黑体 Std R</vt:lpstr>
      <vt:lpstr>等线</vt:lpstr>
      <vt:lpstr>微软雅黑</vt:lpstr>
      <vt:lpstr>Arial</vt:lpstr>
      <vt:lpstr>Calibri</vt:lpstr>
      <vt:lpstr>Cambria Math</vt:lpstr>
      <vt:lpstr>Consolas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蓝色毕业答辩</dc:title>
  <dc:creator>第一PPT</dc:creator>
  <cp:keywords>www.1ppt.com</cp:keywords>
  <dc:description>www.1ppt.com</dc:description>
  <cp:lastModifiedBy>nhg</cp:lastModifiedBy>
  <cp:revision>20</cp:revision>
  <dcterms:created xsi:type="dcterms:W3CDTF">2018-02-27T12:12:58Z</dcterms:created>
  <dcterms:modified xsi:type="dcterms:W3CDTF">2022-11-30T14:04:27Z</dcterms:modified>
</cp:coreProperties>
</file>