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8"/>
  </p:notesMasterIdLst>
  <p:handoutMasterIdLst>
    <p:handoutMasterId r:id="rId24"/>
  </p:handoutMasterIdLst>
  <p:sldIdLst>
    <p:sldId id="256" r:id="rId4"/>
    <p:sldId id="258" r:id="rId5"/>
    <p:sldId id="261" r:id="rId6"/>
    <p:sldId id="274" r:id="rId7"/>
    <p:sldId id="276" r:id="rId9"/>
    <p:sldId id="293" r:id="rId10"/>
    <p:sldId id="294" r:id="rId11"/>
    <p:sldId id="263" r:id="rId12"/>
    <p:sldId id="278" r:id="rId13"/>
    <p:sldId id="264" r:id="rId14"/>
    <p:sldId id="298" r:id="rId15"/>
    <p:sldId id="297" r:id="rId16"/>
    <p:sldId id="296" r:id="rId17"/>
    <p:sldId id="271" r:id="rId18"/>
    <p:sldId id="299" r:id="rId19"/>
    <p:sldId id="262" r:id="rId20"/>
    <p:sldId id="300" r:id="rId21"/>
    <p:sldId id="301" r:id="rId22"/>
    <p:sldId id="257" r:id="rId23"/>
  </p:sldIdLst>
  <p:sldSz cx="12192000" cy="6858000"/>
  <p:notesSz cx="7103745" cy="10234295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658093"/>
    <a:srgbClr val="71A4A8"/>
    <a:srgbClr val="D7EAEE"/>
    <a:srgbClr val="A2CACD"/>
    <a:srgbClr val="F9FCFC"/>
    <a:srgbClr val="F0BBA8"/>
    <a:srgbClr val="2A4E61"/>
    <a:srgbClr val="146193"/>
    <a:srgbClr val="FFFFFF"/>
    <a:srgbClr val="A5C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2BE-DE9F-4B8C-AB04-BD0998E54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EDE87-FC43-4F0C-9C51-E666AB0AC5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9F2BE-DE9F-4B8C-AB04-BD0998E54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024"/>
            <a:ext cx="10363200" cy="146942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5283"/>
            <a:ext cx="8534400" cy="17531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609600" indent="0" algn="ctr">
              <a:buNone/>
              <a:defRPr/>
            </a:lvl2pPr>
            <a:lvl3pPr marL="1219200" indent="0" algn="ctr">
              <a:buNone/>
              <a:defRPr/>
            </a:lvl3pPr>
            <a:lvl4pPr marL="1828800" indent="0" algn="ctr">
              <a:buNone/>
              <a:defRPr/>
            </a:lvl4pPr>
            <a:lvl5pPr marL="2438400" indent="0" algn="ctr">
              <a:buNone/>
              <a:defRPr/>
            </a:lvl5pPr>
            <a:lvl6pPr marL="3048000" indent="0" algn="ctr">
              <a:buNone/>
              <a:defRPr/>
            </a:lvl6pPr>
            <a:lvl7pPr marL="3657600" indent="0" algn="ctr">
              <a:buNone/>
              <a:defRPr/>
            </a:lvl7pPr>
            <a:lvl8pPr marL="4267200" indent="0" algn="ctr">
              <a:buNone/>
              <a:defRPr/>
            </a:lvl8pPr>
            <a:lvl9pPr marL="48768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6095"/>
            <a:ext cx="2844800" cy="476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6095"/>
            <a:ext cx="3860800" cy="476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6095"/>
            <a:ext cx="2844800" cy="4763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151F69-C118-4984-B8EB-ACB73920D824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C24E-3E67-4479-BC9E-AA3AC6EE25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DC8-8A00-4360-9904-60FCBF4456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random/>
      </p:transition>
    </mc:Choice>
    <mc:Fallback>
      <p:transition spd="slow" advClick="0" advTm="500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media" Target="file:///d:\My%20Documents\My%20Music\Paula%20DeAnda%20-%20Why%20Would%20I%20Ever.mp3" TargetMode="External"/><Relationship Id="rId3" Type="http://schemas.openxmlformats.org/officeDocument/2006/relationships/audio" Target="file:///d:\My%20Documents\My%20Music\Paula%20DeAnda%20-%20Why%20Would%20I%20Ever.mp3" TargetMode="Externa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.jpeg"/><Relationship Id="rId4" Type="http://schemas.openxmlformats.org/officeDocument/2006/relationships/image" Target="../media/image20.png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8c4172188fe5e359ecb646d8b6beca93"/>
          <p:cNvPicPr>
            <a:picLocks noChangeAspect="1"/>
          </p:cNvPicPr>
          <p:nvPr/>
        </p:nvPicPr>
        <p:blipFill>
          <a:blip r:embed="rId1"/>
          <a:srcRect r="71249"/>
          <a:stretch>
            <a:fillRect/>
          </a:stretch>
        </p:blipFill>
        <p:spPr>
          <a:xfrm>
            <a:off x="-5080" y="1806575"/>
            <a:ext cx="3972560" cy="5059680"/>
          </a:xfrm>
          <a:prstGeom prst="rect">
            <a:avLst/>
          </a:prstGeom>
        </p:spPr>
      </p:pic>
      <p:pic>
        <p:nvPicPr>
          <p:cNvPr id="5" name="图片 4" descr="8c4172188fe5e359ecb646d8b6beca9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"/>
          <a:srcRect l="55480"/>
          <a:stretch>
            <a:fillRect/>
          </a:stretch>
        </p:blipFill>
        <p:spPr>
          <a:xfrm>
            <a:off x="6160135" y="2540"/>
            <a:ext cx="6038215" cy="685292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1564005" y="2957830"/>
            <a:ext cx="6419215" cy="6350"/>
          </a:xfrm>
          <a:prstGeom prst="line">
            <a:avLst/>
          </a:prstGeom>
          <a:ln>
            <a:solidFill>
              <a:srgbClr val="8497B0">
                <a:alpha val="3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1518285" y="2963545"/>
            <a:ext cx="6264275" cy="41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数据中心技术论文汇报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18285" y="2138045"/>
            <a:ext cx="7286625" cy="726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Font typeface="Arial" panose="020B0604020202020204" pitchFamily="34" charset="0"/>
              <a:buNone/>
            </a:pPr>
            <a:r>
              <a:rPr lang="en-US" altLang="zh-CN" cap="all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Accelerating Serverless Computing by Harvesting Idle Resources</a:t>
            </a:r>
            <a:endParaRPr lang="en-US" altLang="zh-CN" cap="all" dirty="0">
              <a:solidFill>
                <a:schemeClr val="accent1"/>
              </a:solidFill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cap="all" dirty="0">
                <a:solidFill>
                  <a:schemeClr val="accent1"/>
                </a:solidFill>
                <a:cs typeface="Arial" panose="020B0604020202020204" pitchFamily="34" charset="0"/>
                <a:sym typeface="+mn-ea"/>
              </a:rPr>
              <a:t>收集闲置资源来加速无服务器计算</a:t>
            </a:r>
            <a:endParaRPr lang="zh-CN" altLang="en-US" cap="all" dirty="0">
              <a:solidFill>
                <a:schemeClr val="accent1"/>
              </a:solidFill>
              <a:latin typeface="腾祥睿黑简-W2" panose="01010104010101010101" charset="-122"/>
              <a:ea typeface="腾祥睿黑简-W2" panose="01010104010101010101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5425" y="3677285"/>
            <a:ext cx="206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锐字云字库细圆体1.0" panose="02010604000000000000" charset="-122"/>
                <a:ea typeface="锐字云字库细圆体1.0" panose="02010604000000000000" charset="-122"/>
              </a:rPr>
              <a:t>汇报人：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锐字云字库细圆体1.0" panose="02010604000000000000" charset="-122"/>
                <a:ea typeface="锐字云字库细圆体1.0" panose="02010604000000000000" charset="-122"/>
              </a:rPr>
              <a:t>崔占普</a:t>
            </a:r>
            <a:endParaRPr lang="zh-CN" altLang="en-US" b="1">
              <a:solidFill>
                <a:schemeClr val="bg1">
                  <a:lumMod val="65000"/>
                </a:schemeClr>
              </a:solidFill>
              <a:latin typeface="锐字云字库细圆体1.0" panose="02010604000000000000" charset="-122"/>
              <a:ea typeface="锐字云字库细圆体1.0" panose="02010604000000000000" charset="-122"/>
            </a:endParaRPr>
          </a:p>
        </p:txBody>
      </p:sp>
      <p:pic>
        <p:nvPicPr>
          <p:cNvPr id="7" name="Paula DeAnda - Why Would I Ever">
            <a:hlinkClick r:id="" action="ppaction://media"/>
          </p:cNvPr>
          <p:cNvPicPr/>
          <p:nvPr>
            <a:audioFile r:link="rId3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75780" y="-711835"/>
            <a:ext cx="619125" cy="61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3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300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800"/>
                            </p:stCondLst>
                            <p:childTnLst>
                              <p:par>
                                <p:cTn id="29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8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40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10" grpId="1"/>
      <p:bldP spid="18" grpId="0"/>
      <p:bldP spid="18" grpId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942465" cy="2256790"/>
          </a:xfrm>
          <a:prstGeom prst="rect">
            <a:avLst/>
          </a:prstGeom>
        </p:spPr>
      </p:pic>
      <p:pic>
        <p:nvPicPr>
          <p:cNvPr id="4" name="图片 3" descr="8c4172188fe5e359ecb646d8b6beca93"/>
          <p:cNvPicPr>
            <a:picLocks noChangeAspect="1"/>
          </p:cNvPicPr>
          <p:nvPr/>
        </p:nvPicPr>
        <p:blipFill>
          <a:blip r:embed="rId1"/>
          <a:srcRect t="8779" r="75181"/>
          <a:stretch>
            <a:fillRect/>
          </a:stretch>
        </p:blipFill>
        <p:spPr>
          <a:xfrm flipH="1">
            <a:off x="7083425" y="-2540"/>
            <a:ext cx="5098415" cy="6861810"/>
          </a:xfrm>
          <a:prstGeom prst="rect">
            <a:avLst/>
          </a:prstGeom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742816" y="2872740"/>
            <a:ext cx="2164715" cy="87058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Freyr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设计过程</a:t>
            </a:r>
            <a:endParaRPr lang="zh-CN" altLang="en-US" sz="2400" dirty="0">
              <a:solidFill>
                <a:srgbClr val="658093"/>
              </a:solidFill>
              <a:latin typeface="锐字云字库细圆体1.0" panose="02010604000000000000" charset="-122"/>
              <a:ea typeface="锐字云字库细圆体1.0" panose="02010604000000000000" charset="-122"/>
            </a:endParaRPr>
          </a:p>
          <a:p>
            <a:pPr algn="ctr" eaLnBrk="1" hangingPunct="1"/>
            <a:endParaRPr lang="en-US" altLang="zh-CN" sz="2665" dirty="0">
              <a:solidFill>
                <a:srgbClr val="658093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116196" y="1333500"/>
            <a:ext cx="1736725" cy="143256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>
                <a:solidFill>
                  <a:srgbClr val="658093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03</a:t>
            </a:r>
            <a:r>
              <a:rPr lang="en-US" altLang="zh-CN" sz="8800" b="1" dirty="0">
                <a:solidFill>
                  <a:srgbClr val="B71D22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endParaRPr lang="en-US" altLang="zh-CN" sz="8800" b="1" dirty="0">
              <a:solidFill>
                <a:srgbClr val="B71D22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618481" y="3441065"/>
            <a:ext cx="587375" cy="0"/>
          </a:xfrm>
          <a:prstGeom prst="line">
            <a:avLst/>
          </a:prstGeom>
          <a:ln w="28575">
            <a:solidFill>
              <a:srgbClr val="658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15" grpId="0" animBg="1"/>
      <p:bldP spid="15" grpId="1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3530" y="0"/>
            <a:ext cx="11888470" cy="6584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/>
        </p:nvSpPr>
        <p:spPr>
          <a:xfrm>
            <a:off x="1260475" y="1610360"/>
            <a:ext cx="4459605" cy="3798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当为函数调用分配资源时，Freyr从两个级别收集信息：平台级别和功能级别，如表1所示。具体来说，对于该平台，Freyr捕获了</a:t>
            </a:r>
            <a:r>
              <a:rPr lang="en-US" altLang="zh-CN">
                <a:highlight>
                  <a:srgbClr val="FF0000"/>
                </a:highlight>
              </a:rPr>
              <a:t>系统中剩余的调用数量</a:t>
            </a:r>
            <a:r>
              <a:rPr lang="en-US" altLang="zh-CN"/>
              <a:t>（即inflight_request_num）、</a:t>
            </a:r>
            <a:r>
              <a:rPr lang="en-US" altLang="zh-CN">
                <a:highlight>
                  <a:srgbClr val="FF0000"/>
                </a:highlight>
              </a:rPr>
              <a:t>可用的CPU内核和可用的内存</a:t>
            </a:r>
            <a:r>
              <a:rPr lang="en-US" altLang="zh-CN"/>
              <a:t>。对于传入的函数，Freyr查询调用历史记录具有用户</a:t>
            </a:r>
            <a:r>
              <a:rPr lang="en-US" altLang="zh-CN">
                <a:highlight>
                  <a:srgbClr val="FF0000"/>
                </a:highlight>
              </a:rPr>
              <a:t>请求资源的平均CPU峰值、平均内存峰值、平均到达时间</a:t>
            </a:r>
            <a:r>
              <a:rPr lang="en-US" altLang="zh-CN"/>
              <a:t>（IAT）、平均执行时间和执行时间的函数。</a:t>
            </a:r>
            <a:endParaRPr lang="en-US" altLang="zh-CN"/>
          </a:p>
          <a:p>
            <a:r>
              <a:rPr lang="en-US" altLang="zh-CN"/>
              <a:t>一旦收集到这些信息，Freyr就会用一个潜在的资源分配选项来封装它们。更准确地说，我们将信息和潜在的配置选项一起嵌入到一个平面状态向量中，作为Freyr代理的输入</a:t>
            </a:r>
            <a:endParaRPr lang="en-US" altLang="zh-CN"/>
          </a:p>
        </p:txBody>
      </p:sp>
      <p:pic>
        <p:nvPicPr>
          <p:cNvPr id="9" name="图片 8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387475" cy="1612900"/>
          </a:xfrm>
          <a:prstGeom prst="rect">
            <a:avLst/>
          </a:prstGeom>
        </p:spPr>
      </p:pic>
      <p:sp>
        <p:nvSpPr>
          <p:cNvPr id="10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收集的</a:t>
            </a:r>
            <a:r>
              <a:rPr lang="zh-CN" altLang="en-US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信息</a:t>
            </a:r>
            <a:endParaRPr lang="zh-CN" altLang="en-US" sz="2400" b="0" dirty="0">
              <a:solidFill>
                <a:srgbClr val="65809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  <a:p>
            <a:endParaRPr lang="zh-CN" altLang="en-US" sz="2400" b="0" dirty="0">
              <a:solidFill>
                <a:srgbClr val="65809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90" y="1610360"/>
            <a:ext cx="5483225" cy="379857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0" y="0"/>
            <a:ext cx="1387475" cy="1612900"/>
          </a:xfrm>
          <a:prstGeom prst="rect">
            <a:avLst/>
          </a:prstGeom>
        </p:spPr>
      </p:pic>
      <p:sp>
        <p:nvSpPr>
          <p:cNvPr id="34" name="文本框 66"/>
          <p:cNvSpPr txBox="1">
            <a:spLocks noChangeArrowheads="1"/>
          </p:cNvSpPr>
          <p:nvPr/>
        </p:nvSpPr>
        <p:spPr bwMode="auto">
          <a:xfrm>
            <a:off x="410210" y="1788795"/>
            <a:ext cx="509206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其中𝑝𝑐和𝑝𝑚分别表示一组CPU和内存资源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，每个函数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都有上述的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分配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几个重要的</a:t>
            </a:r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参数</a:t>
            </a:r>
            <a:endParaRPr lang="zh-CN" altLang="en-US" sz="2400" b="0" dirty="0">
              <a:solidFill>
                <a:srgbClr val="55698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  <a:p>
            <a:endParaRPr lang="zh-CN" altLang="en-US" sz="2400" b="0" dirty="0">
              <a:solidFill>
                <a:srgbClr val="55698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" y="1165225"/>
            <a:ext cx="3006725" cy="4914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" y="3558540"/>
            <a:ext cx="1898650" cy="791210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369570" y="4460875"/>
            <a:ext cx="32867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将响应延迟和资源分配之间的关系定义为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上式</a:t>
            </a:r>
            <a:endParaRPr lang="zh-CN" sz="12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2231390"/>
            <a:ext cx="2815590" cy="752475"/>
          </a:xfrm>
          <a:prstGeom prst="rect">
            <a:avLst/>
          </a:prstGeom>
        </p:spPr>
      </p:pic>
      <p:sp>
        <p:nvSpPr>
          <p:cNvPr id="17" name="文本框 66"/>
          <p:cNvSpPr txBox="1">
            <a:spLocks noChangeArrowheads="1"/>
          </p:cNvSpPr>
          <p:nvPr/>
        </p:nvSpPr>
        <p:spPr bwMode="auto">
          <a:xfrm>
            <a:off x="417195" y="3112770"/>
            <a:ext cx="193802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cpu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和内存资源的饱和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点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55" y="4940300"/>
            <a:ext cx="2771775" cy="525780"/>
          </a:xfrm>
          <a:prstGeom prst="rect">
            <a:avLst/>
          </a:prstGeom>
        </p:spPr>
      </p:pic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410210" y="5607050"/>
            <a:ext cx="328676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其中𝑊ℎ表示可以收集的调用集，𝑊𝑎表示可以加速的调用集，𝑊𝑑表示具有下降用户配置的调用集（𝑝Ξ=𝑝）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7655" y="886460"/>
            <a:ext cx="3877310" cy="1349375"/>
          </a:xfrm>
          <a:prstGeom prst="rect">
            <a:avLst/>
          </a:prstGeom>
        </p:spPr>
      </p:pic>
      <p:sp>
        <p:nvSpPr>
          <p:cNvPr id="22" name="文本框 66"/>
          <p:cNvSpPr txBox="1">
            <a:spLocks noChangeArrowheads="1"/>
          </p:cNvSpPr>
          <p:nvPr/>
        </p:nvSpPr>
        <p:spPr bwMode="auto">
          <a:xfrm>
            <a:off x="6384290" y="2146300"/>
            <a:ext cx="509206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代表第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次调用后的延迟，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代表初次调用的延迟，只有这个值越小，效率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越高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23" name="文本框 66"/>
          <p:cNvSpPr txBox="1">
            <a:spLocks noChangeArrowheads="1"/>
          </p:cNvSpPr>
          <p:nvPr/>
        </p:nvSpPr>
        <p:spPr bwMode="auto">
          <a:xfrm>
            <a:off x="6252845" y="4544060"/>
            <a:ext cx="509206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我们使用平均减速来衡量平台通过收获和加速处理工作负载的程度。因此，目标是找到一组资源分配𝑝=（𝑝1，𝑝2，...，𝑝|𝑊|），它将工作负载的平均放缓最小化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760" y="3451860"/>
            <a:ext cx="5690235" cy="89789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9" grpId="0"/>
      <p:bldP spid="12" grpId="0"/>
      <p:bldP spid="17" grpId="0"/>
      <p:bldP spid="20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387475" cy="1612900"/>
          </a:xfrm>
          <a:prstGeom prst="rect">
            <a:avLst/>
          </a:prstGeom>
        </p:spPr>
      </p:pic>
      <p:sp>
        <p:nvSpPr>
          <p:cNvPr id="9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DRL奖励</a:t>
            </a:r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机制</a:t>
            </a:r>
            <a:endParaRPr lang="zh-CN" altLang="en-US" sz="2400" b="0" dirty="0">
              <a:solidFill>
                <a:srgbClr val="55698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  <a:p>
            <a:endParaRPr lang="zh-CN" altLang="en-US" sz="2400" b="0" dirty="0">
              <a:solidFill>
                <a:srgbClr val="55698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5" y="2037080"/>
            <a:ext cx="8366125" cy="1470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755" y="3590925"/>
            <a:ext cx="8522335" cy="14312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8040" y="5022215"/>
            <a:ext cx="7557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我们将公式4中的贴现因子𝛾设为1。因此，Freyr学会了尽量减少给定工作量的整体放缓。</a:t>
            </a:r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387475" cy="1612900"/>
          </a:xfrm>
          <a:prstGeom prst="rect">
            <a:avLst/>
          </a:prstGeom>
        </p:spPr>
      </p:pic>
      <p:grpSp>
        <p:nvGrpSpPr>
          <p:cNvPr id="35" name="组合 34"/>
          <p:cNvGrpSpPr/>
          <p:nvPr/>
        </p:nvGrpSpPr>
        <p:grpSpPr>
          <a:xfrm>
            <a:off x="912495" y="1247775"/>
            <a:ext cx="2513330" cy="850265"/>
            <a:chOff x="2621" y="3199"/>
            <a:chExt cx="6143" cy="1339"/>
          </a:xfrm>
        </p:grpSpPr>
        <p:sp>
          <p:nvSpPr>
            <p:cNvPr id="13" name="矩形 12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621" y="3698"/>
              <a:ext cx="6143" cy="8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>
                <a:lnSpc>
                  <a:spcPct val="120000"/>
                </a:lnSpc>
              </a:pPr>
              <a:r>
                <a: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  <a:sym typeface="+mn-ea"/>
                </a:rPr>
                <a:t>之前没有调用时，Freyr触发保护措施以获取资源使用，并校准方程1</a:t>
              </a:r>
              <a:endParaRPr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03" y="3199"/>
              <a:ext cx="48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第5-7行</a:t>
              </a:r>
              <a:endPara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61975" y="2272030"/>
            <a:ext cx="2926080" cy="852170"/>
            <a:chOff x="2286" y="5274"/>
            <a:chExt cx="6523" cy="1627"/>
          </a:xfrm>
        </p:grpSpPr>
        <p:sp>
          <p:nvSpPr>
            <p:cNvPr id="21" name="矩形 20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286" y="5708"/>
              <a:ext cx="6523" cy="1193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r">
                <a:lnSpc>
                  <a:spcPct val="120000"/>
                </a:lnSpc>
              </a:pPr>
              <a:r>
                <a: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  <a:sym typeface="+mn-ea"/>
                </a:rPr>
                <a:t>对于进一步的调用，Freyr查询函数的历史，并轮询使用峰值、最后一次调用的分配以及自上次校准以来的峰值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  <a:sym typeface="+mn-ea"/>
                </a:rPr>
                <a:t>.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algn="r">
                <a:lnSpc>
                  <a:spcPct val="120000"/>
                </a:lnSpc>
              </a:pPr>
              <a:endParaRPr lang="en-US" altLang="zh-CN" sz="1000" dirty="0">
                <a:solidFill>
                  <a:srgbClr val="44434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920" y="5274"/>
              <a:ext cx="4701" cy="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第10-12行</a:t>
              </a:r>
              <a:endPara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8369300" y="2879725"/>
            <a:ext cx="3667125" cy="1452880"/>
            <a:chOff x="11591" y="5210"/>
            <a:chExt cx="5614" cy="1730"/>
          </a:xfrm>
        </p:grpSpPr>
        <p:sp>
          <p:nvSpPr>
            <p:cNvPr id="26" name="矩形 25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11591" y="5648"/>
              <a:ext cx="5614" cy="1292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l">
                <a:lnSpc>
                  <a:spcPct val="120000"/>
                </a:lnSpc>
              </a:pPr>
              <a:r>
                <a: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  <a:sym typeface="+mn-ea"/>
                </a:rPr>
                <a:t>假设资源使用量低于用户请求级别的80%的函数被过度配置。对于过度配置（收获的）函数，Freyr然后检查最后一次调用的使用峰值</a:t>
              </a: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  <a:sym typeface="+mn-ea"/>
                </a:rPr>
                <a:t>。如果使用峰值接近分配的80%，我们怀疑可能会出现负载峰值，这可能比当前分配使用更多的资源。这将触发安全保护调用和基线重新校准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endParaRPr>
            </a:p>
            <a:p>
              <a:pPr algn="l">
                <a:lnSpc>
                  <a:spcPct val="120000"/>
                </a:lnSpc>
              </a:pPr>
              <a:endParaRPr lang="en-US" altLang="zh-CN" sz="1000" dirty="0">
                <a:solidFill>
                  <a:srgbClr val="444343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591" y="5210"/>
              <a:ext cx="4523" cy="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第</a:t>
              </a: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14</a:t>
              </a: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行</a:t>
              </a:r>
              <a:endPara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69021" y="5089525"/>
            <a:ext cx="2460204" cy="1061085"/>
            <a:chOff x="2285" y="7377"/>
            <a:chExt cx="3727" cy="1671"/>
          </a:xfrm>
        </p:grpSpPr>
        <p:sp>
          <p:nvSpPr>
            <p:cNvPr id="31" name="矩形 30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285" y="7859"/>
              <a:ext cx="3727" cy="118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>
                <a:lnSpc>
                  <a:spcPct val="120000"/>
                </a:lnSpc>
              </a:pPr>
              <a:r>
                <a: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  <a:sym typeface="+mn-ea"/>
                </a:rPr>
                <a:t>对于配置不足的功能，允许Freyr从最近的峰值加上一个单元中选择到最大可用级别</a:t>
              </a:r>
              <a:endParaRPr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911" y="7377"/>
              <a:ext cx="2006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第</a:t>
              </a: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21</a:t>
              </a: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行</a:t>
              </a:r>
              <a:endPara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342630" y="4787900"/>
            <a:ext cx="3245485" cy="879475"/>
            <a:chOff x="11591" y="7361"/>
            <a:chExt cx="5382" cy="1385"/>
          </a:xfrm>
        </p:grpSpPr>
        <p:sp>
          <p:nvSpPr>
            <p:cNvPr id="36" name="矩形 35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11616" y="7859"/>
              <a:ext cx="5357" cy="887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l">
                <a:lnSpc>
                  <a:spcPct val="120000"/>
                </a:lnSpc>
              </a:pPr>
              <a:r>
                <a: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  <a:sym typeface="+mn-ea"/>
                </a:rPr>
                <a:t>如果没有使用高峰，Freyr被允许从最近的峰值加一个单元到用户请求的级别</a:t>
              </a:r>
              <a:endParaRPr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591" y="7361"/>
              <a:ext cx="48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第</a:t>
              </a:r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18</a:t>
              </a:r>
              <a:r>
                <a:rPr lang="zh-CN" alt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行</a:t>
              </a:r>
              <a:endParaRPr lang="zh-CN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9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保护</a:t>
            </a:r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算法</a:t>
            </a:r>
            <a:endParaRPr lang="zh-CN" altLang="en-US" sz="2400" b="0" dirty="0">
              <a:solidFill>
                <a:srgbClr val="55698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55" y="158750"/>
            <a:ext cx="4908550" cy="669988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922655" y="3348990"/>
            <a:ext cx="2513330" cy="759460"/>
            <a:chOff x="2621" y="3342"/>
            <a:chExt cx="6143" cy="1196"/>
          </a:xfrm>
        </p:grpSpPr>
        <p:sp>
          <p:nvSpPr>
            <p:cNvPr id="6" name="矩形 5" descr="e7d195523061f1c0dc554706afe4c72a60a25314cbaece805811E654B44695D34D35691164BB3D154CCFD5D798F6FEAD99EAA8F1ADC3D4AFA5BC9ED0BB3A4B45073A038AC38E89AB54D31AA59602B9F12209B776749A2CCA36AD07C888D793A35F9D491ED1216934BB3A67970262DCEF660A8C3A8D1E7FE509DD9C96939D9FB9CDC0D2D415A58769"/>
            <p:cNvSpPr/>
            <p:nvPr/>
          </p:nvSpPr>
          <p:spPr>
            <a:xfrm>
              <a:off x="2621" y="3698"/>
              <a:ext cx="6143" cy="84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>
                <a:lnSpc>
                  <a:spcPct val="120000"/>
                </a:lnSpc>
              </a:pPr>
              <a:r>
                <a:rPr sz="120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charset="-122"/>
                  <a:sym typeface="+mn-ea"/>
                </a:rPr>
                <a:t>检查函数的当前状态，即配置过度或配置不足</a:t>
              </a:r>
              <a:endParaRPr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835" y="3342"/>
              <a:ext cx="481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0"/>
                </a:rPr>
                <a:t>第13行</a:t>
              </a:r>
              <a:endParaRPr lang="en-US" altLang="zh-CN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942465" cy="2256790"/>
          </a:xfrm>
          <a:prstGeom prst="rect">
            <a:avLst/>
          </a:prstGeom>
        </p:spPr>
      </p:pic>
      <p:pic>
        <p:nvPicPr>
          <p:cNvPr id="4" name="图片 3" descr="8c4172188fe5e359ecb646d8b6beca93"/>
          <p:cNvPicPr>
            <a:picLocks noChangeAspect="1"/>
          </p:cNvPicPr>
          <p:nvPr/>
        </p:nvPicPr>
        <p:blipFill>
          <a:blip r:embed="rId1"/>
          <a:srcRect t="8779" r="75181"/>
          <a:stretch>
            <a:fillRect/>
          </a:stretch>
        </p:blipFill>
        <p:spPr>
          <a:xfrm flipH="1">
            <a:off x="7083425" y="-2540"/>
            <a:ext cx="5098415" cy="6861810"/>
          </a:xfrm>
          <a:prstGeom prst="rect">
            <a:avLst/>
          </a:prstGeom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073333" y="2872740"/>
            <a:ext cx="1503680" cy="4603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658093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Freyr</a:t>
            </a:r>
            <a:r>
              <a:rPr lang="zh-CN" altLang="en-US" sz="2400" dirty="0">
                <a:solidFill>
                  <a:srgbClr val="658093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评估</a:t>
            </a:r>
            <a:endParaRPr lang="zh-CN" altLang="en-US" sz="2400" dirty="0">
              <a:solidFill>
                <a:srgbClr val="658093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116196" y="1333500"/>
            <a:ext cx="1736725" cy="143256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>
                <a:solidFill>
                  <a:srgbClr val="658093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04</a:t>
            </a:r>
            <a:r>
              <a:rPr lang="en-US" altLang="zh-CN" sz="8800" b="1" dirty="0">
                <a:solidFill>
                  <a:srgbClr val="B71D22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endParaRPr lang="en-US" altLang="zh-CN" sz="8800" b="1" dirty="0">
              <a:solidFill>
                <a:srgbClr val="B71D22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618481" y="3441065"/>
            <a:ext cx="587375" cy="0"/>
          </a:xfrm>
          <a:prstGeom prst="line">
            <a:avLst/>
          </a:prstGeom>
          <a:ln w="28575">
            <a:solidFill>
              <a:srgbClr val="658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15" grpId="0" animBg="1"/>
      <p:bldP spid="15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401320"/>
            <a:ext cx="11213465" cy="6054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1" name="PA_淘宝店chenying0907 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1617345"/>
            <a:ext cx="4684395" cy="362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65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(a)显示了测试工作负载的函数响应延迟的CDF。Freyr的99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%</a:t>
            </a: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功能响应延迟不到19秒，而固定RM、贪婪RM和确保分别为28、25和38秒。</a:t>
            </a: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(b)显示了测试工作负载减缓的</a:t>
            </a:r>
            <a:r>
              <a:rPr lang="zh-CN" sz="1400">
                <a:solidFill>
                  <a:schemeClr val="bg2">
                    <a:lumMod val="50000"/>
                  </a:schemeClr>
                </a:solidFill>
                <a:sym typeface="+mn-ea"/>
              </a:rPr>
              <a:t>分布函数</a:t>
            </a: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。Freyr保持所有调用的99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%</a:t>
            </a: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减速在1.06以下，而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Greedy</a:t>
            </a:r>
            <a:r>
              <a:rPr lang="zh-CN" alt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sym typeface="+mn-ea"/>
              </a:rPr>
              <a:t>ENSURE</a:t>
            </a: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分别为1.58和4.5。由于固定RM不调整资源，所有百分位的放缓保持1.0。</a:t>
            </a: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在OpenWhisk集群上的实验结果表明，Freyr优于其他rm。Freyr从38.8%的功能调用中获取空闲资源，并加速了39.2%的调用。与OpenWhisk中的默认RM相比，在相同的测试工作负载下，将99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%</a:t>
            </a: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响应延迟减少了32.1%。</a:t>
            </a: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44097" name="PA_淘宝店chenying0907 65"/>
          <p:cNvGrpSpPr/>
          <p:nvPr>
            <p:custDataLst>
              <p:tags r:id="rId2"/>
            </p:custDataLst>
          </p:nvPr>
        </p:nvGrpSpPr>
        <p:grpSpPr bwMode="auto">
          <a:xfrm>
            <a:off x="6864350" y="2386511"/>
            <a:ext cx="4512945" cy="3519624"/>
            <a:chOff x="3243" y="1030"/>
            <a:chExt cx="2132" cy="1567"/>
          </a:xfrm>
        </p:grpSpPr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pic>
          <p:nvPicPr>
            <p:cNvPr id="44099" name="Picture 67" descr="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" y="1030"/>
              <a:ext cx="2025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00" name="Rectangle 68"/>
            <p:cNvSpPr>
              <a:spLocks noChangeArrowheads="1"/>
            </p:cNvSpPr>
            <p:nvPr/>
          </p:nvSpPr>
          <p:spPr bwMode="auto">
            <a:xfrm>
              <a:off x="3399" y="1111"/>
              <a:ext cx="1871" cy="1031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pic>
        <p:nvPicPr>
          <p:cNvPr id="2" name="图片 1" descr="8c4172188fe5e359ecb646d8b6beca93"/>
          <p:cNvPicPr>
            <a:picLocks noChangeAspect="1"/>
          </p:cNvPicPr>
          <p:nvPr/>
        </p:nvPicPr>
        <p:blipFill>
          <a:blip r:embed="rId5"/>
          <a:srcRect t="8779" r="71249"/>
          <a:stretch>
            <a:fillRect/>
          </a:stretch>
        </p:blipFill>
        <p:spPr>
          <a:xfrm flipV="1">
            <a:off x="-635" y="-2540"/>
            <a:ext cx="1387475" cy="1612900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总结</a:t>
            </a:r>
            <a:endParaRPr lang="zh-CN" altLang="en-US" sz="2400" b="0" dirty="0">
              <a:solidFill>
                <a:srgbClr val="65809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91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8c4172188fe5e359ecb646d8b6beca93"/>
          <p:cNvPicPr>
            <a:picLocks noChangeAspect="1"/>
          </p:cNvPicPr>
          <p:nvPr/>
        </p:nvPicPr>
        <p:blipFill>
          <a:blip r:embed="rId1"/>
          <a:srcRect r="71249"/>
          <a:stretch>
            <a:fillRect/>
          </a:stretch>
        </p:blipFill>
        <p:spPr>
          <a:xfrm>
            <a:off x="-635" y="1795780"/>
            <a:ext cx="3972560" cy="5059680"/>
          </a:xfrm>
          <a:prstGeom prst="rect">
            <a:avLst/>
          </a:prstGeom>
        </p:spPr>
      </p:pic>
      <p:pic>
        <p:nvPicPr>
          <p:cNvPr id="5" name="图片 4" descr="8c4172188fe5e359ecb646d8b6beca93"/>
          <p:cNvPicPr>
            <a:picLocks noChangeAspect="1"/>
          </p:cNvPicPr>
          <p:nvPr/>
        </p:nvPicPr>
        <p:blipFill>
          <a:blip r:embed="rId1"/>
          <a:srcRect l="55480"/>
          <a:stretch>
            <a:fillRect/>
          </a:stretch>
        </p:blipFill>
        <p:spPr>
          <a:xfrm>
            <a:off x="6160135" y="2540"/>
            <a:ext cx="6038215" cy="68529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29715" y="2489200"/>
            <a:ext cx="65087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dist"/>
            <a:r>
              <a:rPr lang="en-US" altLang="zh-CN" sz="2000">
                <a:solidFill>
                  <a:srgbClr val="146193"/>
                </a:solidFill>
              </a:rPr>
              <a:t>S</a:t>
            </a:r>
            <a:r>
              <a:rPr lang="zh-CN" altLang="en-US" sz="2000">
                <a:solidFill>
                  <a:srgbClr val="146193"/>
                </a:solidFill>
              </a:rPr>
              <a:t>incerely thank you for your listening</a:t>
            </a:r>
            <a:endParaRPr lang="zh-CN" altLang="en-US" sz="2000">
              <a:solidFill>
                <a:srgbClr val="146193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564005" y="2957830"/>
            <a:ext cx="6419215" cy="6350"/>
          </a:xfrm>
          <a:prstGeom prst="line">
            <a:avLst/>
          </a:prstGeom>
          <a:ln>
            <a:solidFill>
              <a:srgbClr val="8497B0">
                <a:alpha val="3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472565" y="1752600"/>
            <a:ext cx="700214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zh-CN" sz="4800">
                <a:solidFill>
                  <a:srgbClr val="146193"/>
                </a:solidFill>
                <a:latin typeface="腾祥睿黑简-W2" panose="01010104010101010101" charset="-122"/>
                <a:ea typeface="腾祥睿黑简-W2" panose="01010104010101010101" charset="-122"/>
              </a:rPr>
              <a:t>再次衷心感谢您的聆听！</a:t>
            </a:r>
            <a:endParaRPr lang="zh-CN" altLang="zh-CN" sz="4800">
              <a:solidFill>
                <a:srgbClr val="146193"/>
              </a:solidFill>
              <a:latin typeface="腾祥睿黑简-W2" panose="01010104010101010101" charset="-122"/>
              <a:ea typeface="腾祥睿黑简-W2" panose="0101010401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5425" y="3677285"/>
            <a:ext cx="206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锐字云字库细圆体1.0" panose="02010604000000000000" charset="-122"/>
                <a:ea typeface="锐字云字库细圆体1.0" panose="02010604000000000000" charset="-122"/>
              </a:rPr>
              <a:t>汇报人：</a:t>
            </a:r>
            <a:r>
              <a:rPr lang="zh-CN" altLang="en-US" b="1">
                <a:solidFill>
                  <a:schemeClr val="bg1">
                    <a:lumMod val="65000"/>
                  </a:schemeClr>
                </a:solidFill>
                <a:latin typeface="锐字云字库细圆体1.0" panose="02010604000000000000" charset="-122"/>
                <a:ea typeface="锐字云字库细圆体1.0" panose="02010604000000000000" charset="-122"/>
              </a:rPr>
              <a:t>崔占普</a:t>
            </a:r>
            <a:endParaRPr lang="zh-CN" altLang="en-US" b="1">
              <a:solidFill>
                <a:schemeClr val="bg1">
                  <a:lumMod val="65000"/>
                </a:schemeClr>
              </a:solidFill>
              <a:latin typeface="锐字云字库细圆体1.0" panose="02010604000000000000" charset="-122"/>
              <a:ea typeface="锐字云字库细圆体1.0" panose="02010604000000000000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49"/>
                            </p:stCondLst>
                            <p:childTnLst>
                              <p:par>
                                <p:cTn id="2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49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849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8c4172188fe5e359ecb646d8b6beca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71249"/>
          <a:stretch>
            <a:fillRect/>
          </a:stretch>
        </p:blipFill>
        <p:spPr>
          <a:xfrm flipH="1" flipV="1">
            <a:off x="8244205" y="-3175"/>
            <a:ext cx="3972560" cy="5059680"/>
          </a:xfrm>
          <a:prstGeom prst="rect">
            <a:avLst/>
          </a:prstGeom>
        </p:spPr>
      </p:pic>
      <p:pic>
        <p:nvPicPr>
          <p:cNvPr id="5" name="图片 4" descr="8c4172188fe5e359ecb646d8b6beca93"/>
          <p:cNvPicPr>
            <a:picLocks noChangeAspect="1"/>
          </p:cNvPicPr>
          <p:nvPr/>
        </p:nvPicPr>
        <p:blipFill>
          <a:blip r:embed="rId2"/>
          <a:srcRect l="55480" r="3493"/>
          <a:stretch>
            <a:fillRect/>
          </a:stretch>
        </p:blipFill>
        <p:spPr>
          <a:xfrm flipH="1">
            <a:off x="-635" y="-3175"/>
            <a:ext cx="5213350" cy="686435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500370" y="2301240"/>
            <a:ext cx="2933317" cy="583565"/>
            <a:chOff x="8705" y="3624"/>
            <a:chExt cx="4313" cy="919"/>
          </a:xfrm>
        </p:grpSpPr>
        <p:sp>
          <p:nvSpPr>
            <p:cNvPr id="15" name="文本框 13"/>
            <p:cNvSpPr txBox="1">
              <a:spLocks noChangeArrowheads="1"/>
            </p:cNvSpPr>
            <p:nvPr/>
          </p:nvSpPr>
          <p:spPr bwMode="auto">
            <a:xfrm>
              <a:off x="8890" y="3624"/>
              <a:ext cx="4128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文章背景</a:t>
              </a:r>
              <a:endParaRPr lang="zh-CN" altLang="en-US" sz="2400" dirty="0">
                <a:solidFill>
                  <a:srgbClr val="658093"/>
                </a:solidFill>
                <a:latin typeface="锐字云字库细圆体1.0" panose="02010604000000000000" charset="-122"/>
                <a:ea typeface="锐字云字库细圆体1.0" panose="02010604000000000000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05" y="3727"/>
              <a:ext cx="955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658093"/>
                  </a:solidFill>
                  <a:latin typeface="锐字云字库细圆体1.0" panose="02010604000000000000" charset="-122"/>
                  <a:ea typeface="锐字云字库细圆体1.0" panose="02010604000000000000" charset="-122"/>
                </a:rPr>
                <a:t>01</a:t>
              </a:r>
              <a:endParaRPr lang="en-US" altLang="zh-CN" sz="2800" dirty="0">
                <a:solidFill>
                  <a:srgbClr val="658093"/>
                </a:solidFill>
                <a:latin typeface="锐字云字库细圆体1.0" panose="02010604000000000000" charset="-122"/>
                <a:ea typeface="锐字云字库细圆体1.0" panose="02010604000000000000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00370" y="2978785"/>
            <a:ext cx="3323700" cy="589915"/>
            <a:chOff x="8705" y="4691"/>
            <a:chExt cx="4887" cy="929"/>
          </a:xfrm>
        </p:grpSpPr>
        <p:sp>
          <p:nvSpPr>
            <p:cNvPr id="16" name="文本框 14"/>
            <p:cNvSpPr txBox="1">
              <a:spLocks noChangeArrowheads="1"/>
            </p:cNvSpPr>
            <p:nvPr/>
          </p:nvSpPr>
          <p:spPr bwMode="auto">
            <a:xfrm>
              <a:off x="9464" y="4691"/>
              <a:ext cx="4128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Freyr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架构介绍</a:t>
              </a:r>
              <a:endParaRPr lang="zh-CN" altLang="en-US" sz="2400" dirty="0">
                <a:solidFill>
                  <a:srgbClr val="658093"/>
                </a:solidFill>
                <a:latin typeface="锐字云字库细圆体1.0" panose="02010604000000000000" charset="-122"/>
                <a:ea typeface="锐字云字库细圆体1.0" panose="02010604000000000000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705" y="4804"/>
              <a:ext cx="1018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658093"/>
                  </a:solidFill>
                  <a:latin typeface="锐字云字库细圆体1.0" panose="02010604000000000000" charset="-122"/>
                  <a:ea typeface="锐字云字库细圆体1.0" panose="02010604000000000000" charset="-122"/>
                </a:rPr>
                <a:t>02</a:t>
              </a:r>
              <a:endParaRPr lang="en-US" altLang="zh-CN" sz="2800" dirty="0">
                <a:solidFill>
                  <a:srgbClr val="658093"/>
                </a:solidFill>
                <a:latin typeface="锐字云字库细圆体1.0" panose="02010604000000000000" charset="-122"/>
                <a:ea typeface="锐字云字库细圆体1.0" panose="0201060400000000000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0370" y="3734435"/>
            <a:ext cx="3296496" cy="518160"/>
            <a:chOff x="8705" y="5881"/>
            <a:chExt cx="4847" cy="816"/>
          </a:xfrm>
        </p:grpSpPr>
        <p:sp>
          <p:nvSpPr>
            <p:cNvPr id="18" name="文本框 15"/>
            <p:cNvSpPr txBox="1">
              <a:spLocks noChangeArrowheads="1"/>
            </p:cNvSpPr>
            <p:nvPr/>
          </p:nvSpPr>
          <p:spPr bwMode="auto">
            <a:xfrm>
              <a:off x="9424" y="5955"/>
              <a:ext cx="4128" cy="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lvl="0">
                <a:buNone/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   Freyr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设计过程</a:t>
              </a:r>
              <a:endParaRPr lang="zh-CN" altLang="en-US" sz="2400" dirty="0">
                <a:solidFill>
                  <a:srgbClr val="658093"/>
                </a:solidFill>
                <a:latin typeface="锐字云字库细圆体1.0" panose="02010604000000000000" charset="-122"/>
                <a:ea typeface="锐字云字库细圆体1.0" panose="02010604000000000000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705" y="5881"/>
              <a:ext cx="1018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658093"/>
                  </a:solidFill>
                  <a:latin typeface="锐字云字库细圆体1.0" panose="02010604000000000000" charset="-122"/>
                  <a:ea typeface="锐字云字库细圆体1.0" panose="02010604000000000000" charset="-122"/>
                </a:rPr>
                <a:t>03</a:t>
              </a:r>
              <a:endParaRPr lang="en-US" altLang="zh-CN" sz="2800" dirty="0">
                <a:solidFill>
                  <a:srgbClr val="658093"/>
                </a:solidFill>
                <a:latin typeface="锐字云字库细圆体1.0" panose="02010604000000000000" charset="-122"/>
                <a:ea typeface="锐字云字库细圆体1.0" panose="02010604000000000000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00370" y="4351020"/>
            <a:ext cx="3457002" cy="585470"/>
            <a:chOff x="8705" y="6852"/>
            <a:chExt cx="5083" cy="922"/>
          </a:xfrm>
        </p:grpSpPr>
        <p:sp>
          <p:nvSpPr>
            <p:cNvPr id="19" name="文本框 16"/>
            <p:cNvSpPr txBox="1">
              <a:spLocks noChangeArrowheads="1"/>
            </p:cNvSpPr>
            <p:nvPr/>
          </p:nvSpPr>
          <p:spPr bwMode="auto">
            <a:xfrm>
              <a:off x="9660" y="6852"/>
              <a:ext cx="4128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ctr">
                <a:lnSpc>
                  <a:spcPct val="130000"/>
                </a:lnSpc>
                <a:buNone/>
              </a:pPr>
              <a:r>
                <a: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Freyr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评价与</a:t>
              </a:r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总结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705" y="6958"/>
              <a:ext cx="1018" cy="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rgbClr val="658093"/>
                  </a:solidFill>
                  <a:latin typeface="锐字云字库细圆体1.0" panose="02010604000000000000" charset="-122"/>
                  <a:ea typeface="锐字云字库细圆体1.0" panose="02010604000000000000" charset="-122"/>
                </a:rPr>
                <a:t>04</a:t>
              </a:r>
              <a:endParaRPr lang="en-US" altLang="zh-CN" sz="2800" dirty="0">
                <a:solidFill>
                  <a:srgbClr val="658093"/>
                </a:solidFill>
                <a:latin typeface="锐字云字库细圆体1.0" panose="02010604000000000000" charset="-122"/>
                <a:ea typeface="锐字云字库细圆体1.0" panose="02010604000000000000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750031" y="1631552"/>
            <a:ext cx="1899285" cy="1284605"/>
            <a:chOff x="2626783" y="2277020"/>
            <a:chExt cx="1899285" cy="1284605"/>
          </a:xfrm>
        </p:grpSpPr>
        <p:grpSp>
          <p:nvGrpSpPr>
            <p:cNvPr id="25" name="组合 24"/>
            <p:cNvGrpSpPr/>
            <p:nvPr/>
          </p:nvGrpSpPr>
          <p:grpSpPr>
            <a:xfrm>
              <a:off x="2626783" y="2277020"/>
              <a:ext cx="1838960" cy="1284605"/>
              <a:chOff x="2684915" y="2277020"/>
              <a:chExt cx="1838960" cy="128460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773815" y="2978060"/>
                <a:ext cx="166116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8497B0"/>
                    </a:solidFill>
                    <a:latin typeface="Impact" panose="020B0806030902050204" pitchFamily="34" charset="0"/>
                    <a:ea typeface="华文细黑" panose="02010600040101010101" pitchFamily="2" charset="-122"/>
                  </a:rPr>
                  <a:t>CONTENT</a:t>
                </a:r>
                <a:endParaRPr lang="en-US" altLang="zh-CN" sz="3200" dirty="0">
                  <a:solidFill>
                    <a:srgbClr val="8497B0"/>
                  </a:solidFill>
                  <a:latin typeface="Impact" panose="020B0806030902050204" pitchFamily="34" charset="0"/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684915" y="2277020"/>
                <a:ext cx="1838960" cy="822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800" dirty="0">
                    <a:solidFill>
                      <a:srgbClr val="8497B0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目录</a:t>
                </a:r>
                <a:endParaRPr lang="zh-CN" altLang="en-US" sz="4800" dirty="0">
                  <a:solidFill>
                    <a:srgbClr val="8497B0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</p:grpSp>
        <p:sp>
          <p:nvSpPr>
            <p:cNvPr id="26" name="L 形 25"/>
            <p:cNvSpPr/>
            <p:nvPr/>
          </p:nvSpPr>
          <p:spPr>
            <a:xfrm rot="2493705" flipH="1" flipV="1">
              <a:off x="4363508" y="3196500"/>
              <a:ext cx="162560" cy="162560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658093"/>
            </a:solidFill>
            <a:ln>
              <a:solidFill>
                <a:srgbClr val="658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D7351"/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2493705" flipH="1" flipV="1">
              <a:off x="4235238" y="3208565"/>
              <a:ext cx="144145" cy="144145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658093"/>
            </a:solidFill>
            <a:ln>
              <a:solidFill>
                <a:srgbClr val="6580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3D7351"/>
                </a:solidFill>
                <a:ea typeface="华文细黑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942465" cy="2256790"/>
          </a:xfrm>
          <a:prstGeom prst="rect">
            <a:avLst/>
          </a:prstGeom>
        </p:spPr>
      </p:pic>
      <p:pic>
        <p:nvPicPr>
          <p:cNvPr id="4" name="图片 3" descr="8c4172188fe5e359ecb646d8b6beca93"/>
          <p:cNvPicPr>
            <a:picLocks noChangeAspect="1"/>
          </p:cNvPicPr>
          <p:nvPr/>
        </p:nvPicPr>
        <p:blipFill>
          <a:blip r:embed="rId1"/>
          <a:srcRect t="8779" r="75181"/>
          <a:stretch>
            <a:fillRect/>
          </a:stretch>
        </p:blipFill>
        <p:spPr>
          <a:xfrm flipH="1">
            <a:off x="7083425" y="-2540"/>
            <a:ext cx="5098415" cy="6861810"/>
          </a:xfrm>
          <a:prstGeom prst="rect">
            <a:avLst/>
          </a:prstGeom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124133" y="2872740"/>
            <a:ext cx="1402080" cy="4603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658093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文章</a:t>
            </a:r>
            <a:r>
              <a:rPr lang="zh-CN" altLang="en-US" sz="2400" dirty="0">
                <a:solidFill>
                  <a:srgbClr val="658093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背景</a:t>
            </a:r>
            <a:endParaRPr lang="zh-CN" altLang="en-US" sz="2400" dirty="0">
              <a:solidFill>
                <a:srgbClr val="658093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116196" y="1333500"/>
            <a:ext cx="1736725" cy="143256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>
                <a:solidFill>
                  <a:srgbClr val="658093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01</a:t>
            </a:r>
            <a:r>
              <a:rPr lang="en-US" altLang="zh-CN" sz="8800" b="1" dirty="0">
                <a:solidFill>
                  <a:srgbClr val="B71D22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endParaRPr lang="en-US" altLang="zh-CN" sz="8800" b="1" dirty="0">
              <a:solidFill>
                <a:srgbClr val="B71D22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8" name="文本框 66"/>
          <p:cNvSpPr txBox="1">
            <a:spLocks noChangeArrowheads="1"/>
          </p:cNvSpPr>
          <p:nvPr/>
        </p:nvSpPr>
        <p:spPr bwMode="auto">
          <a:xfrm>
            <a:off x="3522345" y="3450590"/>
            <a:ext cx="4688205" cy="33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此部分介绍了分享之前需要介绍的一些基础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概念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618481" y="3441065"/>
            <a:ext cx="587375" cy="0"/>
          </a:xfrm>
          <a:prstGeom prst="line">
            <a:avLst/>
          </a:prstGeom>
          <a:ln w="28575">
            <a:solidFill>
              <a:srgbClr val="658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Pct val="2759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75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6" grpId="1" bldLvl="0" animBg="1"/>
      <p:bldP spid="15" grpId="0" animBg="1"/>
      <p:bldP spid="15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9"/>
          <p:cNvSpPr txBox="1"/>
          <p:nvPr/>
        </p:nvSpPr>
        <p:spPr>
          <a:xfrm>
            <a:off x="1812290" y="4150360"/>
            <a:ext cx="1487805" cy="2493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Arial Narrow" panose="020B0606020202030204" charset="0"/>
                <a:sym typeface="+mn-ea"/>
              </a:rPr>
              <a:t>是一种事件驱动的模型，其中功能是响应预定义或按需触发而执行的代码单元。无服务器功能可用于运行代码、构建移动和Web应用程序、管理容器以及处理其他云计算任务。</a:t>
            </a:r>
            <a:r>
              <a:rPr lang="en-US" altLang="zh-CN" sz="1200">
                <a:solidFill>
                  <a:schemeClr val="bg2">
                    <a:lumMod val="50000"/>
                  </a:schemeClr>
                </a:solidFill>
                <a:latin typeface="Arial Narrow" panose="020B0606020202030204" charset="0"/>
                <a:sym typeface="+mn-ea"/>
              </a:rPr>
              <a:t>.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Arial Narrow" panose="020B0606020202030204" charset="0"/>
              <a:ea typeface="+mj-ea"/>
              <a:sym typeface="+mn-ea"/>
            </a:endParaRPr>
          </a:p>
        </p:txBody>
      </p:sp>
      <p:sp>
        <p:nvSpPr>
          <p:cNvPr id="23" name="TextBox 31"/>
          <p:cNvSpPr txBox="1"/>
          <p:nvPr/>
        </p:nvSpPr>
        <p:spPr>
          <a:xfrm>
            <a:off x="3949700" y="4150360"/>
            <a:ext cx="1518920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200">
                <a:solidFill>
                  <a:schemeClr val="bg2">
                    <a:lumMod val="50000"/>
                  </a:schemeClr>
                </a:solidFill>
                <a:latin typeface="Arial Narrow" panose="020B0606020202030204" charset="0"/>
                <a:sym typeface="+mn-ea"/>
              </a:rPr>
              <a:t>分配在此点以外的资源不能再提高函数的性能，但分配在此点以下的资源会严重降低性能</a:t>
            </a:r>
            <a:endParaRPr sz="1200">
              <a:solidFill>
                <a:schemeClr val="bg2">
                  <a:lumMod val="50000"/>
                </a:schemeClr>
              </a:solidFill>
              <a:latin typeface="Arial Narrow" panose="020B0606020202030204" charset="0"/>
              <a:sym typeface="+mn-ea"/>
            </a:endParaRPr>
          </a:p>
        </p:txBody>
      </p:sp>
      <p:sp>
        <p:nvSpPr>
          <p:cNvPr id="24" name="TextBox 32"/>
          <p:cNvSpPr txBox="1"/>
          <p:nvPr/>
        </p:nvSpPr>
        <p:spPr>
          <a:xfrm>
            <a:off x="6116955" y="4150360"/>
            <a:ext cx="15189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Arial Narrow" panose="020B0606020202030204" charset="0"/>
                <a:sym typeface="+mn-ea"/>
              </a:rPr>
              <a:t>对现有的资源管理器进行</a:t>
            </a: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Arial Narrow" panose="020B0606020202030204" charset="0"/>
                <a:sym typeface="+mn-ea"/>
              </a:rPr>
              <a:t>对比</a:t>
            </a:r>
            <a:endParaRPr lang="zh-CN" altLang="en-US" sz="1200">
              <a:solidFill>
                <a:schemeClr val="bg2">
                  <a:lumMod val="50000"/>
                </a:schemeClr>
              </a:solidFill>
              <a:latin typeface="Arial Narrow" panose="020B0606020202030204" charset="0"/>
              <a:sym typeface="+mn-ea"/>
            </a:endParaRPr>
          </a:p>
        </p:txBody>
      </p:sp>
      <p:sp>
        <p:nvSpPr>
          <p:cNvPr id="25" name="TextBox 33"/>
          <p:cNvSpPr txBox="1"/>
          <p:nvPr/>
        </p:nvSpPr>
        <p:spPr>
          <a:xfrm>
            <a:off x="8315960" y="4150360"/>
            <a:ext cx="1518920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algn="ctr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chemeClr val="bg2">
                    <a:lumMod val="50000"/>
                  </a:schemeClr>
                </a:solidFill>
                <a:latin typeface="Arial Narrow" panose="020B0606020202030204" charset="0"/>
                <a:sym typeface="+mn-ea"/>
              </a:rPr>
              <a:t>深度学习、强化学习、马尔可夫决策过程</a:t>
            </a:r>
            <a:r>
              <a:rPr lang="en-US" altLang="zh-CN" sz="1200">
                <a:solidFill>
                  <a:schemeClr val="bg2">
                    <a:lumMod val="50000"/>
                  </a:schemeClr>
                </a:solidFill>
                <a:latin typeface="Arial Narrow" panose="020B0606020202030204" charset="0"/>
                <a:sym typeface="+mn-ea"/>
              </a:rPr>
              <a:t>.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Arial Narrow" panose="020B0606020202030204" charset="0"/>
              <a:ea typeface="+mj-ea"/>
              <a:sym typeface="+mn-ea"/>
            </a:endParaRPr>
          </a:p>
        </p:txBody>
      </p:sp>
      <p:sp>
        <p:nvSpPr>
          <p:cNvPr id="26" name="燕尾形箭头 25"/>
          <p:cNvSpPr/>
          <p:nvPr/>
        </p:nvSpPr>
        <p:spPr>
          <a:xfrm>
            <a:off x="910749" y="2755205"/>
            <a:ext cx="10017869" cy="239559"/>
          </a:xfrm>
          <a:prstGeom prst="notchedRightArrow">
            <a:avLst/>
          </a:prstGeom>
          <a:solidFill>
            <a:srgbClr val="71A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anchor="ctr"/>
          <a:lstStyle/>
          <a:p>
            <a:pPr algn="ctr" defTabSz="913765">
              <a:defRPr/>
            </a:pPr>
            <a:endParaRPr lang="zh-CN" altLang="en-US" sz="3335"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744106" y="2170927"/>
            <a:ext cx="1626869" cy="1388032"/>
            <a:chOff x="1229351" y="3334906"/>
            <a:chExt cx="1071148" cy="914014"/>
          </a:xfrm>
        </p:grpSpPr>
        <p:grpSp>
          <p:nvGrpSpPr>
            <p:cNvPr id="28" name="组合 2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658093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658093"/>
                  </a:solidFill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29" name="TextBox 3"/>
            <p:cNvSpPr txBox="1"/>
            <p:nvPr/>
          </p:nvSpPr>
          <p:spPr>
            <a:xfrm>
              <a:off x="1229351" y="3673243"/>
              <a:ext cx="1071148" cy="24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658093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无服务器</a:t>
              </a:r>
              <a:r>
                <a:rPr lang="zh-CN" altLang="en-US" b="1" dirty="0">
                  <a:solidFill>
                    <a:srgbClr val="658093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计算 </a:t>
              </a:r>
              <a:endParaRPr lang="zh-CN" altLang="en-US" b="1" dirty="0">
                <a:solidFill>
                  <a:srgbClr val="658093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905418" y="2228580"/>
            <a:ext cx="1388213" cy="1388032"/>
            <a:chOff x="1278794" y="3334906"/>
            <a:chExt cx="914014" cy="914014"/>
          </a:xfrm>
        </p:grpSpPr>
        <p:grpSp>
          <p:nvGrpSpPr>
            <p:cNvPr id="33" name="组合 32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5" name="同心圆 3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58093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58093"/>
                  </a:solidFill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34" name="TextBox 8"/>
            <p:cNvSpPr txBox="1"/>
            <p:nvPr/>
          </p:nvSpPr>
          <p:spPr>
            <a:xfrm>
              <a:off x="1298330" y="3669985"/>
              <a:ext cx="872973" cy="24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658093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资源</a:t>
              </a:r>
              <a:r>
                <a:rPr lang="zh-CN" altLang="en-US" b="1" dirty="0">
                  <a:solidFill>
                    <a:srgbClr val="658093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饱和点</a:t>
              </a:r>
              <a:endParaRPr lang="zh-CN" altLang="en-US" b="1" dirty="0">
                <a:solidFill>
                  <a:srgbClr val="658093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047064" y="2223632"/>
            <a:ext cx="1388213" cy="1388032"/>
            <a:chOff x="1278794" y="3334906"/>
            <a:chExt cx="914014" cy="914014"/>
          </a:xfrm>
        </p:grpSpPr>
        <p:grpSp>
          <p:nvGrpSpPr>
            <p:cNvPr id="38" name="组合 37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同心圆 3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58093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58093"/>
                  </a:solidFill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39" name="TextBox 13"/>
            <p:cNvSpPr txBox="1"/>
            <p:nvPr/>
          </p:nvSpPr>
          <p:spPr>
            <a:xfrm>
              <a:off x="1298330" y="3689957"/>
              <a:ext cx="872973" cy="24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658093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资源</a:t>
              </a:r>
              <a:r>
                <a:rPr lang="zh-CN" altLang="en-US" b="1" dirty="0">
                  <a:solidFill>
                    <a:srgbClr val="658093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管理器</a:t>
              </a:r>
              <a:endParaRPr lang="zh-CN" altLang="en-US" b="1" dirty="0">
                <a:solidFill>
                  <a:srgbClr val="658093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19510" y="2228804"/>
            <a:ext cx="3287398" cy="1409808"/>
            <a:chOff x="1222242" y="3320567"/>
            <a:chExt cx="2164457" cy="928353"/>
          </a:xfrm>
        </p:grpSpPr>
        <p:grpSp>
          <p:nvGrpSpPr>
            <p:cNvPr id="43" name="组合 42"/>
            <p:cNvGrpSpPr/>
            <p:nvPr/>
          </p:nvGrpSpPr>
          <p:grpSpPr>
            <a:xfrm>
              <a:off x="1278794" y="3320567"/>
              <a:ext cx="2103183" cy="928353"/>
              <a:chOff x="304800" y="610339"/>
              <a:chExt cx="9205312" cy="4063261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5" name="同心圆 4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58093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658093"/>
                  </a:solidFill>
                  <a:effectLst/>
                  <a:latin typeface="+mj-ea"/>
                  <a:ea typeface="+mj-ea"/>
                </a:endParaRPr>
              </a:p>
            </p:txBody>
          </p:sp>
          <p:sp>
            <p:nvSpPr>
              <p:cNvPr id="2" name="椭圆 1"/>
              <p:cNvSpPr/>
              <p:nvPr/>
            </p:nvSpPr>
            <p:spPr>
              <a:xfrm>
                <a:off x="5684238" y="610339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658093"/>
                  </a:solidFill>
                  <a:effectLst/>
                  <a:latin typeface="+mj-ea"/>
                  <a:ea typeface="+mj-ea"/>
                </a:endParaRPr>
              </a:p>
            </p:txBody>
          </p:sp>
        </p:grpSp>
        <p:sp>
          <p:nvSpPr>
            <p:cNvPr id="44" name="TextBox 18"/>
            <p:cNvSpPr txBox="1"/>
            <p:nvPr/>
          </p:nvSpPr>
          <p:spPr>
            <a:xfrm>
              <a:off x="2513726" y="3672131"/>
              <a:ext cx="872973" cy="24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658093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面临的挑战</a:t>
              </a:r>
              <a:endParaRPr lang="zh-CN" altLang="en-US" b="1" dirty="0">
                <a:solidFill>
                  <a:srgbClr val="658093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3" name="TextBox 18"/>
            <p:cNvSpPr txBox="1"/>
            <p:nvPr/>
          </p:nvSpPr>
          <p:spPr>
            <a:xfrm>
              <a:off x="1222242" y="3671713"/>
              <a:ext cx="1023486" cy="2425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 b="1" dirty="0">
                  <a:solidFill>
                    <a:srgbClr val="658093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深度强化</a:t>
              </a:r>
              <a:r>
                <a:rPr lang="zh-CN" altLang="en-US" b="1" dirty="0">
                  <a:solidFill>
                    <a:srgbClr val="658093"/>
                  </a:solidFill>
                  <a:effectLst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学习</a:t>
              </a:r>
              <a:endParaRPr lang="zh-CN" altLang="en-US" b="1" dirty="0">
                <a:solidFill>
                  <a:srgbClr val="658093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47" name="椭圆 46"/>
          <p:cNvSpPr/>
          <p:nvPr/>
        </p:nvSpPr>
        <p:spPr>
          <a:xfrm>
            <a:off x="1840252" y="2048408"/>
            <a:ext cx="527813" cy="527745"/>
          </a:xfrm>
          <a:prstGeom prst="ellipse">
            <a:avLst/>
          </a:prstGeom>
          <a:solidFill>
            <a:srgbClr val="71A4A8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132788" y="2036668"/>
            <a:ext cx="527813" cy="527745"/>
          </a:xfrm>
          <a:prstGeom prst="ellipse">
            <a:avLst/>
          </a:prstGeom>
          <a:solidFill>
            <a:srgbClr val="71A4A8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052468" y="2048408"/>
            <a:ext cx="527813" cy="527745"/>
          </a:xfrm>
          <a:prstGeom prst="ellipse">
            <a:avLst/>
          </a:prstGeom>
          <a:solidFill>
            <a:srgbClr val="71A4A8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8385231" y="2048408"/>
            <a:ext cx="527813" cy="527745"/>
          </a:xfrm>
          <a:prstGeom prst="ellipse">
            <a:avLst/>
          </a:prstGeom>
          <a:solidFill>
            <a:srgbClr val="71A4A8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51" name="Freeform 34"/>
          <p:cNvSpPr>
            <a:spLocks noEditPoints="1"/>
          </p:cNvSpPr>
          <p:nvPr/>
        </p:nvSpPr>
        <p:spPr bwMode="auto">
          <a:xfrm>
            <a:off x="1987345" y="2161787"/>
            <a:ext cx="273375" cy="280532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2" name="Freeform 26"/>
          <p:cNvSpPr>
            <a:spLocks noEditPoints="1"/>
          </p:cNvSpPr>
          <p:nvPr/>
        </p:nvSpPr>
        <p:spPr bwMode="auto">
          <a:xfrm>
            <a:off x="4271649" y="2177028"/>
            <a:ext cx="250089" cy="247027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3" name="Freeform 35"/>
          <p:cNvSpPr>
            <a:spLocks noEditPoints="1"/>
          </p:cNvSpPr>
          <p:nvPr/>
        </p:nvSpPr>
        <p:spPr bwMode="auto">
          <a:xfrm>
            <a:off x="8528887" y="2182244"/>
            <a:ext cx="240501" cy="260075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sp>
        <p:nvSpPr>
          <p:cNvPr id="54" name="Freeform 20"/>
          <p:cNvSpPr>
            <a:spLocks noEditPoints="1"/>
          </p:cNvSpPr>
          <p:nvPr/>
        </p:nvSpPr>
        <p:spPr bwMode="auto">
          <a:xfrm>
            <a:off x="6198740" y="2164284"/>
            <a:ext cx="235268" cy="295992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000">
              <a:latin typeface="+mj-ea"/>
              <a:ea typeface="+mj-ea"/>
            </a:endParaRPr>
          </a:p>
        </p:txBody>
      </p:sp>
      <p:pic>
        <p:nvPicPr>
          <p:cNvPr id="5" name="图片 4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387475" cy="1612900"/>
          </a:xfrm>
          <a:prstGeom prst="rect">
            <a:avLst/>
          </a:prstGeom>
        </p:spPr>
      </p:pic>
      <p:sp>
        <p:nvSpPr>
          <p:cNvPr id="6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文章</a:t>
            </a:r>
            <a:r>
              <a:rPr lang="zh-CN" altLang="en-US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背景</a:t>
            </a:r>
            <a:endParaRPr lang="zh-CN" altLang="en-US" sz="2400" b="0" dirty="0">
              <a:solidFill>
                <a:srgbClr val="65809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/>
      </p:transition>
    </mc:Choice>
    <mc:Fallback>
      <p:transition spd="slow">
        <p:random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Par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 p14:presetBounceEnd="44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 p14:presetBounceEnd="44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4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3" grpId="0"/>
          <p:bldP spid="24" grpId="0"/>
          <p:bldP spid="25" grpId="0"/>
          <p:bldP spid="26" grpId="0" bldLvl="0" animBg="1"/>
          <p:bldP spid="47" grpId="0" bldLvl="0" animBg="1"/>
          <p:bldP spid="48" grpId="0" bldLvl="0" animBg="1"/>
          <p:bldP spid="49" grpId="0" bldLvl="0" animBg="1"/>
          <p:bldP spid="50" grpId="0" bldLvl="0" animBg="1"/>
          <p:bldP spid="51" grpId="0" bldLvl="0" animBg="1"/>
          <p:bldP spid="52" grpId="0" bldLvl="0" animBg="1"/>
          <p:bldP spid="53" grpId="0" bldLvl="0" animBg="1"/>
          <p:bldP spid="54" grpId="0" bldLvl="0" animBg="1"/>
          <p:bldP spid="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clickPar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7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0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6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/>
          <p:bldP spid="23" grpId="0"/>
          <p:bldP spid="24" grpId="0"/>
          <p:bldP spid="25" grpId="0"/>
          <p:bldP spid="26" grpId="0" bldLvl="0" animBg="1"/>
          <p:bldP spid="47" grpId="0" bldLvl="0" animBg="1"/>
          <p:bldP spid="48" grpId="0" bldLvl="0" animBg="1"/>
          <p:bldP spid="49" grpId="0" bldLvl="0" animBg="1"/>
          <p:bldP spid="50" grpId="0" bldLvl="0" animBg="1"/>
          <p:bldP spid="51" grpId="0" bldLvl="0" animBg="1"/>
          <p:bldP spid="52" grpId="0" bldLvl="0" animBg="1"/>
          <p:bldP spid="53" grpId="0" bldLvl="0" animBg="1"/>
          <p:bldP spid="54" grpId="0" bldLvl="0" animBg="1"/>
          <p:bldP spid="6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55140" y="1584325"/>
            <a:ext cx="5684520" cy="2995930"/>
          </a:xfrm>
          <a:prstGeom prst="rect">
            <a:avLst/>
          </a:prstGeom>
          <a:blipFill rotWithShape="1">
            <a:blip r:embed="rId1"/>
            <a:stretch>
              <a:fillRect t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50785" y="1420495"/>
            <a:ext cx="2934335" cy="3188335"/>
          </a:xfrm>
          <a:prstGeom prst="rect">
            <a:avLst/>
          </a:prstGeom>
          <a:solidFill>
            <a:srgbClr val="71A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7807960" y="1532255"/>
            <a:ext cx="2363470" cy="3100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比较了默认资源管理器（固定RM）和（Greedy RM）在执行四个无服务器函数时所实现的函数响应延迟。固定RM只是简单地接受并应用由用户预定义的固定资源分配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Greedy R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M从过度配置的函数中动态获取CPU核，并根据从函数最近的资源利用中得到的估计功能饱和点，以先到先得的方式将获取的CPU核分配给配置不足的函数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55140" y="4896485"/>
            <a:ext cx="8729980" cy="1358265"/>
            <a:chOff x="2764" y="5602"/>
            <a:chExt cx="13748" cy="2139"/>
          </a:xfrm>
        </p:grpSpPr>
        <p:sp>
          <p:nvSpPr>
            <p:cNvPr id="16" name="文本框 15"/>
            <p:cNvSpPr txBox="1"/>
            <p:nvPr/>
          </p:nvSpPr>
          <p:spPr>
            <a:xfrm>
              <a:off x="2922" y="5898"/>
              <a:ext cx="13391" cy="184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四个函数的CPU分配和响应延迟： EG、图像识别（IR）、算术逻辑单元（ALU）和KNN，其中EG生成100K个电子邮件，IR分类10个图像，ALU计算20M循环，KNN输入20K个数据样本。</a:t>
              </a:r>
              <a:endParaRPr>
                <a:solidFill>
                  <a:schemeClr val="bg2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764" y="5602"/>
              <a:ext cx="13748" cy="145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" name="图片 4" descr="8c4172188fe5e359ecb646d8b6beca93"/>
          <p:cNvPicPr>
            <a:picLocks noChangeAspect="1"/>
          </p:cNvPicPr>
          <p:nvPr/>
        </p:nvPicPr>
        <p:blipFill>
          <a:blip r:embed="rId2"/>
          <a:srcRect t="8779" r="71249"/>
          <a:stretch>
            <a:fillRect/>
          </a:stretch>
        </p:blipFill>
        <p:spPr>
          <a:xfrm flipV="1">
            <a:off x="-635" y="-2540"/>
            <a:ext cx="1387475" cy="1612900"/>
          </a:xfrm>
          <a:prstGeom prst="rect">
            <a:avLst/>
          </a:prstGeom>
        </p:spPr>
      </p:pic>
      <p:sp>
        <p:nvSpPr>
          <p:cNvPr id="9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现有资源管理器</a:t>
            </a:r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对比</a:t>
            </a:r>
            <a:endParaRPr lang="zh-CN" altLang="en-US" sz="2400" b="0" dirty="0">
              <a:solidFill>
                <a:srgbClr val="55698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  <a:p>
            <a:endParaRPr lang="zh-CN" altLang="en-US" sz="2400" b="0" dirty="0">
              <a:solidFill>
                <a:srgbClr val="55698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550785" y="1612900"/>
            <a:ext cx="2934335" cy="2995930"/>
          </a:xfrm>
          <a:prstGeom prst="rect">
            <a:avLst/>
          </a:prstGeom>
          <a:solidFill>
            <a:srgbClr val="71A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7785735" y="1810385"/>
            <a:ext cx="2572385" cy="199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第一个式子是马尔可夫的转移矩阵，符合马尔可夫的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无后效性。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第二个式子是奖励加权总和，所用的步数越多（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越大），值就会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越小。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55140" y="4896485"/>
            <a:ext cx="8729980" cy="998220"/>
            <a:chOff x="2764" y="5602"/>
            <a:chExt cx="13748" cy="1572"/>
          </a:xfrm>
        </p:grpSpPr>
        <p:sp>
          <p:nvSpPr>
            <p:cNvPr id="16" name="文本框 15"/>
            <p:cNvSpPr txBox="1"/>
            <p:nvPr/>
          </p:nvSpPr>
          <p:spPr>
            <a:xfrm>
              <a:off x="2922" y="5898"/>
              <a:ext cx="13391" cy="127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sz="1200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深度学习：能够利用深度神经网络对状态特征进行自动抽取，避免了人工定义状态特征带来的不准确性，使得Agent能够在更原始的状态上进行学习。</a:t>
              </a:r>
              <a:endParaRPr sz="1200">
                <a:solidFill>
                  <a:schemeClr val="bg2">
                    <a:lumMod val="50000"/>
                  </a:schemeClr>
                </a:solidFill>
                <a:sym typeface="+mn-ea"/>
              </a:endParaRPr>
            </a:p>
            <a:p>
              <a:pPr marL="0" marR="0" lvl="0" algn="l" defTabSz="914400" rtl="0" eaLnBrk="1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sz="1200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强化学习：其所带来的推理能力是智能的一个关键特征衡量，真正的让机器有了自我学习、自我思考的能力。</a:t>
              </a:r>
              <a:endParaRPr sz="1200">
                <a:solidFill>
                  <a:schemeClr val="bg2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764" y="5602"/>
              <a:ext cx="13748" cy="145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" name="图片 4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387475" cy="1612900"/>
          </a:xfrm>
          <a:prstGeom prst="rect">
            <a:avLst/>
          </a:prstGeom>
        </p:spPr>
      </p:pic>
      <p:sp>
        <p:nvSpPr>
          <p:cNvPr id="9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强化</a:t>
            </a:r>
            <a:r>
              <a:rPr lang="zh-CN" altLang="en-US" sz="2400" b="0" dirty="0">
                <a:solidFill>
                  <a:srgbClr val="55698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深度学习</a:t>
            </a:r>
            <a:endParaRPr lang="zh-CN" altLang="en-US" sz="2400" b="0" dirty="0">
              <a:solidFill>
                <a:srgbClr val="55698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107"/>
          <a:stretch>
            <a:fillRect/>
          </a:stretch>
        </p:blipFill>
        <p:spPr>
          <a:xfrm>
            <a:off x="1967230" y="1612900"/>
            <a:ext cx="5191760" cy="8718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t="15623"/>
          <a:stretch>
            <a:fillRect/>
          </a:stretch>
        </p:blipFill>
        <p:spPr>
          <a:xfrm>
            <a:off x="1755140" y="2731135"/>
            <a:ext cx="5120640" cy="932815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13030" y="2636207"/>
            <a:ext cx="3871386" cy="1417273"/>
          </a:xfrm>
          <a:custGeom>
            <a:avLst/>
            <a:gdLst>
              <a:gd name="T0" fmla="*/ 983 w 1203"/>
              <a:gd name="T1" fmla="*/ 0 h 440"/>
              <a:gd name="T2" fmla="*/ 784 w 1203"/>
              <a:gd name="T3" fmla="*/ 125 h 440"/>
              <a:gd name="T4" fmla="*/ 784 w 1203"/>
              <a:gd name="T5" fmla="*/ 125 h 440"/>
              <a:gd name="T6" fmla="*/ 740 w 1203"/>
              <a:gd name="T7" fmla="*/ 125 h 440"/>
              <a:gd name="T8" fmla="*/ 740 w 1203"/>
              <a:gd name="T9" fmla="*/ 144 h 440"/>
              <a:gd name="T10" fmla="*/ 699 w 1203"/>
              <a:gd name="T11" fmla="*/ 144 h 440"/>
              <a:gd name="T12" fmla="*/ 699 w 1203"/>
              <a:gd name="T13" fmla="*/ 158 h 440"/>
              <a:gd name="T14" fmla="*/ 334 w 1203"/>
              <a:gd name="T15" fmla="*/ 158 h 440"/>
              <a:gd name="T16" fmla="*/ 309 w 1203"/>
              <a:gd name="T17" fmla="*/ 182 h 440"/>
              <a:gd name="T18" fmla="*/ 282 w 1203"/>
              <a:gd name="T19" fmla="*/ 160 h 440"/>
              <a:gd name="T20" fmla="*/ 56 w 1203"/>
              <a:gd name="T21" fmla="*/ 160 h 440"/>
              <a:gd name="T22" fmla="*/ 31 w 1203"/>
              <a:gd name="T23" fmla="*/ 185 h 440"/>
              <a:gd name="T24" fmla="*/ 698 w 1203"/>
              <a:gd name="T25" fmla="*/ 185 h 440"/>
              <a:gd name="T26" fmla="*/ 698 w 1203"/>
              <a:gd name="T27" fmla="*/ 198 h 440"/>
              <a:gd name="T28" fmla="*/ 18 w 1203"/>
              <a:gd name="T29" fmla="*/ 198 h 440"/>
              <a:gd name="T30" fmla="*/ 0 w 1203"/>
              <a:gd name="T31" fmla="*/ 217 h 440"/>
              <a:gd name="T32" fmla="*/ 0 w 1203"/>
              <a:gd name="T33" fmla="*/ 232 h 440"/>
              <a:gd name="T34" fmla="*/ 40 w 1203"/>
              <a:gd name="T35" fmla="*/ 272 h 440"/>
              <a:gd name="T36" fmla="*/ 86 w 1203"/>
              <a:gd name="T37" fmla="*/ 272 h 440"/>
              <a:gd name="T38" fmla="*/ 110 w 1203"/>
              <a:gd name="T39" fmla="*/ 247 h 440"/>
              <a:gd name="T40" fmla="*/ 142 w 1203"/>
              <a:gd name="T41" fmla="*/ 278 h 440"/>
              <a:gd name="T42" fmla="*/ 173 w 1203"/>
              <a:gd name="T43" fmla="*/ 278 h 440"/>
              <a:gd name="T44" fmla="*/ 188 w 1203"/>
              <a:gd name="T45" fmla="*/ 262 h 440"/>
              <a:gd name="T46" fmla="*/ 205 w 1203"/>
              <a:gd name="T47" fmla="*/ 278 h 440"/>
              <a:gd name="T48" fmla="*/ 247 w 1203"/>
              <a:gd name="T49" fmla="*/ 278 h 440"/>
              <a:gd name="T50" fmla="*/ 275 w 1203"/>
              <a:gd name="T51" fmla="*/ 244 h 440"/>
              <a:gd name="T52" fmla="*/ 300 w 1203"/>
              <a:gd name="T53" fmla="*/ 244 h 440"/>
              <a:gd name="T54" fmla="*/ 326 w 1203"/>
              <a:gd name="T55" fmla="*/ 282 h 440"/>
              <a:gd name="T56" fmla="*/ 699 w 1203"/>
              <a:gd name="T57" fmla="*/ 282 h 440"/>
              <a:gd name="T58" fmla="*/ 699 w 1203"/>
              <a:gd name="T59" fmla="*/ 295 h 440"/>
              <a:gd name="T60" fmla="*/ 740 w 1203"/>
              <a:gd name="T61" fmla="*/ 295 h 440"/>
              <a:gd name="T62" fmla="*/ 740 w 1203"/>
              <a:gd name="T63" fmla="*/ 314 h 440"/>
              <a:gd name="T64" fmla="*/ 784 w 1203"/>
              <a:gd name="T65" fmla="*/ 314 h 440"/>
              <a:gd name="T66" fmla="*/ 784 w 1203"/>
              <a:gd name="T67" fmla="*/ 314 h 440"/>
              <a:gd name="T68" fmla="*/ 983 w 1203"/>
              <a:gd name="T69" fmla="*/ 440 h 440"/>
              <a:gd name="T70" fmla="*/ 1203 w 1203"/>
              <a:gd name="T71" fmla="*/ 220 h 440"/>
              <a:gd name="T72" fmla="*/ 983 w 1203"/>
              <a:gd name="T73" fmla="*/ 0 h 440"/>
              <a:gd name="T74" fmla="*/ 1104 w 1203"/>
              <a:gd name="T75" fmla="*/ 269 h 440"/>
              <a:gd name="T76" fmla="*/ 1055 w 1203"/>
              <a:gd name="T77" fmla="*/ 220 h 440"/>
              <a:gd name="T78" fmla="*/ 1104 w 1203"/>
              <a:gd name="T79" fmla="*/ 171 h 440"/>
              <a:gd name="T80" fmla="*/ 1154 w 1203"/>
              <a:gd name="T81" fmla="*/ 220 h 440"/>
              <a:gd name="T82" fmla="*/ 1104 w 1203"/>
              <a:gd name="T83" fmla="*/ 269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03" h="440">
                <a:moveTo>
                  <a:pt x="983" y="0"/>
                </a:moveTo>
                <a:cubicBezTo>
                  <a:pt x="895" y="0"/>
                  <a:pt x="819" y="51"/>
                  <a:pt x="784" y="125"/>
                </a:cubicBezTo>
                <a:cubicBezTo>
                  <a:pt x="784" y="125"/>
                  <a:pt x="784" y="125"/>
                  <a:pt x="784" y="125"/>
                </a:cubicBezTo>
                <a:cubicBezTo>
                  <a:pt x="740" y="125"/>
                  <a:pt x="740" y="125"/>
                  <a:pt x="740" y="125"/>
                </a:cubicBezTo>
                <a:cubicBezTo>
                  <a:pt x="740" y="144"/>
                  <a:pt x="740" y="144"/>
                  <a:pt x="740" y="144"/>
                </a:cubicBezTo>
                <a:cubicBezTo>
                  <a:pt x="699" y="144"/>
                  <a:pt x="699" y="144"/>
                  <a:pt x="699" y="144"/>
                </a:cubicBezTo>
                <a:cubicBezTo>
                  <a:pt x="699" y="158"/>
                  <a:pt x="699" y="158"/>
                  <a:pt x="699" y="158"/>
                </a:cubicBezTo>
                <a:cubicBezTo>
                  <a:pt x="334" y="158"/>
                  <a:pt x="334" y="158"/>
                  <a:pt x="334" y="158"/>
                </a:cubicBezTo>
                <a:cubicBezTo>
                  <a:pt x="309" y="182"/>
                  <a:pt x="309" y="182"/>
                  <a:pt x="309" y="182"/>
                </a:cubicBezTo>
                <a:cubicBezTo>
                  <a:pt x="282" y="160"/>
                  <a:pt x="282" y="160"/>
                  <a:pt x="282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31" y="185"/>
                  <a:pt x="31" y="185"/>
                  <a:pt x="31" y="185"/>
                </a:cubicBezTo>
                <a:cubicBezTo>
                  <a:pt x="698" y="185"/>
                  <a:pt x="698" y="185"/>
                  <a:pt x="698" y="185"/>
                </a:cubicBezTo>
                <a:cubicBezTo>
                  <a:pt x="698" y="198"/>
                  <a:pt x="698" y="198"/>
                  <a:pt x="698" y="198"/>
                </a:cubicBezTo>
                <a:cubicBezTo>
                  <a:pt x="18" y="198"/>
                  <a:pt x="18" y="198"/>
                  <a:pt x="18" y="198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32"/>
                  <a:pt x="0" y="232"/>
                  <a:pt x="0" y="232"/>
                </a:cubicBezTo>
                <a:cubicBezTo>
                  <a:pt x="40" y="272"/>
                  <a:pt x="40" y="272"/>
                  <a:pt x="40" y="272"/>
                </a:cubicBezTo>
                <a:cubicBezTo>
                  <a:pt x="86" y="272"/>
                  <a:pt x="86" y="272"/>
                  <a:pt x="86" y="272"/>
                </a:cubicBezTo>
                <a:cubicBezTo>
                  <a:pt x="110" y="247"/>
                  <a:pt x="110" y="247"/>
                  <a:pt x="110" y="247"/>
                </a:cubicBezTo>
                <a:cubicBezTo>
                  <a:pt x="142" y="278"/>
                  <a:pt x="142" y="278"/>
                  <a:pt x="142" y="278"/>
                </a:cubicBezTo>
                <a:cubicBezTo>
                  <a:pt x="173" y="278"/>
                  <a:pt x="173" y="278"/>
                  <a:pt x="173" y="278"/>
                </a:cubicBezTo>
                <a:cubicBezTo>
                  <a:pt x="188" y="262"/>
                  <a:pt x="188" y="262"/>
                  <a:pt x="188" y="262"/>
                </a:cubicBezTo>
                <a:cubicBezTo>
                  <a:pt x="205" y="278"/>
                  <a:pt x="205" y="278"/>
                  <a:pt x="205" y="278"/>
                </a:cubicBezTo>
                <a:cubicBezTo>
                  <a:pt x="247" y="278"/>
                  <a:pt x="247" y="278"/>
                  <a:pt x="247" y="278"/>
                </a:cubicBezTo>
                <a:cubicBezTo>
                  <a:pt x="275" y="244"/>
                  <a:pt x="275" y="244"/>
                  <a:pt x="275" y="244"/>
                </a:cubicBezTo>
                <a:cubicBezTo>
                  <a:pt x="300" y="244"/>
                  <a:pt x="300" y="244"/>
                  <a:pt x="300" y="244"/>
                </a:cubicBezTo>
                <a:cubicBezTo>
                  <a:pt x="326" y="282"/>
                  <a:pt x="326" y="282"/>
                  <a:pt x="326" y="282"/>
                </a:cubicBezTo>
                <a:cubicBezTo>
                  <a:pt x="699" y="282"/>
                  <a:pt x="699" y="282"/>
                  <a:pt x="699" y="282"/>
                </a:cubicBezTo>
                <a:cubicBezTo>
                  <a:pt x="699" y="295"/>
                  <a:pt x="699" y="295"/>
                  <a:pt x="699" y="295"/>
                </a:cubicBezTo>
                <a:cubicBezTo>
                  <a:pt x="740" y="295"/>
                  <a:pt x="740" y="295"/>
                  <a:pt x="740" y="295"/>
                </a:cubicBezTo>
                <a:cubicBezTo>
                  <a:pt x="740" y="314"/>
                  <a:pt x="740" y="314"/>
                  <a:pt x="740" y="314"/>
                </a:cubicBezTo>
                <a:cubicBezTo>
                  <a:pt x="784" y="314"/>
                  <a:pt x="784" y="314"/>
                  <a:pt x="784" y="314"/>
                </a:cubicBezTo>
                <a:cubicBezTo>
                  <a:pt x="784" y="314"/>
                  <a:pt x="784" y="314"/>
                  <a:pt x="784" y="314"/>
                </a:cubicBezTo>
                <a:cubicBezTo>
                  <a:pt x="819" y="389"/>
                  <a:pt x="895" y="440"/>
                  <a:pt x="983" y="440"/>
                </a:cubicBezTo>
                <a:cubicBezTo>
                  <a:pt x="1104" y="440"/>
                  <a:pt x="1203" y="341"/>
                  <a:pt x="1203" y="220"/>
                </a:cubicBezTo>
                <a:cubicBezTo>
                  <a:pt x="1203" y="98"/>
                  <a:pt x="1104" y="0"/>
                  <a:pt x="983" y="0"/>
                </a:cubicBezTo>
                <a:close/>
                <a:moveTo>
                  <a:pt x="1104" y="269"/>
                </a:moveTo>
                <a:cubicBezTo>
                  <a:pt x="1077" y="269"/>
                  <a:pt x="1055" y="247"/>
                  <a:pt x="1055" y="220"/>
                </a:cubicBezTo>
                <a:cubicBezTo>
                  <a:pt x="1055" y="193"/>
                  <a:pt x="1077" y="171"/>
                  <a:pt x="1104" y="171"/>
                </a:cubicBezTo>
                <a:cubicBezTo>
                  <a:pt x="1131" y="171"/>
                  <a:pt x="1154" y="193"/>
                  <a:pt x="1154" y="220"/>
                </a:cubicBezTo>
                <a:cubicBezTo>
                  <a:pt x="1154" y="247"/>
                  <a:pt x="1131" y="269"/>
                  <a:pt x="1104" y="269"/>
                </a:cubicBezTo>
                <a:close/>
              </a:path>
            </a:pathLst>
          </a:custGeom>
          <a:solidFill>
            <a:srgbClr val="71A4A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Freeform 6"/>
          <p:cNvSpPr/>
          <p:nvPr/>
        </p:nvSpPr>
        <p:spPr bwMode="auto">
          <a:xfrm>
            <a:off x="5368874" y="2767805"/>
            <a:ext cx="12896" cy="15475"/>
          </a:xfrm>
          <a:custGeom>
            <a:avLst/>
            <a:gdLst>
              <a:gd name="T0" fmla="*/ 0 w 4"/>
              <a:gd name="T1" fmla="*/ 5 h 5"/>
              <a:gd name="T2" fmla="*/ 1 w 4"/>
              <a:gd name="T3" fmla="*/ 5 h 5"/>
              <a:gd name="T4" fmla="*/ 4 w 4"/>
              <a:gd name="T5" fmla="*/ 0 h 5"/>
              <a:gd name="T6" fmla="*/ 3 w 4"/>
              <a:gd name="T7" fmla="*/ 2 h 5"/>
              <a:gd name="T8" fmla="*/ 0 w 4"/>
              <a:gd name="T9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" h="5">
                <a:moveTo>
                  <a:pt x="0" y="5"/>
                </a:moveTo>
                <a:cubicBezTo>
                  <a:pt x="0" y="5"/>
                  <a:pt x="0" y="5"/>
                  <a:pt x="1" y="5"/>
                </a:cubicBezTo>
                <a:cubicBezTo>
                  <a:pt x="3" y="4"/>
                  <a:pt x="4" y="2"/>
                  <a:pt x="4" y="0"/>
                </a:cubicBezTo>
                <a:cubicBezTo>
                  <a:pt x="3" y="1"/>
                  <a:pt x="3" y="1"/>
                  <a:pt x="3" y="2"/>
                </a:cubicBezTo>
                <a:cubicBezTo>
                  <a:pt x="2" y="4"/>
                  <a:pt x="1" y="5"/>
                  <a:pt x="0" y="5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Freeform 7"/>
          <p:cNvSpPr/>
          <p:nvPr/>
        </p:nvSpPr>
        <p:spPr bwMode="auto">
          <a:xfrm>
            <a:off x="5546839" y="3473218"/>
            <a:ext cx="2579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rgbClr val="BD1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Freeform 8"/>
          <p:cNvSpPr/>
          <p:nvPr/>
        </p:nvSpPr>
        <p:spPr bwMode="auto">
          <a:xfrm>
            <a:off x="5549418" y="3462901"/>
            <a:ext cx="16764" cy="10317"/>
          </a:xfrm>
          <a:custGeom>
            <a:avLst/>
            <a:gdLst>
              <a:gd name="T0" fmla="*/ 0 w 5"/>
              <a:gd name="T1" fmla="*/ 3 h 3"/>
              <a:gd name="T2" fmla="*/ 1 w 5"/>
              <a:gd name="T3" fmla="*/ 3 h 3"/>
              <a:gd name="T4" fmla="*/ 5 w 5"/>
              <a:gd name="T5" fmla="*/ 0 h 3"/>
              <a:gd name="T6" fmla="*/ 4 w 5"/>
              <a:gd name="T7" fmla="*/ 1 h 3"/>
              <a:gd name="T8" fmla="*/ 0 w 5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0" y="3"/>
                </a:moveTo>
                <a:cubicBezTo>
                  <a:pt x="0" y="3"/>
                  <a:pt x="0" y="3"/>
                  <a:pt x="1" y="3"/>
                </a:cubicBezTo>
                <a:cubicBezTo>
                  <a:pt x="3" y="3"/>
                  <a:pt x="5" y="2"/>
                  <a:pt x="5" y="0"/>
                </a:cubicBezTo>
                <a:cubicBezTo>
                  <a:pt x="5" y="0"/>
                  <a:pt x="4" y="1"/>
                  <a:pt x="4" y="1"/>
                </a:cubicBezTo>
                <a:cubicBezTo>
                  <a:pt x="3" y="3"/>
                  <a:pt x="1" y="3"/>
                  <a:pt x="0" y="3"/>
                </a:cubicBezTo>
                <a:close/>
              </a:path>
            </a:pathLst>
          </a:custGeom>
          <a:solidFill>
            <a:srgbClr val="BD1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Freeform 9"/>
          <p:cNvSpPr/>
          <p:nvPr/>
        </p:nvSpPr>
        <p:spPr bwMode="auto">
          <a:xfrm>
            <a:off x="5340503" y="4056118"/>
            <a:ext cx="3868" cy="0"/>
          </a:xfrm>
          <a:custGeom>
            <a:avLst/>
            <a:gdLst>
              <a:gd name="T0" fmla="*/ 1 w 1"/>
              <a:gd name="T1" fmla="*/ 0 w 1"/>
              <a:gd name="T2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Freeform 10"/>
          <p:cNvSpPr/>
          <p:nvPr/>
        </p:nvSpPr>
        <p:spPr bwMode="auto">
          <a:xfrm>
            <a:off x="5344371" y="4053539"/>
            <a:ext cx="18054" cy="6448"/>
          </a:xfrm>
          <a:custGeom>
            <a:avLst/>
            <a:gdLst>
              <a:gd name="T0" fmla="*/ 0 w 6"/>
              <a:gd name="T1" fmla="*/ 1 h 2"/>
              <a:gd name="T2" fmla="*/ 0 w 6"/>
              <a:gd name="T3" fmla="*/ 1 h 2"/>
              <a:gd name="T4" fmla="*/ 6 w 6"/>
              <a:gd name="T5" fmla="*/ 0 h 2"/>
              <a:gd name="T6" fmla="*/ 4 w 6"/>
              <a:gd name="T7" fmla="*/ 1 h 2"/>
              <a:gd name="T8" fmla="*/ 0 w 6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2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2" y="2"/>
                  <a:pt x="4" y="1"/>
                  <a:pt x="6" y="0"/>
                </a:cubicBezTo>
                <a:cubicBezTo>
                  <a:pt x="5" y="0"/>
                  <a:pt x="5" y="0"/>
                  <a:pt x="4" y="1"/>
                </a:cubicBezTo>
                <a:cubicBezTo>
                  <a:pt x="2" y="1"/>
                  <a:pt x="1" y="1"/>
                  <a:pt x="0" y="1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11"/>
          <p:cNvSpPr/>
          <p:nvPr/>
        </p:nvSpPr>
        <p:spPr bwMode="auto">
          <a:xfrm>
            <a:off x="4284318" y="3421634"/>
            <a:ext cx="6448" cy="0"/>
          </a:xfrm>
          <a:custGeom>
            <a:avLst/>
            <a:gdLst>
              <a:gd name="T0" fmla="*/ 0 w 2"/>
              <a:gd name="T1" fmla="*/ 2 w 2"/>
              <a:gd name="T2" fmla="*/ 0 w 2"/>
              <a:gd name="T3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4049610" y="3199822"/>
            <a:ext cx="0" cy="6448"/>
          </a:xfrm>
          <a:custGeom>
            <a:avLst/>
            <a:gdLst>
              <a:gd name="T0" fmla="*/ 2 h 2"/>
              <a:gd name="T1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</a:cxnLst>
            <a:rect l="0" t="0" r="r" b="b"/>
            <a:pathLst>
              <a:path h="2">
                <a:moveTo>
                  <a:pt x="0" y="2"/>
                </a:moveTo>
                <a:cubicBezTo>
                  <a:pt x="0" y="0"/>
                  <a:pt x="0" y="2"/>
                  <a:pt x="0" y="2"/>
                </a:cubicBezTo>
                <a:close/>
              </a:path>
            </a:pathLst>
          </a:custGeom>
          <a:solidFill>
            <a:srgbClr val="EC1C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13"/>
          <p:cNvSpPr/>
          <p:nvPr/>
        </p:nvSpPr>
        <p:spPr bwMode="auto">
          <a:xfrm>
            <a:off x="4094747" y="3260433"/>
            <a:ext cx="16764" cy="6448"/>
          </a:xfrm>
          <a:custGeom>
            <a:avLst/>
            <a:gdLst>
              <a:gd name="T0" fmla="*/ 5 w 5"/>
              <a:gd name="T1" fmla="*/ 1 h 2"/>
              <a:gd name="T2" fmla="*/ 5 w 5"/>
              <a:gd name="T3" fmla="*/ 0 h 2"/>
              <a:gd name="T4" fmla="*/ 0 w 5"/>
              <a:gd name="T5" fmla="*/ 2 h 2"/>
              <a:gd name="T6" fmla="*/ 5 w 5"/>
              <a:gd name="T7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5" y="1"/>
                </a:moveTo>
                <a:cubicBezTo>
                  <a:pt x="5" y="1"/>
                  <a:pt x="5" y="0"/>
                  <a:pt x="5" y="0"/>
                </a:cubicBezTo>
                <a:cubicBezTo>
                  <a:pt x="3" y="1"/>
                  <a:pt x="1" y="1"/>
                  <a:pt x="0" y="2"/>
                </a:cubicBezTo>
                <a:cubicBezTo>
                  <a:pt x="2" y="2"/>
                  <a:pt x="4" y="2"/>
                  <a:pt x="5" y="1"/>
                </a:cubicBezTo>
                <a:close/>
              </a:path>
            </a:pathLst>
          </a:custGeom>
          <a:solidFill>
            <a:srgbClr val="BD1E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Freeform 14"/>
          <p:cNvSpPr/>
          <p:nvPr/>
        </p:nvSpPr>
        <p:spPr bwMode="auto">
          <a:xfrm>
            <a:off x="4094747" y="3428081"/>
            <a:ext cx="3868" cy="2579"/>
          </a:xfrm>
          <a:custGeom>
            <a:avLst/>
            <a:gdLst>
              <a:gd name="T0" fmla="*/ 1 w 1"/>
              <a:gd name="T1" fmla="*/ 1 h 1"/>
              <a:gd name="T2" fmla="*/ 1 w 1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1" y="1"/>
                </a:moveTo>
                <a:cubicBezTo>
                  <a:pt x="1" y="0"/>
                  <a:pt x="0" y="1"/>
                  <a:pt x="1" y="1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Freeform 15"/>
          <p:cNvSpPr/>
          <p:nvPr/>
        </p:nvSpPr>
        <p:spPr bwMode="auto">
          <a:xfrm>
            <a:off x="4111511" y="3257854"/>
            <a:ext cx="24502" cy="5158"/>
          </a:xfrm>
          <a:custGeom>
            <a:avLst/>
            <a:gdLst>
              <a:gd name="T0" fmla="*/ 3 w 8"/>
              <a:gd name="T1" fmla="*/ 1 h 2"/>
              <a:gd name="T2" fmla="*/ 8 w 8"/>
              <a:gd name="T3" fmla="*/ 0 h 2"/>
              <a:gd name="T4" fmla="*/ 0 w 8"/>
              <a:gd name="T5" fmla="*/ 1 h 2"/>
              <a:gd name="T6" fmla="*/ 0 w 8"/>
              <a:gd name="T7" fmla="*/ 2 h 2"/>
              <a:gd name="T8" fmla="*/ 3 w 8"/>
              <a:gd name="T9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2">
                <a:moveTo>
                  <a:pt x="3" y="1"/>
                </a:moveTo>
                <a:cubicBezTo>
                  <a:pt x="5" y="1"/>
                  <a:pt x="6" y="0"/>
                  <a:pt x="8" y="0"/>
                </a:cubicBezTo>
                <a:cubicBezTo>
                  <a:pt x="5" y="0"/>
                  <a:pt x="2" y="1"/>
                  <a:pt x="0" y="1"/>
                </a:cubicBezTo>
                <a:cubicBezTo>
                  <a:pt x="0" y="1"/>
                  <a:pt x="0" y="2"/>
                  <a:pt x="0" y="2"/>
                </a:cubicBezTo>
                <a:cubicBezTo>
                  <a:pt x="1" y="2"/>
                  <a:pt x="3" y="2"/>
                  <a:pt x="3" y="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841426" y="436304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841426" y="436304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5346950" y="4059986"/>
            <a:ext cx="2579" cy="0"/>
          </a:xfrm>
          <a:custGeom>
            <a:avLst/>
            <a:gdLst>
              <a:gd name="T0" fmla="*/ 1 w 1"/>
              <a:gd name="T1" fmla="*/ 1 w 1"/>
              <a:gd name="T2" fmla="*/ 0 w 1"/>
              <a:gd name="T3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A012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6136640" y="2021205"/>
            <a:ext cx="4505325" cy="77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不稳定性和突发性的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环境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无服务器环境。无服务器函数的异构性、调用事件的高并发性以及输入工作负载的突发性共同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136640" y="3122295"/>
            <a:ext cx="46132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巨大</a:t>
            </a: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的重新分配决策空间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分离了CPU和内存的资源配置，以获得更准确的资源收集和重新分配，从而为Freyr寻找最优资源分配的二维资源池。这是DRL代理的一个巨大的动作空间。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6136640" y="4444365"/>
            <a:ext cx="461327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潜在的性能下降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防止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被收取资源的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charset="-122"/>
                <a:sym typeface="+mn-ea"/>
              </a:rPr>
              <a:t>这些功能的性能下降。保证每个单独的函数的服务水平目标（SLOs）是至关重要的，即，收获的函数没有显著的性能下降。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4" name="图片 43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387475" cy="1612900"/>
          </a:xfrm>
          <a:prstGeom prst="rect">
            <a:avLst/>
          </a:prstGeom>
        </p:spPr>
      </p:pic>
      <p:sp>
        <p:nvSpPr>
          <p:cNvPr id="45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Freyr</a:t>
            </a:r>
            <a:r>
              <a:rPr lang="zh-CN" altLang="en-US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设计面临的</a:t>
            </a:r>
            <a:r>
              <a:rPr lang="zh-CN" altLang="en-US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挑战</a:t>
            </a:r>
            <a:endParaRPr lang="zh-CN" altLang="en-US" sz="2400" b="0" dirty="0">
              <a:solidFill>
                <a:srgbClr val="65809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6" grpId="0"/>
      <p:bldP spid="38" grpId="0"/>
      <p:bldP spid="39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8c4172188fe5e359ecb646d8b6beca93"/>
          <p:cNvPicPr>
            <a:picLocks noChangeAspect="1"/>
          </p:cNvPicPr>
          <p:nvPr/>
        </p:nvPicPr>
        <p:blipFill>
          <a:blip r:embed="rId1"/>
          <a:srcRect t="8779" r="71249"/>
          <a:stretch>
            <a:fillRect/>
          </a:stretch>
        </p:blipFill>
        <p:spPr>
          <a:xfrm flipV="1">
            <a:off x="-635" y="-2540"/>
            <a:ext cx="1942465" cy="2256790"/>
          </a:xfrm>
          <a:prstGeom prst="rect">
            <a:avLst/>
          </a:prstGeom>
        </p:spPr>
      </p:pic>
      <p:pic>
        <p:nvPicPr>
          <p:cNvPr id="4" name="图片 3" descr="8c4172188fe5e359ecb646d8b6beca93"/>
          <p:cNvPicPr>
            <a:picLocks noChangeAspect="1"/>
          </p:cNvPicPr>
          <p:nvPr/>
        </p:nvPicPr>
        <p:blipFill>
          <a:blip r:embed="rId1"/>
          <a:srcRect t="8779" r="75181"/>
          <a:stretch>
            <a:fillRect/>
          </a:stretch>
        </p:blipFill>
        <p:spPr>
          <a:xfrm flipH="1">
            <a:off x="7083425" y="-2540"/>
            <a:ext cx="5098415" cy="6861810"/>
          </a:xfrm>
          <a:prstGeom prst="rect">
            <a:avLst/>
          </a:prstGeom>
        </p:spPr>
      </p:pic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734878" y="2872740"/>
            <a:ext cx="2180590" cy="46037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Freyr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架构介绍</a:t>
            </a:r>
            <a:endParaRPr lang="en-US" altLang="zh-CN" sz="2665" dirty="0">
              <a:solidFill>
                <a:srgbClr val="658093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116196" y="1333500"/>
            <a:ext cx="1736725" cy="143256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>
                <a:solidFill>
                  <a:srgbClr val="658093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02</a:t>
            </a:r>
            <a:r>
              <a:rPr lang="en-US" altLang="zh-CN" sz="8800" b="1" dirty="0">
                <a:solidFill>
                  <a:srgbClr val="B71D22"/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 </a:t>
            </a:r>
            <a:endParaRPr lang="en-US" altLang="zh-CN" sz="8800" b="1" dirty="0">
              <a:solidFill>
                <a:srgbClr val="B71D22"/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5618481" y="3441065"/>
            <a:ext cx="587375" cy="0"/>
          </a:xfrm>
          <a:prstGeom prst="line">
            <a:avLst/>
          </a:prstGeom>
          <a:ln w="28575">
            <a:solidFill>
              <a:srgbClr val="658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2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bldLvl="0" animBg="1"/>
      <p:bldP spid="15" grpId="0" animBg="1"/>
      <p:bldP spid="15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91" name="PA_淘宝店chenying0907 5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1617345"/>
            <a:ext cx="4684395" cy="362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065" b="1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首先</a:t>
            </a: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        </a:t>
            </a: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并发函数请求到达前端，以使用用户定义的资源分配调用特定的函数。</a:t>
            </a: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        </a:t>
            </a: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控制器允许函数请求，注册它们的配置，并将它们调度给调用器。</a:t>
            </a: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        </a:t>
            </a: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在执行函数之前，Freyr从无服务器平台数据库和做出资源收集和重新分配的决策。</a:t>
            </a: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        </a:t>
            </a:r>
            <a:r>
              <a:rPr sz="1400">
                <a:solidFill>
                  <a:schemeClr val="bg2">
                    <a:lumMod val="50000"/>
                  </a:schemeClr>
                </a:solidFill>
                <a:sym typeface="+mn-ea"/>
              </a:rPr>
              <a:t>控制器指示调用者在执行函数调用时强制执行这些决策。</a:t>
            </a: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marL="0" marR="0" lvl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sym typeface="+mn-ea"/>
              </a:rPr>
              <a:t>      </a:t>
            </a:r>
            <a:endParaRPr sz="14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44097" name="PA_淘宝店chenying0907 65"/>
          <p:cNvGrpSpPr/>
          <p:nvPr>
            <p:custDataLst>
              <p:tags r:id="rId2"/>
            </p:custDataLst>
          </p:nvPr>
        </p:nvGrpSpPr>
        <p:grpSpPr bwMode="auto">
          <a:xfrm>
            <a:off x="6864350" y="767080"/>
            <a:ext cx="4512945" cy="5139055"/>
            <a:chOff x="3243" y="309"/>
            <a:chExt cx="2132" cy="2288"/>
          </a:xfrm>
        </p:grpSpPr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pic>
          <p:nvPicPr>
            <p:cNvPr id="44099" name="Picture 67" descr="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" y="1030"/>
              <a:ext cx="2025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00" name="Rectangle 68"/>
            <p:cNvSpPr>
              <a:spLocks noChangeArrowheads="1"/>
            </p:cNvSpPr>
            <p:nvPr/>
          </p:nvSpPr>
          <p:spPr bwMode="auto">
            <a:xfrm>
              <a:off x="3395" y="309"/>
              <a:ext cx="1871" cy="2246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</p:grpSp>
      <p:pic>
        <p:nvPicPr>
          <p:cNvPr id="2" name="图片 1" descr="8c4172188fe5e359ecb646d8b6beca93"/>
          <p:cNvPicPr>
            <a:picLocks noChangeAspect="1"/>
          </p:cNvPicPr>
          <p:nvPr/>
        </p:nvPicPr>
        <p:blipFill>
          <a:blip r:embed="rId5"/>
          <a:srcRect t="8779" r="71249"/>
          <a:stretch>
            <a:fillRect/>
          </a:stretch>
        </p:blipFill>
        <p:spPr>
          <a:xfrm flipV="1">
            <a:off x="-635" y="-2540"/>
            <a:ext cx="1387475" cy="1612900"/>
          </a:xfrm>
          <a:prstGeom prst="rect">
            <a:avLst/>
          </a:prstGeom>
        </p:spPr>
      </p:pic>
      <p:sp>
        <p:nvSpPr>
          <p:cNvPr id="3" name="文本占位符 1"/>
          <p:cNvSpPr>
            <a:spLocks noGrp="1"/>
          </p:cNvSpPr>
          <p:nvPr/>
        </p:nvSpPr>
        <p:spPr>
          <a:xfrm>
            <a:off x="808355" y="158750"/>
            <a:ext cx="7886700" cy="43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从架构看</a:t>
            </a:r>
            <a:r>
              <a:rPr lang="zh-CN" altLang="en-US" sz="2400" b="0" dirty="0">
                <a:solidFill>
                  <a:srgbClr val="658093"/>
                </a:solidFill>
                <a:latin typeface="锐字云字库姚体1.0" panose="02010604000000000000" charset="-122"/>
                <a:ea typeface="锐字云字库姚体1.0" panose="02010604000000000000" charset="-122"/>
              </a:rPr>
              <a:t>流程</a:t>
            </a:r>
            <a:endParaRPr lang="zh-CN" altLang="en-US" sz="2400" b="0" dirty="0">
              <a:solidFill>
                <a:srgbClr val="658093"/>
              </a:solidFill>
              <a:latin typeface="锐字云字库姚体1.0" panose="02010604000000000000" charset="-122"/>
              <a:ea typeface="锐字云字库姚体1.0" panose="02010604000000000000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91" grpId="0"/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792,&quot;width&quot;:9509}"/>
</p:tagLst>
</file>

<file path=ppt/tags/tag2.xml><?xml version="1.0" encoding="utf-8"?>
<p:tagLst xmlns:p="http://schemas.openxmlformats.org/presentationml/2006/main">
  <p:tag name="KSO_WM_UNIT_PLACING_PICTURE_USER_VIEWPORT" val="{&quot;height&quot;:7968,&quot;width&quot;:6256}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KSO_WM_UNIT_PLACING_PICTURE_USER_VIEWPORT" val="{&quot;height&quot;:4608,&quot;width&quot;:11244}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COMMONDATA" val="eyJoZGlkIjoiZTgxMTRhODkxNWIwNWRhNTkwMTE0MjE0M2RmMDU1Mj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F9E7E3"/>
      </a:accent1>
      <a:accent2>
        <a:srgbClr val="F1CFCD"/>
      </a:accent2>
      <a:accent3>
        <a:srgbClr val="E5AAA4"/>
      </a:accent3>
      <a:accent4>
        <a:srgbClr val="9B7F7B"/>
      </a:accent4>
      <a:accent5>
        <a:srgbClr val="756359"/>
      </a:accent5>
      <a:accent6>
        <a:srgbClr val="ABA8A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WPS 演示</Application>
  <PresentationFormat>宽屏</PresentationFormat>
  <Paragraphs>169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微软雅黑</vt:lpstr>
      <vt:lpstr>腾祥睿黑简-W2</vt:lpstr>
      <vt:lpstr>黑体</vt:lpstr>
      <vt:lpstr>锐字云字库细圆体1.0</vt:lpstr>
      <vt:lpstr>Impact</vt:lpstr>
      <vt:lpstr>华文细黑</vt:lpstr>
      <vt:lpstr>Arial Unicode MS</vt:lpstr>
      <vt:lpstr>Arial Narrow</vt:lpstr>
      <vt:lpstr>微软雅黑 Light</vt:lpstr>
      <vt:lpstr>锐字云字库姚体1.0</vt:lpstr>
      <vt:lpstr>Agency FB</vt:lpstr>
      <vt:lpstr>Segoe UI</vt:lpstr>
      <vt:lpstr>Arial Unicode MS</vt:lpstr>
      <vt:lpstr>Calibri Light</vt:lpstr>
      <vt:lpstr>BatangChe</vt:lpstr>
      <vt:lpstr>Segoe Print</vt:lpstr>
      <vt:lpstr>Office 主题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沐心</dc:creator>
  <cp:lastModifiedBy>柳树</cp:lastModifiedBy>
  <cp:revision>26</cp:revision>
  <dcterms:created xsi:type="dcterms:W3CDTF">2017-03-13T08:57:00Z</dcterms:created>
  <dcterms:modified xsi:type="dcterms:W3CDTF">2022-12-01T03:55:03Z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36BE062838384F37853802DCAADFDC09</vt:lpwstr>
  </property>
</Properties>
</file>