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7" r:id="rId2"/>
    <p:sldId id="258" r:id="rId3"/>
    <p:sldId id="259" r:id="rId4"/>
    <p:sldId id="260" r:id="rId5"/>
    <p:sldId id="301" r:id="rId6"/>
    <p:sldId id="302" r:id="rId7"/>
    <p:sldId id="261" r:id="rId8"/>
    <p:sldId id="283" r:id="rId9"/>
    <p:sldId id="303" r:id="rId10"/>
    <p:sldId id="273" r:id="rId11"/>
    <p:sldId id="263" r:id="rId12"/>
    <p:sldId id="295" r:id="rId13"/>
    <p:sldId id="304" r:id="rId14"/>
    <p:sldId id="305" r:id="rId15"/>
    <p:sldId id="306" r:id="rId16"/>
    <p:sldId id="307" r:id="rId17"/>
    <p:sldId id="308" r:id="rId18"/>
    <p:sldId id="309" r:id="rId19"/>
    <p:sldId id="310" r:id="rId20"/>
    <p:sldId id="300" r:id="rId21"/>
    <p:sldId id="311" r:id="rId22"/>
    <p:sldId id="312" r:id="rId23"/>
    <p:sldId id="314" r:id="rId24"/>
    <p:sldId id="313" r:id="rId25"/>
    <p:sldId id="315" r:id="rId26"/>
    <p:sldId id="27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E2F2"/>
    <a:srgbClr val="B5D2EC"/>
    <a:srgbClr val="C3CEDA"/>
    <a:srgbClr val="30557F"/>
    <a:srgbClr val="7A91AC"/>
    <a:srgbClr val="2F547E"/>
    <a:srgbClr val="325885"/>
    <a:srgbClr val="5B7899"/>
    <a:srgbClr val="3F61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3724" autoAdjust="0"/>
  </p:normalViewPr>
  <p:slideViewPr>
    <p:cSldViewPr snapToGrid="0">
      <p:cViewPr varScale="1">
        <p:scale>
          <a:sx n="106" d="100"/>
          <a:sy n="106" d="100"/>
        </p:scale>
        <p:origin x="3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defRPr>
            </a:pPr>
            <a:r>
              <a:rPr lang="zh-CN"/>
              <a:t>在这里输入图表的标题</a:t>
            </a:r>
          </a:p>
        </c:rich>
      </c:tx>
      <c:layout>
        <c:manualLayout>
          <c:xMode val="edge"/>
          <c:yMode val="edge"/>
          <c:x val="0.285968488552652"/>
          <c:y val="5.3821619961716598E-3"/>
        </c:manualLayout>
      </c:layout>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lang="zh-CN">
          <a:latin typeface="Arial" panose="020B0604020202020204" pitchFamily="34" charset="0"/>
          <a:ea typeface="微软雅黑" panose="020B0503020204020204" pitchFamily="34" charset="-122"/>
          <a:cs typeface="+mn-ea"/>
          <a:sym typeface="Arial" panose="020B0604020202020204" pitchFamily="34" charset="0"/>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78"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130EE-760D-4575-B957-3A2C522A1798}" type="datetimeFigureOut">
              <a:rPr lang="zh-CN" altLang="en-US" smtClean="0"/>
              <a:t>2022/12/22</a:t>
            </a:fld>
            <a:endParaRPr lang="zh-CN" altLang="en-US"/>
          </a:p>
        </p:txBody>
      </p:sp>
      <p:sp>
        <p:nvSpPr>
          <p:cNvPr id="1048779"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80"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81"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82"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FDF61-DA3A-4787-B56D-7FD06C3E552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幻灯片图像占位符 1"/>
          <p:cNvSpPr>
            <a:spLocks noGrp="1" noRot="1" noChangeAspect="1"/>
          </p:cNvSpPr>
          <p:nvPr>
            <p:ph type="sldImg"/>
          </p:nvPr>
        </p:nvSpPr>
        <p:spPr/>
      </p:sp>
      <p:sp>
        <p:nvSpPr>
          <p:cNvPr id="1048592" name="备注占位符 2"/>
          <p:cNvSpPr>
            <a:spLocks noGrp="1"/>
          </p:cNvSpPr>
          <p:nvPr>
            <p:ph type="body" idx="1"/>
          </p:nvPr>
        </p:nvSpPr>
        <p:spPr/>
        <p:txBody>
          <a:bodyPr/>
          <a:lstStyle/>
          <a:p>
            <a:endParaRPr lang="zh-CN" altLang="en-US" dirty="0"/>
          </a:p>
        </p:txBody>
      </p:sp>
      <p:sp>
        <p:nvSpPr>
          <p:cNvPr id="1048593" name="灯片编号占位符 3"/>
          <p:cNvSpPr>
            <a:spLocks noGrp="1"/>
          </p:cNvSpPr>
          <p:nvPr>
            <p:ph type="sldNum" sz="quarter" idx="5"/>
          </p:nvPr>
        </p:nvSpPr>
        <p:spPr/>
        <p:txBody>
          <a:bodyPr/>
          <a:lstStyle/>
          <a:p>
            <a:fld id="{32DFDF61-DA3A-4787-B56D-7FD06C3E552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4</a:t>
            </a:fld>
            <a:endParaRPr lang="zh-CN" altLang="en-US"/>
          </a:p>
        </p:txBody>
      </p:sp>
    </p:spTree>
    <p:extLst>
      <p:ext uri="{BB962C8B-B14F-4D97-AF65-F5344CB8AC3E}">
        <p14:creationId xmlns:p14="http://schemas.microsoft.com/office/powerpoint/2010/main" val="259430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27"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728"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729" name="日期占位符 3"/>
          <p:cNvSpPr>
            <a:spLocks noGrp="1"/>
          </p:cNvSpPr>
          <p:nvPr>
            <p:ph type="dt" sz="half" idx="10"/>
          </p:nvPr>
        </p:nvSpPr>
        <p:spPr/>
        <p:txBody>
          <a:bodyPr/>
          <a:lstStyle/>
          <a:p>
            <a:fld id="{A2690578-D54B-4B49-9785-60A7621A6CB7}" type="datetimeFigureOut">
              <a:rPr lang="zh-CN" altLang="en-US" smtClean="0"/>
              <a:t>2022/12/22</a:t>
            </a:fld>
            <a:endParaRPr lang="zh-CN" altLang="en-US"/>
          </a:p>
        </p:txBody>
      </p:sp>
      <p:sp>
        <p:nvSpPr>
          <p:cNvPr id="1048730" name="页脚占位符 4"/>
          <p:cNvSpPr>
            <a:spLocks noGrp="1"/>
          </p:cNvSpPr>
          <p:nvPr>
            <p:ph type="ftr" sz="quarter" idx="11"/>
          </p:nvPr>
        </p:nvSpPr>
        <p:spPr/>
        <p:txBody>
          <a:bodyPr/>
          <a:lstStyle/>
          <a:p>
            <a:endParaRPr lang="zh-CN" altLang="en-US"/>
          </a:p>
        </p:txBody>
      </p:sp>
      <p:sp>
        <p:nvSpPr>
          <p:cNvPr id="104873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47" name="标题 1"/>
          <p:cNvSpPr>
            <a:spLocks noGrp="1"/>
          </p:cNvSpPr>
          <p:nvPr>
            <p:ph type="title"/>
          </p:nvPr>
        </p:nvSpPr>
        <p:spPr/>
        <p:txBody>
          <a:bodyPr/>
          <a:lstStyle/>
          <a:p>
            <a:r>
              <a:rPr lang="zh-CN" altLang="en-US"/>
              <a:t>单击此处编辑母版标题样式</a:t>
            </a:r>
          </a:p>
        </p:txBody>
      </p:sp>
      <p:sp>
        <p:nvSpPr>
          <p:cNvPr id="1048748"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49" name="日期占位符 3"/>
          <p:cNvSpPr>
            <a:spLocks noGrp="1"/>
          </p:cNvSpPr>
          <p:nvPr>
            <p:ph type="dt" sz="half" idx="10"/>
          </p:nvPr>
        </p:nvSpPr>
        <p:spPr/>
        <p:txBody>
          <a:bodyPr/>
          <a:lstStyle/>
          <a:p>
            <a:fld id="{A2690578-D54B-4B49-9785-60A7621A6CB7}" type="datetimeFigureOut">
              <a:rPr lang="zh-CN" altLang="en-US" smtClean="0"/>
              <a:t>2022/12/22</a:t>
            </a:fld>
            <a:endParaRPr lang="zh-CN" altLang="en-US"/>
          </a:p>
        </p:txBody>
      </p:sp>
      <p:sp>
        <p:nvSpPr>
          <p:cNvPr id="1048750" name="页脚占位符 4"/>
          <p:cNvSpPr>
            <a:spLocks noGrp="1"/>
          </p:cNvSpPr>
          <p:nvPr>
            <p:ph type="ftr" sz="quarter" idx="11"/>
          </p:nvPr>
        </p:nvSpPr>
        <p:spPr/>
        <p:txBody>
          <a:bodyPr/>
          <a:lstStyle/>
          <a:p>
            <a:endParaRPr lang="zh-CN" altLang="en-US"/>
          </a:p>
        </p:txBody>
      </p:sp>
      <p:sp>
        <p:nvSpPr>
          <p:cNvPr id="104875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04861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pic>
        <p:nvPicPr>
          <p:cNvPr id="2097158" name="图片 6"/>
          <p:cNvPicPr>
            <a:picLocks noChangeAspect="1"/>
          </p:cNvPicPr>
          <p:nvPr userDrawn="1"/>
        </p:nvPicPr>
        <p:blipFill>
          <a:blip r:embed="rId2"/>
          <a:stretch>
            <a:fillRect/>
          </a:stretch>
        </p:blipFill>
        <p:spPr>
          <a:xfrm>
            <a:off x="0" y="0"/>
            <a:ext cx="2743200" cy="927525"/>
          </a:xfrm>
          <a:prstGeom prst="rect">
            <a:avLst/>
          </a:prstGeom>
        </p:spPr>
      </p:pic>
      <p:sp>
        <p:nvSpPr>
          <p:cNvPr id="1048613" name="矩形 7"/>
          <p:cNvSpPr/>
          <p:nvPr userDrawn="1"/>
        </p:nvSpPr>
        <p:spPr>
          <a:xfrm>
            <a:off x="8724901" y="0"/>
            <a:ext cx="3467100" cy="6858000"/>
          </a:xfrm>
          <a:prstGeom prst="rect">
            <a:avLst/>
          </a:prstGeom>
          <a:solidFill>
            <a:schemeClr val="accent1">
              <a:lumMod val="40000"/>
              <a:lumOff val="60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048614" name="矩形 9"/>
          <p:cNvSpPr/>
          <p:nvPr userDrawn="1"/>
        </p:nvSpPr>
        <p:spPr>
          <a:xfrm>
            <a:off x="-1" y="5778000"/>
            <a:ext cx="360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5" name="矩形 10"/>
          <p:cNvSpPr/>
          <p:nvPr userDrawn="1"/>
        </p:nvSpPr>
        <p:spPr>
          <a:xfrm>
            <a:off x="-1" y="6498000"/>
            <a:ext cx="360000" cy="36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6" name="矩形 11"/>
          <p:cNvSpPr/>
          <p:nvPr userDrawn="1"/>
        </p:nvSpPr>
        <p:spPr>
          <a:xfrm>
            <a:off x="359999" y="6138000"/>
            <a:ext cx="360000" cy="36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36" name="标题 1"/>
          <p:cNvSpPr>
            <a:spLocks noGrp="1"/>
          </p:cNvSpPr>
          <p:nvPr>
            <p:ph type="title"/>
          </p:nvPr>
        </p:nvSpPr>
        <p:spPr/>
        <p:txBody>
          <a:bodyPr/>
          <a:lstStyle/>
          <a:p>
            <a:r>
              <a:rPr lang="zh-CN" altLang="en-US" dirty="0"/>
              <a:t>单击此处编辑母版标题样式</a:t>
            </a:r>
          </a:p>
        </p:txBody>
      </p:sp>
      <p:sp>
        <p:nvSpPr>
          <p:cNvPr id="1048737"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38" name="日期占位符 3"/>
          <p:cNvSpPr>
            <a:spLocks noGrp="1"/>
          </p:cNvSpPr>
          <p:nvPr>
            <p:ph type="dt" sz="half" idx="10"/>
          </p:nvPr>
        </p:nvSpPr>
        <p:spPr/>
        <p:txBody>
          <a:bodyPr/>
          <a:lstStyle/>
          <a:p>
            <a:fld id="{A2690578-D54B-4B49-9785-60A7621A6CB7}" type="datetimeFigureOut">
              <a:rPr lang="zh-CN" altLang="en-US" smtClean="0"/>
              <a:t>2022/12/22</a:t>
            </a:fld>
            <a:endParaRPr lang="zh-CN" altLang="en-US"/>
          </a:p>
        </p:txBody>
      </p:sp>
      <p:sp>
        <p:nvSpPr>
          <p:cNvPr id="1048739" name="页脚占位符 4"/>
          <p:cNvSpPr>
            <a:spLocks noGrp="1"/>
          </p:cNvSpPr>
          <p:nvPr>
            <p:ph type="ftr" sz="quarter" idx="11"/>
          </p:nvPr>
        </p:nvSpPr>
        <p:spPr/>
        <p:txBody>
          <a:bodyPr/>
          <a:lstStyle/>
          <a:p>
            <a:endParaRPr lang="zh-CN" altLang="en-US"/>
          </a:p>
        </p:txBody>
      </p:sp>
      <p:sp>
        <p:nvSpPr>
          <p:cNvPr id="1048740"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5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75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754" name="日期占位符 3"/>
          <p:cNvSpPr>
            <a:spLocks noGrp="1"/>
          </p:cNvSpPr>
          <p:nvPr>
            <p:ph type="dt" sz="half" idx="10"/>
          </p:nvPr>
        </p:nvSpPr>
        <p:spPr/>
        <p:txBody>
          <a:bodyPr/>
          <a:lstStyle/>
          <a:p>
            <a:fld id="{A2690578-D54B-4B49-9785-60A7621A6CB7}" type="datetimeFigureOut">
              <a:rPr lang="zh-CN" altLang="en-US" smtClean="0"/>
              <a:t>2022/12/22</a:t>
            </a:fld>
            <a:endParaRPr lang="zh-CN" altLang="en-US"/>
          </a:p>
        </p:txBody>
      </p:sp>
      <p:sp>
        <p:nvSpPr>
          <p:cNvPr id="1048755" name="页脚占位符 4"/>
          <p:cNvSpPr>
            <a:spLocks noGrp="1"/>
          </p:cNvSpPr>
          <p:nvPr>
            <p:ph type="ftr" sz="quarter" idx="11"/>
          </p:nvPr>
        </p:nvSpPr>
        <p:spPr/>
        <p:txBody>
          <a:bodyPr/>
          <a:lstStyle/>
          <a:p>
            <a:endParaRPr lang="zh-CN" altLang="en-US"/>
          </a:p>
        </p:txBody>
      </p:sp>
      <p:sp>
        <p:nvSpPr>
          <p:cNvPr id="1048756"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57" name="标题 1"/>
          <p:cNvSpPr>
            <a:spLocks noGrp="1"/>
          </p:cNvSpPr>
          <p:nvPr>
            <p:ph type="title"/>
          </p:nvPr>
        </p:nvSpPr>
        <p:spPr/>
        <p:txBody>
          <a:bodyPr/>
          <a:lstStyle/>
          <a:p>
            <a:r>
              <a:rPr lang="zh-CN" altLang="en-US"/>
              <a:t>单击此处编辑母版标题样式</a:t>
            </a:r>
          </a:p>
        </p:txBody>
      </p:sp>
      <p:sp>
        <p:nvSpPr>
          <p:cNvPr id="1048758"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59"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0" name="日期占位符 4"/>
          <p:cNvSpPr>
            <a:spLocks noGrp="1"/>
          </p:cNvSpPr>
          <p:nvPr>
            <p:ph type="dt" sz="half" idx="10"/>
          </p:nvPr>
        </p:nvSpPr>
        <p:spPr/>
        <p:txBody>
          <a:bodyPr/>
          <a:lstStyle/>
          <a:p>
            <a:fld id="{A2690578-D54B-4B49-9785-60A7621A6CB7}" type="datetimeFigureOut">
              <a:rPr lang="zh-CN" altLang="en-US" smtClean="0"/>
              <a:t>2022/12/22</a:t>
            </a:fld>
            <a:endParaRPr lang="zh-CN" altLang="en-US"/>
          </a:p>
        </p:txBody>
      </p:sp>
      <p:sp>
        <p:nvSpPr>
          <p:cNvPr id="1048761" name="页脚占位符 5"/>
          <p:cNvSpPr>
            <a:spLocks noGrp="1"/>
          </p:cNvSpPr>
          <p:nvPr>
            <p:ph type="ftr" sz="quarter" idx="11"/>
          </p:nvPr>
        </p:nvSpPr>
        <p:spPr/>
        <p:txBody>
          <a:bodyPr/>
          <a:lstStyle/>
          <a:p>
            <a:endParaRPr lang="zh-CN" altLang="en-US"/>
          </a:p>
        </p:txBody>
      </p:sp>
      <p:sp>
        <p:nvSpPr>
          <p:cNvPr id="1048762"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63"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76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5"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8" name="日期占位符 6"/>
          <p:cNvSpPr>
            <a:spLocks noGrp="1"/>
          </p:cNvSpPr>
          <p:nvPr>
            <p:ph type="dt" sz="half" idx="10"/>
          </p:nvPr>
        </p:nvSpPr>
        <p:spPr/>
        <p:txBody>
          <a:bodyPr/>
          <a:lstStyle/>
          <a:p>
            <a:fld id="{A2690578-D54B-4B49-9785-60A7621A6CB7}" type="datetimeFigureOut">
              <a:rPr lang="zh-CN" altLang="en-US" smtClean="0"/>
              <a:t>2022/12/22</a:t>
            </a:fld>
            <a:endParaRPr lang="zh-CN" altLang="en-US"/>
          </a:p>
        </p:txBody>
      </p:sp>
      <p:sp>
        <p:nvSpPr>
          <p:cNvPr id="1048769" name="页脚占位符 7"/>
          <p:cNvSpPr>
            <a:spLocks noGrp="1"/>
          </p:cNvSpPr>
          <p:nvPr>
            <p:ph type="ftr" sz="quarter" idx="11"/>
          </p:nvPr>
        </p:nvSpPr>
        <p:spPr/>
        <p:txBody>
          <a:bodyPr/>
          <a:lstStyle/>
          <a:p>
            <a:endParaRPr lang="zh-CN" altLang="en-US"/>
          </a:p>
        </p:txBody>
      </p:sp>
      <p:sp>
        <p:nvSpPr>
          <p:cNvPr id="1048770" name="灯片编号占位符 8"/>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32" name="标题 1"/>
          <p:cNvSpPr>
            <a:spLocks noGrp="1"/>
          </p:cNvSpPr>
          <p:nvPr>
            <p:ph type="title"/>
          </p:nvPr>
        </p:nvSpPr>
        <p:spPr/>
        <p:txBody>
          <a:bodyPr/>
          <a:lstStyle/>
          <a:p>
            <a:r>
              <a:rPr lang="zh-CN" altLang="en-US"/>
              <a:t>单击此处编辑母版标题样式</a:t>
            </a:r>
          </a:p>
        </p:txBody>
      </p:sp>
      <p:sp>
        <p:nvSpPr>
          <p:cNvPr id="1048733" name="日期占位符 2"/>
          <p:cNvSpPr>
            <a:spLocks noGrp="1"/>
          </p:cNvSpPr>
          <p:nvPr>
            <p:ph type="dt" sz="half" idx="10"/>
          </p:nvPr>
        </p:nvSpPr>
        <p:spPr/>
        <p:txBody>
          <a:bodyPr/>
          <a:lstStyle/>
          <a:p>
            <a:fld id="{A2690578-D54B-4B49-9785-60A7621A6CB7}" type="datetimeFigureOut">
              <a:rPr lang="zh-CN" altLang="en-US" smtClean="0"/>
              <a:t>2022/12/22</a:t>
            </a:fld>
            <a:endParaRPr lang="zh-CN" altLang="en-US"/>
          </a:p>
        </p:txBody>
      </p:sp>
      <p:sp>
        <p:nvSpPr>
          <p:cNvPr id="1048734" name="页脚占位符 3"/>
          <p:cNvSpPr>
            <a:spLocks noGrp="1"/>
          </p:cNvSpPr>
          <p:nvPr>
            <p:ph type="ftr" sz="quarter" idx="11"/>
          </p:nvPr>
        </p:nvSpPr>
        <p:spPr/>
        <p:txBody>
          <a:bodyPr/>
          <a:lstStyle/>
          <a:p>
            <a:endParaRPr lang="zh-CN" altLang="en-US"/>
          </a:p>
        </p:txBody>
      </p:sp>
      <p:sp>
        <p:nvSpPr>
          <p:cNvPr id="1048735" name="灯片编号占位符 4"/>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A2690578-D54B-4B49-9785-60A7621A6CB7}" type="datetimeFigureOut">
              <a:rPr lang="zh-CN" altLang="en-US" smtClean="0"/>
              <a:t>2022/12/22</a:t>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7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7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7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74" name="日期占位符 4"/>
          <p:cNvSpPr>
            <a:spLocks noGrp="1"/>
          </p:cNvSpPr>
          <p:nvPr>
            <p:ph type="dt" sz="half" idx="10"/>
          </p:nvPr>
        </p:nvSpPr>
        <p:spPr/>
        <p:txBody>
          <a:bodyPr/>
          <a:lstStyle/>
          <a:p>
            <a:fld id="{A2690578-D54B-4B49-9785-60A7621A6CB7}" type="datetimeFigureOut">
              <a:rPr lang="zh-CN" altLang="en-US" smtClean="0"/>
              <a:t>2022/12/22</a:t>
            </a:fld>
            <a:endParaRPr lang="zh-CN" altLang="en-US"/>
          </a:p>
        </p:txBody>
      </p:sp>
      <p:sp>
        <p:nvSpPr>
          <p:cNvPr id="1048775" name="页脚占位符 5"/>
          <p:cNvSpPr>
            <a:spLocks noGrp="1"/>
          </p:cNvSpPr>
          <p:nvPr>
            <p:ph type="ftr" sz="quarter" idx="11"/>
          </p:nvPr>
        </p:nvSpPr>
        <p:spPr/>
        <p:txBody>
          <a:bodyPr/>
          <a:lstStyle/>
          <a:p>
            <a:endParaRPr lang="zh-CN" altLang="en-US"/>
          </a:p>
        </p:txBody>
      </p:sp>
      <p:sp>
        <p:nvSpPr>
          <p:cNvPr id="104877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4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42"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44" name="日期占位符 4"/>
          <p:cNvSpPr>
            <a:spLocks noGrp="1"/>
          </p:cNvSpPr>
          <p:nvPr>
            <p:ph type="dt" sz="half" idx="10"/>
          </p:nvPr>
        </p:nvSpPr>
        <p:spPr/>
        <p:txBody>
          <a:bodyPr/>
          <a:lstStyle/>
          <a:p>
            <a:fld id="{A2690578-D54B-4B49-9785-60A7621A6CB7}" type="datetimeFigureOut">
              <a:rPr lang="zh-CN" altLang="en-US" smtClean="0"/>
              <a:t>2022/12/22</a:t>
            </a:fld>
            <a:endParaRPr lang="zh-CN" altLang="en-US"/>
          </a:p>
        </p:txBody>
      </p:sp>
      <p:sp>
        <p:nvSpPr>
          <p:cNvPr id="1048745" name="页脚占位符 5"/>
          <p:cNvSpPr>
            <a:spLocks noGrp="1"/>
          </p:cNvSpPr>
          <p:nvPr>
            <p:ph type="ftr" sz="quarter" idx="11"/>
          </p:nvPr>
        </p:nvSpPr>
        <p:spPr/>
        <p:txBody>
          <a:bodyPr/>
          <a:lstStyle/>
          <a:p>
            <a:endParaRPr lang="zh-CN" altLang="en-US"/>
          </a:p>
        </p:txBody>
      </p:sp>
      <p:sp>
        <p:nvSpPr>
          <p:cNvPr id="104874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0578-D54B-4B49-9785-60A7621A6CB7}" type="datetimeFigureOut">
              <a:rPr lang="zh-CN" altLang="en-US" smtClean="0"/>
              <a:t>2022/12/22</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AC638-2FBF-40EF-915F-9142CD5888E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占位符 10"/>
          <p:cNvPicPr>
            <a:picLocks noChangeAspect="1"/>
          </p:cNvPicPr>
          <p:nvPr/>
        </p:nvPicPr>
        <p:blipFill rotWithShape="1">
          <a:blip r:embed="rId3"/>
          <a:srcRect t="8356" r="1467" b="8356"/>
          <a:stretch>
            <a:fillRect/>
          </a:stretch>
        </p:blipFill>
        <p:spPr>
          <a:xfrm>
            <a:off x="3162025" y="0"/>
            <a:ext cx="9032515" cy="6858000"/>
          </a:xfrm>
          <a:prstGeom prst="rect">
            <a:avLst/>
          </a:prstGeom>
        </p:spPr>
      </p:pic>
      <p:sp>
        <p:nvSpPr>
          <p:cNvPr id="1048584" name="矩形 2"/>
          <p:cNvSpPr/>
          <p:nvPr/>
        </p:nvSpPr>
        <p:spPr>
          <a:xfrm>
            <a:off x="16042" y="0"/>
            <a:ext cx="12181840" cy="6858000"/>
          </a:xfrm>
          <a:prstGeom prst="rect">
            <a:avLst/>
          </a:prstGeom>
          <a:gradFill flip="none" rotWithShape="1">
            <a:gsLst>
              <a:gs pos="0">
                <a:schemeClr val="bg1"/>
              </a:gs>
              <a:gs pos="100000">
                <a:schemeClr val="bg1">
                  <a:alpha val="43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85" name="矩形 3"/>
          <p:cNvSpPr/>
          <p:nvPr/>
        </p:nvSpPr>
        <p:spPr>
          <a:xfrm>
            <a:off x="10160" y="-12700"/>
            <a:ext cx="12181840" cy="6870700"/>
          </a:xfrm>
          <a:prstGeom prst="rect">
            <a:avLst/>
          </a:prstGeom>
          <a:gradFill flip="none" rotWithShape="1">
            <a:gsLst>
              <a:gs pos="0">
                <a:schemeClr val="accent5">
                  <a:lumMod val="5000"/>
                  <a:lumOff val="95000"/>
                  <a:alpha val="0"/>
                </a:schemeClr>
              </a:gs>
              <a:gs pos="78000">
                <a:schemeClr val="accent5">
                  <a:lumMod val="45000"/>
                  <a:lumOff val="55000"/>
                </a:schemeClr>
              </a:gs>
              <a:gs pos="100000">
                <a:schemeClr val="accent5">
                  <a:lumMod val="45000"/>
                  <a:lumOff val="5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53" name="图片 4"/>
          <p:cNvPicPr>
            <a:picLocks noChangeAspect="1"/>
          </p:cNvPicPr>
          <p:nvPr/>
        </p:nvPicPr>
        <p:blipFill>
          <a:blip r:embed="rId4" cstate="print"/>
          <a:stretch>
            <a:fillRect/>
          </a:stretch>
        </p:blipFill>
        <p:spPr>
          <a:xfrm>
            <a:off x="372305" y="383968"/>
            <a:ext cx="3823147" cy="1292431"/>
          </a:xfrm>
          <a:prstGeom prst="rect">
            <a:avLst/>
          </a:prstGeom>
        </p:spPr>
      </p:pic>
      <p:sp>
        <p:nvSpPr>
          <p:cNvPr id="1048587" name="文本框 7"/>
          <p:cNvSpPr txBox="1"/>
          <p:nvPr/>
        </p:nvSpPr>
        <p:spPr>
          <a:xfrm>
            <a:off x="382579" y="2106644"/>
            <a:ext cx="11685689" cy="3046988"/>
          </a:xfrm>
          <a:prstGeom prst="rect">
            <a:avLst/>
          </a:prstGeom>
          <a:noFill/>
        </p:spPr>
        <p:txBody>
          <a:bodyPr wrap="square" rtlCol="0">
            <a:spAutoFit/>
          </a:bodyPr>
          <a:lstStyle/>
          <a:p>
            <a:pPr algn="l"/>
            <a:r>
              <a:rPr lang="en-US" altLang="zh-CN" sz="4800" b="1" spc="300" dirty="0" err="1">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LightNE</a:t>
            </a:r>
            <a:r>
              <a:rPr lang="en-US" altLang="zh-CN" sz="4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 A Lightweight Graph Processing System for Network Embedding</a:t>
            </a:r>
          </a:p>
          <a:p>
            <a:pPr algn="l"/>
            <a:r>
              <a:rPr lang="zh-CN" altLang="en-US" sz="4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用于网络嵌入的轻量级图形处理系统</a:t>
            </a:r>
          </a:p>
        </p:txBody>
      </p:sp>
      <p:sp>
        <p:nvSpPr>
          <p:cNvPr id="1048588" name="文本框 9"/>
          <p:cNvSpPr txBox="1"/>
          <p:nvPr/>
        </p:nvSpPr>
        <p:spPr>
          <a:xfrm>
            <a:off x="382580" y="5651279"/>
            <a:ext cx="2956334" cy="337185"/>
          </a:xfrm>
          <a:prstGeom prst="rect">
            <a:avLst/>
          </a:prstGeom>
          <a:noFill/>
        </p:spPr>
        <p:txBody>
          <a:bodyPr wrap="square" rtlCol="0">
            <a:spAutoFit/>
          </a:bodyPr>
          <a:lstStyle/>
          <a:p>
            <a:r>
              <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答辩学生：赵景林</a:t>
            </a:r>
          </a:p>
        </p:txBody>
      </p:sp>
      <p:sp>
        <p:nvSpPr>
          <p:cNvPr id="1048590" name="文本框 11"/>
          <p:cNvSpPr txBox="1"/>
          <p:nvPr/>
        </p:nvSpPr>
        <p:spPr>
          <a:xfrm>
            <a:off x="368398" y="6238566"/>
            <a:ext cx="2920186" cy="369332"/>
          </a:xfrm>
          <a:prstGeom prst="rect">
            <a:avLst/>
          </a:prstGeom>
          <a:noFill/>
        </p:spPr>
        <p:txBody>
          <a:bodyPr wrap="square" rtlCol="0">
            <a:spAutoFit/>
          </a:bodyPr>
          <a:lstStyle/>
          <a:p>
            <a:r>
              <a:rPr lang="zh-CN" altLang="en-US"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20312" y="52424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算法原理</a:t>
            </a:r>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p:sp>
        <p:nvSpPr>
          <p:cNvPr id="1048623" name="文本框 16"/>
          <p:cNvSpPr txBox="1"/>
          <p:nvPr/>
        </p:nvSpPr>
        <p:spPr>
          <a:xfrm>
            <a:off x="9286658" y="1203373"/>
            <a:ext cx="6093912" cy="521970"/>
          </a:xfrm>
          <a:prstGeom prst="rect">
            <a:avLst/>
          </a:prstGeom>
          <a:noFill/>
        </p:spPr>
        <p:txBody>
          <a:bodyPr wrap="square">
            <a:spAutoFit/>
          </a:bodyPr>
          <a:lstStyle/>
          <a:p>
            <a:r>
              <a:rPr lang="zh-CN" altLang="en-US" sz="2800" b="1" spc="100" dirty="0">
                <a:solidFill>
                  <a:srgbClr val="325885"/>
                </a:solidFill>
                <a:latin typeface="Arial" panose="020B0604020202020204" pitchFamily="34" charset="0"/>
                <a:ea typeface="微软雅黑" panose="020B0503020204020204" pitchFamily="34" charset="-122"/>
                <a:cs typeface="+mn-ea"/>
                <a:sym typeface="Arial" panose="020B0604020202020204" pitchFamily="34" charset="0"/>
              </a:rPr>
              <a:t>算法流程步骤</a:t>
            </a:r>
          </a:p>
        </p:txBody>
      </p:sp>
      <p:sp>
        <p:nvSpPr>
          <p:cNvPr id="1048624" name="矩形 17"/>
          <p:cNvSpPr/>
          <p:nvPr/>
        </p:nvSpPr>
        <p:spPr>
          <a:xfrm>
            <a:off x="2239645" y="1909445"/>
            <a:ext cx="9357360" cy="4301490"/>
          </a:xfrm>
          <a:prstGeom prst="rect">
            <a:avLst/>
          </a:prstGeom>
          <a:noFill/>
          <a:ln w="47625">
            <a:gradFill flip="none" rotWithShape="1">
              <a:gsLst>
                <a:gs pos="15000">
                  <a:schemeClr val="accent1">
                    <a:lumMod val="5000"/>
                    <a:lumOff val="95000"/>
                    <a:alpha val="0"/>
                  </a:schemeClr>
                </a:gs>
                <a:gs pos="77000">
                  <a:schemeClr val="accent1">
                    <a:lumMod val="60000"/>
                    <a:lumOff val="40000"/>
                    <a:alpha val="80000"/>
                  </a:schemeClr>
                </a:gs>
                <a:gs pos="100000">
                  <a:schemeClr val="accent1">
                    <a:alpha val="7600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微软雅黑" panose="020B0503020204020204" pitchFamily="34" charset="-122"/>
                <a:cs typeface="+mn-ea"/>
                <a:sym typeface="Arial" panose="020B0604020202020204" pitchFamily="34" charset="0"/>
              </a:rPr>
              <a:t>s</a:t>
            </a:r>
          </a:p>
        </p:txBody>
      </p:sp>
      <p:sp>
        <p:nvSpPr>
          <p:cNvPr id="1048625" name="文本框 13"/>
          <p:cNvSpPr txBox="1"/>
          <p:nvPr/>
        </p:nvSpPr>
        <p:spPr>
          <a:xfrm>
            <a:off x="4633521" y="2844433"/>
            <a:ext cx="6812826" cy="368300"/>
          </a:xfrm>
          <a:prstGeom prst="rect">
            <a:avLst/>
          </a:prstGeom>
          <a:noFill/>
        </p:spPr>
        <p:txBody>
          <a:bodyPr wrap="square">
            <a:spAutoFit/>
          </a:bodyPr>
          <a:lstStyle/>
          <a:p>
            <a:pPr algn="just"/>
            <a:endParaRPr lang="en-US" altLang="zh-CN" dirty="0">
              <a:latin typeface="+mn-ea"/>
              <a:sym typeface="+mn-ea"/>
            </a:endParaRPr>
          </a:p>
        </p:txBody>
      </p:sp>
      <p:cxnSp>
        <p:nvCxnSpPr>
          <p:cNvPr id="3145733" name="直接连接符 14"/>
          <p:cNvCxnSpPr/>
          <p:nvPr/>
        </p:nvCxnSpPr>
        <p:spPr>
          <a:xfrm>
            <a:off x="10659261" y="1725323"/>
            <a:ext cx="911546" cy="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1CC0DC49-349E-9171-5A22-A62961DE16A8}"/>
              </a:ext>
            </a:extLst>
          </p:cNvPr>
          <p:cNvSpPr txBox="1"/>
          <p:nvPr/>
        </p:nvSpPr>
        <p:spPr>
          <a:xfrm>
            <a:off x="6096000" y="2491106"/>
            <a:ext cx="5191726" cy="2308324"/>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从算法设计的角度来看，我们的</a:t>
            </a:r>
            <a:r>
              <a:rPr lang="en-US" altLang="zh-CN" b="0" i="0" dirty="0" err="1">
                <a:solidFill>
                  <a:srgbClr val="000000"/>
                </a:solidFill>
                <a:effectLst/>
                <a:latin typeface="Arial" panose="020B0604020202020204" pitchFamily="34" charset="0"/>
              </a:rPr>
              <a:t>LightNE</a:t>
            </a:r>
            <a:r>
              <a:rPr lang="zh-CN" altLang="en-US" b="0" i="0" dirty="0">
                <a:solidFill>
                  <a:srgbClr val="000000"/>
                </a:solidFill>
                <a:effectLst/>
                <a:latin typeface="Arial" panose="020B0604020202020204" pitchFamily="34" charset="0"/>
              </a:rPr>
              <a:t>设计结合了</a:t>
            </a:r>
            <a:r>
              <a:rPr lang="en-US" altLang="zh-CN" b="0" i="0" dirty="0" err="1">
                <a:solidFill>
                  <a:srgbClr val="000000"/>
                </a:solidFill>
                <a:effectLst/>
                <a:latin typeface="Arial" panose="020B0604020202020204" pitchFamily="34" charset="0"/>
              </a:rPr>
              <a:t>NetSMF</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ProNE</a:t>
            </a:r>
            <a:r>
              <a:rPr lang="zh-CN" altLang="en-US" b="0" i="0" dirty="0">
                <a:solidFill>
                  <a:srgbClr val="000000"/>
                </a:solidFill>
                <a:effectLst/>
                <a:latin typeface="Arial" panose="020B0604020202020204" pitchFamily="34" charset="0"/>
              </a:rPr>
              <a:t>。特别是，</a:t>
            </a:r>
            <a:r>
              <a:rPr lang="en-US" altLang="zh-CN" b="0" i="0" dirty="0" err="1">
                <a:solidFill>
                  <a:srgbClr val="000000"/>
                </a:solidFill>
                <a:effectLst/>
                <a:latin typeface="Arial" panose="020B0604020202020204" pitchFamily="34" charset="0"/>
              </a:rPr>
              <a:t>LightNE</a:t>
            </a:r>
            <a:r>
              <a:rPr lang="zh-CN" altLang="en-US" b="0" i="0" dirty="0">
                <a:solidFill>
                  <a:srgbClr val="000000"/>
                </a:solidFill>
                <a:effectLst/>
                <a:latin typeface="Arial" panose="020B0604020202020204" pitchFamily="34" charset="0"/>
              </a:rPr>
              <a:t>由两个步骤组成。</a:t>
            </a:r>
            <a:endParaRPr lang="en-US" altLang="zh-CN" b="0" i="0" dirty="0">
              <a:solidFill>
                <a:srgbClr val="000000"/>
              </a:solidFill>
              <a:effectLst/>
              <a:latin typeface="Arial" panose="020B0604020202020204" pitchFamily="34" charset="0"/>
            </a:endParaRPr>
          </a:p>
          <a:p>
            <a:endParaRPr lang="en-US" altLang="zh-CN" dirty="0"/>
          </a:p>
          <a:p>
            <a:r>
              <a:rPr lang="zh-CN" altLang="en-US" dirty="0"/>
              <a:t>第一步是使用新的边缘下采样算法的</a:t>
            </a:r>
            <a:r>
              <a:rPr lang="en-US" altLang="zh-CN" dirty="0" err="1"/>
              <a:t>NetSMF</a:t>
            </a:r>
            <a:r>
              <a:rPr lang="zh-CN" altLang="en-US" dirty="0"/>
              <a:t>，这显著提高了样本复杂性。</a:t>
            </a:r>
            <a:endParaRPr lang="en-US" altLang="zh-CN" dirty="0"/>
          </a:p>
          <a:p>
            <a:endParaRPr lang="en-US" altLang="zh-CN" dirty="0"/>
          </a:p>
          <a:p>
            <a:r>
              <a:rPr lang="zh-CN" altLang="en-US" dirty="0"/>
              <a:t>第二步是使用</a:t>
            </a:r>
            <a:r>
              <a:rPr lang="en-US" altLang="zh-CN" dirty="0" err="1"/>
              <a:t>ProNE</a:t>
            </a:r>
            <a:r>
              <a:rPr lang="zh-CN" altLang="en-US" dirty="0"/>
              <a:t>的频谱传播增强</a:t>
            </a:r>
            <a:r>
              <a:rPr lang="en-US" altLang="zh-CN" dirty="0" err="1"/>
              <a:t>NetSMF</a:t>
            </a:r>
            <a:r>
              <a:rPr lang="zh-CN" altLang="en-US" dirty="0"/>
              <a:t>嵌入。</a:t>
            </a:r>
          </a:p>
        </p:txBody>
      </p:sp>
      <p:pic>
        <p:nvPicPr>
          <p:cNvPr id="7" name="图片 6">
            <a:extLst>
              <a:ext uri="{FF2B5EF4-FFF2-40B4-BE49-F238E27FC236}">
                <a16:creationId xmlns:a16="http://schemas.microsoft.com/office/drawing/2014/main" id="{72E6F8D1-242A-A03D-58B2-F4A1DF8C6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857" y="1930498"/>
            <a:ext cx="5191725" cy="32992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矩形 6"/>
          <p:cNvSpPr/>
          <p:nvPr/>
        </p:nvSpPr>
        <p:spPr>
          <a:xfrm>
            <a:off x="481658" y="1392741"/>
            <a:ext cx="1438215" cy="1446550"/>
          </a:xfrm>
          <a:prstGeom prst="rect">
            <a:avLst/>
          </a:prstGeom>
          <a:noFill/>
        </p:spPr>
        <p:txBody>
          <a:bodyPr wrap="none" lIns="91440" tIns="45720" rIns="91440" bIns="45720">
            <a:spAutoFit/>
          </a:bodyPr>
          <a:lstStyle/>
          <a:p>
            <a:pPr algn="ctr"/>
            <a:r>
              <a:rPr lang="en-US" altLang="zh-CN" sz="8800" b="1" cap="none" spc="0" dirty="0">
                <a:ln w="0"/>
                <a:solidFill>
                  <a:schemeClr val="bg2">
                    <a:lumMod val="90000"/>
                  </a:schemeClr>
                </a:solidFill>
                <a:effectLst/>
              </a:rPr>
              <a:t>03</a:t>
            </a:r>
            <a:endParaRPr lang="zh-CN" altLang="en-US" sz="8800" b="1" cap="none" spc="0" dirty="0">
              <a:ln w="0"/>
              <a:solidFill>
                <a:schemeClr val="bg2">
                  <a:lumMod val="90000"/>
                </a:schemeClr>
              </a:solidFill>
              <a:effectLst/>
            </a:endParaRPr>
          </a:p>
        </p:txBody>
      </p:sp>
      <p:sp>
        <p:nvSpPr>
          <p:cNvPr id="1048646" name="文本框 8"/>
          <p:cNvSpPr txBox="1"/>
          <p:nvPr/>
        </p:nvSpPr>
        <p:spPr>
          <a:xfrm>
            <a:off x="481657" y="2786996"/>
            <a:ext cx="7315996" cy="1014730"/>
          </a:xfrm>
          <a:prstGeom prst="rect">
            <a:avLst/>
          </a:prstGeom>
          <a:noFill/>
        </p:spPr>
        <p:txBody>
          <a:bodyPr wrap="square">
            <a:spAutoFit/>
          </a:bodyPr>
          <a:lstStyle/>
          <a:p>
            <a:pPr algn="l" fontAlgn="base">
              <a:spcBef>
                <a:spcPct val="0"/>
              </a:spcBef>
              <a:spcAft>
                <a:spcPct val="0"/>
              </a:spcAft>
            </a:pPr>
            <a:r>
              <a:rPr lang="zh-CN" altLang="en-US" sz="6000" dirty="0">
                <a:solidFill>
                  <a:srgbClr val="345780"/>
                </a:solidFill>
                <a:latin typeface="+mn-ea"/>
                <a:sym typeface="+mn-ea"/>
              </a:rPr>
              <a:t>系统设计</a:t>
            </a:r>
            <a:endParaRPr lang="zh-CN" altLang="en-US" sz="6000" dirty="0">
              <a:blipFill dpi="0" rotWithShape="1">
                <a:blip r:embed="rId2"/>
                <a:srcRect/>
                <a:tile tx="0" ty="0" sx="100000" sy="100000" flip="none" algn="br"/>
              </a:blipFill>
              <a:latin typeface="华光标题宋_CNKI" panose="02000500000000000000" pitchFamily="2" charset="-122"/>
              <a:ea typeface="华光标题宋_CNKI" panose="02000500000000000000" pitchFamily="2" charset="-122"/>
            </a:endParaRPr>
          </a:p>
        </p:txBody>
      </p:sp>
      <p:cxnSp>
        <p:nvCxnSpPr>
          <p:cNvPr id="3145738" name="直接连接符 11"/>
          <p:cNvCxnSpPr/>
          <p:nvPr/>
        </p:nvCxnSpPr>
        <p:spPr>
          <a:xfrm>
            <a:off x="5708337" y="6050179"/>
            <a:ext cx="64836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9" name="直接连接符 12"/>
          <p:cNvCxnSpPr/>
          <p:nvPr/>
        </p:nvCxnSpPr>
        <p:spPr>
          <a:xfrm>
            <a:off x="7495953" y="6544340"/>
            <a:ext cx="46960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40" name="直接连接符 15"/>
          <p:cNvCxnSpPr/>
          <p:nvPr/>
        </p:nvCxnSpPr>
        <p:spPr>
          <a:xfrm>
            <a:off x="11710341" y="3"/>
            <a:ext cx="0" cy="6857997"/>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8"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97"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8"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6"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99"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系统设计</a:t>
            </a:r>
          </a:p>
        </p:txBody>
      </p:sp>
      <p:sp>
        <p:nvSpPr>
          <p:cNvPr id="1048706" name="文本框 5"/>
          <p:cNvSpPr txBox="1"/>
          <p:nvPr/>
        </p:nvSpPr>
        <p:spPr>
          <a:xfrm>
            <a:off x="1318655" y="2450870"/>
            <a:ext cx="9780893" cy="3046988"/>
          </a:xfrm>
          <a:prstGeom prst="rect">
            <a:avLst/>
          </a:prstGeom>
          <a:noFill/>
        </p:spPr>
        <p:txBody>
          <a:bodyPr wrap="square" rtlCol="0">
            <a:spAutoFit/>
          </a:bodyPr>
          <a:lstStyle/>
          <a:p>
            <a:pPr indent="457200" fontAlgn="auto"/>
            <a:r>
              <a:rPr lang="zh-CN" altLang="en-US" sz="2400" b="0" i="0" dirty="0">
                <a:solidFill>
                  <a:srgbClr val="000000"/>
                </a:solidFill>
                <a:effectLst/>
                <a:latin typeface="Arial" panose="020B0604020202020204" pitchFamily="34" charset="0"/>
              </a:rPr>
              <a:t>在仅</a:t>
            </a:r>
            <a:r>
              <a:rPr lang="en-US" altLang="zh-CN" sz="2400" b="0" i="0" dirty="0">
                <a:solidFill>
                  <a:srgbClr val="000000"/>
                </a:solidFill>
                <a:effectLst/>
                <a:latin typeface="Arial" panose="020B0604020202020204" pitchFamily="34" charset="0"/>
              </a:rPr>
              <a:t>CPU</a:t>
            </a:r>
            <a:r>
              <a:rPr lang="zh-CN" altLang="en-US" sz="2400" b="0" i="0" dirty="0">
                <a:solidFill>
                  <a:srgbClr val="000000"/>
                </a:solidFill>
                <a:effectLst/>
                <a:latin typeface="Arial" panose="020B0604020202020204" pitchFamily="34" charset="0"/>
              </a:rPr>
              <a:t>的共享内存机器中启用</a:t>
            </a:r>
            <a:r>
              <a:rPr lang="en-US" altLang="zh-CN" sz="2400" b="0" i="0" dirty="0" err="1">
                <a:solidFill>
                  <a:srgbClr val="000000"/>
                </a:solidFill>
                <a:effectLst/>
                <a:latin typeface="Arial" panose="020B0604020202020204" pitchFamily="34" charset="0"/>
              </a:rPr>
              <a:t>LightNE</a:t>
            </a:r>
            <a:r>
              <a:rPr lang="zh-CN" altLang="en-US" sz="2400" b="0" i="0" dirty="0">
                <a:solidFill>
                  <a:srgbClr val="000000"/>
                </a:solidFill>
                <a:effectLst/>
                <a:latin typeface="Arial" panose="020B0604020202020204" pitchFamily="34" charset="0"/>
              </a:rPr>
              <a:t>。如前面所述，</a:t>
            </a:r>
            <a:r>
              <a:rPr lang="en-US" altLang="zh-CN" sz="2400" b="0" i="0" dirty="0" err="1">
                <a:solidFill>
                  <a:srgbClr val="000000"/>
                </a:solidFill>
                <a:effectLst/>
                <a:latin typeface="Arial" panose="020B0604020202020204" pitchFamily="34" charset="0"/>
              </a:rPr>
              <a:t>LightNE</a:t>
            </a:r>
            <a:r>
              <a:rPr lang="zh-CN" altLang="en-US" sz="2400" b="0" i="0" dirty="0">
                <a:solidFill>
                  <a:srgbClr val="000000"/>
                </a:solidFill>
                <a:effectLst/>
                <a:latin typeface="Arial" panose="020B0604020202020204" pitchFamily="34" charset="0"/>
              </a:rPr>
              <a:t>由两个步骤组成</a:t>
            </a:r>
            <a:r>
              <a:rPr lang="en-US" altLang="zh-CN" sz="2400" b="0" i="0" dirty="0">
                <a:solidFill>
                  <a:srgbClr val="000000"/>
                </a:solidFill>
                <a:effectLst/>
                <a:latin typeface="Arial" panose="020B0604020202020204" pitchFamily="34" charset="0"/>
              </a:rPr>
              <a:t>——</a:t>
            </a:r>
            <a:r>
              <a:rPr lang="en-US" altLang="zh-CN" sz="2400" b="0" i="0" dirty="0" err="1">
                <a:solidFill>
                  <a:srgbClr val="000000"/>
                </a:solidFill>
                <a:effectLst/>
                <a:latin typeface="Arial" panose="020B0604020202020204" pitchFamily="34" charset="0"/>
              </a:rPr>
              <a:t>NetSMF</a:t>
            </a:r>
            <a:r>
              <a:rPr lang="zh-CN" altLang="en-US" sz="2400" b="0" i="0" dirty="0">
                <a:solidFill>
                  <a:srgbClr val="000000"/>
                </a:solidFill>
                <a:effectLst/>
                <a:latin typeface="Arial" panose="020B0604020202020204" pitchFamily="34" charset="0"/>
              </a:rPr>
              <a:t>和频谱传播。从系统的角度来看，</a:t>
            </a:r>
            <a:r>
              <a:rPr lang="en-US" altLang="zh-CN" sz="2400" b="0" i="0" dirty="0" err="1">
                <a:solidFill>
                  <a:srgbClr val="000000"/>
                </a:solidFill>
                <a:effectLst/>
                <a:latin typeface="Arial" panose="020B0604020202020204" pitchFamily="34" charset="0"/>
              </a:rPr>
              <a:t>NetSMF</a:t>
            </a:r>
            <a:r>
              <a:rPr lang="zh-CN" altLang="en-US" sz="2400" b="0" i="0" dirty="0">
                <a:solidFill>
                  <a:srgbClr val="000000"/>
                </a:solidFill>
                <a:effectLst/>
                <a:latin typeface="Arial" panose="020B0604020202020204" pitchFamily="34" charset="0"/>
              </a:rPr>
              <a:t>步骤可以进一步分解为两个子步骤</a:t>
            </a:r>
            <a:r>
              <a:rPr lang="en-US" altLang="zh-CN" sz="2400" b="0" i="0" dirty="0">
                <a:solidFill>
                  <a:srgbClr val="000000"/>
                </a:solidFill>
                <a:effectLst/>
                <a:latin typeface="Arial" panose="020B0604020202020204" pitchFamily="34" charset="0"/>
              </a:rPr>
              <a:t>——</a:t>
            </a:r>
            <a:r>
              <a:rPr lang="zh-CN" altLang="en-US" sz="2400" b="0" i="0" dirty="0">
                <a:solidFill>
                  <a:srgbClr val="000000"/>
                </a:solidFill>
                <a:effectLst/>
                <a:latin typeface="Arial" panose="020B0604020202020204" pitchFamily="34" charset="0"/>
              </a:rPr>
              <a:t>并行稀疏器构造和并行随机化</a:t>
            </a:r>
            <a:r>
              <a:rPr lang="en-US" altLang="zh-CN" sz="2400" b="0" i="0" dirty="0">
                <a:solidFill>
                  <a:srgbClr val="000000"/>
                </a:solidFill>
                <a:effectLst/>
                <a:latin typeface="Arial" panose="020B0604020202020204" pitchFamily="34" charset="0"/>
              </a:rPr>
              <a:t>SVD</a:t>
            </a:r>
            <a:r>
              <a:rPr lang="zh-CN" altLang="en-US" sz="2400" b="0" i="0" dirty="0">
                <a:solidFill>
                  <a:srgbClr val="000000"/>
                </a:solidFill>
                <a:effectLst/>
                <a:latin typeface="Arial" panose="020B0604020202020204" pitchFamily="34" charset="0"/>
              </a:rPr>
              <a:t>。在本节中，介绍一个新的图形处理系统</a:t>
            </a:r>
            <a:r>
              <a:rPr lang="en-US" altLang="zh-CN" sz="2400" b="0" i="0" dirty="0">
                <a:solidFill>
                  <a:srgbClr val="000000"/>
                </a:solidFill>
                <a:effectLst/>
                <a:latin typeface="Arial" panose="020B0604020202020204" pitchFamily="34" charset="0"/>
              </a:rPr>
              <a:t>GBBS</a:t>
            </a:r>
            <a:r>
              <a:rPr lang="zh-CN" altLang="en-US" sz="2400" b="0" i="0" dirty="0">
                <a:solidFill>
                  <a:srgbClr val="000000"/>
                </a:solidFill>
                <a:effectLst/>
                <a:latin typeface="Arial" panose="020B0604020202020204" pitchFamily="34" charset="0"/>
              </a:rPr>
              <a:t>，在整个</a:t>
            </a:r>
            <a:r>
              <a:rPr lang="en-US" altLang="zh-CN" sz="2400" b="0" i="0" dirty="0" err="1">
                <a:solidFill>
                  <a:srgbClr val="000000"/>
                </a:solidFill>
                <a:effectLst/>
                <a:latin typeface="Arial" panose="020B0604020202020204" pitchFamily="34" charset="0"/>
              </a:rPr>
              <a:t>LightNE</a:t>
            </a:r>
            <a:r>
              <a:rPr lang="zh-CN" altLang="en-US" sz="2400" b="0" i="0" dirty="0">
                <a:solidFill>
                  <a:srgbClr val="000000"/>
                </a:solidFill>
                <a:effectLst/>
                <a:latin typeface="Arial" panose="020B0604020202020204" pitchFamily="34" charset="0"/>
              </a:rPr>
              <a:t>中都使用了它。然后讨论了如何使用</a:t>
            </a:r>
            <a:r>
              <a:rPr lang="en-US" altLang="zh-CN" sz="2400" b="0" i="0" dirty="0">
                <a:solidFill>
                  <a:srgbClr val="000000"/>
                </a:solidFill>
                <a:effectLst/>
                <a:latin typeface="Arial" panose="020B0604020202020204" pitchFamily="34" charset="0"/>
              </a:rPr>
              <a:t>GBBS</a:t>
            </a:r>
            <a:r>
              <a:rPr lang="zh-CN" altLang="en-US" sz="2400" b="0" i="0" dirty="0">
                <a:solidFill>
                  <a:srgbClr val="000000"/>
                </a:solidFill>
                <a:effectLst/>
                <a:latin typeface="Arial" panose="020B0604020202020204" pitchFamily="34" charset="0"/>
              </a:rPr>
              <a:t>和稀疏并行哈希优化稀疏器构造，这使我们能够高效地聚合和构造内存中的稀疏器。最后，介绍了使用“英特尔</a:t>
            </a:r>
            <a:r>
              <a:rPr lang="en-US" altLang="zh-CN" sz="2400" b="0" i="0" dirty="0">
                <a:solidFill>
                  <a:srgbClr val="000000"/>
                </a:solidFill>
                <a:effectLst/>
                <a:latin typeface="Arial" panose="020B0604020202020204" pitchFamily="34" charset="0"/>
              </a:rPr>
              <a:t>MKL”</a:t>
            </a:r>
            <a:r>
              <a:rPr lang="zh-CN" altLang="en-US" sz="2400" b="0" i="0" dirty="0">
                <a:solidFill>
                  <a:srgbClr val="000000"/>
                </a:solidFill>
                <a:effectLst/>
                <a:latin typeface="Arial" panose="020B0604020202020204" pitchFamily="34" charset="0"/>
              </a:rPr>
              <a:t>实现的随机化</a:t>
            </a:r>
            <a:r>
              <a:rPr lang="en-US" altLang="zh-CN" sz="2400" b="0" i="0" dirty="0">
                <a:solidFill>
                  <a:srgbClr val="000000"/>
                </a:solidFill>
                <a:effectLst/>
                <a:latin typeface="Arial" panose="020B0604020202020204" pitchFamily="34" charset="0"/>
              </a:rPr>
              <a:t>SVD</a:t>
            </a:r>
            <a:r>
              <a:rPr lang="zh-CN" altLang="en-US" sz="2400" b="0" i="0" dirty="0">
                <a:solidFill>
                  <a:srgbClr val="000000"/>
                </a:solidFill>
                <a:effectLst/>
                <a:latin typeface="Arial" panose="020B0604020202020204" pitchFamily="34" charset="0"/>
              </a:rPr>
              <a:t>和频谱传播。</a:t>
            </a:r>
            <a:endParaRPr lang="en-US" altLang="zh-CN" sz="2400" dirty="0">
              <a:latin typeface="+mn-ea"/>
              <a:sym typeface="+mn-ea"/>
            </a:endParaRPr>
          </a:p>
          <a:p>
            <a:pPr indent="457200" fontAlgn="auto"/>
            <a:endParaRPr lang="en-US" altLang="zh-CN" sz="2400" dirty="0">
              <a:latin typeface="+mn-ea"/>
              <a:sym typeface="+mn-ea"/>
            </a:endParaRPr>
          </a:p>
        </p:txBody>
      </p:sp>
      <p:sp>
        <p:nvSpPr>
          <p:cNvPr id="1048715" name="矩形: 圆角 34"/>
          <p:cNvSpPr/>
          <p:nvPr/>
        </p:nvSpPr>
        <p:spPr>
          <a:xfrm>
            <a:off x="3876040" y="1426845"/>
            <a:ext cx="4440555" cy="5435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Overview</a:t>
            </a:r>
            <a:endPar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57" name="直接连接符 35"/>
          <p:cNvCxnSpPr>
            <a:cxnSpLocks/>
          </p:cNvCxnSpPr>
          <p:nvPr/>
        </p:nvCxnSpPr>
        <p:spPr>
          <a:xfrm>
            <a:off x="5716211" y="1970549"/>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8"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97"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8"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6"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99"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系统设计</a:t>
            </a:r>
          </a:p>
        </p:txBody>
      </p:sp>
      <p:sp>
        <p:nvSpPr>
          <p:cNvPr id="1048715" name="矩形: 圆角 34"/>
          <p:cNvSpPr/>
          <p:nvPr/>
        </p:nvSpPr>
        <p:spPr>
          <a:xfrm>
            <a:off x="3876040" y="1426845"/>
            <a:ext cx="4440555" cy="5435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整体流程</a:t>
            </a:r>
          </a:p>
        </p:txBody>
      </p:sp>
      <p:cxnSp>
        <p:nvCxnSpPr>
          <p:cNvPr id="3145757" name="直接连接符 35"/>
          <p:cNvCxnSpPr>
            <a:cxnSpLocks/>
          </p:cNvCxnSpPr>
          <p:nvPr/>
        </p:nvCxnSpPr>
        <p:spPr>
          <a:xfrm>
            <a:off x="5716211" y="1970549"/>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43064C53-7FCF-18B9-19C5-01F6CAB2EE13}"/>
              </a:ext>
            </a:extLst>
          </p:cNvPr>
          <p:cNvPicPr>
            <a:picLocks noChangeAspect="1"/>
          </p:cNvPicPr>
          <p:nvPr/>
        </p:nvPicPr>
        <p:blipFill rotWithShape="1">
          <a:blip r:embed="rId3">
            <a:extLst>
              <a:ext uri="{28A0092B-C50C-407E-A947-70E740481C1C}">
                <a14:useLocalDpi xmlns:a14="http://schemas.microsoft.com/office/drawing/2010/main" val="0"/>
              </a:ext>
            </a:extLst>
          </a:blip>
          <a:srcRect l="6093" b="1991"/>
          <a:stretch/>
        </p:blipFill>
        <p:spPr>
          <a:xfrm>
            <a:off x="1867717" y="2265739"/>
            <a:ext cx="8844681" cy="3165416"/>
          </a:xfrm>
          <a:prstGeom prst="rect">
            <a:avLst/>
          </a:prstGeom>
        </p:spPr>
      </p:pic>
    </p:spTree>
    <p:extLst>
      <p:ext uri="{BB962C8B-B14F-4D97-AF65-F5344CB8AC3E}">
        <p14:creationId xmlns:p14="http://schemas.microsoft.com/office/powerpoint/2010/main" val="38902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8"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97"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8"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6"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99"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系统设计</a:t>
            </a:r>
          </a:p>
        </p:txBody>
      </p:sp>
      <p:sp>
        <p:nvSpPr>
          <p:cNvPr id="1048706" name="文本框 5"/>
          <p:cNvSpPr txBox="1"/>
          <p:nvPr/>
        </p:nvSpPr>
        <p:spPr>
          <a:xfrm>
            <a:off x="1205552" y="2740581"/>
            <a:ext cx="9780893" cy="2308324"/>
          </a:xfrm>
          <a:prstGeom prst="rect">
            <a:avLst/>
          </a:prstGeom>
          <a:noFill/>
        </p:spPr>
        <p:txBody>
          <a:bodyPr wrap="square" rtlCol="0">
            <a:spAutoFit/>
          </a:bodyPr>
          <a:lstStyle/>
          <a:p>
            <a:pPr indent="457200" fontAlgn="auto"/>
            <a:r>
              <a:rPr lang="en-US" altLang="zh-CN" sz="2400" b="0" i="0" dirty="0" err="1">
                <a:solidFill>
                  <a:srgbClr val="000000"/>
                </a:solidFill>
                <a:effectLst/>
                <a:latin typeface="Arial" panose="020B0604020202020204" pitchFamily="34" charset="0"/>
              </a:rPr>
              <a:t>LightNE</a:t>
            </a:r>
            <a:r>
              <a:rPr lang="zh-CN" altLang="en-US" sz="2400" b="0" i="0" dirty="0">
                <a:solidFill>
                  <a:srgbClr val="000000"/>
                </a:solidFill>
                <a:effectLst/>
                <a:latin typeface="Arial" panose="020B0604020202020204" pitchFamily="34" charset="0"/>
              </a:rPr>
              <a:t>涉及密集的图形操作，例如执行随机游走、查询顶点度数、随机访问顶点的邻居等。于是构建了基于图形的基准套件（</a:t>
            </a:r>
            <a:r>
              <a:rPr lang="en-US" altLang="zh-CN" sz="2400" b="0" i="0" dirty="0">
                <a:solidFill>
                  <a:srgbClr val="000000"/>
                </a:solidFill>
                <a:effectLst/>
                <a:latin typeface="Arial" panose="020B0604020202020204" pitchFamily="34" charset="0"/>
              </a:rPr>
              <a:t>GBBS</a:t>
            </a:r>
            <a:r>
              <a:rPr lang="zh-CN" altLang="en-US" sz="2400" b="0" i="0" dirty="0">
                <a:solidFill>
                  <a:srgbClr val="000000"/>
                </a:solidFill>
                <a:effectLst/>
                <a:latin typeface="Arial" panose="020B0604020202020204" pitchFamily="34" charset="0"/>
              </a:rPr>
              <a:t>），该套件使用额外的纯函数基元（如顶点和图形上的映射、缩减和过滤器）扩展了</a:t>
            </a:r>
            <a:r>
              <a:rPr lang="en-US" altLang="zh-CN" sz="2400" b="0" i="0" dirty="0" err="1">
                <a:solidFill>
                  <a:srgbClr val="000000"/>
                </a:solidFill>
                <a:effectLst/>
                <a:latin typeface="Arial" panose="020B0604020202020204" pitchFamily="34" charset="0"/>
              </a:rPr>
              <a:t>Ligra</a:t>
            </a:r>
            <a:r>
              <a:rPr lang="zh-CN" altLang="en-US" sz="2400" b="0" i="0" dirty="0">
                <a:solidFill>
                  <a:srgbClr val="000000"/>
                </a:solidFill>
                <a:effectLst/>
                <a:latin typeface="Arial" panose="020B0604020202020204" pitchFamily="34" charset="0"/>
              </a:rPr>
              <a:t>接口。选择</a:t>
            </a:r>
            <a:r>
              <a:rPr lang="en-US" altLang="zh-CN" sz="2400" b="0" i="0" dirty="0">
                <a:solidFill>
                  <a:srgbClr val="000000"/>
                </a:solidFill>
                <a:effectLst/>
                <a:latin typeface="Arial" panose="020B0604020202020204" pitchFamily="34" charset="0"/>
              </a:rPr>
              <a:t>GBBS</a:t>
            </a:r>
            <a:r>
              <a:rPr lang="zh-CN" altLang="en-US" sz="2400" b="0" i="0" dirty="0">
                <a:solidFill>
                  <a:srgbClr val="000000"/>
                </a:solidFill>
                <a:effectLst/>
                <a:latin typeface="Arial" panose="020B0604020202020204" pitchFamily="34" charset="0"/>
              </a:rPr>
              <a:t>是因为它性能卓越，使用起来相对简单，并且已经被证明可以扩展到单个机器上具有数十亿</a:t>
            </a:r>
            <a:r>
              <a:rPr lang="en-US" altLang="zh-CN" sz="2400" b="0" i="0" dirty="0">
                <a:solidFill>
                  <a:srgbClr val="000000"/>
                </a:solidFill>
                <a:effectLst/>
                <a:latin typeface="Arial" panose="020B0604020202020204" pitchFamily="34" charset="0"/>
              </a:rPr>
              <a:t>–</a:t>
            </a:r>
            <a:r>
              <a:rPr lang="zh-CN" altLang="en-US" sz="2400" b="0" i="0" dirty="0">
                <a:solidFill>
                  <a:srgbClr val="000000"/>
                </a:solidFill>
                <a:effectLst/>
                <a:latin typeface="Arial" panose="020B0604020202020204" pitchFamily="34" charset="0"/>
              </a:rPr>
              <a:t>数千亿条边的真实网络，为许多基本图形问题实现了最先进的运行时间。</a:t>
            </a:r>
          </a:p>
        </p:txBody>
      </p:sp>
      <p:sp>
        <p:nvSpPr>
          <p:cNvPr id="1048715" name="矩形: 圆角 34"/>
          <p:cNvSpPr/>
          <p:nvPr/>
        </p:nvSpPr>
        <p:spPr>
          <a:xfrm>
            <a:off x="3876040" y="1426845"/>
            <a:ext cx="4440555" cy="5435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稀疏并行图形处理</a:t>
            </a:r>
          </a:p>
        </p:txBody>
      </p:sp>
      <p:cxnSp>
        <p:nvCxnSpPr>
          <p:cNvPr id="3145757" name="直接连接符 35"/>
          <p:cNvCxnSpPr>
            <a:cxnSpLocks/>
          </p:cNvCxnSpPr>
          <p:nvPr/>
        </p:nvCxnSpPr>
        <p:spPr>
          <a:xfrm>
            <a:off x="5716211" y="1970549"/>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647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8"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97"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8"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6"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99"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系统设计</a:t>
            </a:r>
          </a:p>
        </p:txBody>
      </p:sp>
      <p:sp>
        <p:nvSpPr>
          <p:cNvPr id="1048715" name="矩形: 圆角 34"/>
          <p:cNvSpPr/>
          <p:nvPr/>
        </p:nvSpPr>
        <p:spPr>
          <a:xfrm>
            <a:off x="3876040" y="1426845"/>
            <a:ext cx="4440555" cy="5435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稀疏并行图形处理</a:t>
            </a:r>
          </a:p>
        </p:txBody>
      </p:sp>
      <p:cxnSp>
        <p:nvCxnSpPr>
          <p:cNvPr id="3145757" name="直接连接符 35"/>
          <p:cNvCxnSpPr>
            <a:cxnSpLocks/>
          </p:cNvCxnSpPr>
          <p:nvPr/>
        </p:nvCxnSpPr>
        <p:spPr>
          <a:xfrm>
            <a:off x="5716211" y="1970549"/>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500C3969-04B3-926C-ACF2-F215D26116BC}"/>
              </a:ext>
            </a:extLst>
          </p:cNvPr>
          <p:cNvSpPr txBox="1"/>
          <p:nvPr/>
        </p:nvSpPr>
        <p:spPr>
          <a:xfrm>
            <a:off x="1410076" y="2152275"/>
            <a:ext cx="9780007" cy="4524315"/>
          </a:xfrm>
          <a:prstGeom prst="rect">
            <a:avLst/>
          </a:prstGeom>
          <a:noFill/>
        </p:spPr>
        <p:txBody>
          <a:bodyPr wrap="square">
            <a:spAutoFit/>
          </a:bodyPr>
          <a:lstStyle/>
          <a:p>
            <a:pPr indent="457200" fontAlgn="auto"/>
            <a:r>
              <a:rPr lang="en-US" altLang="zh-CN" sz="2400" dirty="0" err="1">
                <a:latin typeface="+mn-ea"/>
                <a:sym typeface="+mn-ea"/>
              </a:rPr>
              <a:t>LightNE</a:t>
            </a:r>
            <a:r>
              <a:rPr lang="zh-CN" altLang="en-US" sz="2400" dirty="0">
                <a:latin typeface="+mn-ea"/>
                <a:sym typeface="+mn-ea"/>
              </a:rPr>
              <a:t>的一个重要设计考虑是在一台机器上嵌入非常大的图形。虽然</a:t>
            </a:r>
            <a:r>
              <a:rPr lang="en-US" altLang="zh-CN" sz="2400" dirty="0">
                <a:latin typeface="+mn-ea"/>
                <a:sym typeface="+mn-ea"/>
              </a:rPr>
              <a:t>CSR</a:t>
            </a:r>
            <a:r>
              <a:rPr lang="zh-CN" altLang="en-US" sz="2400" dirty="0">
                <a:latin typeface="+mn-ea"/>
                <a:sym typeface="+mn-ea"/>
              </a:rPr>
              <a:t>格式通常被认为是一种良好的压缩图形表示，但需要进一步压缩这种数据结构并减少内存使用。采用了</a:t>
            </a:r>
            <a:r>
              <a:rPr lang="en-US" altLang="zh-CN" sz="2400" dirty="0" err="1">
                <a:latin typeface="+mn-ea"/>
                <a:sym typeface="+mn-ea"/>
              </a:rPr>
              <a:t>Ligra</a:t>
            </a:r>
            <a:r>
              <a:rPr lang="en-US" altLang="zh-CN" sz="2400" dirty="0">
                <a:latin typeface="+mn-ea"/>
                <a:sym typeface="+mn-ea"/>
              </a:rPr>
              <a:t>+</a:t>
            </a:r>
            <a:r>
              <a:rPr lang="zh-CN" altLang="en-US" sz="2400" dirty="0">
                <a:latin typeface="+mn-ea"/>
                <a:sym typeface="+mn-ea"/>
              </a:rPr>
              <a:t>中的并行字节格式。在顺序字节编码中，通过对连续顶点进行差分编码来存储顶点的相邻列表，其中第一个顶点相对于源进行了差分编码。解码器一次一个地处理每个差异，并将差异相加为一个连续的和，该和给出下一个邻居的</a:t>
            </a:r>
            <a:r>
              <a:rPr lang="en-US" altLang="zh-CN" sz="2400" dirty="0">
                <a:latin typeface="+mn-ea"/>
                <a:sym typeface="+mn-ea"/>
              </a:rPr>
              <a:t>ID</a:t>
            </a:r>
            <a:r>
              <a:rPr lang="zh-CN" altLang="en-US" sz="2400" dirty="0">
                <a:latin typeface="+mn-ea"/>
                <a:sym typeface="+mn-ea"/>
              </a:rPr>
              <a:t>。这个过程是完全连续的，这对于高阶顶点来说可能代价高昂，从而抑制了并行性。</a:t>
            </a:r>
            <a:r>
              <a:rPr lang="en-US" altLang="zh-CN" sz="2400" dirty="0" err="1">
                <a:solidFill>
                  <a:srgbClr val="FF0000"/>
                </a:solidFill>
                <a:latin typeface="+mn-ea"/>
                <a:sym typeface="+mn-ea"/>
              </a:rPr>
              <a:t>Ligra</a:t>
            </a:r>
            <a:r>
              <a:rPr lang="en-US" altLang="zh-CN" sz="2400" dirty="0">
                <a:solidFill>
                  <a:srgbClr val="FF0000"/>
                </a:solidFill>
                <a:latin typeface="+mn-ea"/>
                <a:sym typeface="+mn-ea"/>
              </a:rPr>
              <a:t>+</a:t>
            </a:r>
            <a:r>
              <a:rPr lang="zh-CN" altLang="en-US" sz="2400" dirty="0">
                <a:solidFill>
                  <a:srgbClr val="FF0000"/>
                </a:solidFill>
                <a:latin typeface="+mn-ea"/>
                <a:sym typeface="+mn-ea"/>
              </a:rPr>
              <a:t>中的并行字节格式将高阶顶点的邻居划分为块，其中每个块包含可配置数量的邻居。每个块相对于源进行内部差分编码。</a:t>
            </a:r>
            <a:r>
              <a:rPr lang="zh-CN" altLang="en-US" sz="2400" dirty="0">
                <a:latin typeface="+mn-ea"/>
                <a:sym typeface="+mn-ea"/>
              </a:rPr>
              <a:t>由于每个块可以具有不同的压缩大小，因此该格式还存储从顶点起点到每个块起点的偏移。 文章中用到的压缩图，都是</a:t>
            </a:r>
            <a:r>
              <a:rPr lang="en-US" altLang="zh-CN" sz="2400" dirty="0">
                <a:latin typeface="+mn-ea"/>
                <a:sym typeface="+mn-ea"/>
              </a:rPr>
              <a:t>CSR</a:t>
            </a:r>
            <a:r>
              <a:rPr lang="zh-CN" altLang="en-US" sz="2400" dirty="0">
                <a:latin typeface="+mn-ea"/>
                <a:sym typeface="+mn-ea"/>
              </a:rPr>
              <a:t>格式的图，并且使用并行字节格式压缩邻接列表。</a:t>
            </a:r>
            <a:endParaRPr lang="en-US" altLang="zh-CN" sz="2400" dirty="0">
              <a:latin typeface="+mn-ea"/>
              <a:sym typeface="+mn-ea"/>
            </a:endParaRPr>
          </a:p>
        </p:txBody>
      </p:sp>
    </p:spTree>
    <p:extLst>
      <p:ext uri="{BB962C8B-B14F-4D97-AF65-F5344CB8AC3E}">
        <p14:creationId xmlns:p14="http://schemas.microsoft.com/office/powerpoint/2010/main" val="307707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8"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97"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8"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6"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99"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系统设计</a:t>
            </a:r>
          </a:p>
        </p:txBody>
      </p:sp>
      <p:sp>
        <p:nvSpPr>
          <p:cNvPr id="1048715" name="矩形: 圆角 34"/>
          <p:cNvSpPr/>
          <p:nvPr/>
        </p:nvSpPr>
        <p:spPr>
          <a:xfrm>
            <a:off x="3876040" y="1426845"/>
            <a:ext cx="4440555" cy="5435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GBBS</a:t>
            </a:r>
            <a:r>
              <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的并行每边路径采样</a:t>
            </a:r>
          </a:p>
        </p:txBody>
      </p:sp>
      <p:cxnSp>
        <p:nvCxnSpPr>
          <p:cNvPr id="3145757" name="直接连接符 35"/>
          <p:cNvCxnSpPr>
            <a:cxnSpLocks/>
          </p:cNvCxnSpPr>
          <p:nvPr/>
        </p:nvCxnSpPr>
        <p:spPr>
          <a:xfrm>
            <a:off x="5716211" y="1970549"/>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85324EB-25BC-79C0-B2B6-6BE31D8D1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104" y="2464056"/>
            <a:ext cx="6088863" cy="2728343"/>
          </a:xfrm>
          <a:prstGeom prst="rect">
            <a:avLst/>
          </a:prstGeom>
        </p:spPr>
      </p:pic>
      <p:sp>
        <p:nvSpPr>
          <p:cNvPr id="6" name="文本框 5">
            <a:extLst>
              <a:ext uri="{FF2B5EF4-FFF2-40B4-BE49-F238E27FC236}">
                <a16:creationId xmlns:a16="http://schemas.microsoft.com/office/drawing/2014/main" id="{E55B67F3-0916-762B-3EB6-8979E58A609B}"/>
              </a:ext>
            </a:extLst>
          </p:cNvPr>
          <p:cNvSpPr txBox="1"/>
          <p:nvPr/>
        </p:nvSpPr>
        <p:spPr>
          <a:xfrm>
            <a:off x="923507" y="5192544"/>
            <a:ext cx="5278117" cy="369332"/>
          </a:xfrm>
          <a:prstGeom prst="rect">
            <a:avLst/>
          </a:prstGeom>
          <a:noFill/>
        </p:spPr>
        <p:txBody>
          <a:bodyPr wrap="square">
            <a:spAutoFit/>
          </a:bodyPr>
          <a:lstStyle/>
          <a:p>
            <a:r>
              <a:rPr lang="zh-CN" altLang="en-US" dirty="0">
                <a:solidFill>
                  <a:srgbClr val="000000"/>
                </a:solidFill>
                <a:latin typeface="Arial" panose="020B0604020202020204" pitchFamily="34" charset="0"/>
              </a:rPr>
              <a:t>通过一定的</a:t>
            </a:r>
            <a:r>
              <a:rPr lang="zh-CN" altLang="en-US" sz="1800" b="0" i="0" dirty="0">
                <a:solidFill>
                  <a:srgbClr val="000000"/>
                </a:solidFill>
                <a:effectLst/>
                <a:latin typeface="Arial" panose="020B0604020202020204" pitchFamily="34" charset="0"/>
              </a:rPr>
              <a:t>概率构建一定权重的稀疏采样的边集。</a:t>
            </a:r>
            <a:endParaRPr lang="zh-CN" altLang="en-US" dirty="0"/>
          </a:p>
        </p:txBody>
      </p:sp>
      <p:sp>
        <p:nvSpPr>
          <p:cNvPr id="8" name="文本框 7">
            <a:extLst>
              <a:ext uri="{FF2B5EF4-FFF2-40B4-BE49-F238E27FC236}">
                <a16:creationId xmlns:a16="http://schemas.microsoft.com/office/drawing/2014/main" id="{0F292010-EE81-519E-CC4E-5AF41FD90BBE}"/>
              </a:ext>
            </a:extLst>
          </p:cNvPr>
          <p:cNvSpPr txBox="1"/>
          <p:nvPr/>
        </p:nvSpPr>
        <p:spPr>
          <a:xfrm>
            <a:off x="7110690" y="2791887"/>
            <a:ext cx="4148750" cy="2585323"/>
          </a:xfrm>
          <a:prstGeom prst="rect">
            <a:avLst/>
          </a:prstGeom>
          <a:noFill/>
        </p:spPr>
        <p:txBody>
          <a:bodyPr wrap="square">
            <a:spAutoFit/>
          </a:bodyPr>
          <a:lstStyle/>
          <a:p>
            <a:r>
              <a:rPr lang="ko-KR" altLang="en-US" dirty="0">
                <a:solidFill>
                  <a:srgbClr val="000000"/>
                </a:solidFill>
              </a:rPr>
              <a:t>对于存储在</a:t>
            </a:r>
            <a:r>
              <a:rPr lang="en-US" altLang="ko-KR" dirty="0">
                <a:solidFill>
                  <a:srgbClr val="000000"/>
                </a:solidFill>
              </a:rPr>
              <a:t>CSR</a:t>
            </a:r>
            <a:r>
              <a:rPr lang="ko-KR" altLang="en-US" dirty="0">
                <a:solidFill>
                  <a:srgbClr val="000000"/>
                </a:solidFill>
              </a:rPr>
              <a:t>中的网络（无需额外压缩），只需获取顶点的偏移量并访问其第</a:t>
            </a:r>
            <a:r>
              <a:rPr lang="en-US" altLang="zh-CN" dirty="0" err="1">
                <a:solidFill>
                  <a:srgbClr val="000000"/>
                </a:solidFill>
              </a:rPr>
              <a:t>i</a:t>
            </a:r>
            <a:r>
              <a:rPr lang="ko-KR" altLang="en-US" dirty="0">
                <a:solidFill>
                  <a:srgbClr val="000000"/>
                </a:solidFill>
              </a:rPr>
              <a:t>条边。然而，对于</a:t>
            </a:r>
            <a:r>
              <a:rPr lang="en-US" altLang="ko-KR" dirty="0">
                <a:solidFill>
                  <a:srgbClr val="000000"/>
                </a:solidFill>
              </a:rPr>
              <a:t>CSR</a:t>
            </a:r>
            <a:r>
              <a:rPr lang="ko-KR" altLang="en-US" dirty="0">
                <a:solidFill>
                  <a:srgbClr val="000000"/>
                </a:solidFill>
              </a:rPr>
              <a:t>中相邻信息以并行字节格式额外压缩的图，我们可能需要解码整个块以获取第</a:t>
            </a:r>
            <a:r>
              <a:rPr lang="en-US" altLang="zh-CN" dirty="0" err="1">
                <a:solidFill>
                  <a:srgbClr val="000000"/>
                </a:solidFill>
              </a:rPr>
              <a:t>i</a:t>
            </a:r>
            <a:r>
              <a:rPr lang="ko-KR" altLang="en-US" dirty="0">
                <a:solidFill>
                  <a:srgbClr val="000000"/>
                </a:solidFill>
              </a:rPr>
              <a:t>条边。为了帮助降低这一成本，我们在实验评估了内存中图形的压缩大小与提取顶点上任意边的延迟之间的权衡后，选择了</a:t>
            </a:r>
            <a:r>
              <a:rPr lang="en-US" altLang="ko-KR" dirty="0">
                <a:solidFill>
                  <a:srgbClr val="000000"/>
                </a:solidFill>
              </a:rPr>
              <a:t>64</a:t>
            </a:r>
            <a:r>
              <a:rPr lang="ko-KR" altLang="en-US" dirty="0">
                <a:solidFill>
                  <a:srgbClr val="000000"/>
                </a:solidFill>
              </a:rPr>
              <a:t>的块大小。</a:t>
            </a:r>
            <a:endParaRPr lang="zh-CN" altLang="en-US" dirty="0">
              <a:solidFill>
                <a:srgbClr val="000000"/>
              </a:solidFill>
            </a:endParaRPr>
          </a:p>
        </p:txBody>
      </p:sp>
    </p:spTree>
    <p:extLst>
      <p:ext uri="{BB962C8B-B14F-4D97-AF65-F5344CB8AC3E}">
        <p14:creationId xmlns:p14="http://schemas.microsoft.com/office/powerpoint/2010/main" val="1963698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8"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97"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8"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6"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99"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系统设计</a:t>
            </a:r>
          </a:p>
        </p:txBody>
      </p:sp>
      <p:sp>
        <p:nvSpPr>
          <p:cNvPr id="1048715" name="矩形: 圆角 34"/>
          <p:cNvSpPr/>
          <p:nvPr/>
        </p:nvSpPr>
        <p:spPr>
          <a:xfrm>
            <a:off x="3876040" y="1426845"/>
            <a:ext cx="4440555" cy="5435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稀疏并行哈希</a:t>
            </a:r>
          </a:p>
        </p:txBody>
      </p:sp>
      <p:cxnSp>
        <p:nvCxnSpPr>
          <p:cNvPr id="3145757" name="直接连接符 35"/>
          <p:cNvCxnSpPr>
            <a:cxnSpLocks/>
          </p:cNvCxnSpPr>
          <p:nvPr/>
        </p:nvCxnSpPr>
        <p:spPr>
          <a:xfrm>
            <a:off x="5716211" y="1970549"/>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500C3969-04B3-926C-ACF2-F215D26116BC}"/>
              </a:ext>
            </a:extLst>
          </p:cNvPr>
          <p:cNvSpPr txBox="1"/>
          <p:nvPr/>
        </p:nvSpPr>
        <p:spPr>
          <a:xfrm>
            <a:off x="1410076" y="2152275"/>
            <a:ext cx="9780007" cy="3416320"/>
          </a:xfrm>
          <a:prstGeom prst="rect">
            <a:avLst/>
          </a:prstGeom>
          <a:noFill/>
        </p:spPr>
        <p:txBody>
          <a:bodyPr wrap="square">
            <a:spAutoFit/>
          </a:bodyPr>
          <a:lstStyle/>
          <a:p>
            <a:pPr indent="457200" fontAlgn="auto"/>
            <a:r>
              <a:rPr lang="zh-CN" altLang="en-US" sz="2400" b="0" i="0" dirty="0">
                <a:solidFill>
                  <a:srgbClr val="000000"/>
                </a:solidFill>
                <a:effectLst/>
                <a:latin typeface="Arial" panose="020B0604020202020204" pitchFamily="34" charset="0"/>
              </a:rPr>
              <a:t>存储边集，我们发现在所有输入中最快、最节省内存的方法是使用稀疏并行哈希。本文中使用的构造是并行算法文献中参考</a:t>
            </a:r>
            <a:r>
              <a:rPr lang="en-US" altLang="zh-CN" sz="2400" b="0" i="0" dirty="0">
                <a:solidFill>
                  <a:srgbClr val="000000"/>
                </a:solidFill>
                <a:effectLst/>
                <a:latin typeface="Arial" panose="020B0604020202020204" pitchFamily="34" charset="0"/>
              </a:rPr>
              <a:t>Maier</a:t>
            </a:r>
            <a:r>
              <a:rPr lang="zh-CN" altLang="en-US" sz="2400" b="0" i="0" dirty="0">
                <a:solidFill>
                  <a:srgbClr val="000000"/>
                </a:solidFill>
                <a:effectLst/>
                <a:latin typeface="Arial" panose="020B0604020202020204" pitchFamily="34" charset="0"/>
              </a:rPr>
              <a:t>等人算法的详细解释。并行哈希表为每个采样的边缘存储一个不同的条目，以及一个计数。线程可以并行访问表，并且使用</a:t>
            </a:r>
            <a:r>
              <a:rPr lang="zh-CN" altLang="en-US" sz="2400" b="1" i="0" dirty="0">
                <a:solidFill>
                  <a:srgbClr val="FF0000"/>
                </a:solidFill>
                <a:effectLst/>
                <a:latin typeface="Arial" panose="020B0604020202020204" pitchFamily="34" charset="0"/>
              </a:rPr>
              <a:t>线性探测</a:t>
            </a:r>
            <a:r>
              <a:rPr lang="zh-CN" altLang="en-US" sz="2400" b="0" i="0" dirty="0">
                <a:solidFill>
                  <a:srgbClr val="000000"/>
                </a:solidFill>
                <a:effectLst/>
                <a:latin typeface="Arial" panose="020B0604020202020204" pitchFamily="34" charset="0"/>
              </a:rPr>
              <a:t>来解决冲突。在此设置中不需要删除。当为单个边缘绘制多个样本时，使用原子</a:t>
            </a:r>
            <a:r>
              <a:rPr lang="en-US" altLang="zh-CN" sz="2400" b="0" i="0" dirty="0" err="1">
                <a:solidFill>
                  <a:srgbClr val="000000"/>
                </a:solidFill>
                <a:effectLst/>
                <a:latin typeface="Arial" panose="020B0604020202020204" pitchFamily="34" charset="0"/>
              </a:rPr>
              <a:t>xadd</a:t>
            </a:r>
            <a:r>
              <a:rPr lang="zh-CN" altLang="en-US" sz="2400" b="0" i="0" dirty="0">
                <a:solidFill>
                  <a:srgbClr val="000000"/>
                </a:solidFill>
                <a:effectLst/>
                <a:latin typeface="Arial" panose="020B0604020202020204" pitchFamily="34" charset="0"/>
              </a:rPr>
              <a:t>指令原子递增计数。当单个内存位置存在争用时，</a:t>
            </a:r>
            <a:r>
              <a:rPr lang="en-US" altLang="zh-CN" sz="2400" b="0" i="0" dirty="0" err="1">
                <a:solidFill>
                  <a:srgbClr val="000000"/>
                </a:solidFill>
                <a:effectLst/>
                <a:latin typeface="Arial" panose="020B0604020202020204" pitchFamily="34" charset="0"/>
              </a:rPr>
              <a:t>xadd</a:t>
            </a:r>
            <a:r>
              <a:rPr lang="zh-CN" altLang="en-US" sz="2400" b="0" i="0" dirty="0">
                <a:solidFill>
                  <a:srgbClr val="000000"/>
                </a:solidFill>
                <a:effectLst/>
                <a:latin typeface="Arial" panose="020B0604020202020204" pitchFamily="34" charset="0"/>
              </a:rPr>
              <a:t>指令比</a:t>
            </a:r>
            <a:r>
              <a:rPr lang="en-US" altLang="zh-CN" sz="2400" b="0" i="0" dirty="0">
                <a:solidFill>
                  <a:srgbClr val="000000"/>
                </a:solidFill>
                <a:effectLst/>
                <a:latin typeface="Arial" panose="020B0604020202020204" pitchFamily="34" charset="0"/>
              </a:rPr>
              <a:t>while</a:t>
            </a:r>
            <a:r>
              <a:rPr lang="zh-CN" altLang="en-US" sz="2400" b="0" i="0" dirty="0">
                <a:solidFill>
                  <a:srgbClr val="000000"/>
                </a:solidFill>
                <a:effectLst/>
                <a:latin typeface="Arial" panose="020B0604020202020204" pitchFamily="34" charset="0"/>
              </a:rPr>
              <a:t>循环中使用比较和交换的获取和添加指令的更简单的实现要快得多，我们的实现是无锁的，并确保计算每个边缘的精确计数，因为我们的实现使用原子指令来确保计算每个样本。</a:t>
            </a:r>
            <a:endParaRPr lang="en-US" altLang="zh-CN" sz="2400" dirty="0">
              <a:latin typeface="+mn-ea"/>
              <a:sym typeface="+mn-ea"/>
            </a:endParaRPr>
          </a:p>
        </p:txBody>
      </p:sp>
    </p:spTree>
    <p:extLst>
      <p:ext uri="{BB962C8B-B14F-4D97-AF65-F5344CB8AC3E}">
        <p14:creationId xmlns:p14="http://schemas.microsoft.com/office/powerpoint/2010/main" val="1390393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8"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97"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8"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6"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99"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系统设计</a:t>
            </a:r>
          </a:p>
        </p:txBody>
      </p:sp>
      <p:sp>
        <p:nvSpPr>
          <p:cNvPr id="1048715" name="矩形: 圆角 34"/>
          <p:cNvSpPr/>
          <p:nvPr/>
        </p:nvSpPr>
        <p:spPr>
          <a:xfrm>
            <a:off x="3876040" y="1426845"/>
            <a:ext cx="4440555" cy="5435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随机</a:t>
            </a:r>
            <a:r>
              <a:rPr lang="en-US" altLang="zh-CN"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SVD</a:t>
            </a:r>
            <a:r>
              <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与光谱传播</a:t>
            </a:r>
          </a:p>
        </p:txBody>
      </p:sp>
      <p:cxnSp>
        <p:nvCxnSpPr>
          <p:cNvPr id="3145757" name="直接连接符 35"/>
          <p:cNvCxnSpPr>
            <a:cxnSpLocks/>
          </p:cNvCxnSpPr>
          <p:nvPr/>
        </p:nvCxnSpPr>
        <p:spPr>
          <a:xfrm>
            <a:off x="5716211" y="1970549"/>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176A25BF-527B-4FEF-C9CF-D2A524D9A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22" y="2398433"/>
            <a:ext cx="5641515" cy="3032722"/>
          </a:xfrm>
          <a:prstGeom prst="rect">
            <a:avLst/>
          </a:prstGeom>
        </p:spPr>
      </p:pic>
      <p:sp>
        <p:nvSpPr>
          <p:cNvPr id="6" name="文本框 5">
            <a:extLst>
              <a:ext uri="{FF2B5EF4-FFF2-40B4-BE49-F238E27FC236}">
                <a16:creationId xmlns:a16="http://schemas.microsoft.com/office/drawing/2014/main" id="{D4757904-D2F0-C907-B363-448048044201}"/>
              </a:ext>
            </a:extLst>
          </p:cNvPr>
          <p:cNvSpPr txBox="1"/>
          <p:nvPr/>
        </p:nvSpPr>
        <p:spPr>
          <a:xfrm>
            <a:off x="1012896" y="5535872"/>
            <a:ext cx="4944165" cy="646331"/>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随机化</a:t>
            </a:r>
            <a:r>
              <a:rPr lang="en-US" altLang="zh-CN" b="0" i="0" dirty="0">
                <a:solidFill>
                  <a:srgbClr val="000000"/>
                </a:solidFill>
                <a:effectLst/>
                <a:latin typeface="Arial" panose="020B0604020202020204" pitchFamily="34" charset="0"/>
              </a:rPr>
              <a:t>SVD</a:t>
            </a:r>
            <a:r>
              <a:rPr lang="zh-CN" altLang="en-US" b="0" i="0" dirty="0">
                <a:solidFill>
                  <a:srgbClr val="000000"/>
                </a:solidFill>
                <a:effectLst/>
                <a:latin typeface="Arial" panose="020B0604020202020204" pitchFamily="34" charset="0"/>
              </a:rPr>
              <a:t>涉及过多的线性代数运算，“英特尔</a:t>
            </a:r>
            <a:r>
              <a:rPr lang="en-US" altLang="zh-CN" b="0" i="0" dirty="0">
                <a:solidFill>
                  <a:srgbClr val="000000"/>
                </a:solidFill>
                <a:effectLst/>
                <a:latin typeface="Arial" panose="020B0604020202020204" pitchFamily="34" charset="0"/>
              </a:rPr>
              <a:t>MKL”</a:t>
            </a:r>
            <a:r>
              <a:rPr lang="zh-CN" altLang="en-US" b="0" i="0" dirty="0">
                <a:solidFill>
                  <a:srgbClr val="000000"/>
                </a:solidFill>
                <a:effectLst/>
                <a:latin typeface="Arial" panose="020B0604020202020204" pitchFamily="34" charset="0"/>
              </a:rPr>
              <a:t>库非常支持并高度优化了这些运算。</a:t>
            </a:r>
            <a:endParaRPr lang="zh-CN" altLang="en-US" dirty="0"/>
          </a:p>
        </p:txBody>
      </p:sp>
      <p:sp>
        <p:nvSpPr>
          <p:cNvPr id="8" name="文本框 7">
            <a:extLst>
              <a:ext uri="{FF2B5EF4-FFF2-40B4-BE49-F238E27FC236}">
                <a16:creationId xmlns:a16="http://schemas.microsoft.com/office/drawing/2014/main" id="{7BD98672-19D4-8A62-2903-C43234B73787}"/>
              </a:ext>
            </a:extLst>
          </p:cNvPr>
          <p:cNvSpPr txBox="1"/>
          <p:nvPr/>
        </p:nvSpPr>
        <p:spPr>
          <a:xfrm>
            <a:off x="7179398" y="3045804"/>
            <a:ext cx="3947311" cy="1754326"/>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谱传播步骤也涉及线性代数运算。注意，光谱传播步骤是高效的。它不需要计算</a:t>
            </a:r>
            <a:r>
              <a:rPr lang="en-US" altLang="zh-CN" b="0" i="0" dirty="0">
                <a:solidFill>
                  <a:srgbClr val="000000"/>
                </a:solidFill>
                <a:effectLst/>
                <a:latin typeface="Arial" panose="020B0604020202020204" pitchFamily="34" charset="0"/>
              </a:rPr>
              <a:t>L</a:t>
            </a:r>
            <a:r>
              <a:rPr lang="zh-CN" altLang="en-US" b="0" i="0" dirty="0">
                <a:solidFill>
                  <a:srgbClr val="000000"/>
                </a:solidFill>
                <a:effectLst/>
                <a:latin typeface="Arial" panose="020B0604020202020204" pitchFamily="34" charset="0"/>
              </a:rPr>
              <a:t>的高次幂，而是只在稀疏矩阵之间应用重复的稀疏矩阵矩阵乘法（</a:t>
            </a:r>
            <a:r>
              <a:rPr lang="en-US" altLang="zh-CN" b="0" i="0" dirty="0">
                <a:solidFill>
                  <a:srgbClr val="000000"/>
                </a:solidFill>
                <a:effectLst/>
                <a:latin typeface="Arial" panose="020B0604020202020204" pitchFamily="34" charset="0"/>
              </a:rPr>
              <a:t>SPMM</a:t>
            </a:r>
            <a:r>
              <a:rPr lang="zh-CN" altLang="en-US" b="0" i="0" dirty="0">
                <a:solidFill>
                  <a:srgbClr val="000000"/>
                </a:solidFill>
                <a:effectLst/>
                <a:latin typeface="Arial" panose="020B0604020202020204" pitchFamily="34" charset="0"/>
              </a:rPr>
              <a:t>）也可以由</a:t>
            </a:r>
            <a:r>
              <a:rPr lang="en-US" altLang="zh-CN" b="0" i="0" dirty="0">
                <a:solidFill>
                  <a:srgbClr val="000000"/>
                </a:solidFill>
                <a:effectLst/>
                <a:latin typeface="Arial" panose="020B0604020202020204" pitchFamily="34" charset="0"/>
              </a:rPr>
              <a:t>MKL</a:t>
            </a:r>
            <a:r>
              <a:rPr lang="zh-CN" altLang="en-US" b="0" i="0" dirty="0">
                <a:solidFill>
                  <a:srgbClr val="000000"/>
                </a:solidFill>
                <a:effectLst/>
                <a:latin typeface="Arial" panose="020B0604020202020204" pitchFamily="34" charset="0"/>
              </a:rPr>
              <a:t>稀疏</a:t>
            </a:r>
            <a:r>
              <a:rPr lang="en-US" altLang="zh-CN" b="0" i="0" dirty="0">
                <a:solidFill>
                  <a:srgbClr val="000000"/>
                </a:solidFill>
                <a:effectLst/>
                <a:latin typeface="Arial" panose="020B0604020202020204" pitchFamily="34" charset="0"/>
              </a:rPr>
              <a:t>BLAS</a:t>
            </a:r>
            <a:r>
              <a:rPr lang="zh-CN" altLang="en-US" b="0" i="0" dirty="0">
                <a:solidFill>
                  <a:srgbClr val="000000"/>
                </a:solidFill>
                <a:effectLst/>
                <a:latin typeface="Arial" panose="020B0604020202020204" pitchFamily="34" charset="0"/>
              </a:rPr>
              <a:t>例程处理完成。</a:t>
            </a:r>
            <a:endParaRPr lang="zh-CN" altLang="en-US" dirty="0"/>
          </a:p>
        </p:txBody>
      </p:sp>
    </p:spTree>
    <p:extLst>
      <p:ext uri="{BB962C8B-B14F-4D97-AF65-F5344CB8AC3E}">
        <p14:creationId xmlns:p14="http://schemas.microsoft.com/office/powerpoint/2010/main" val="2137111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矩形 6"/>
          <p:cNvSpPr/>
          <p:nvPr/>
        </p:nvSpPr>
        <p:spPr>
          <a:xfrm>
            <a:off x="481658" y="1392741"/>
            <a:ext cx="1438215" cy="1446550"/>
          </a:xfrm>
          <a:prstGeom prst="rect">
            <a:avLst/>
          </a:prstGeom>
          <a:noFill/>
        </p:spPr>
        <p:txBody>
          <a:bodyPr wrap="none" lIns="91440" tIns="45720" rIns="91440" bIns="45720">
            <a:spAutoFit/>
          </a:bodyPr>
          <a:lstStyle/>
          <a:p>
            <a:pPr algn="ctr"/>
            <a:r>
              <a:rPr lang="en-US" altLang="zh-CN" sz="8800" b="1" cap="none" spc="0" dirty="0">
                <a:ln w="0"/>
                <a:solidFill>
                  <a:schemeClr val="bg2">
                    <a:lumMod val="90000"/>
                  </a:schemeClr>
                </a:solidFill>
                <a:effectLst/>
              </a:rPr>
              <a:t>04</a:t>
            </a:r>
            <a:endParaRPr lang="zh-CN" altLang="en-US" sz="8800" b="1" cap="none" spc="0" dirty="0">
              <a:ln w="0"/>
              <a:solidFill>
                <a:schemeClr val="bg2">
                  <a:lumMod val="90000"/>
                </a:schemeClr>
              </a:solidFill>
              <a:effectLst/>
            </a:endParaRPr>
          </a:p>
        </p:txBody>
      </p:sp>
      <p:sp>
        <p:nvSpPr>
          <p:cNvPr id="1048646" name="文本框 8"/>
          <p:cNvSpPr txBox="1"/>
          <p:nvPr/>
        </p:nvSpPr>
        <p:spPr>
          <a:xfrm>
            <a:off x="481657" y="2786996"/>
            <a:ext cx="7315996" cy="1014730"/>
          </a:xfrm>
          <a:prstGeom prst="rect">
            <a:avLst/>
          </a:prstGeom>
          <a:noFill/>
        </p:spPr>
        <p:txBody>
          <a:bodyPr wrap="square">
            <a:spAutoFit/>
          </a:bodyPr>
          <a:lstStyle/>
          <a:p>
            <a:pPr algn="l" fontAlgn="base">
              <a:spcBef>
                <a:spcPct val="0"/>
              </a:spcBef>
              <a:spcAft>
                <a:spcPct val="0"/>
              </a:spcAft>
            </a:pPr>
            <a:r>
              <a:rPr lang="zh-CN" altLang="en-US" sz="6000" dirty="0">
                <a:solidFill>
                  <a:srgbClr val="345780"/>
                </a:solidFill>
                <a:latin typeface="+mn-ea"/>
                <a:sym typeface="+mn-ea"/>
              </a:rPr>
              <a:t>实验评估</a:t>
            </a:r>
          </a:p>
        </p:txBody>
      </p:sp>
      <p:cxnSp>
        <p:nvCxnSpPr>
          <p:cNvPr id="3145738" name="直接连接符 11"/>
          <p:cNvCxnSpPr/>
          <p:nvPr/>
        </p:nvCxnSpPr>
        <p:spPr>
          <a:xfrm>
            <a:off x="5708337" y="6050179"/>
            <a:ext cx="64836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9" name="直接连接符 12"/>
          <p:cNvCxnSpPr/>
          <p:nvPr/>
        </p:nvCxnSpPr>
        <p:spPr>
          <a:xfrm>
            <a:off x="7495953" y="6544340"/>
            <a:ext cx="46960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40" name="直接连接符 15"/>
          <p:cNvCxnSpPr/>
          <p:nvPr/>
        </p:nvCxnSpPr>
        <p:spPr>
          <a:xfrm>
            <a:off x="11710341" y="3"/>
            <a:ext cx="0" cy="6857997"/>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785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34"/>
          <p:cNvPicPr>
            <a:picLocks noChangeAspect="1"/>
          </p:cNvPicPr>
          <p:nvPr/>
        </p:nvPicPr>
        <p:blipFill rotWithShape="1">
          <a:blip r:embed="rId2"/>
          <a:srcRect t="54189"/>
          <a:stretch>
            <a:fillRect/>
          </a:stretch>
        </p:blipFill>
        <p:spPr>
          <a:xfrm>
            <a:off x="0" y="1772"/>
            <a:ext cx="10709838" cy="4902976"/>
          </a:xfrm>
          <a:prstGeom prst="rect">
            <a:avLst/>
          </a:prstGeom>
        </p:spPr>
      </p:pic>
      <p:sp>
        <p:nvSpPr>
          <p:cNvPr id="1048594" name="文本框 6"/>
          <p:cNvSpPr txBox="1">
            <a:spLocks noChangeArrowheads="1"/>
          </p:cNvSpPr>
          <p:nvPr/>
        </p:nvSpPr>
        <p:spPr bwMode="auto">
          <a:xfrm>
            <a:off x="9182248" y="2597569"/>
            <a:ext cx="1281120" cy="420884"/>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pPr>
            <a:r>
              <a:rPr lang="zh-CN" altLang="en-US" sz="2135" dirty="0">
                <a:solidFill>
                  <a:srgbClr val="345780"/>
                </a:solidFill>
                <a:latin typeface="+mn-ea"/>
                <a:ea typeface="+mn-ea"/>
              </a:rPr>
              <a:t>研究背景</a:t>
            </a:r>
          </a:p>
        </p:txBody>
      </p:sp>
      <p:sp>
        <p:nvSpPr>
          <p:cNvPr id="1048596" name="文本框 6"/>
          <p:cNvSpPr txBox="1">
            <a:spLocks noChangeArrowheads="1"/>
          </p:cNvSpPr>
          <p:nvPr/>
        </p:nvSpPr>
        <p:spPr bwMode="auto">
          <a:xfrm>
            <a:off x="9182248" y="3564881"/>
            <a:ext cx="1281120" cy="420884"/>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pPr>
            <a:r>
              <a:rPr lang="zh-CN" altLang="en-US" sz="2135" dirty="0">
                <a:solidFill>
                  <a:srgbClr val="345780"/>
                </a:solidFill>
                <a:latin typeface="+mn-ea"/>
                <a:ea typeface="+mn-ea"/>
              </a:rPr>
              <a:t>算法原理</a:t>
            </a:r>
          </a:p>
        </p:txBody>
      </p:sp>
      <p:grpSp>
        <p:nvGrpSpPr>
          <p:cNvPr id="33" name="组合 9"/>
          <p:cNvGrpSpPr/>
          <p:nvPr/>
        </p:nvGrpSpPr>
        <p:grpSpPr>
          <a:xfrm>
            <a:off x="8484805" y="2485628"/>
            <a:ext cx="677030" cy="644252"/>
            <a:chOff x="5316408" y="1023858"/>
            <a:chExt cx="507772" cy="483189"/>
          </a:xfrm>
        </p:grpSpPr>
        <p:sp>
          <p:nvSpPr>
            <p:cNvPr id="1048602" name="椭圆 10"/>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048603" name="矩形 11"/>
            <p:cNvSpPr/>
            <p:nvPr/>
          </p:nvSpPr>
          <p:spPr bwMode="auto">
            <a:xfrm>
              <a:off x="5344121" y="1034619"/>
              <a:ext cx="480059" cy="430531"/>
            </a:xfrm>
            <a:prstGeom prst="rect">
              <a:avLst/>
            </a:prstGeom>
            <a:noFill/>
            <a:ln>
              <a:noFill/>
            </a:ln>
          </p:spPr>
          <p:txBody>
            <a:bodyPr wrap="none">
              <a:spAutoFit/>
            </a:bodyPr>
            <a:lstStyle/>
            <a:p>
              <a:pPr algn="ctr"/>
              <a:r>
                <a:rPr lang="en-US" altLang="zh-CN" sz="3200" kern="100" dirty="0">
                  <a:solidFill>
                    <a:schemeClr val="bg1"/>
                  </a:solidFill>
                  <a:latin typeface="+mj-lt"/>
                  <a:ea typeface="微软雅黑" panose="020B0503020204020204" pitchFamily="34" charset="-122"/>
                  <a:cs typeface="Times New Roman" panose="02020603050405020304" pitchFamily="18" charset="0"/>
                </a:rPr>
                <a:t>01</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grpSp>
        <p:nvGrpSpPr>
          <p:cNvPr id="34" name="组合 12"/>
          <p:cNvGrpSpPr/>
          <p:nvPr/>
        </p:nvGrpSpPr>
        <p:grpSpPr>
          <a:xfrm>
            <a:off x="8484806" y="3452940"/>
            <a:ext cx="677030" cy="644252"/>
            <a:chOff x="5316408" y="1023858"/>
            <a:chExt cx="507772" cy="483189"/>
          </a:xfrm>
        </p:grpSpPr>
        <p:sp>
          <p:nvSpPr>
            <p:cNvPr id="1048604" name="椭圆 13"/>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048605" name="矩形 14"/>
            <p:cNvSpPr/>
            <p:nvPr/>
          </p:nvSpPr>
          <p:spPr bwMode="auto">
            <a:xfrm>
              <a:off x="5344121" y="1034619"/>
              <a:ext cx="480059" cy="430531"/>
            </a:xfrm>
            <a:prstGeom prst="rect">
              <a:avLst/>
            </a:prstGeom>
            <a:noFill/>
            <a:ln>
              <a:noFill/>
            </a:ln>
          </p:spPr>
          <p:txBody>
            <a:bodyPr wrap="none">
              <a:spAutoFit/>
            </a:bodyPr>
            <a:lstStyle/>
            <a:p>
              <a:pPr algn="ctr"/>
              <a:r>
                <a:rPr lang="en-US" altLang="zh-CN" sz="3200" kern="100" dirty="0">
                  <a:solidFill>
                    <a:schemeClr val="bg1"/>
                  </a:solidFill>
                  <a:latin typeface="+mj-lt"/>
                  <a:ea typeface="微软雅黑" panose="020B0503020204020204" pitchFamily="34" charset="-122"/>
                  <a:cs typeface="Times New Roman" panose="02020603050405020304" pitchFamily="18" charset="0"/>
                </a:rPr>
                <a:t>02</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pic>
        <p:nvPicPr>
          <p:cNvPr id="2097155" name="图片 32"/>
          <p:cNvPicPr>
            <a:picLocks noChangeAspect="1"/>
          </p:cNvPicPr>
          <p:nvPr/>
        </p:nvPicPr>
        <p:blipFill rotWithShape="1">
          <a:blip r:embed="rId3"/>
          <a:srcRect l="53884" t="41510" r="-53884" b="273"/>
          <a:stretch>
            <a:fillRect/>
          </a:stretch>
        </p:blipFill>
        <p:spPr>
          <a:xfrm>
            <a:off x="-13574" y="-98021"/>
            <a:ext cx="10345750" cy="6018974"/>
          </a:xfrm>
          <a:prstGeom prst="rect">
            <a:avLst/>
          </a:prstGeom>
        </p:spPr>
      </p:pic>
      <p:pic>
        <p:nvPicPr>
          <p:cNvPr id="2097156" name="图片 29"/>
          <p:cNvPicPr>
            <a:picLocks noChangeAspect="1"/>
          </p:cNvPicPr>
          <p:nvPr/>
        </p:nvPicPr>
        <p:blipFill rotWithShape="1">
          <a:blip r:embed="rId4"/>
          <a:srcRect l="15338" b="53100"/>
          <a:stretch>
            <a:fillRect/>
          </a:stretch>
        </p:blipFill>
        <p:spPr>
          <a:xfrm>
            <a:off x="-13574" y="2223139"/>
            <a:ext cx="8368603" cy="4635939"/>
          </a:xfrm>
          <a:prstGeom prst="rect">
            <a:avLst/>
          </a:prstGeom>
        </p:spPr>
      </p:pic>
      <p:sp>
        <p:nvSpPr>
          <p:cNvPr id="1048610" name="标题 1"/>
          <p:cNvSpPr txBox="1"/>
          <p:nvPr/>
        </p:nvSpPr>
        <p:spPr>
          <a:xfrm>
            <a:off x="937790" y="814563"/>
            <a:ext cx="2893102" cy="1479029"/>
          </a:xfrm>
          <a:prstGeom prst="rect">
            <a:avLst/>
          </a:prstGeom>
        </p:spPr>
        <p:txBody>
          <a:bodyPr vert="horz" lIns="91440" tIns="45720" rIns="91440" bIns="45720" rtlCol="0" anchor="ctr">
            <a:noAutofit/>
          </a:bodyPr>
          <a:lstStyle>
            <a:lvl1pPr algn="dist" defTabSz="914400" rtl="0" eaLnBrk="1" latinLnBrk="0" hangingPunct="1">
              <a:lnSpc>
                <a:spcPct val="90000"/>
              </a:lnSpc>
              <a:spcBef>
                <a:spcPct val="0"/>
              </a:spcBef>
              <a:buNone/>
              <a:defRPr sz="6600" kern="1200">
                <a:solidFill>
                  <a:schemeClr val="accent1"/>
                </a:solidFill>
                <a:latin typeface="思源宋体 CN Heavy" panose="02020900000000000000" pitchFamily="18" charset="-122"/>
                <a:ea typeface="思源宋体 CN Heavy" panose="02020900000000000000" pitchFamily="18" charset="-122"/>
                <a:cs typeface="+mj-cs"/>
              </a:defRPr>
            </a:lvl1pPr>
          </a:lstStyle>
          <a:p>
            <a:pPr algn="just"/>
            <a:r>
              <a:rPr lang="zh-CN" altLang="en-US" dirty="0">
                <a:solidFill>
                  <a:srgbClr val="3F6188"/>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1048611" name="文本占位符 2"/>
          <p:cNvSpPr txBox="1"/>
          <p:nvPr/>
        </p:nvSpPr>
        <p:spPr>
          <a:xfrm>
            <a:off x="-33464" y="1786991"/>
            <a:ext cx="4140200" cy="1479550"/>
          </a:xfrm>
          <a:prstGeom prst="rect">
            <a:avLst/>
          </a:prstGeom>
        </p:spPr>
        <p:txBody>
          <a:bodyPr vert="horz" lIns="91440" tIns="45720" rIns="91440" bIns="45720" rtlCol="0" anchor="ctr">
            <a:noAutofit/>
          </a:bodyPr>
          <a:lstStyle>
            <a:lvl1pPr marL="0" indent="0" algn="dist" defTabSz="914400" rtl="0" eaLnBrk="1" latinLnBrk="0" hangingPunct="1">
              <a:lnSpc>
                <a:spcPct val="90000"/>
              </a:lnSpc>
              <a:spcBef>
                <a:spcPts val="1000"/>
              </a:spcBef>
              <a:buFontTx/>
              <a:buNone/>
              <a:defRPr lang="zh-CN" altLang="en-US" sz="4800" kern="120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Tx/>
              <a:buNone/>
              <a:defRPr lang="zh-CN" altLang="en-US" sz="1800" kern="1200" smtClean="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lang="zh-CN" altLang="en-US" sz="1800" kern="1200" smtClean="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lang="zh-CN" altLang="en-US" sz="1800" kern="1200" smtClean="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3600" dirty="0">
                <a:solidFill>
                  <a:srgbClr val="3F6188"/>
                </a:solidFill>
                <a:latin typeface="Arial" panose="020B0604020202020204" pitchFamily="34" charset="0"/>
                <a:ea typeface="微软雅黑" panose="020B0503020204020204" pitchFamily="34" charset="-122"/>
                <a:sym typeface="Arial" panose="020B0604020202020204" pitchFamily="34" charset="0"/>
              </a:rPr>
              <a:t>contents</a:t>
            </a:r>
            <a:endParaRPr lang="en-US" sz="3600" dirty="0">
              <a:solidFill>
                <a:srgbClr val="3F6188"/>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97157" name="图片 33"/>
          <p:cNvPicPr>
            <a:picLocks noChangeAspect="1"/>
          </p:cNvPicPr>
          <p:nvPr/>
        </p:nvPicPr>
        <p:blipFill>
          <a:blip r:embed="rId5" cstate="print"/>
          <a:stretch>
            <a:fillRect/>
          </a:stretch>
        </p:blipFill>
        <p:spPr>
          <a:xfrm>
            <a:off x="10040941" y="14472"/>
            <a:ext cx="2059340" cy="696169"/>
          </a:xfrm>
          <a:prstGeom prst="rect">
            <a:avLst/>
          </a:prstGeom>
        </p:spPr>
      </p:pic>
      <p:sp>
        <p:nvSpPr>
          <p:cNvPr id="10" name="文本框 6" descr="7b0a20202020227461726765744d6f64756c65223a20226b6f6e6c696e65666f6e7473220a7d0a">
            <a:extLst>
              <a:ext uri="{FF2B5EF4-FFF2-40B4-BE49-F238E27FC236}">
                <a16:creationId xmlns:a16="http://schemas.microsoft.com/office/drawing/2014/main" id="{21345F25-A0B3-F3FB-43AE-FAD8835C6D15}"/>
              </a:ext>
            </a:extLst>
          </p:cNvPr>
          <p:cNvSpPr txBox="1">
            <a:spLocks noChangeArrowheads="1"/>
          </p:cNvSpPr>
          <p:nvPr/>
        </p:nvSpPr>
        <p:spPr bwMode="auto">
          <a:xfrm>
            <a:off x="9181159" y="4540075"/>
            <a:ext cx="1281120" cy="420884"/>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pPr>
            <a:r>
              <a:rPr lang="zh-CN" altLang="en-US" sz="2135" dirty="0">
                <a:solidFill>
                  <a:srgbClr val="345780"/>
                </a:solidFill>
                <a:latin typeface="+mn-ea"/>
                <a:ea typeface="+mn-ea"/>
              </a:rPr>
              <a:t>系统设计</a:t>
            </a:r>
          </a:p>
        </p:txBody>
      </p:sp>
      <p:grpSp>
        <p:nvGrpSpPr>
          <p:cNvPr id="11" name="组合 15">
            <a:extLst>
              <a:ext uri="{FF2B5EF4-FFF2-40B4-BE49-F238E27FC236}">
                <a16:creationId xmlns:a16="http://schemas.microsoft.com/office/drawing/2014/main" id="{AEF79D06-324F-37F3-7EC3-09BBB61C9433}"/>
              </a:ext>
            </a:extLst>
          </p:cNvPr>
          <p:cNvGrpSpPr/>
          <p:nvPr/>
        </p:nvGrpSpPr>
        <p:grpSpPr>
          <a:xfrm>
            <a:off x="8483724" y="4428134"/>
            <a:ext cx="660920" cy="644252"/>
            <a:chOff x="5316408" y="1023858"/>
            <a:chExt cx="495689" cy="483189"/>
          </a:xfrm>
        </p:grpSpPr>
        <p:sp>
          <p:nvSpPr>
            <p:cNvPr id="12" name="椭圆 16">
              <a:extLst>
                <a:ext uri="{FF2B5EF4-FFF2-40B4-BE49-F238E27FC236}">
                  <a16:creationId xmlns:a16="http://schemas.microsoft.com/office/drawing/2014/main" id="{F3667A0F-A034-F3CD-03C8-6AA6AF910BC8}"/>
                </a:ext>
              </a:extLst>
            </p:cNvPr>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3" name="矩形 17">
              <a:extLst>
                <a:ext uri="{FF2B5EF4-FFF2-40B4-BE49-F238E27FC236}">
                  <a16:creationId xmlns:a16="http://schemas.microsoft.com/office/drawing/2014/main" id="{00649402-23EE-A774-B1D0-CA7C3824DE5E}"/>
                </a:ext>
              </a:extLst>
            </p:cNvPr>
            <p:cNvSpPr/>
            <p:nvPr/>
          </p:nvSpPr>
          <p:spPr bwMode="auto">
            <a:xfrm>
              <a:off x="5356203" y="1034619"/>
              <a:ext cx="455894" cy="438581"/>
            </a:xfrm>
            <a:prstGeom prst="rect">
              <a:avLst/>
            </a:prstGeom>
            <a:noFill/>
            <a:ln>
              <a:noFill/>
            </a:ln>
          </p:spPr>
          <p:txBody>
            <a:bodyPr wrap="none">
              <a:spAutoFit/>
            </a:bodyPr>
            <a:lstStyle/>
            <a:p>
              <a:pPr algn="ctr"/>
              <a:r>
                <a:rPr lang="en-US" altLang="zh-CN" sz="3200" kern="100" dirty="0">
                  <a:solidFill>
                    <a:schemeClr val="bg1"/>
                  </a:solidFill>
                  <a:latin typeface="+mj-lt"/>
                  <a:ea typeface="微软雅黑" panose="020B0503020204020204" pitchFamily="34" charset="-122"/>
                  <a:cs typeface="Times New Roman" panose="02020603050405020304" pitchFamily="18" charset="0"/>
                </a:rPr>
                <a:t>03</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sp>
        <p:nvSpPr>
          <p:cNvPr id="2" name="文本框 6">
            <a:extLst>
              <a:ext uri="{FF2B5EF4-FFF2-40B4-BE49-F238E27FC236}">
                <a16:creationId xmlns:a16="http://schemas.microsoft.com/office/drawing/2014/main" id="{C533DF1B-9491-FD60-7567-87A792D56E6B}"/>
              </a:ext>
            </a:extLst>
          </p:cNvPr>
          <p:cNvSpPr txBox="1">
            <a:spLocks noChangeArrowheads="1"/>
          </p:cNvSpPr>
          <p:nvPr/>
        </p:nvSpPr>
        <p:spPr bwMode="auto">
          <a:xfrm>
            <a:off x="9181159" y="5541888"/>
            <a:ext cx="1281120" cy="420884"/>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pPr>
            <a:r>
              <a:rPr lang="zh-CN" altLang="en-US" sz="2135" dirty="0">
                <a:solidFill>
                  <a:srgbClr val="345780"/>
                </a:solidFill>
                <a:latin typeface="+mn-ea"/>
                <a:ea typeface="+mn-ea"/>
              </a:rPr>
              <a:t>实验评估</a:t>
            </a:r>
          </a:p>
        </p:txBody>
      </p:sp>
      <p:grpSp>
        <p:nvGrpSpPr>
          <p:cNvPr id="3" name="组合 12">
            <a:extLst>
              <a:ext uri="{FF2B5EF4-FFF2-40B4-BE49-F238E27FC236}">
                <a16:creationId xmlns:a16="http://schemas.microsoft.com/office/drawing/2014/main" id="{2AC766BE-BFC0-8CF0-8FBB-F7901750115F}"/>
              </a:ext>
            </a:extLst>
          </p:cNvPr>
          <p:cNvGrpSpPr/>
          <p:nvPr/>
        </p:nvGrpSpPr>
        <p:grpSpPr>
          <a:xfrm>
            <a:off x="8483724" y="5429947"/>
            <a:ext cx="660920" cy="644252"/>
            <a:chOff x="5316408" y="1023858"/>
            <a:chExt cx="495689" cy="483189"/>
          </a:xfrm>
        </p:grpSpPr>
        <p:sp>
          <p:nvSpPr>
            <p:cNvPr id="4" name="椭圆 13">
              <a:extLst>
                <a:ext uri="{FF2B5EF4-FFF2-40B4-BE49-F238E27FC236}">
                  <a16:creationId xmlns:a16="http://schemas.microsoft.com/office/drawing/2014/main" id="{0DAFCE84-1226-7C88-06BB-0B56072D67B5}"/>
                </a:ext>
              </a:extLst>
            </p:cNvPr>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5" name="矩形 14">
              <a:extLst>
                <a:ext uri="{FF2B5EF4-FFF2-40B4-BE49-F238E27FC236}">
                  <a16:creationId xmlns:a16="http://schemas.microsoft.com/office/drawing/2014/main" id="{103504BB-0316-A896-8663-4DBF47E961F0}"/>
                </a:ext>
              </a:extLst>
            </p:cNvPr>
            <p:cNvSpPr/>
            <p:nvPr/>
          </p:nvSpPr>
          <p:spPr bwMode="auto">
            <a:xfrm>
              <a:off x="5356203" y="1034619"/>
              <a:ext cx="455894" cy="438581"/>
            </a:xfrm>
            <a:prstGeom prst="rect">
              <a:avLst/>
            </a:prstGeom>
            <a:noFill/>
            <a:ln>
              <a:noFill/>
            </a:ln>
          </p:spPr>
          <p:txBody>
            <a:bodyPr wrap="none">
              <a:spAutoFit/>
            </a:bodyPr>
            <a:lstStyle/>
            <a:p>
              <a:pPr algn="ctr"/>
              <a:r>
                <a:rPr lang="en-US" altLang="zh-CN" sz="3200" kern="100" dirty="0">
                  <a:solidFill>
                    <a:schemeClr val="bg1"/>
                  </a:solidFill>
                  <a:latin typeface="+mj-lt"/>
                  <a:ea typeface="微软雅黑" panose="020B0503020204020204" pitchFamily="34" charset="-122"/>
                  <a:cs typeface="Times New Roman" panose="02020603050405020304" pitchFamily="18" charset="0"/>
                </a:rPr>
                <a:t>04</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46"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49"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50"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41"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51"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实验评估</a:t>
            </a:r>
            <a:endParaRPr lang="zh-CN" altLang="en-US" sz="2400" dirty="0">
              <a:solidFill>
                <a:srgbClr val="2F547E"/>
              </a:solidFill>
              <a:latin typeface="华光标题宋_CNKI" panose="02000500000000000000" pitchFamily="2" charset="-122"/>
              <a:ea typeface="华光标题宋_CNKI" panose="02000500000000000000" pitchFamily="2" charset="-122"/>
            </a:endParaRPr>
          </a:p>
        </p:txBody>
      </p:sp>
      <p:sp>
        <p:nvSpPr>
          <p:cNvPr id="1048653" name="任意多边形: 形状 20"/>
          <p:cNvSpPr/>
          <p:nvPr/>
        </p:nvSpPr>
        <p:spPr>
          <a:xfrm flipV="1">
            <a:off x="608061" y="6408969"/>
            <a:ext cx="11071129" cy="142065"/>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gradFill>
            <a:gsLst>
              <a:gs pos="30000">
                <a:schemeClr val="accent1"/>
              </a:gs>
              <a:gs pos="100000">
                <a:schemeClr val="accent1">
                  <a:lumMod val="40000"/>
                  <a:lumOff val="60000"/>
                </a:schemeClr>
              </a:gs>
            </a:gsLst>
            <a:lin ang="0" scaled="0"/>
          </a:gradFill>
          <a:ln>
            <a:no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文本框 3">
            <a:extLst>
              <a:ext uri="{FF2B5EF4-FFF2-40B4-BE49-F238E27FC236}">
                <a16:creationId xmlns:a16="http://schemas.microsoft.com/office/drawing/2014/main" id="{2C891A78-4371-A0D5-8531-60F4C9F7ADBE}"/>
              </a:ext>
            </a:extLst>
          </p:cNvPr>
          <p:cNvSpPr txBox="1"/>
          <p:nvPr/>
        </p:nvSpPr>
        <p:spPr>
          <a:xfrm>
            <a:off x="583177" y="1179313"/>
            <a:ext cx="6364586" cy="923330"/>
          </a:xfrm>
          <a:prstGeom prst="rect">
            <a:avLst/>
          </a:prstGeom>
          <a:noFill/>
        </p:spPr>
        <p:txBody>
          <a:bodyPr wrap="square">
            <a:spAutoFit/>
          </a:bodyPr>
          <a:lstStyle/>
          <a:p>
            <a:r>
              <a:rPr lang="zh-CN" altLang="en-US" b="0" i="0" dirty="0">
                <a:solidFill>
                  <a:srgbClr val="FF0000"/>
                </a:solidFill>
                <a:effectLst/>
                <a:latin typeface="Arial" panose="020B0604020202020204" pitchFamily="34" charset="0"/>
              </a:rPr>
              <a:t>硬件配置。</a:t>
            </a:r>
            <a:r>
              <a:rPr lang="zh-CN" altLang="en-US" b="0" i="0" dirty="0">
                <a:solidFill>
                  <a:srgbClr val="000000"/>
                </a:solidFill>
                <a:effectLst/>
                <a:latin typeface="Arial" panose="020B0604020202020204" pitchFamily="34" charset="0"/>
              </a:rPr>
              <a:t>对于</a:t>
            </a:r>
            <a:r>
              <a:rPr lang="en-US" altLang="zh-CN" b="0" i="0" dirty="0" err="1">
                <a:solidFill>
                  <a:srgbClr val="000000"/>
                </a:solidFill>
                <a:effectLst/>
                <a:latin typeface="Arial" panose="020B0604020202020204" pitchFamily="34" charset="0"/>
              </a:rPr>
              <a:t>LightNE</a:t>
            </a:r>
            <a:r>
              <a:rPr lang="zh-CN" altLang="en-US" b="0" i="0" dirty="0">
                <a:solidFill>
                  <a:srgbClr val="000000"/>
                </a:solidFill>
                <a:effectLst/>
                <a:latin typeface="Arial" panose="020B0604020202020204" pitchFamily="34" charset="0"/>
              </a:rPr>
              <a:t>，所有实验都在具有两个</a:t>
            </a:r>
            <a:r>
              <a:rPr lang="en-US" altLang="zh-CN" b="0" i="0" dirty="0">
                <a:solidFill>
                  <a:srgbClr val="000000"/>
                </a:solidFill>
                <a:effectLst/>
                <a:latin typeface="Arial" panose="020B0604020202020204" pitchFamily="34" charset="0"/>
              </a:rPr>
              <a:t>Intel®Xeon®E5-2699 v4 CPU</a:t>
            </a:r>
            <a:r>
              <a:rPr lang="zh-CN" altLang="en-US" b="0" i="0" dirty="0">
                <a:solidFill>
                  <a:srgbClr val="000000"/>
                </a:solidFill>
                <a:effectLst/>
                <a:latin typeface="Arial" panose="020B0604020202020204" pitchFamily="34" charset="0"/>
              </a:rPr>
              <a:t>（共</a:t>
            </a:r>
            <a:r>
              <a:rPr lang="en-US" altLang="zh-CN" b="0" i="0" dirty="0">
                <a:solidFill>
                  <a:srgbClr val="000000"/>
                </a:solidFill>
                <a:effectLst/>
                <a:latin typeface="Arial" panose="020B0604020202020204" pitchFamily="34" charset="0"/>
              </a:rPr>
              <a:t>88</a:t>
            </a:r>
            <a:r>
              <a:rPr lang="zh-CN" altLang="en-US" b="0" i="0" dirty="0">
                <a:solidFill>
                  <a:srgbClr val="000000"/>
                </a:solidFill>
                <a:effectLst/>
                <a:latin typeface="Arial" panose="020B0604020202020204" pitchFamily="34" charset="0"/>
              </a:rPr>
              <a:t>个虚拟核）和</a:t>
            </a:r>
            <a:r>
              <a:rPr lang="en-US" altLang="zh-CN" b="0" i="0" dirty="0">
                <a:solidFill>
                  <a:srgbClr val="000000"/>
                </a:solidFill>
                <a:effectLst/>
                <a:latin typeface="Arial" panose="020B0604020202020204" pitchFamily="34" charset="0"/>
              </a:rPr>
              <a:t>1.5 TB</a:t>
            </a:r>
            <a:r>
              <a:rPr lang="zh-CN" altLang="en-US" b="0" i="0" dirty="0">
                <a:solidFill>
                  <a:srgbClr val="000000"/>
                </a:solidFill>
                <a:effectLst/>
                <a:latin typeface="Arial" panose="020B0604020202020204" pitchFamily="34" charset="0"/>
              </a:rPr>
              <a:t>内存的服务器上进行。</a:t>
            </a:r>
            <a:endParaRPr lang="zh-CN" altLang="en-US" dirty="0"/>
          </a:p>
        </p:txBody>
      </p:sp>
      <p:sp>
        <p:nvSpPr>
          <p:cNvPr id="6" name="文本框 5">
            <a:extLst>
              <a:ext uri="{FF2B5EF4-FFF2-40B4-BE49-F238E27FC236}">
                <a16:creationId xmlns:a16="http://schemas.microsoft.com/office/drawing/2014/main" id="{62237438-F86C-143B-E979-E47AA88B2DB0}"/>
              </a:ext>
            </a:extLst>
          </p:cNvPr>
          <p:cNvSpPr txBox="1"/>
          <p:nvPr/>
        </p:nvSpPr>
        <p:spPr>
          <a:xfrm>
            <a:off x="620104" y="2179604"/>
            <a:ext cx="6097508" cy="1754326"/>
          </a:xfrm>
          <a:prstGeom prst="rect">
            <a:avLst/>
          </a:prstGeom>
          <a:noFill/>
        </p:spPr>
        <p:txBody>
          <a:bodyPr wrap="square">
            <a:spAutoFit/>
          </a:bodyPr>
          <a:lstStyle/>
          <a:p>
            <a:r>
              <a:rPr lang="zh-CN" altLang="en-US" b="0" i="0" dirty="0">
                <a:solidFill>
                  <a:srgbClr val="FF0000"/>
                </a:solidFill>
                <a:effectLst/>
                <a:latin typeface="Arial" panose="020B0604020202020204" pitchFamily="34" charset="0"/>
              </a:rPr>
              <a:t>准确度指标。</a:t>
            </a:r>
            <a:r>
              <a:rPr lang="zh-CN" altLang="en-US" b="0" i="0" dirty="0">
                <a:solidFill>
                  <a:srgbClr val="000000"/>
                </a:solidFill>
                <a:effectLst/>
                <a:latin typeface="Arial" panose="020B0604020202020204" pitchFamily="34" charset="0"/>
              </a:rPr>
              <a:t>我们遵循原始提案中的任务和评估指标。当与</a:t>
            </a:r>
            <a:r>
              <a:rPr lang="en-US" altLang="zh-CN" b="0" i="0" dirty="0">
                <a:solidFill>
                  <a:srgbClr val="000000"/>
                </a:solidFill>
                <a:effectLst/>
                <a:latin typeface="Arial" panose="020B0604020202020204" pitchFamily="34" charset="0"/>
              </a:rPr>
              <a:t>LiveJournal</a:t>
            </a:r>
            <a:r>
              <a:rPr lang="zh-CN" altLang="en-US" b="0" i="0" dirty="0">
                <a:solidFill>
                  <a:srgbClr val="000000"/>
                </a:solidFill>
                <a:effectLst/>
                <a:latin typeface="Arial" panose="020B0604020202020204" pitchFamily="34" charset="0"/>
              </a:rPr>
              <a:t>上的</a:t>
            </a:r>
            <a:r>
              <a:rPr lang="en-US" altLang="zh-CN" b="0" i="0" dirty="0">
                <a:solidFill>
                  <a:srgbClr val="000000"/>
                </a:solidFill>
                <a:effectLst/>
                <a:latin typeface="Arial" panose="020B0604020202020204" pitchFamily="34" charset="0"/>
              </a:rPr>
              <a:t>PBG</a:t>
            </a:r>
            <a:r>
              <a:rPr lang="zh-CN" altLang="en-US" b="0" i="0" dirty="0">
                <a:solidFill>
                  <a:srgbClr val="000000"/>
                </a:solidFill>
                <a:effectLst/>
                <a:latin typeface="Arial" panose="020B0604020202020204" pitchFamily="34" charset="0"/>
              </a:rPr>
              <a:t>进行比较时，我们使用平均秩（</a:t>
            </a:r>
            <a:r>
              <a:rPr lang="en-US" altLang="zh-CN" b="0" i="0" dirty="0">
                <a:solidFill>
                  <a:srgbClr val="000000"/>
                </a:solidFill>
                <a:effectLst/>
                <a:latin typeface="Arial" panose="020B0604020202020204" pitchFamily="34" charset="0"/>
              </a:rPr>
              <a:t>MR</a:t>
            </a:r>
            <a:r>
              <a:rPr lang="zh-CN" altLang="en-US" b="0" i="0" dirty="0">
                <a:solidFill>
                  <a:srgbClr val="000000"/>
                </a:solidFill>
                <a:effectLst/>
                <a:latin typeface="Arial" panose="020B0604020202020204" pitchFamily="34" charset="0"/>
              </a:rPr>
              <a:t>）、平均倒数排名（</a:t>
            </a:r>
            <a:r>
              <a:rPr lang="en-US" altLang="zh-CN" b="0" i="0" dirty="0">
                <a:solidFill>
                  <a:srgbClr val="000000"/>
                </a:solidFill>
                <a:effectLst/>
                <a:latin typeface="Arial" panose="020B0604020202020204" pitchFamily="34" charset="0"/>
              </a:rPr>
              <a:t>MRR</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HITS@10.</a:t>
            </a:r>
            <a:r>
              <a:rPr lang="zh-CN" altLang="en-US" b="0" i="0" dirty="0">
                <a:solidFill>
                  <a:srgbClr val="000000"/>
                </a:solidFill>
                <a:effectLst/>
                <a:latin typeface="Arial" panose="020B0604020202020204" pitchFamily="34" charset="0"/>
              </a:rPr>
              <a:t>当与超链接</a:t>
            </a:r>
            <a:r>
              <a:rPr lang="en-US" altLang="zh-CN" b="0" i="0" dirty="0">
                <a:solidFill>
                  <a:srgbClr val="000000"/>
                </a:solidFill>
                <a:effectLst/>
                <a:latin typeface="Arial" panose="020B0604020202020204" pitchFamily="34" charset="0"/>
              </a:rPr>
              <a:t>PLD</a:t>
            </a:r>
            <a:r>
              <a:rPr lang="zh-CN" altLang="en-US" b="0" i="0" dirty="0">
                <a:solidFill>
                  <a:srgbClr val="000000"/>
                </a:solidFill>
                <a:effectLst/>
                <a:latin typeface="Arial" panose="020B0604020202020204" pitchFamily="34" charset="0"/>
              </a:rPr>
              <a:t>上的</a:t>
            </a:r>
            <a:r>
              <a:rPr lang="en-US" altLang="zh-CN" b="0" i="0" dirty="0" err="1">
                <a:solidFill>
                  <a:srgbClr val="000000"/>
                </a:solidFill>
                <a:effectLst/>
                <a:latin typeface="Arial" panose="020B0604020202020204" pitchFamily="34" charset="0"/>
              </a:rPr>
              <a:t>GraphVite</a:t>
            </a:r>
            <a:r>
              <a:rPr lang="zh-CN" altLang="en-US" b="0" i="0" dirty="0">
                <a:solidFill>
                  <a:srgbClr val="000000"/>
                </a:solidFill>
                <a:effectLst/>
                <a:latin typeface="Arial" panose="020B0604020202020204" pitchFamily="34" charset="0"/>
              </a:rPr>
              <a:t>进行比较时，我们使用</a:t>
            </a:r>
            <a:r>
              <a:rPr lang="en-US" altLang="zh-CN" b="0" i="0" dirty="0">
                <a:solidFill>
                  <a:srgbClr val="000000"/>
                </a:solidFill>
                <a:effectLst/>
                <a:latin typeface="Arial" panose="020B0604020202020204" pitchFamily="34" charset="0"/>
              </a:rPr>
              <a:t>AUC</a:t>
            </a:r>
            <a:r>
              <a:rPr lang="zh-CN" altLang="en-US" b="0" i="0" dirty="0">
                <a:solidFill>
                  <a:srgbClr val="000000"/>
                </a:solidFill>
                <a:effectLst/>
                <a:latin typeface="Arial" panose="020B0604020202020204" pitchFamily="34" charset="0"/>
              </a:rPr>
              <a:t>度量来评估链接预测任务。对于其余的数据集，任务是节点分类，度量是</a:t>
            </a:r>
            <a:r>
              <a:rPr lang="en-US" altLang="zh-CN" b="0" i="0" dirty="0" err="1">
                <a:solidFill>
                  <a:srgbClr val="000000"/>
                </a:solidFill>
                <a:effectLst/>
                <a:latin typeface="Arial" panose="020B0604020202020204" pitchFamily="34" charset="0"/>
              </a:rPr>
              <a:t>Mico</a:t>
            </a:r>
            <a:r>
              <a:rPr lang="en-US" altLang="zh-CN" b="0" i="0" dirty="0">
                <a:solidFill>
                  <a:srgbClr val="000000"/>
                </a:solidFill>
                <a:effectLst/>
                <a:latin typeface="Arial" panose="020B0604020202020204" pitchFamily="34" charset="0"/>
              </a:rPr>
              <a:t>/Macro F1</a:t>
            </a:r>
            <a:r>
              <a:rPr lang="zh-CN" altLang="en-US" b="0" i="0" dirty="0">
                <a:solidFill>
                  <a:srgbClr val="000000"/>
                </a:solidFill>
                <a:effectLst/>
                <a:latin typeface="Arial" panose="020B0604020202020204" pitchFamily="34" charset="0"/>
              </a:rPr>
              <a:t>。</a:t>
            </a:r>
            <a:endParaRPr lang="zh-CN" altLang="en-US" dirty="0"/>
          </a:p>
        </p:txBody>
      </p:sp>
      <p:sp>
        <p:nvSpPr>
          <p:cNvPr id="8" name="文本框 7">
            <a:extLst>
              <a:ext uri="{FF2B5EF4-FFF2-40B4-BE49-F238E27FC236}">
                <a16:creationId xmlns:a16="http://schemas.microsoft.com/office/drawing/2014/main" id="{754DCC72-9718-75B7-9608-98F024F8A654}"/>
              </a:ext>
            </a:extLst>
          </p:cNvPr>
          <p:cNvSpPr txBox="1"/>
          <p:nvPr/>
        </p:nvSpPr>
        <p:spPr>
          <a:xfrm>
            <a:off x="620104" y="4181920"/>
            <a:ext cx="6097508" cy="1477328"/>
          </a:xfrm>
          <a:prstGeom prst="rect">
            <a:avLst/>
          </a:prstGeom>
          <a:noFill/>
        </p:spPr>
        <p:txBody>
          <a:bodyPr wrap="square">
            <a:spAutoFit/>
          </a:bodyPr>
          <a:lstStyle/>
          <a:p>
            <a:r>
              <a:rPr lang="zh-CN" altLang="en-US" b="0" i="0" dirty="0">
                <a:solidFill>
                  <a:srgbClr val="FF0000"/>
                </a:solidFill>
                <a:effectLst/>
                <a:latin typeface="Arial" panose="020B0604020202020204" pitchFamily="34" charset="0"/>
              </a:rPr>
              <a:t>效率指标。</a:t>
            </a:r>
            <a:r>
              <a:rPr lang="zh-CN" altLang="en-US" b="0" i="0" dirty="0">
                <a:solidFill>
                  <a:srgbClr val="000000"/>
                </a:solidFill>
                <a:effectLst/>
                <a:latin typeface="Arial" panose="020B0604020202020204" pitchFamily="34" charset="0"/>
              </a:rPr>
              <a:t>我们比较了不同系统的时间和成本效率。时间效率通过运行时间来衡量，而成本效率通过估计成本来衡量。我们的成本估算基于</a:t>
            </a:r>
            <a:r>
              <a:rPr lang="en-US" altLang="zh-CN" b="0" i="0" dirty="0">
                <a:solidFill>
                  <a:srgbClr val="000000"/>
                </a:solidFill>
                <a:effectLst/>
                <a:latin typeface="Arial" panose="020B0604020202020204" pitchFamily="34" charset="0"/>
              </a:rPr>
              <a:t>Azure</a:t>
            </a:r>
            <a:r>
              <a:rPr lang="zh-CN" altLang="en-US" b="0" i="0" dirty="0">
                <a:solidFill>
                  <a:srgbClr val="000000"/>
                </a:solidFill>
                <a:effectLst/>
                <a:latin typeface="Arial" panose="020B0604020202020204" pitchFamily="34" charset="0"/>
              </a:rPr>
              <a:t>云上的定价（美元）。我们为每个系统搜索最合适的</a:t>
            </a:r>
            <a:r>
              <a:rPr lang="en-US" altLang="zh-CN" b="0" i="0" dirty="0">
                <a:solidFill>
                  <a:srgbClr val="000000"/>
                </a:solidFill>
                <a:effectLst/>
                <a:latin typeface="Arial" panose="020B0604020202020204" pitchFamily="34" charset="0"/>
              </a:rPr>
              <a:t>Azure</a:t>
            </a:r>
            <a:r>
              <a:rPr lang="zh-CN" altLang="en-US" b="0" i="0" dirty="0">
                <a:solidFill>
                  <a:srgbClr val="000000"/>
                </a:solidFill>
                <a:effectLst/>
                <a:latin typeface="Arial" panose="020B0604020202020204" pitchFamily="34" charset="0"/>
              </a:rPr>
              <a:t>实例，然后使用每小时的价格乘以运行时间来估计成本。</a:t>
            </a:r>
            <a:endParaRPr lang="zh-CN" altLang="en-US" dirty="0"/>
          </a:p>
        </p:txBody>
      </p:sp>
      <p:sp>
        <p:nvSpPr>
          <p:cNvPr id="10" name="文本框 9">
            <a:extLst>
              <a:ext uri="{FF2B5EF4-FFF2-40B4-BE49-F238E27FC236}">
                <a16:creationId xmlns:a16="http://schemas.microsoft.com/office/drawing/2014/main" id="{125BC641-6AEF-401B-21BB-C7EB07A780C6}"/>
              </a:ext>
            </a:extLst>
          </p:cNvPr>
          <p:cNvSpPr txBox="1"/>
          <p:nvPr/>
        </p:nvSpPr>
        <p:spPr>
          <a:xfrm>
            <a:off x="6947763" y="4378838"/>
            <a:ext cx="4296641" cy="646331"/>
          </a:xfrm>
          <a:prstGeom prst="rect">
            <a:avLst/>
          </a:prstGeom>
          <a:noFill/>
        </p:spPr>
        <p:txBody>
          <a:bodyPr wrap="square">
            <a:spAutoFit/>
          </a:bodyPr>
          <a:lstStyle/>
          <a:p>
            <a:r>
              <a:rPr lang="en-US" altLang="zh-CN" b="0" i="0" dirty="0" err="1">
                <a:solidFill>
                  <a:srgbClr val="000000"/>
                </a:solidFill>
                <a:effectLst/>
                <a:latin typeface="Arial" panose="020B0604020202020204" pitchFamily="34" charset="0"/>
              </a:rPr>
              <a:t>GraphVite</a:t>
            </a:r>
            <a:r>
              <a:rPr lang="zh-CN" altLang="en-US" b="0" i="0" dirty="0">
                <a:solidFill>
                  <a:srgbClr val="000000"/>
                </a:solidFill>
                <a:effectLst/>
                <a:latin typeface="Arial" panose="020B0604020202020204" pitchFamily="34" charset="0"/>
              </a:rPr>
              <a:t>使用</a:t>
            </a:r>
            <a:r>
              <a:rPr lang="en-US" altLang="zh-CN" b="0" i="0" dirty="0">
                <a:solidFill>
                  <a:srgbClr val="000000"/>
                </a:solidFill>
                <a:effectLst/>
                <a:latin typeface="Arial" panose="020B0604020202020204" pitchFamily="34" charset="0"/>
              </a:rPr>
              <a:t>NC24s v2</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PBG</a:t>
            </a:r>
            <a:r>
              <a:rPr lang="zh-CN" altLang="en-US" b="0" i="0" dirty="0">
                <a:solidFill>
                  <a:srgbClr val="000000"/>
                </a:solidFill>
                <a:effectLst/>
                <a:latin typeface="Arial" panose="020B0604020202020204" pitchFamily="34" charset="0"/>
              </a:rPr>
              <a:t>使用</a:t>
            </a:r>
            <a:r>
              <a:rPr lang="en-US" altLang="zh-CN" b="0" i="0" dirty="0">
                <a:solidFill>
                  <a:srgbClr val="000000"/>
                </a:solidFill>
                <a:effectLst/>
                <a:latin typeface="Arial" panose="020B0604020202020204" pitchFamily="34" charset="0"/>
              </a:rPr>
              <a:t>E48 v3</a:t>
            </a:r>
            <a:r>
              <a:rPr lang="zh-CN" altLang="en-US" b="0" i="0" dirty="0">
                <a:solidFill>
                  <a:srgbClr val="000000"/>
                </a:solidFill>
                <a:effectLst/>
                <a:latin typeface="Arial" panose="020B0604020202020204" pitchFamily="34" charset="0"/>
              </a:rPr>
              <a:t>，而</a:t>
            </a:r>
            <a:r>
              <a:rPr lang="en-US" altLang="zh-CN" b="0" i="0" dirty="0" err="1">
                <a:solidFill>
                  <a:srgbClr val="000000"/>
                </a:solidFill>
                <a:effectLst/>
                <a:latin typeface="Arial" panose="020B0604020202020204" pitchFamily="34" charset="0"/>
              </a:rPr>
              <a:t>NetSMF</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LightNE</a:t>
            </a:r>
            <a:r>
              <a:rPr lang="zh-CN" altLang="en-US" b="0" i="0" dirty="0">
                <a:solidFill>
                  <a:srgbClr val="000000"/>
                </a:solidFill>
                <a:effectLst/>
                <a:latin typeface="Arial" panose="020B0604020202020204" pitchFamily="34" charset="0"/>
              </a:rPr>
              <a:t>使用</a:t>
            </a:r>
            <a:r>
              <a:rPr lang="en-US" altLang="zh-CN" b="0" i="0" dirty="0">
                <a:solidFill>
                  <a:srgbClr val="000000"/>
                </a:solidFill>
                <a:effectLst/>
                <a:latin typeface="Arial" panose="020B0604020202020204" pitchFamily="34" charset="0"/>
              </a:rPr>
              <a:t>M128s</a:t>
            </a:r>
            <a:r>
              <a:rPr lang="zh-CN" altLang="en-US" b="0" i="0" dirty="0">
                <a:solidFill>
                  <a:srgbClr val="000000"/>
                </a:solidFill>
                <a:effectLst/>
                <a:latin typeface="Arial" panose="020B0604020202020204" pitchFamily="34" charset="0"/>
              </a:rPr>
              <a:t>。</a:t>
            </a:r>
            <a:endParaRPr lang="zh-CN" altLang="en-US" dirty="0"/>
          </a:p>
        </p:txBody>
      </p:sp>
      <p:pic>
        <p:nvPicPr>
          <p:cNvPr id="12" name="图片 11">
            <a:extLst>
              <a:ext uri="{FF2B5EF4-FFF2-40B4-BE49-F238E27FC236}">
                <a16:creationId xmlns:a16="http://schemas.microsoft.com/office/drawing/2014/main" id="{C17CC0E0-B1B8-4ECA-ED58-7698FD6A9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2211" y="1913445"/>
            <a:ext cx="4896533" cy="2172003"/>
          </a:xfrm>
          <a:prstGeom prst="rect">
            <a:avLst/>
          </a:prstGeom>
        </p:spPr>
      </p:pic>
      <p:sp>
        <p:nvSpPr>
          <p:cNvPr id="13" name="矩形 17">
            <a:extLst>
              <a:ext uri="{FF2B5EF4-FFF2-40B4-BE49-F238E27FC236}">
                <a16:creationId xmlns:a16="http://schemas.microsoft.com/office/drawing/2014/main" id="{67460F5F-FFED-D5A3-E96D-361EC92346C1}"/>
              </a:ext>
            </a:extLst>
          </p:cNvPr>
          <p:cNvSpPr/>
          <p:nvPr/>
        </p:nvSpPr>
        <p:spPr>
          <a:xfrm>
            <a:off x="583874" y="1224747"/>
            <a:ext cx="6230350" cy="4578523"/>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微软雅黑" panose="020B0503020204020204" pitchFamily="34" charset="-122"/>
                <a:cs typeface="+mn-ea"/>
                <a:sym typeface="Arial" panose="020B0604020202020204" pitchFamily="34" charset="0"/>
              </a:rPr>
              <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8"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97"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8"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6"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99"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实验评估</a:t>
            </a:r>
            <a:endParaRPr lang="zh-CN" altLang="en-US" sz="2400" dirty="0">
              <a:solidFill>
                <a:srgbClr val="2F547E"/>
              </a:solidFill>
              <a:latin typeface="华光标题宋_CNKI" panose="02000500000000000000" pitchFamily="2" charset="-122"/>
              <a:ea typeface="华光标题宋_CNKI" panose="02000500000000000000" pitchFamily="2" charset="-122"/>
            </a:endParaRPr>
          </a:p>
        </p:txBody>
      </p:sp>
      <p:sp>
        <p:nvSpPr>
          <p:cNvPr id="1048715" name="矩形: 圆角 34"/>
          <p:cNvSpPr/>
          <p:nvPr/>
        </p:nvSpPr>
        <p:spPr>
          <a:xfrm>
            <a:off x="3876040" y="1426845"/>
            <a:ext cx="4440555" cy="5435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Large Graphs</a:t>
            </a:r>
            <a:endPar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57" name="直接连接符 35"/>
          <p:cNvCxnSpPr>
            <a:cxnSpLocks/>
          </p:cNvCxnSpPr>
          <p:nvPr/>
        </p:nvCxnSpPr>
        <p:spPr>
          <a:xfrm>
            <a:off x="5716211" y="1970549"/>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45D532A0-963D-5D7F-6A26-C29541908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623" y="2051886"/>
            <a:ext cx="10402752" cy="1467055"/>
          </a:xfrm>
          <a:prstGeom prst="rect">
            <a:avLst/>
          </a:prstGeom>
        </p:spPr>
      </p:pic>
      <p:sp>
        <p:nvSpPr>
          <p:cNvPr id="5" name="文本框 4">
            <a:extLst>
              <a:ext uri="{FF2B5EF4-FFF2-40B4-BE49-F238E27FC236}">
                <a16:creationId xmlns:a16="http://schemas.microsoft.com/office/drawing/2014/main" id="{F30C168A-2208-1433-5F0E-4EA41FBE9C25}"/>
              </a:ext>
            </a:extLst>
          </p:cNvPr>
          <p:cNvSpPr txBox="1"/>
          <p:nvPr/>
        </p:nvSpPr>
        <p:spPr>
          <a:xfrm>
            <a:off x="1004935" y="1970405"/>
            <a:ext cx="1312752" cy="369332"/>
          </a:xfrm>
          <a:prstGeom prst="rect">
            <a:avLst/>
          </a:prstGeom>
          <a:noFill/>
        </p:spPr>
        <p:txBody>
          <a:bodyPr wrap="square" rtlCol="0">
            <a:spAutoFit/>
          </a:bodyPr>
          <a:lstStyle/>
          <a:p>
            <a:r>
              <a:rPr lang="zh-CN" altLang="en-US" dirty="0"/>
              <a:t>数据集</a:t>
            </a:r>
          </a:p>
        </p:txBody>
      </p:sp>
      <p:pic>
        <p:nvPicPr>
          <p:cNvPr id="9" name="图片 8">
            <a:extLst>
              <a:ext uri="{FF2B5EF4-FFF2-40B4-BE49-F238E27FC236}">
                <a16:creationId xmlns:a16="http://schemas.microsoft.com/office/drawing/2014/main" id="{07043B2A-4E2F-6082-67C3-BB2E5B693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173" y="4145958"/>
            <a:ext cx="5187038" cy="1596012"/>
          </a:xfrm>
          <a:prstGeom prst="rect">
            <a:avLst/>
          </a:prstGeom>
        </p:spPr>
      </p:pic>
      <p:pic>
        <p:nvPicPr>
          <p:cNvPr id="11" name="图片 10">
            <a:extLst>
              <a:ext uri="{FF2B5EF4-FFF2-40B4-BE49-F238E27FC236}">
                <a16:creationId xmlns:a16="http://schemas.microsoft.com/office/drawing/2014/main" id="{F5BE0C64-41A1-062E-9C70-FBA5F300F0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9649" y="4145958"/>
            <a:ext cx="5636359" cy="1724968"/>
          </a:xfrm>
          <a:prstGeom prst="rect">
            <a:avLst/>
          </a:prstGeom>
        </p:spPr>
      </p:pic>
    </p:spTree>
    <p:extLst>
      <p:ext uri="{BB962C8B-B14F-4D97-AF65-F5344CB8AC3E}">
        <p14:creationId xmlns:p14="http://schemas.microsoft.com/office/powerpoint/2010/main" val="3340424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8"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97"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8"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6"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99"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实验评估</a:t>
            </a:r>
            <a:endParaRPr lang="zh-CN" altLang="en-US" sz="2400" dirty="0">
              <a:solidFill>
                <a:srgbClr val="2F547E"/>
              </a:solidFill>
              <a:latin typeface="华光标题宋_CNKI" panose="02000500000000000000" pitchFamily="2" charset="-122"/>
              <a:ea typeface="华光标题宋_CNKI" panose="02000500000000000000" pitchFamily="2" charset="-122"/>
            </a:endParaRPr>
          </a:p>
        </p:txBody>
      </p:sp>
      <p:sp>
        <p:nvSpPr>
          <p:cNvPr id="1048715" name="矩形: 圆角 34"/>
          <p:cNvSpPr/>
          <p:nvPr/>
        </p:nvSpPr>
        <p:spPr>
          <a:xfrm>
            <a:off x="3181539" y="1426989"/>
            <a:ext cx="5693473" cy="5435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Ablation Study on Running Time</a:t>
            </a:r>
            <a:endPar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57" name="直接连接符 35"/>
          <p:cNvCxnSpPr>
            <a:cxnSpLocks/>
          </p:cNvCxnSpPr>
          <p:nvPr/>
        </p:nvCxnSpPr>
        <p:spPr>
          <a:xfrm>
            <a:off x="5716211" y="1970549"/>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528145B6-93D5-BB8A-A375-1E2CFD8FA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413" y="2810709"/>
            <a:ext cx="6478619" cy="2620295"/>
          </a:xfrm>
          <a:prstGeom prst="rect">
            <a:avLst/>
          </a:prstGeom>
        </p:spPr>
      </p:pic>
    </p:spTree>
    <p:extLst>
      <p:ext uri="{BB962C8B-B14F-4D97-AF65-F5344CB8AC3E}">
        <p14:creationId xmlns:p14="http://schemas.microsoft.com/office/powerpoint/2010/main" val="4145431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8"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97"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8"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6"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99"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实验评估</a:t>
            </a:r>
            <a:endParaRPr lang="zh-CN" altLang="en-US" sz="2400" dirty="0">
              <a:solidFill>
                <a:srgbClr val="2F547E"/>
              </a:solidFill>
              <a:latin typeface="华光标题宋_CNKI" panose="02000500000000000000" pitchFamily="2" charset="-122"/>
              <a:ea typeface="华光标题宋_CNKI" panose="02000500000000000000" pitchFamily="2" charset="-122"/>
            </a:endParaRPr>
          </a:p>
        </p:txBody>
      </p:sp>
      <p:sp>
        <p:nvSpPr>
          <p:cNvPr id="1048715" name="矩形: 圆角 34"/>
          <p:cNvSpPr/>
          <p:nvPr/>
        </p:nvSpPr>
        <p:spPr>
          <a:xfrm>
            <a:off x="3876040" y="1426845"/>
            <a:ext cx="4440555" cy="5435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Very Large Graphs</a:t>
            </a:r>
            <a:endPar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57" name="直接连接符 35"/>
          <p:cNvCxnSpPr>
            <a:cxnSpLocks/>
          </p:cNvCxnSpPr>
          <p:nvPr/>
        </p:nvCxnSpPr>
        <p:spPr>
          <a:xfrm>
            <a:off x="5716211" y="1970549"/>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82AD544B-2405-6AE0-6AD9-6B6ECF37A7FF}"/>
              </a:ext>
            </a:extLst>
          </p:cNvPr>
          <p:cNvSpPr txBox="1"/>
          <p:nvPr/>
        </p:nvSpPr>
        <p:spPr>
          <a:xfrm>
            <a:off x="2016660" y="2649255"/>
            <a:ext cx="7914992" cy="2585323"/>
          </a:xfrm>
          <a:prstGeom prst="rect">
            <a:avLst/>
          </a:prstGeom>
          <a:noFill/>
        </p:spPr>
        <p:txBody>
          <a:bodyPr wrap="square">
            <a:spAutoFit/>
          </a:bodyPr>
          <a:lstStyle/>
          <a:p>
            <a:r>
              <a:rPr lang="zh-CN" altLang="en-US" dirty="0"/>
              <a:t>我们在两个非常大的</a:t>
            </a:r>
            <a:r>
              <a:rPr lang="en-US" altLang="zh-CN" dirty="0"/>
              <a:t>1000</a:t>
            </a:r>
            <a:r>
              <a:rPr lang="zh-CN" altLang="en-US" dirty="0"/>
              <a:t>亿规模的图</a:t>
            </a:r>
            <a:r>
              <a:rPr lang="en-US" altLang="zh-CN" dirty="0" err="1"/>
              <a:t>ClueWebSym</a:t>
            </a:r>
            <a:r>
              <a:rPr lang="zh-CN" altLang="en-US" dirty="0"/>
              <a:t>和</a:t>
            </a:r>
            <a:r>
              <a:rPr lang="en-US" altLang="zh-CN" dirty="0"/>
              <a:t>Hyperlink2014Sym</a:t>
            </a:r>
            <a:r>
              <a:rPr lang="zh-CN" altLang="en-US" dirty="0"/>
              <a:t>上测试了</a:t>
            </a:r>
            <a:r>
              <a:rPr lang="en-US" altLang="zh-CN" dirty="0" err="1"/>
              <a:t>LightNE</a:t>
            </a:r>
            <a:r>
              <a:rPr lang="zh-CN" altLang="en-US" dirty="0"/>
              <a:t>，如表</a:t>
            </a:r>
            <a:r>
              <a:rPr lang="en-US" altLang="zh-CN" dirty="0"/>
              <a:t>3</a:t>
            </a:r>
            <a:r>
              <a:rPr lang="zh-CN" altLang="en-US" dirty="0"/>
              <a:t>所示。值得注意的是，现有的网络嵌入系统中没有一个能够在单个机器中处理如此大的图。例如，存储</a:t>
            </a:r>
            <a:r>
              <a:rPr lang="en-US" altLang="zh-CN" dirty="0" err="1"/>
              <a:t>ClueWebSym</a:t>
            </a:r>
            <a:r>
              <a:rPr lang="en-US" altLang="zh-CN" dirty="0"/>
              <a:t> 740</a:t>
            </a:r>
            <a:r>
              <a:rPr lang="zh-CN" altLang="en-US" dirty="0"/>
              <a:t>亿未加权边缘需要</a:t>
            </a:r>
            <a:r>
              <a:rPr lang="en-US" altLang="zh-CN" dirty="0"/>
              <a:t>564GB</a:t>
            </a:r>
            <a:r>
              <a:rPr lang="zh-CN" altLang="en-US" dirty="0"/>
              <a:t>内存。此外，超级链接</a:t>
            </a:r>
            <a:r>
              <a:rPr lang="en-US" altLang="zh-CN" dirty="0"/>
              <a:t>2014</a:t>
            </a:r>
            <a:r>
              <a:rPr lang="zh-CN" altLang="en-US" dirty="0"/>
              <a:t>图形是当今最大的公开可用图形之一，在任何设置下，很少有图形处理系统或图形算法应用于这种量级的图形。然而，通过采用</a:t>
            </a:r>
            <a:r>
              <a:rPr lang="en-US" altLang="zh-CN" dirty="0"/>
              <a:t>GBBS[5]</a:t>
            </a:r>
            <a:r>
              <a:rPr lang="zh-CN" altLang="en-US" dirty="0"/>
              <a:t>的图形压缩，我们能够将</a:t>
            </a:r>
            <a:r>
              <a:rPr lang="en-US" altLang="zh-CN" dirty="0" err="1"/>
              <a:t>ClueWebSym</a:t>
            </a:r>
            <a:r>
              <a:rPr lang="zh-CN" altLang="en-US" dirty="0"/>
              <a:t>的大小减少到</a:t>
            </a:r>
            <a:r>
              <a:rPr lang="en-US" altLang="zh-CN" dirty="0"/>
              <a:t>107GB</a:t>
            </a:r>
            <a:r>
              <a:rPr lang="zh-CN" altLang="en-US" dirty="0"/>
              <a:t>。此外，通过利用第</a:t>
            </a:r>
            <a:r>
              <a:rPr lang="en-US" altLang="zh-CN" dirty="0"/>
              <a:t>3.2</a:t>
            </a:r>
            <a:r>
              <a:rPr lang="zh-CN" altLang="en-US" dirty="0"/>
              <a:t>节中的下采样技术，我们能够保持</a:t>
            </a:r>
            <a:r>
              <a:rPr lang="ko-KR" altLang="en-US" dirty="0"/>
              <a:t> </a:t>
            </a:r>
            <a:r>
              <a:rPr lang="en-US" altLang="ko-KR" dirty="0"/>
              <a:t>O</a:t>
            </a:r>
            <a:r>
              <a:rPr lang="zh-CN" altLang="en-US" dirty="0"/>
              <a:t>（</a:t>
            </a:r>
            <a:r>
              <a:rPr lang="en-US" altLang="zh-CN" dirty="0" err="1"/>
              <a:t>nlogn</a:t>
            </a:r>
            <a:r>
              <a:rPr lang="zh-CN" altLang="en-US" dirty="0"/>
              <a:t>）</a:t>
            </a:r>
            <a:r>
              <a:rPr lang="en-US" altLang="ko-KR" dirty="0"/>
              <a:t> </a:t>
            </a:r>
            <a:r>
              <a:rPr lang="zh-CN" altLang="en-US" dirty="0"/>
              <a:t>稀疏器，它只需要适度的内存量，并使我们能够应用随机化</a:t>
            </a:r>
            <a:r>
              <a:rPr lang="en-US" altLang="zh-CN" dirty="0"/>
              <a:t>SVD</a:t>
            </a:r>
            <a:r>
              <a:rPr lang="zh-CN" altLang="en-US" dirty="0"/>
              <a:t>而不会占用过多的内存。</a:t>
            </a:r>
          </a:p>
        </p:txBody>
      </p:sp>
    </p:spTree>
    <p:extLst>
      <p:ext uri="{BB962C8B-B14F-4D97-AF65-F5344CB8AC3E}">
        <p14:creationId xmlns:p14="http://schemas.microsoft.com/office/powerpoint/2010/main" val="3831883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8"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97"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8"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6"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99"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实验评估</a:t>
            </a:r>
            <a:endParaRPr lang="zh-CN" altLang="en-US" sz="2400" dirty="0">
              <a:solidFill>
                <a:srgbClr val="2F547E"/>
              </a:solidFill>
              <a:latin typeface="华光标题宋_CNKI" panose="02000500000000000000" pitchFamily="2" charset="-122"/>
              <a:ea typeface="华光标题宋_CNKI" panose="02000500000000000000" pitchFamily="2" charset="-122"/>
            </a:endParaRPr>
          </a:p>
        </p:txBody>
      </p:sp>
      <p:sp>
        <p:nvSpPr>
          <p:cNvPr id="1048715" name="矩形: 圆角 34"/>
          <p:cNvSpPr/>
          <p:nvPr/>
        </p:nvSpPr>
        <p:spPr>
          <a:xfrm>
            <a:off x="3876040" y="1426845"/>
            <a:ext cx="4440555" cy="5435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Small Graphs</a:t>
            </a:r>
            <a:endPar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57" name="直接连接符 35"/>
          <p:cNvCxnSpPr>
            <a:cxnSpLocks/>
          </p:cNvCxnSpPr>
          <p:nvPr/>
        </p:nvCxnSpPr>
        <p:spPr>
          <a:xfrm>
            <a:off x="5716211" y="1970549"/>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68132F4C-C586-46A5-5EE6-052496205987}"/>
              </a:ext>
            </a:extLst>
          </p:cNvPr>
          <p:cNvSpPr txBox="1"/>
          <p:nvPr/>
        </p:nvSpPr>
        <p:spPr>
          <a:xfrm>
            <a:off x="6566322" y="2307919"/>
            <a:ext cx="5250712" cy="3416320"/>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我们将</a:t>
            </a:r>
            <a:r>
              <a:rPr lang="en-US" altLang="zh-CN" b="0" i="0" dirty="0" err="1">
                <a:solidFill>
                  <a:srgbClr val="000000"/>
                </a:solidFill>
                <a:effectLst/>
                <a:latin typeface="Arial" panose="020B0604020202020204" pitchFamily="34" charset="0"/>
              </a:rPr>
              <a:t>LightNE</a:t>
            </a:r>
            <a:r>
              <a:rPr lang="zh-CN" altLang="en-US" b="0" i="0" dirty="0">
                <a:solidFill>
                  <a:srgbClr val="000000"/>
                </a:solidFill>
                <a:effectLst/>
                <a:latin typeface="Arial" panose="020B0604020202020204" pitchFamily="34" charset="0"/>
              </a:rPr>
              <a:t>的预测性能与</a:t>
            </a:r>
            <a:r>
              <a:rPr lang="en-US" altLang="zh-CN" b="0" i="0" dirty="0" err="1">
                <a:solidFill>
                  <a:srgbClr val="000000"/>
                </a:solidFill>
                <a:effectLst/>
                <a:latin typeface="Arial" panose="020B0604020202020204" pitchFamily="34" charset="0"/>
              </a:rPr>
              <a:t>BlogCatalog</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YouTube</a:t>
            </a:r>
            <a:r>
              <a:rPr lang="zh-CN" altLang="en-US" b="0" i="0" dirty="0">
                <a:solidFill>
                  <a:srgbClr val="000000"/>
                </a:solidFill>
                <a:effectLst/>
                <a:latin typeface="Arial" panose="020B0604020202020204" pitchFamily="34" charset="0"/>
              </a:rPr>
              <a:t>中的所有基线</a:t>
            </a:r>
            <a:r>
              <a:rPr lang="en-US" altLang="zh-CN" b="0" i="0" dirty="0">
                <a:solidFill>
                  <a:srgbClr val="000000"/>
                </a:solidFill>
                <a:effectLst/>
                <a:latin typeface="Arial" panose="020B0604020202020204" pitchFamily="34" charset="0"/>
              </a:rPr>
              <a:t>6</a:t>
            </a:r>
            <a:r>
              <a:rPr lang="zh-CN" altLang="en-US" b="0" i="0" dirty="0">
                <a:solidFill>
                  <a:srgbClr val="000000"/>
                </a:solidFill>
                <a:effectLst/>
                <a:latin typeface="Arial" panose="020B0604020202020204" pitchFamily="34" charset="0"/>
              </a:rPr>
              <a:t>进行了比较。在</a:t>
            </a:r>
            <a:r>
              <a:rPr lang="en-US" altLang="zh-CN" b="0" i="0" dirty="0" err="1">
                <a:solidFill>
                  <a:srgbClr val="000000"/>
                </a:solidFill>
                <a:effectLst/>
                <a:latin typeface="Arial" panose="020B0604020202020204" pitchFamily="34" charset="0"/>
              </a:rPr>
              <a:t>BlogCatalog</a:t>
            </a:r>
            <a:r>
              <a:rPr lang="zh-CN" altLang="en-US" b="0" i="0" dirty="0">
                <a:solidFill>
                  <a:srgbClr val="000000"/>
                </a:solidFill>
                <a:effectLst/>
                <a:latin typeface="Arial" panose="020B0604020202020204" pitchFamily="34" charset="0"/>
              </a:rPr>
              <a:t>中，</a:t>
            </a:r>
            <a:r>
              <a:rPr lang="en-US" altLang="zh-CN" b="0" i="0" dirty="0" err="1">
                <a:solidFill>
                  <a:srgbClr val="000000"/>
                </a:solidFill>
                <a:effectLst/>
                <a:latin typeface="Arial" panose="020B0604020202020204" pitchFamily="34" charset="0"/>
              </a:rPr>
              <a:t>LightNE</a:t>
            </a:r>
            <a:r>
              <a:rPr lang="zh-CN" altLang="en-US" b="0" i="0" dirty="0">
                <a:solidFill>
                  <a:srgbClr val="000000"/>
                </a:solidFill>
                <a:effectLst/>
                <a:latin typeface="Arial" panose="020B0604020202020204" pitchFamily="34" charset="0"/>
              </a:rPr>
              <a:t>在</a:t>
            </a:r>
            <a:r>
              <a:rPr lang="en-US" altLang="zh-CN" b="0" i="0" dirty="0">
                <a:solidFill>
                  <a:srgbClr val="000000"/>
                </a:solidFill>
                <a:effectLst/>
                <a:latin typeface="Arial" panose="020B0604020202020204" pitchFamily="34" charset="0"/>
              </a:rPr>
              <a:t>Macro-F1</a:t>
            </a:r>
            <a:r>
              <a:rPr lang="zh-CN" altLang="en-US" b="0" i="0" dirty="0">
                <a:solidFill>
                  <a:srgbClr val="000000"/>
                </a:solidFill>
                <a:effectLst/>
                <a:latin typeface="Arial" panose="020B0604020202020204" pitchFamily="34" charset="0"/>
              </a:rPr>
              <a:t>方面始终优于所有基线，并在</a:t>
            </a:r>
            <a:r>
              <a:rPr lang="en-US" altLang="zh-CN" b="0" i="0" dirty="0">
                <a:solidFill>
                  <a:srgbClr val="000000"/>
                </a:solidFill>
                <a:effectLst/>
                <a:latin typeface="Arial" panose="020B0604020202020204" pitchFamily="34" charset="0"/>
              </a:rPr>
              <a:t>Micro-F1</a:t>
            </a:r>
            <a:r>
              <a:rPr lang="zh-CN" altLang="en-US" b="0" i="0" dirty="0">
                <a:solidFill>
                  <a:srgbClr val="000000"/>
                </a:solidFill>
                <a:effectLst/>
                <a:latin typeface="Arial" panose="020B0604020202020204" pitchFamily="34" charset="0"/>
              </a:rPr>
              <a:t>方面取得了与</a:t>
            </a:r>
            <a:r>
              <a:rPr lang="en-US" altLang="zh-CN" b="0" i="0" dirty="0" err="1">
                <a:solidFill>
                  <a:srgbClr val="000000"/>
                </a:solidFill>
                <a:effectLst/>
                <a:latin typeface="Arial" panose="020B0604020202020204" pitchFamily="34" charset="0"/>
              </a:rPr>
              <a:t>GraphVite</a:t>
            </a:r>
            <a:r>
              <a:rPr lang="zh-CN" altLang="en-US" b="0" i="0" dirty="0">
                <a:solidFill>
                  <a:srgbClr val="000000"/>
                </a:solidFill>
                <a:effectLst/>
                <a:latin typeface="Arial" panose="020B0604020202020204" pitchFamily="34" charset="0"/>
              </a:rPr>
              <a:t>相当的结果。在</a:t>
            </a:r>
            <a:r>
              <a:rPr lang="en-US" altLang="zh-CN" b="0" i="0" dirty="0">
                <a:solidFill>
                  <a:srgbClr val="000000"/>
                </a:solidFill>
                <a:effectLst/>
                <a:latin typeface="Arial" panose="020B0604020202020204" pitchFamily="34" charset="0"/>
              </a:rPr>
              <a:t>YouTube</a:t>
            </a:r>
            <a:r>
              <a:rPr lang="zh-CN" altLang="en-US" b="0" i="0" dirty="0">
                <a:solidFill>
                  <a:srgbClr val="000000"/>
                </a:solidFill>
                <a:effectLst/>
                <a:latin typeface="Arial" panose="020B0604020202020204" pitchFamily="34" charset="0"/>
              </a:rPr>
              <a:t>中，图</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的右侧面板表明，</a:t>
            </a:r>
            <a:r>
              <a:rPr lang="en-US" altLang="zh-CN" b="0" i="0" dirty="0" err="1">
                <a:solidFill>
                  <a:srgbClr val="000000"/>
                </a:solidFill>
                <a:effectLst/>
                <a:latin typeface="Arial" panose="020B0604020202020204" pitchFamily="34" charset="0"/>
              </a:rPr>
              <a:t>LightNE</a:t>
            </a:r>
            <a:r>
              <a:rPr lang="zh-CN" altLang="en-US" b="0" i="0" dirty="0">
                <a:solidFill>
                  <a:srgbClr val="000000"/>
                </a:solidFill>
                <a:effectLst/>
                <a:latin typeface="Arial" panose="020B0604020202020204" pitchFamily="34" charset="0"/>
              </a:rPr>
              <a:t>与</a:t>
            </a:r>
            <a:r>
              <a:rPr lang="en-US" altLang="zh-CN" b="0" i="0" dirty="0" err="1">
                <a:solidFill>
                  <a:srgbClr val="000000"/>
                </a:solidFill>
                <a:effectLst/>
                <a:latin typeface="Arial" panose="020B0604020202020204" pitchFamily="34" charset="0"/>
              </a:rPr>
              <a:t>GraphVite</a:t>
            </a:r>
            <a:r>
              <a:rPr lang="zh-CN" altLang="en-US" b="0" i="0" dirty="0">
                <a:solidFill>
                  <a:srgbClr val="000000"/>
                </a:solidFill>
                <a:effectLst/>
                <a:latin typeface="Arial" panose="020B0604020202020204" pitchFamily="34" charset="0"/>
              </a:rPr>
              <a:t>在所有方法中始终产生最佳结果。特别是，当训练比例较小（</a:t>
            </a:r>
            <a:r>
              <a:rPr lang="en-US" altLang="zh-CN" b="0" i="0" dirty="0">
                <a:solidFill>
                  <a:srgbClr val="000000"/>
                </a:solidFill>
                <a:effectLst/>
                <a:latin typeface="Arial" panose="020B0604020202020204" pitchFamily="34" charset="0"/>
              </a:rPr>
              <a:t>16%</a:t>
            </a:r>
            <a:r>
              <a:rPr lang="zh-CN" altLang="en-US" b="0" i="0" dirty="0">
                <a:solidFill>
                  <a:srgbClr val="000000"/>
                </a:solidFill>
                <a:effectLst/>
                <a:latin typeface="Arial" panose="020B0604020202020204" pitchFamily="34" charset="0"/>
              </a:rPr>
              <a:t>）时，</a:t>
            </a:r>
            <a:r>
              <a:rPr lang="en-US" altLang="zh-CN" b="0" i="0" dirty="0" err="1">
                <a:solidFill>
                  <a:srgbClr val="000000"/>
                </a:solidFill>
                <a:effectLst/>
                <a:latin typeface="Arial" panose="020B0604020202020204" pitchFamily="34" charset="0"/>
              </a:rPr>
              <a:t>LightNE</a:t>
            </a:r>
            <a:r>
              <a:rPr lang="zh-CN" altLang="en-US" b="0" i="0" dirty="0">
                <a:solidFill>
                  <a:srgbClr val="000000"/>
                </a:solidFill>
                <a:effectLst/>
                <a:latin typeface="Arial" panose="020B0604020202020204" pitchFamily="34" charset="0"/>
              </a:rPr>
              <a:t>显示出比</a:t>
            </a:r>
            <a:r>
              <a:rPr lang="en-US" altLang="zh-CN" b="0" i="0" dirty="0" err="1">
                <a:solidFill>
                  <a:srgbClr val="000000"/>
                </a:solidFill>
                <a:effectLst/>
                <a:latin typeface="Arial" panose="020B0604020202020204" pitchFamily="34" charset="0"/>
              </a:rPr>
              <a:t>GraphVite</a:t>
            </a:r>
            <a:r>
              <a:rPr lang="zh-CN" altLang="en-US" b="0" i="0" dirty="0">
                <a:solidFill>
                  <a:srgbClr val="000000"/>
                </a:solidFill>
                <a:effectLst/>
                <a:latin typeface="Arial" panose="020B0604020202020204" pitchFamily="34" charset="0"/>
              </a:rPr>
              <a:t>更好的</a:t>
            </a:r>
            <a:r>
              <a:rPr lang="en-US" altLang="zh-CN" b="0" i="0" dirty="0">
                <a:solidFill>
                  <a:srgbClr val="000000"/>
                </a:solidFill>
                <a:effectLst/>
                <a:latin typeface="Arial" panose="020B0604020202020204" pitchFamily="34" charset="0"/>
              </a:rPr>
              <a:t>Micro-F1</a:t>
            </a:r>
            <a:r>
              <a:rPr lang="zh-CN" altLang="en-US" b="0" i="0" dirty="0">
                <a:solidFill>
                  <a:srgbClr val="000000"/>
                </a:solidFill>
                <a:effectLst/>
                <a:latin typeface="Arial" panose="020B0604020202020204" pitchFamily="34" charset="0"/>
              </a:rPr>
              <a:t>。我们还强调</a:t>
            </a:r>
            <a:r>
              <a:rPr lang="en-US" altLang="zh-CN" b="0" i="0" dirty="0" err="1">
                <a:solidFill>
                  <a:srgbClr val="000000"/>
                </a:solidFill>
                <a:effectLst/>
                <a:latin typeface="Arial" panose="020B0604020202020204" pitchFamily="34" charset="0"/>
              </a:rPr>
              <a:t>ProNE</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的性能始终比</a:t>
            </a:r>
            <a:r>
              <a:rPr lang="en-US" altLang="zh-CN" b="0" i="0" dirty="0" err="1">
                <a:solidFill>
                  <a:srgbClr val="000000"/>
                </a:solidFill>
                <a:effectLst/>
                <a:latin typeface="Arial" panose="020B0604020202020204" pitchFamily="34" charset="0"/>
              </a:rPr>
              <a:t>LightNE</a:t>
            </a:r>
            <a:r>
              <a:rPr lang="zh-CN" altLang="en-US" b="0" i="0" dirty="0">
                <a:solidFill>
                  <a:srgbClr val="000000"/>
                </a:solidFill>
                <a:effectLst/>
                <a:latin typeface="Arial" panose="020B0604020202020204" pitchFamily="34" charset="0"/>
              </a:rPr>
              <a:t>差，再次表明，通过频谱传播增强简单嵌入可能会产生次优性能。在小图形上的实验证明了我们系统的有效性，尽管该系统主要是为较大的图形而设计的。</a:t>
            </a:r>
            <a:endParaRPr lang="zh-CN" altLang="en-US" dirty="0"/>
          </a:p>
        </p:txBody>
      </p:sp>
      <p:pic>
        <p:nvPicPr>
          <p:cNvPr id="6" name="图片 5">
            <a:extLst>
              <a:ext uri="{FF2B5EF4-FFF2-40B4-BE49-F238E27FC236}">
                <a16:creationId xmlns:a16="http://schemas.microsoft.com/office/drawing/2014/main" id="{1AFA04C5-5CCB-9FB9-4722-A44486F95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66" y="2253701"/>
            <a:ext cx="6185174" cy="3503107"/>
          </a:xfrm>
          <a:prstGeom prst="rect">
            <a:avLst/>
          </a:prstGeom>
        </p:spPr>
      </p:pic>
    </p:spTree>
    <p:extLst>
      <p:ext uri="{BB962C8B-B14F-4D97-AF65-F5344CB8AC3E}">
        <p14:creationId xmlns:p14="http://schemas.microsoft.com/office/powerpoint/2010/main" val="3966359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8"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97"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8"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6"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99"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实验评估</a:t>
            </a:r>
            <a:endParaRPr lang="zh-CN" altLang="en-US" sz="2400" dirty="0">
              <a:solidFill>
                <a:srgbClr val="2F547E"/>
              </a:solidFill>
              <a:latin typeface="华光标题宋_CNKI" panose="02000500000000000000" pitchFamily="2" charset="-122"/>
              <a:ea typeface="华光标题宋_CNKI" panose="02000500000000000000" pitchFamily="2" charset="-122"/>
            </a:endParaRPr>
          </a:p>
        </p:txBody>
      </p:sp>
      <p:sp>
        <p:nvSpPr>
          <p:cNvPr id="1048715" name="矩形: 圆角 34"/>
          <p:cNvSpPr/>
          <p:nvPr/>
        </p:nvSpPr>
        <p:spPr>
          <a:xfrm>
            <a:off x="3876040" y="1426845"/>
            <a:ext cx="4440555" cy="5435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总结与展望</a:t>
            </a:r>
          </a:p>
        </p:txBody>
      </p:sp>
      <p:cxnSp>
        <p:nvCxnSpPr>
          <p:cNvPr id="3145757" name="直接连接符 35"/>
          <p:cNvCxnSpPr>
            <a:cxnSpLocks/>
          </p:cNvCxnSpPr>
          <p:nvPr/>
        </p:nvCxnSpPr>
        <p:spPr>
          <a:xfrm>
            <a:off x="5716211" y="1970549"/>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82AD544B-2405-6AE0-6AD9-6B6ECF37A7FF}"/>
              </a:ext>
            </a:extLst>
          </p:cNvPr>
          <p:cNvSpPr txBox="1"/>
          <p:nvPr/>
        </p:nvSpPr>
        <p:spPr>
          <a:xfrm>
            <a:off x="2138503" y="2741922"/>
            <a:ext cx="7914992" cy="3139321"/>
          </a:xfrm>
          <a:prstGeom prst="rect">
            <a:avLst/>
          </a:prstGeom>
          <a:noFill/>
        </p:spPr>
        <p:txBody>
          <a:bodyPr wrap="square">
            <a:spAutoFit/>
          </a:bodyPr>
          <a:lstStyle/>
          <a:p>
            <a:pPr indent="457200"/>
            <a:r>
              <a:rPr lang="zh-CN" altLang="en-US" dirty="0"/>
              <a:t>这项工作中，我们介绍了</a:t>
            </a:r>
            <a:r>
              <a:rPr lang="en-US" altLang="zh-CN" dirty="0" err="1"/>
              <a:t>LightNE</a:t>
            </a:r>
            <a:r>
              <a:rPr lang="zh-CN" altLang="en-US" dirty="0"/>
              <a:t>，一种单机共享内存系统，它显著提高了最先进网络嵌入技术的效率、可扩展性和准确性。与最近的三个网络嵌入系统</a:t>
            </a:r>
            <a:r>
              <a:rPr lang="en-US" altLang="zh-CN" dirty="0" err="1"/>
              <a:t>GraphVite</a:t>
            </a:r>
            <a:r>
              <a:rPr lang="zh-CN" altLang="en-US" dirty="0"/>
              <a:t>、</a:t>
            </a:r>
            <a:r>
              <a:rPr lang="en-US" altLang="zh-CN" dirty="0" err="1"/>
              <a:t>PyTorch</a:t>
            </a:r>
            <a:r>
              <a:rPr lang="en-US" altLang="zh-CN" dirty="0"/>
              <a:t> </a:t>
            </a:r>
            <a:r>
              <a:rPr lang="en-US" altLang="zh-CN" dirty="0" err="1"/>
              <a:t>BigGraph</a:t>
            </a:r>
            <a:r>
              <a:rPr lang="zh-CN" altLang="en-US" dirty="0"/>
              <a:t>和</a:t>
            </a:r>
            <a:r>
              <a:rPr lang="en-US" altLang="zh-CN" dirty="0" err="1"/>
              <a:t>NetSMF</a:t>
            </a:r>
            <a:r>
              <a:rPr lang="zh-CN" altLang="en-US" dirty="0"/>
              <a:t>相比，</a:t>
            </a:r>
            <a:r>
              <a:rPr lang="en-US" altLang="zh-CN" dirty="0" err="1"/>
              <a:t>LightNE</a:t>
            </a:r>
            <a:r>
              <a:rPr lang="zh-CN" altLang="en-US" dirty="0"/>
              <a:t>结合了两种先进的网络嵌入算法</a:t>
            </a:r>
            <a:r>
              <a:rPr lang="en-US" altLang="zh-CN" dirty="0" err="1"/>
              <a:t>NetSMF</a:t>
            </a:r>
            <a:r>
              <a:rPr lang="zh-CN" altLang="en-US" dirty="0"/>
              <a:t>和</a:t>
            </a:r>
            <a:r>
              <a:rPr lang="en-US" altLang="zh-CN" dirty="0" err="1"/>
              <a:t>ProNE</a:t>
            </a:r>
            <a:r>
              <a:rPr lang="zh-CN" altLang="en-US" dirty="0"/>
              <a:t>，在九个基准图形数据集上实现了最先进的性能。通过结合稀疏并行图形处理技术和其他并行算法技术（如稀疏并行哈希和高性能并行线性代数），</a:t>
            </a:r>
            <a:r>
              <a:rPr lang="en-US" altLang="zh-CN" dirty="0" err="1"/>
              <a:t>LightNE</a:t>
            </a:r>
            <a:r>
              <a:rPr lang="zh-CN" altLang="en-US" dirty="0"/>
              <a:t>能够在几个小时内学习具有数千亿条边的图形的高质量嵌入，所有这些都是以适中的成本完成的。</a:t>
            </a:r>
            <a:endParaRPr lang="en-US" altLang="zh-CN" dirty="0"/>
          </a:p>
          <a:p>
            <a:pPr indent="457200"/>
            <a:r>
              <a:rPr lang="zh-CN" altLang="en-US" dirty="0"/>
              <a:t>未来，正如我们在前面所讨论的，我们计划研究减少哈希表和</a:t>
            </a:r>
            <a:r>
              <a:rPr lang="en-US" altLang="zh-CN" dirty="0"/>
              <a:t>SVD</a:t>
            </a:r>
            <a:r>
              <a:rPr lang="zh-CN" altLang="en-US" dirty="0"/>
              <a:t>实现上的内存瓶颈的技术。为这些数据结构设计高效的压缩技术是一种很有前途的途径，可以为大规模的真实网络实现更好的性能。我们还想研究流媒体或动态环境中的大规模网络嵌入。</a:t>
            </a:r>
          </a:p>
        </p:txBody>
      </p:sp>
      <p:sp>
        <p:nvSpPr>
          <p:cNvPr id="2" name="矩形 17">
            <a:extLst>
              <a:ext uri="{FF2B5EF4-FFF2-40B4-BE49-F238E27FC236}">
                <a16:creationId xmlns:a16="http://schemas.microsoft.com/office/drawing/2014/main" id="{8D13588A-D888-2012-852E-54AD48BD3641}"/>
              </a:ext>
            </a:extLst>
          </p:cNvPr>
          <p:cNvSpPr/>
          <p:nvPr/>
        </p:nvSpPr>
        <p:spPr>
          <a:xfrm>
            <a:off x="2086244" y="2534983"/>
            <a:ext cx="8035529" cy="3548946"/>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ea typeface="微软雅黑" panose="020B0503020204020204" pitchFamily="34" charset="-122"/>
                <a:cs typeface="+mn-ea"/>
                <a:sym typeface="Arial" panose="020B0604020202020204" pitchFamily="34" charset="0"/>
              </a:rPr>
              <a:t>s</a:t>
            </a:r>
          </a:p>
        </p:txBody>
      </p:sp>
    </p:spTree>
    <p:extLst>
      <p:ext uri="{BB962C8B-B14F-4D97-AF65-F5344CB8AC3E}">
        <p14:creationId xmlns:p14="http://schemas.microsoft.com/office/powerpoint/2010/main" val="1180278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图片占位符 10"/>
          <p:cNvPicPr>
            <a:picLocks noChangeAspect="1"/>
          </p:cNvPicPr>
          <p:nvPr/>
        </p:nvPicPr>
        <p:blipFill rotWithShape="1">
          <a:blip r:embed="rId2"/>
          <a:srcRect l="19084" t="8356" r="1467" b="8356"/>
          <a:stretch>
            <a:fillRect/>
          </a:stretch>
        </p:blipFill>
        <p:spPr>
          <a:xfrm>
            <a:off x="0" y="0"/>
            <a:ext cx="7283115" cy="6858000"/>
          </a:xfrm>
          <a:prstGeom prst="rect">
            <a:avLst/>
          </a:prstGeom>
        </p:spPr>
      </p:pic>
      <p:sp>
        <p:nvSpPr>
          <p:cNvPr id="1048720" name="矩形 2"/>
          <p:cNvSpPr/>
          <p:nvPr/>
        </p:nvSpPr>
        <p:spPr>
          <a:xfrm>
            <a:off x="0" y="0"/>
            <a:ext cx="12181840" cy="6858000"/>
          </a:xfrm>
          <a:prstGeom prst="rect">
            <a:avLst/>
          </a:prstGeom>
          <a:gradFill flip="none" rotWithShape="1">
            <a:gsLst>
              <a:gs pos="0">
                <a:schemeClr val="bg1"/>
              </a:gs>
              <a:gs pos="100000">
                <a:schemeClr val="bg1">
                  <a:alpha val="4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1" name="矩形 1"/>
          <p:cNvSpPr/>
          <p:nvPr/>
        </p:nvSpPr>
        <p:spPr>
          <a:xfrm>
            <a:off x="10160" y="-12700"/>
            <a:ext cx="12181840" cy="6870700"/>
          </a:xfrm>
          <a:prstGeom prst="rect">
            <a:avLst/>
          </a:prstGeom>
          <a:gradFill flip="none" rotWithShape="1">
            <a:gsLst>
              <a:gs pos="0">
                <a:schemeClr val="accent5">
                  <a:lumMod val="5000"/>
                  <a:lumOff val="95000"/>
                  <a:alpha val="0"/>
                </a:schemeClr>
              </a:gs>
              <a:gs pos="67000">
                <a:schemeClr val="accent1">
                  <a:lumMod val="20000"/>
                  <a:lumOff val="80000"/>
                </a:schemeClr>
              </a:gs>
              <a:gs pos="99000">
                <a:schemeClr val="accent5">
                  <a:lumMod val="30000"/>
                  <a:lumOff val="70000"/>
                </a:schemeClr>
              </a:gs>
              <a:gs pos="100000">
                <a:schemeClr val="accent5">
                  <a:lumMod val="45000"/>
                  <a:lumOff val="5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6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2" name="图片 4"/>
          <p:cNvPicPr>
            <a:picLocks noChangeAspect="1"/>
          </p:cNvPicPr>
          <p:nvPr/>
        </p:nvPicPr>
        <p:blipFill>
          <a:blip r:embed="rId3" cstate="print"/>
          <a:stretch>
            <a:fillRect/>
          </a:stretch>
        </p:blipFill>
        <p:spPr>
          <a:xfrm>
            <a:off x="8106186" y="0"/>
            <a:ext cx="3823147" cy="1292431"/>
          </a:xfrm>
          <a:prstGeom prst="rect">
            <a:avLst/>
          </a:prstGeom>
        </p:spPr>
      </p:pic>
      <p:sp>
        <p:nvSpPr>
          <p:cNvPr id="1048722" name="文本框 7"/>
          <p:cNvSpPr txBox="1"/>
          <p:nvPr/>
        </p:nvSpPr>
        <p:spPr>
          <a:xfrm>
            <a:off x="8361680" y="2570319"/>
            <a:ext cx="4500880" cy="1015663"/>
          </a:xfrm>
          <a:prstGeom prst="rect">
            <a:avLst/>
          </a:prstGeom>
          <a:noFill/>
        </p:spPr>
        <p:txBody>
          <a:bodyPr wrap="square" rtlCol="0">
            <a:spAutoFit/>
          </a:bodyPr>
          <a:lstStyle/>
          <a:p>
            <a:r>
              <a:rPr lang="en-US" altLang="zh-CN" sz="6000" b="1" spc="300" dirty="0">
                <a:solidFill>
                  <a:srgbClr val="315682"/>
                </a:solidFill>
                <a:latin typeface="Arial" panose="020B0604020202020204" pitchFamily="34" charset="0"/>
                <a:ea typeface="微软雅黑" panose="020B0503020204020204" pitchFamily="34" charset="-122"/>
                <a:cs typeface="+mn-ea"/>
              </a:rPr>
              <a:t>THANKS</a:t>
            </a:r>
            <a:endParaRPr lang="zh-CN" altLang="en-US" sz="6000" b="1" spc="300" dirty="0">
              <a:solidFill>
                <a:srgbClr val="315682"/>
              </a:solidFill>
              <a:latin typeface="Arial" panose="020B0604020202020204" pitchFamily="34" charset="0"/>
              <a:ea typeface="微软雅黑" panose="020B0503020204020204" pitchFamily="34" charset="-122"/>
              <a:cs typeface="+mn-ea"/>
            </a:endParaRPr>
          </a:p>
        </p:txBody>
      </p:sp>
      <p:sp>
        <p:nvSpPr>
          <p:cNvPr id="1048723" name="文本框 10"/>
          <p:cNvSpPr txBox="1"/>
          <p:nvPr/>
        </p:nvSpPr>
        <p:spPr>
          <a:xfrm>
            <a:off x="8867366" y="5516745"/>
            <a:ext cx="2956334" cy="337185"/>
          </a:xfrm>
          <a:prstGeom prst="rect">
            <a:avLst/>
          </a:prstGeom>
          <a:noFill/>
        </p:spPr>
        <p:txBody>
          <a:bodyPr wrap="square" rtlCol="0">
            <a:spAutoFit/>
          </a:bodyPr>
          <a:lstStyle/>
          <a:p>
            <a:pPr algn="r"/>
            <a:r>
              <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答辩学生：赵景林</a:t>
            </a:r>
          </a:p>
        </p:txBody>
      </p:sp>
      <p:sp>
        <p:nvSpPr>
          <p:cNvPr id="1048725" name="矩形 12"/>
          <p:cNvSpPr/>
          <p:nvPr/>
        </p:nvSpPr>
        <p:spPr>
          <a:xfrm>
            <a:off x="8684260" y="3724275"/>
            <a:ext cx="3139440" cy="345440"/>
          </a:xfrm>
          <a:prstGeom prst="rect">
            <a:avLst/>
          </a:prstGeom>
        </p:spPr>
        <p:txBody>
          <a:bodyPr wrap="square" lIns="68580" tIns="34290" rIns="68580" bIns="34290">
            <a:spAutoFit/>
          </a:bodyPr>
          <a:lstStyle/>
          <a:p>
            <a:pPr algn="r"/>
            <a:r>
              <a:rPr lang="zh-CN" altLang="en-US" spc="300" dirty="0">
                <a:solidFill>
                  <a:schemeClr val="bg1">
                    <a:lumMod val="50000"/>
                  </a:schemeClr>
                </a:solidFill>
                <a:latin typeface="+mj-ea"/>
                <a:ea typeface="+mj-ea"/>
              </a:rPr>
              <a:t>  计算机科学与技术学院 </a:t>
            </a:r>
          </a:p>
        </p:txBody>
      </p:sp>
      <p:sp>
        <p:nvSpPr>
          <p:cNvPr id="1048726" name="文本框 14"/>
          <p:cNvSpPr txBox="1"/>
          <p:nvPr/>
        </p:nvSpPr>
        <p:spPr>
          <a:xfrm>
            <a:off x="5265429" y="6337663"/>
            <a:ext cx="6558280" cy="369332"/>
          </a:xfrm>
          <a:prstGeom prst="rect">
            <a:avLst/>
          </a:prstGeom>
          <a:noFill/>
        </p:spPr>
        <p:txBody>
          <a:bodyPr wrap="square">
            <a:spAutoFit/>
          </a:bodyPr>
          <a:lstStyle/>
          <a:p>
            <a:pPr algn="r"/>
            <a:r>
              <a:rPr lang="zh-CN" altLang="en-US" sz="18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48725"/>
                                        </p:tgtEl>
                                        <p:attrNameLst>
                                          <p:attrName>style.visibility</p:attrName>
                                        </p:attrNameLst>
                                      </p:cBhvr>
                                      <p:to>
                                        <p:strVal val="visible"/>
                                      </p:to>
                                    </p:set>
                                    <p:animEffect transition="in" filter="randombar(horizontal)">
                                      <p:cBhvr>
                                        <p:cTn id="7" dur="500"/>
                                        <p:tgtEl>
                                          <p:spTgt spid="104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矩形 6"/>
          <p:cNvSpPr/>
          <p:nvPr/>
        </p:nvSpPr>
        <p:spPr>
          <a:xfrm>
            <a:off x="387747" y="1460006"/>
            <a:ext cx="1452879" cy="1399541"/>
          </a:xfrm>
          <a:prstGeom prst="rect">
            <a:avLst/>
          </a:prstGeom>
          <a:noFill/>
        </p:spPr>
        <p:txBody>
          <a:bodyPr wrap="none" lIns="91440" tIns="45720" rIns="91440" bIns="45720">
            <a:spAutoFit/>
          </a:bodyPr>
          <a:lstStyle/>
          <a:p>
            <a:pPr algn="ctr"/>
            <a:r>
              <a:rPr lang="en-US" altLang="zh-CN" sz="8800" b="1" cap="none" spc="0" dirty="0">
                <a:ln w="0"/>
                <a:solidFill>
                  <a:schemeClr val="bg2">
                    <a:lumMod val="90000"/>
                  </a:schemeClr>
                </a:solidFill>
                <a:effectLst/>
              </a:rPr>
              <a:t>01</a:t>
            </a:r>
            <a:endParaRPr lang="zh-CN" altLang="en-US" sz="8800" b="1" cap="none" spc="0" dirty="0">
              <a:ln w="0"/>
              <a:solidFill>
                <a:schemeClr val="bg2">
                  <a:lumMod val="90000"/>
                </a:schemeClr>
              </a:solidFill>
              <a:effectLst/>
            </a:endParaRPr>
          </a:p>
        </p:txBody>
      </p:sp>
      <p:sp>
        <p:nvSpPr>
          <p:cNvPr id="1048618" name="文本框 8"/>
          <p:cNvSpPr txBox="1"/>
          <p:nvPr/>
        </p:nvSpPr>
        <p:spPr>
          <a:xfrm>
            <a:off x="387747" y="3110023"/>
            <a:ext cx="7315996" cy="1015663"/>
          </a:xfrm>
          <a:prstGeom prst="rect">
            <a:avLst/>
          </a:prstGeom>
          <a:noFill/>
        </p:spPr>
        <p:txBody>
          <a:bodyPr wrap="square">
            <a:spAutoFit/>
          </a:bodyPr>
          <a:lstStyle/>
          <a:p>
            <a:pPr fontAlgn="base">
              <a:spcBef>
                <a:spcPct val="0"/>
              </a:spcBef>
              <a:spcAft>
                <a:spcPct val="0"/>
              </a:spcAft>
            </a:pPr>
            <a:r>
              <a:rPr lang="zh-CN" altLang="en-US" sz="6000" dirty="0">
                <a:solidFill>
                  <a:srgbClr val="345780"/>
                </a:solidFill>
                <a:latin typeface="+mn-ea"/>
                <a:sym typeface="+mn-ea"/>
              </a:rPr>
              <a:t>研究背景</a:t>
            </a:r>
            <a:endParaRPr lang="zh-CN" altLang="en-US" sz="6000" dirty="0">
              <a:blipFill dpi="0" rotWithShape="1">
                <a:blip r:embed="rId2"/>
                <a:srcRect/>
                <a:tile tx="0" ty="0" sx="100000" sy="100000" flip="none" algn="br"/>
              </a:blipFill>
              <a:latin typeface="华光标题宋_CNKI" panose="02000500000000000000" pitchFamily="2" charset="-122"/>
              <a:ea typeface="华光标题宋_CNKI" panose="02000500000000000000" pitchFamily="2" charset="-122"/>
            </a:endParaRPr>
          </a:p>
        </p:txBody>
      </p:sp>
      <p:cxnSp>
        <p:nvCxnSpPr>
          <p:cNvPr id="3145729" name="直接连接符 11"/>
          <p:cNvCxnSpPr/>
          <p:nvPr/>
        </p:nvCxnSpPr>
        <p:spPr>
          <a:xfrm>
            <a:off x="5708337" y="6050179"/>
            <a:ext cx="64836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0" name="直接连接符 12"/>
          <p:cNvCxnSpPr/>
          <p:nvPr/>
        </p:nvCxnSpPr>
        <p:spPr>
          <a:xfrm>
            <a:off x="7495953" y="6544340"/>
            <a:ext cx="46960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1" name="直接连接符 15"/>
          <p:cNvCxnSpPr/>
          <p:nvPr/>
        </p:nvCxnSpPr>
        <p:spPr>
          <a:xfrm>
            <a:off x="11710341" y="3"/>
            <a:ext cx="0" cy="6857997"/>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研究背景</a:t>
            </a:r>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p:sp>
        <p:nvSpPr>
          <p:cNvPr id="1048623" name="文本框 16"/>
          <p:cNvSpPr txBox="1"/>
          <p:nvPr/>
        </p:nvSpPr>
        <p:spPr>
          <a:xfrm>
            <a:off x="620104" y="1515179"/>
            <a:ext cx="1830592" cy="521970"/>
          </a:xfrm>
          <a:prstGeom prst="rect">
            <a:avLst/>
          </a:prstGeom>
          <a:noFill/>
        </p:spPr>
        <p:txBody>
          <a:bodyPr wrap="square">
            <a:spAutoFit/>
          </a:bodyPr>
          <a:lstStyle/>
          <a:p>
            <a:r>
              <a:rPr lang="zh-CN" altLang="en-US" sz="2800" b="1" spc="100" dirty="0">
                <a:solidFill>
                  <a:srgbClr val="325885"/>
                </a:solidFill>
                <a:latin typeface="Arial" panose="020B0604020202020204" pitchFamily="34" charset="0"/>
                <a:ea typeface="微软雅黑" panose="020B0503020204020204" pitchFamily="34" charset="-122"/>
                <a:cs typeface="+mn-ea"/>
                <a:sym typeface="Arial" panose="020B0604020202020204" pitchFamily="34" charset="0"/>
              </a:rPr>
              <a:t>问题背景</a:t>
            </a:r>
          </a:p>
        </p:txBody>
      </p:sp>
      <p:sp>
        <p:nvSpPr>
          <p:cNvPr id="1048624" name="矩形 17"/>
          <p:cNvSpPr/>
          <p:nvPr/>
        </p:nvSpPr>
        <p:spPr>
          <a:xfrm>
            <a:off x="5341546" y="1937442"/>
            <a:ext cx="6230350" cy="3943798"/>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微软雅黑" panose="020B0503020204020204" pitchFamily="34" charset="-122"/>
                <a:cs typeface="+mn-ea"/>
                <a:sym typeface="Arial" panose="020B0604020202020204" pitchFamily="34" charset="0"/>
              </a:rPr>
              <a:t>s</a:t>
            </a:r>
          </a:p>
        </p:txBody>
      </p:sp>
      <p:sp>
        <p:nvSpPr>
          <p:cNvPr id="1048625" name="文本框 13"/>
          <p:cNvSpPr txBox="1"/>
          <p:nvPr/>
        </p:nvSpPr>
        <p:spPr>
          <a:xfrm>
            <a:off x="5491237" y="2246619"/>
            <a:ext cx="5930967" cy="3139321"/>
          </a:xfrm>
          <a:prstGeom prst="rect">
            <a:avLst/>
          </a:prstGeom>
          <a:noFill/>
        </p:spPr>
        <p:txBody>
          <a:bodyPr wrap="square">
            <a:spAutoFit/>
          </a:bodyPr>
          <a:lstStyle/>
          <a:p>
            <a:pPr algn="just"/>
            <a:r>
              <a:rPr lang="zh-CN" altLang="en-US" dirty="0">
                <a:latin typeface="+mn-ea"/>
                <a:sym typeface="+mn-ea"/>
              </a:rPr>
              <a:t>电子商务和社交网络公司今天面临着分析和挖掘具有数十亿个节点和数百亿到数万亿条边的图形的挑战。近年来，一种流行的学习方法是应用网络嵌入技术来获得每个节点的向量表示。这些学习的表示或嵌入可以很容易地在下游的机器学习和推荐算法中使用。这些表示在各种在线服务中广泛使用频繁更新。例如，阿里巴巴的一个核心项目推荐系统拥有数十亿个项目和用户，当新用户和项目都在线时，需要频繁重新嵌入，并且必须快速重新计算基础嵌入。</a:t>
            </a:r>
            <a:r>
              <a:rPr lang="en-US" altLang="zh-CN" dirty="0">
                <a:latin typeface="+mn-ea"/>
                <a:sym typeface="+mn-ea"/>
              </a:rPr>
              <a:t>LinkedIn</a:t>
            </a:r>
            <a:r>
              <a:rPr lang="zh-CN" altLang="en-US" dirty="0">
                <a:latin typeface="+mn-ea"/>
                <a:sym typeface="+mn-ea"/>
              </a:rPr>
              <a:t>的一个类似系统离线计算数百万个人（节点）的嵌入，必须定期重新发布该图以保持高精度。在这两种情况下，计算嵌入都必须以低延迟可扩展的方式完成。</a:t>
            </a:r>
            <a:endParaRPr lang="en-US" altLang="zh-CN" dirty="0">
              <a:latin typeface="+mn-ea"/>
              <a:sym typeface="+mn-ea"/>
            </a:endParaRPr>
          </a:p>
        </p:txBody>
      </p:sp>
      <p:cxnSp>
        <p:nvCxnSpPr>
          <p:cNvPr id="3145733" name="直接连接符 14"/>
          <p:cNvCxnSpPr>
            <a:cxnSpLocks/>
          </p:cNvCxnSpPr>
          <p:nvPr/>
        </p:nvCxnSpPr>
        <p:spPr>
          <a:xfrm>
            <a:off x="720312" y="2151059"/>
            <a:ext cx="1296378" cy="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BA0F4F9-1A7A-D2F1-903D-89C09068B4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94" y="2260385"/>
            <a:ext cx="3655167" cy="35066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研究背景</a:t>
            </a:r>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p:sp>
        <p:nvSpPr>
          <p:cNvPr id="1048633" name="矩形: 圆角 10"/>
          <p:cNvSpPr/>
          <p:nvPr/>
        </p:nvSpPr>
        <p:spPr>
          <a:xfrm>
            <a:off x="912495" y="1433830"/>
            <a:ext cx="5029200" cy="4542155"/>
          </a:xfrm>
          <a:prstGeom prst="roundRect">
            <a:avLst>
              <a:gd name="adj" fmla="val 4724"/>
            </a:avLst>
          </a:prstGeom>
          <a:solidFill>
            <a:schemeClr val="bg1"/>
          </a:solidFill>
          <a:ln>
            <a:noFill/>
          </a:ln>
          <a:effectLst>
            <a:outerShdw blurRad="254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dirty="0">
                <a:latin typeface="+mn-ea"/>
                <a:sym typeface="+mn-ea"/>
              </a:rPr>
              <a:t>The campus covers an area of more than 7000 mu, with</a:t>
            </a:r>
            <a:endParaRPr lang="zh-CN" altLang="en-US" dirty="0"/>
          </a:p>
        </p:txBody>
      </p:sp>
      <p:sp>
        <p:nvSpPr>
          <p:cNvPr id="1048639" name="矩形: 圆角 17"/>
          <p:cNvSpPr/>
          <p:nvPr/>
        </p:nvSpPr>
        <p:spPr>
          <a:xfrm>
            <a:off x="2563088" y="1493232"/>
            <a:ext cx="1728711" cy="499111"/>
          </a:xfrm>
          <a:prstGeom prst="roundRect">
            <a:avLst/>
          </a:prstGeom>
          <a:solidFill>
            <a:schemeClr val="accent1"/>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设计目标</a:t>
            </a:r>
          </a:p>
        </p:txBody>
      </p:sp>
      <p:sp>
        <p:nvSpPr>
          <p:cNvPr id="1048642" name="文本框 5"/>
          <p:cNvSpPr txBox="1"/>
          <p:nvPr/>
        </p:nvSpPr>
        <p:spPr>
          <a:xfrm>
            <a:off x="1019175" y="2067560"/>
            <a:ext cx="4853305" cy="3046988"/>
          </a:xfrm>
          <a:prstGeom prst="rect">
            <a:avLst/>
          </a:prstGeom>
          <a:noFill/>
        </p:spPr>
        <p:txBody>
          <a:bodyPr wrap="square" rtlCol="0">
            <a:spAutoFit/>
          </a:bodyPr>
          <a:lstStyle/>
          <a:p>
            <a:pPr indent="457200" fontAlgn="auto"/>
            <a:r>
              <a:rPr lang="zh-CN" altLang="en-US" sz="1600" dirty="0">
                <a:latin typeface="+mn-ea"/>
                <a:sym typeface="+mn-ea"/>
              </a:rPr>
              <a:t>出于获得准确、高度可扩展和经济高效的解决方案的愿望，设计了</a:t>
            </a:r>
            <a:r>
              <a:rPr lang="en-US" altLang="zh-CN" sz="1600" dirty="0" err="1">
                <a:latin typeface="+mn-ea"/>
                <a:sym typeface="+mn-ea"/>
              </a:rPr>
              <a:t>LightNE</a:t>
            </a:r>
            <a:r>
              <a:rPr lang="zh-CN" altLang="en-US" sz="1600" dirty="0">
                <a:latin typeface="+mn-ea"/>
                <a:sym typeface="+mn-ea"/>
              </a:rPr>
              <a:t>，该解决方案可以嵌入具有数十亿节点和数千亿边缘的网络。的设计目标如下：</a:t>
            </a:r>
            <a:endParaRPr lang="en-US" altLang="zh-CN" sz="1600" dirty="0">
              <a:latin typeface="+mn-ea"/>
              <a:sym typeface="+mn-ea"/>
            </a:endParaRPr>
          </a:p>
          <a:p>
            <a:pPr indent="457200" fontAlgn="auto"/>
            <a:r>
              <a:rPr lang="zh-CN" altLang="en-US" sz="1600" dirty="0">
                <a:solidFill>
                  <a:srgbClr val="FF0000"/>
                </a:solidFill>
                <a:latin typeface="+mn-ea"/>
                <a:sym typeface="+mn-ea"/>
              </a:rPr>
              <a:t>（</a:t>
            </a:r>
            <a:r>
              <a:rPr lang="en-US" altLang="zh-CN" sz="1600" dirty="0">
                <a:solidFill>
                  <a:srgbClr val="FF0000"/>
                </a:solidFill>
                <a:latin typeface="+mn-ea"/>
                <a:sym typeface="+mn-ea"/>
              </a:rPr>
              <a:t>1</a:t>
            </a:r>
            <a:r>
              <a:rPr lang="zh-CN" altLang="en-US" sz="1600" dirty="0">
                <a:solidFill>
                  <a:srgbClr val="FF0000"/>
                </a:solidFill>
                <a:latin typeface="+mn-ea"/>
                <a:sym typeface="+mn-ea"/>
              </a:rPr>
              <a:t>）可扩展：在</a:t>
            </a:r>
            <a:r>
              <a:rPr lang="en-US" altLang="zh-CN" sz="1600" dirty="0">
                <a:solidFill>
                  <a:srgbClr val="FF0000"/>
                </a:solidFill>
                <a:latin typeface="+mn-ea"/>
                <a:sym typeface="+mn-ea"/>
              </a:rPr>
              <a:t>1.5</a:t>
            </a:r>
            <a:r>
              <a:rPr lang="zh-CN" altLang="en-US" sz="1600" dirty="0">
                <a:solidFill>
                  <a:srgbClr val="FF0000"/>
                </a:solidFill>
                <a:latin typeface="+mn-ea"/>
                <a:sym typeface="+mn-ea"/>
              </a:rPr>
              <a:t>小时内嵌入具有</a:t>
            </a:r>
            <a:r>
              <a:rPr lang="en-US" altLang="zh-CN" sz="1600" dirty="0">
                <a:solidFill>
                  <a:srgbClr val="FF0000"/>
                </a:solidFill>
                <a:latin typeface="+mn-ea"/>
                <a:sym typeface="+mn-ea"/>
              </a:rPr>
              <a:t>1B</a:t>
            </a:r>
            <a:r>
              <a:rPr lang="zh-CN" altLang="en-US" sz="1600" dirty="0">
                <a:solidFill>
                  <a:srgbClr val="FF0000"/>
                </a:solidFill>
                <a:latin typeface="+mn-ea"/>
                <a:sym typeface="+mn-ea"/>
              </a:rPr>
              <a:t>边缘的图形。</a:t>
            </a:r>
          </a:p>
          <a:p>
            <a:pPr indent="457200" fontAlgn="auto"/>
            <a:endParaRPr lang="zh-CN" altLang="en-US" sz="1600" dirty="0">
              <a:solidFill>
                <a:srgbClr val="FF0000"/>
              </a:solidFill>
              <a:latin typeface="+mn-ea"/>
              <a:sym typeface="+mn-ea"/>
            </a:endParaRPr>
          </a:p>
          <a:p>
            <a:pPr indent="457200" fontAlgn="auto"/>
            <a:r>
              <a:rPr lang="zh-CN" altLang="en-US" sz="1600" dirty="0">
                <a:solidFill>
                  <a:srgbClr val="FF0000"/>
                </a:solidFill>
                <a:latin typeface="+mn-ea"/>
                <a:sym typeface="+mn-ea"/>
              </a:rPr>
              <a:t>（</a:t>
            </a:r>
            <a:r>
              <a:rPr lang="en-US" altLang="zh-CN" sz="1600" dirty="0">
                <a:solidFill>
                  <a:srgbClr val="FF0000"/>
                </a:solidFill>
                <a:latin typeface="+mn-ea"/>
                <a:sym typeface="+mn-ea"/>
              </a:rPr>
              <a:t>2</a:t>
            </a:r>
            <a:r>
              <a:rPr lang="zh-CN" altLang="en-US" sz="1600" dirty="0">
                <a:solidFill>
                  <a:srgbClr val="FF0000"/>
                </a:solidFill>
                <a:latin typeface="+mn-ea"/>
                <a:sym typeface="+mn-ea"/>
              </a:rPr>
              <a:t>） 轻量级：占用硬件成本低于</a:t>
            </a:r>
            <a:r>
              <a:rPr lang="en-US" altLang="zh-CN" sz="1600" dirty="0">
                <a:solidFill>
                  <a:srgbClr val="FF0000"/>
                </a:solidFill>
                <a:latin typeface="+mn-ea"/>
                <a:sym typeface="+mn-ea"/>
              </a:rPr>
              <a:t>100</a:t>
            </a:r>
            <a:r>
              <a:rPr lang="zh-CN" altLang="en-US" sz="1600" dirty="0">
                <a:solidFill>
                  <a:srgbClr val="FF0000"/>
                </a:solidFill>
                <a:latin typeface="+mn-ea"/>
                <a:sym typeface="+mn-ea"/>
              </a:rPr>
              <a:t>美元（按云租金计算），以处理</a:t>
            </a:r>
            <a:r>
              <a:rPr lang="en-US" altLang="zh-CN" sz="1600" dirty="0">
                <a:solidFill>
                  <a:srgbClr val="FF0000"/>
                </a:solidFill>
                <a:latin typeface="+mn-ea"/>
                <a:sym typeface="+mn-ea"/>
              </a:rPr>
              <a:t>1B</a:t>
            </a:r>
            <a:r>
              <a:rPr lang="zh-CN" altLang="en-US" sz="1600" dirty="0">
                <a:solidFill>
                  <a:srgbClr val="FF0000"/>
                </a:solidFill>
                <a:latin typeface="+mn-ea"/>
                <a:sym typeface="+mn-ea"/>
              </a:rPr>
              <a:t>至</a:t>
            </a:r>
            <a:r>
              <a:rPr lang="en-US" altLang="zh-CN" sz="1600" dirty="0">
                <a:solidFill>
                  <a:srgbClr val="FF0000"/>
                </a:solidFill>
                <a:latin typeface="+mn-ea"/>
                <a:sym typeface="+mn-ea"/>
              </a:rPr>
              <a:t>100B</a:t>
            </a:r>
            <a:r>
              <a:rPr lang="zh-CN" altLang="en-US" sz="1600" dirty="0">
                <a:solidFill>
                  <a:srgbClr val="FF0000"/>
                </a:solidFill>
                <a:latin typeface="+mn-ea"/>
                <a:sym typeface="+mn-ea"/>
              </a:rPr>
              <a:t>边。</a:t>
            </a:r>
          </a:p>
          <a:p>
            <a:pPr indent="457200" fontAlgn="auto"/>
            <a:endParaRPr lang="zh-CN" altLang="en-US" sz="1600" dirty="0">
              <a:solidFill>
                <a:srgbClr val="FF0000"/>
              </a:solidFill>
              <a:latin typeface="+mn-ea"/>
              <a:sym typeface="+mn-ea"/>
            </a:endParaRPr>
          </a:p>
          <a:p>
            <a:pPr indent="457200" fontAlgn="auto"/>
            <a:r>
              <a:rPr lang="zh-CN" altLang="en-US" sz="1600" dirty="0">
                <a:solidFill>
                  <a:srgbClr val="FF0000"/>
                </a:solidFill>
                <a:latin typeface="+mn-ea"/>
                <a:sym typeface="+mn-ea"/>
              </a:rPr>
              <a:t>（</a:t>
            </a:r>
            <a:r>
              <a:rPr lang="en-US" altLang="zh-CN" sz="1600" dirty="0">
                <a:solidFill>
                  <a:srgbClr val="FF0000"/>
                </a:solidFill>
                <a:latin typeface="+mn-ea"/>
                <a:sym typeface="+mn-ea"/>
              </a:rPr>
              <a:t>3</a:t>
            </a:r>
            <a:r>
              <a:rPr lang="zh-CN" altLang="en-US" sz="1600" dirty="0">
                <a:solidFill>
                  <a:srgbClr val="FF0000"/>
                </a:solidFill>
                <a:latin typeface="+mn-ea"/>
                <a:sym typeface="+mn-ea"/>
              </a:rPr>
              <a:t>） 准确：在相同的时间预算和类似的资源下，在下游任务中实现最高的准确度。</a:t>
            </a:r>
            <a:endParaRPr lang="en-US" altLang="zh-CN" sz="1600" dirty="0">
              <a:solidFill>
                <a:srgbClr val="FF0000"/>
              </a:solidFill>
              <a:latin typeface="+mn-ea"/>
              <a:sym typeface="+mn-ea"/>
            </a:endParaRPr>
          </a:p>
        </p:txBody>
      </p:sp>
      <p:sp>
        <p:nvSpPr>
          <p:cNvPr id="2" name="矩形: 圆角 10"/>
          <p:cNvSpPr/>
          <p:nvPr/>
        </p:nvSpPr>
        <p:spPr>
          <a:xfrm>
            <a:off x="6518910" y="1433830"/>
            <a:ext cx="4760595" cy="4542155"/>
          </a:xfrm>
          <a:prstGeom prst="roundRect">
            <a:avLst>
              <a:gd name="adj" fmla="val 4724"/>
            </a:avLst>
          </a:prstGeom>
          <a:solidFill>
            <a:schemeClr val="bg1"/>
          </a:solidFill>
          <a:ln>
            <a:noFill/>
          </a:ln>
          <a:effectLst>
            <a:outerShdw blurRad="254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dirty="0">
                <a:latin typeface="+mn-ea"/>
                <a:sym typeface="+mn-ea"/>
              </a:rPr>
              <a:t>The campus covers an area of more than 7000 mu, with</a:t>
            </a:r>
            <a:endParaRPr lang="zh-CN" altLang="en-US" dirty="0"/>
          </a:p>
        </p:txBody>
      </p:sp>
      <p:sp>
        <p:nvSpPr>
          <p:cNvPr id="3" name="矩形: 圆角 17"/>
          <p:cNvSpPr/>
          <p:nvPr/>
        </p:nvSpPr>
        <p:spPr>
          <a:xfrm>
            <a:off x="8088026" y="1493232"/>
            <a:ext cx="1728711" cy="499111"/>
          </a:xfrm>
          <a:prstGeom prst="roundRect">
            <a:avLst/>
          </a:prstGeom>
          <a:solidFill>
            <a:schemeClr val="accent1"/>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技术构建</a:t>
            </a:r>
          </a:p>
        </p:txBody>
      </p:sp>
      <p:sp>
        <p:nvSpPr>
          <p:cNvPr id="4" name="文本框 5"/>
          <p:cNvSpPr txBox="1"/>
          <p:nvPr/>
        </p:nvSpPr>
        <p:spPr>
          <a:xfrm>
            <a:off x="6624477" y="2067560"/>
            <a:ext cx="4411697" cy="2554545"/>
          </a:xfrm>
          <a:prstGeom prst="rect">
            <a:avLst/>
          </a:prstGeom>
          <a:noFill/>
        </p:spPr>
        <p:txBody>
          <a:bodyPr wrap="square" rtlCol="0">
            <a:spAutoFit/>
          </a:bodyPr>
          <a:lstStyle/>
          <a:p>
            <a:pPr indent="457200" fontAlgn="auto"/>
            <a:r>
              <a:rPr lang="zh-CN" altLang="en-US" sz="1600" dirty="0">
                <a:latin typeface="+mn-ea"/>
                <a:sym typeface="+mn-ea"/>
              </a:rPr>
              <a:t>为了降低成本和延迟，使用了配备</a:t>
            </a:r>
            <a:r>
              <a:rPr lang="zh-CN" altLang="en-US" sz="1600" b="1" dirty="0">
                <a:latin typeface="+mn-ea"/>
                <a:sym typeface="+mn-ea"/>
              </a:rPr>
              <a:t>多核</a:t>
            </a:r>
            <a:r>
              <a:rPr lang="en-US" altLang="zh-CN" sz="1600" b="1" dirty="0">
                <a:latin typeface="+mn-ea"/>
                <a:sym typeface="+mn-ea"/>
              </a:rPr>
              <a:t>CPU</a:t>
            </a:r>
            <a:r>
              <a:rPr lang="zh-CN" altLang="en-US" sz="1600" dirty="0">
                <a:latin typeface="+mn-ea"/>
                <a:sym typeface="+mn-ea"/>
              </a:rPr>
              <a:t>的单机共享内存环境，这些</a:t>
            </a:r>
            <a:r>
              <a:rPr lang="en-US" altLang="zh-CN" sz="1600" dirty="0">
                <a:latin typeface="+mn-ea"/>
                <a:sym typeface="+mn-ea"/>
              </a:rPr>
              <a:t>CPU</a:t>
            </a:r>
            <a:r>
              <a:rPr lang="zh-CN" altLang="en-US" sz="1600" dirty="0">
                <a:latin typeface="+mn-ea"/>
                <a:sym typeface="+mn-ea"/>
              </a:rPr>
              <a:t>在云提供商中随处可见。此外，为了优化我们的处理时间并充分利用系统，我们避免使用</a:t>
            </a:r>
            <a:r>
              <a:rPr lang="en-US" altLang="zh-CN" sz="1600" dirty="0">
                <a:latin typeface="+mn-ea"/>
                <a:sym typeface="+mn-ea"/>
              </a:rPr>
              <a:t>SSD</a:t>
            </a:r>
            <a:r>
              <a:rPr lang="zh-CN" altLang="en-US" sz="1600" dirty="0">
                <a:latin typeface="+mn-ea"/>
                <a:sym typeface="+mn-ea"/>
              </a:rPr>
              <a:t>或其他外部存储，而是使用</a:t>
            </a:r>
            <a:r>
              <a:rPr lang="zh-CN" altLang="en-US" sz="1600" b="1" dirty="0">
                <a:latin typeface="+mn-ea"/>
                <a:sym typeface="+mn-ea"/>
              </a:rPr>
              <a:t>足够的</a:t>
            </a:r>
            <a:r>
              <a:rPr lang="en-US" altLang="zh-CN" sz="1600" b="1" dirty="0">
                <a:latin typeface="+mn-ea"/>
                <a:sym typeface="+mn-ea"/>
              </a:rPr>
              <a:t>RAM</a:t>
            </a:r>
            <a:r>
              <a:rPr lang="zh-CN" altLang="en-US" sz="1600" dirty="0">
                <a:latin typeface="+mn-ea"/>
                <a:sym typeface="+mn-ea"/>
              </a:rPr>
              <a:t>，以便输入图和所有中间步骤都可以放入内存，例如</a:t>
            </a:r>
            <a:r>
              <a:rPr lang="en-US" altLang="zh-CN" sz="1600" dirty="0">
                <a:latin typeface="+mn-ea"/>
                <a:sym typeface="+mn-ea"/>
              </a:rPr>
              <a:t>1.5TB</a:t>
            </a:r>
            <a:r>
              <a:rPr lang="zh-CN" altLang="en-US" sz="1600" dirty="0">
                <a:latin typeface="+mn-ea"/>
                <a:sym typeface="+mn-ea"/>
              </a:rPr>
              <a:t>的</a:t>
            </a:r>
            <a:r>
              <a:rPr lang="en-US" altLang="zh-CN" sz="1600" dirty="0">
                <a:latin typeface="+mn-ea"/>
                <a:sym typeface="+mn-ea"/>
              </a:rPr>
              <a:t>RAM</a:t>
            </a:r>
            <a:r>
              <a:rPr lang="zh-CN" altLang="en-US" sz="1600" dirty="0">
                <a:latin typeface="+mn-ea"/>
                <a:sym typeface="+mn-ea"/>
              </a:rPr>
              <a:t>。购买或租用具有足够</a:t>
            </a:r>
            <a:r>
              <a:rPr lang="en-US" altLang="zh-CN" sz="1600" dirty="0">
                <a:latin typeface="+mn-ea"/>
                <a:sym typeface="+mn-ea"/>
              </a:rPr>
              <a:t>RAM</a:t>
            </a:r>
            <a:r>
              <a:rPr lang="zh-CN" altLang="en-US" sz="1600" dirty="0">
                <a:latin typeface="+mn-ea"/>
                <a:sym typeface="+mn-ea"/>
              </a:rPr>
              <a:t>和多核</a:t>
            </a:r>
            <a:r>
              <a:rPr lang="en-US" altLang="zh-CN" sz="1600" dirty="0">
                <a:latin typeface="+mn-ea"/>
                <a:sym typeface="+mn-ea"/>
              </a:rPr>
              <a:t>CPU</a:t>
            </a:r>
            <a:r>
              <a:rPr lang="zh-CN" altLang="en-US" sz="1600" dirty="0">
                <a:latin typeface="+mn-ea"/>
                <a:sym typeface="+mn-ea"/>
              </a:rPr>
              <a:t>的系统是我们系统的主要成本。即使有这样一个简单的架构，我们也通过利用以下技术构建一个集成系统成功地实现了所有设计目标：</a:t>
            </a:r>
            <a:endParaRPr lang="en-US" altLang="zh-CN" sz="1600" dirty="0">
              <a:latin typeface="+mn-ea"/>
              <a:sym typeface="+mn-ea"/>
            </a:endParaRPr>
          </a:p>
        </p:txBody>
      </p:sp>
      <p:cxnSp>
        <p:nvCxnSpPr>
          <p:cNvPr id="3145742" name="直接连接符 19"/>
          <p:cNvCxnSpPr/>
          <p:nvPr/>
        </p:nvCxnSpPr>
        <p:spPr>
          <a:xfrm>
            <a:off x="10788723" y="6691433"/>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研究背景</a:t>
            </a:r>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p:cxnSp>
        <p:nvCxnSpPr>
          <p:cNvPr id="3145742" name="直接连接符 19"/>
          <p:cNvCxnSpPr/>
          <p:nvPr/>
        </p:nvCxnSpPr>
        <p:spPr>
          <a:xfrm>
            <a:off x="10788723" y="6691433"/>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E68057D8-0189-249F-A320-9137567D4F39}"/>
              </a:ext>
            </a:extLst>
          </p:cNvPr>
          <p:cNvGrpSpPr/>
          <p:nvPr/>
        </p:nvGrpSpPr>
        <p:grpSpPr>
          <a:xfrm>
            <a:off x="5516092" y="1243890"/>
            <a:ext cx="6032208" cy="1289903"/>
            <a:chOff x="5514755" y="2026532"/>
            <a:chExt cx="6032208" cy="1289903"/>
          </a:xfrm>
        </p:grpSpPr>
        <p:sp>
          <p:nvSpPr>
            <p:cNvPr id="6" name="椭圆 5">
              <a:extLst>
                <a:ext uri="{FF2B5EF4-FFF2-40B4-BE49-F238E27FC236}">
                  <a16:creationId xmlns:a16="http://schemas.microsoft.com/office/drawing/2014/main" id="{C5A19FA6-2F1A-9493-4D44-B6AF834C82BA}"/>
                </a:ext>
              </a:extLst>
            </p:cNvPr>
            <p:cNvSpPr/>
            <p:nvPr/>
          </p:nvSpPr>
          <p:spPr>
            <a:xfrm>
              <a:off x="5516093" y="2158653"/>
              <a:ext cx="275771" cy="275771"/>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4222B58C-B299-A794-FF16-4A6E64FEE990}"/>
                </a:ext>
              </a:extLst>
            </p:cNvPr>
            <p:cNvGrpSpPr/>
            <p:nvPr/>
          </p:nvGrpSpPr>
          <p:grpSpPr>
            <a:xfrm>
              <a:off x="5514755" y="2026532"/>
              <a:ext cx="6032208" cy="1289903"/>
              <a:chOff x="5514755" y="2026532"/>
              <a:chExt cx="6032208" cy="1289903"/>
            </a:xfrm>
          </p:grpSpPr>
          <p:sp>
            <p:nvSpPr>
              <p:cNvPr id="8" name="矩形 7">
                <a:extLst>
                  <a:ext uri="{FF2B5EF4-FFF2-40B4-BE49-F238E27FC236}">
                    <a16:creationId xmlns:a16="http://schemas.microsoft.com/office/drawing/2014/main" id="{439C97FB-E7C0-A811-2A99-0C668FC336B5}"/>
                  </a:ext>
                </a:extLst>
              </p:cNvPr>
              <p:cNvSpPr/>
              <p:nvPr/>
            </p:nvSpPr>
            <p:spPr>
              <a:xfrm>
                <a:off x="6160229" y="2026532"/>
                <a:ext cx="5386734" cy="1289903"/>
              </a:xfrm>
              <a:prstGeom prst="rect">
                <a:avLst/>
              </a:prstGeom>
            </p:spPr>
            <p:txBody>
              <a:bodyPr wrap="square" lIns="91438" tIns="45719" rIns="91438" bIns="45719">
                <a:spAutoFit/>
              </a:bodyPr>
              <a:lstStyle/>
              <a:p>
                <a:pPr>
                  <a:lnSpc>
                    <a:spcPct val="150000"/>
                  </a:lnSpc>
                </a:pPr>
                <a:r>
                  <a:rPr lang="zh-CN" altLang="en-US" dirty="0">
                    <a:latin typeface="微软雅黑" panose="020B0503020204020204" pitchFamily="34" charset="-122"/>
                    <a:ea typeface="微软雅黑" panose="020B0503020204020204" pitchFamily="34" charset="-122"/>
                  </a:rPr>
                  <a:t>首先，结合了在高效和有效的网络嵌入技术上的两个方面的进展，基于样本的近似和源自原始</a:t>
                </a:r>
                <a:r>
                  <a:rPr lang="en-US" altLang="zh-CN" dirty="0" err="1">
                    <a:latin typeface="微软雅黑" panose="020B0503020204020204" pitchFamily="34" charset="-122"/>
                    <a:ea typeface="微软雅黑" panose="020B0503020204020204" pitchFamily="34" charset="-122"/>
                  </a:rPr>
                  <a:t>DeepWalk</a:t>
                </a:r>
                <a:r>
                  <a:rPr lang="zh-CN" altLang="en-US" dirty="0">
                    <a:latin typeface="微软雅黑" panose="020B0503020204020204" pitchFamily="34" charset="-122"/>
                    <a:ea typeface="微软雅黑" panose="020B0503020204020204" pitchFamily="34" charset="-122"/>
                  </a:rPr>
                  <a:t>的随机游动的谱近似：</a:t>
                </a:r>
                <a:r>
                  <a:rPr lang="en-US" altLang="zh-CN" dirty="0" err="1">
                    <a:latin typeface="微软雅黑" panose="020B0503020204020204" pitchFamily="34" charset="-122"/>
                    <a:ea typeface="微软雅黑" panose="020B0503020204020204" pitchFamily="34" charset="-122"/>
                  </a:rPr>
                  <a:t>NetSMF</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ProNE</a:t>
                </a:r>
                <a:endParaRPr lang="en-US" altLang="zh-CN" dirty="0">
                  <a:latin typeface="微软雅黑" panose="020B0503020204020204" pitchFamily="34" charset="-122"/>
                  <a:ea typeface="微软雅黑" panose="020B0503020204020204" pitchFamily="34" charset="-122"/>
                </a:endParaRPr>
              </a:p>
            </p:txBody>
          </p:sp>
          <p:sp>
            <p:nvSpPr>
              <p:cNvPr id="9" name="TextBox 76">
                <a:extLst>
                  <a:ext uri="{FF2B5EF4-FFF2-40B4-BE49-F238E27FC236}">
                    <a16:creationId xmlns:a16="http://schemas.microsoft.com/office/drawing/2014/main" id="{DDCD51AB-6672-4618-C6E8-323762DE008F}"/>
                  </a:ext>
                </a:extLst>
              </p:cNvPr>
              <p:cNvSpPr txBox="1"/>
              <p:nvPr/>
            </p:nvSpPr>
            <p:spPr>
              <a:xfrm>
                <a:off x="5514755" y="2144938"/>
                <a:ext cx="513001" cy="307773"/>
              </a:xfrm>
              <a:prstGeom prst="rect">
                <a:avLst/>
              </a:prstGeom>
              <a:noFill/>
            </p:spPr>
            <p:txBody>
              <a:bodyPr wrap="squar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400" dirty="0">
                    <a:solidFill>
                      <a:schemeClr val="bg1"/>
                    </a:solidFill>
                  </a:rPr>
                  <a:t>1</a:t>
                </a:r>
                <a:endParaRPr lang="zh-CN" altLang="en-US" sz="1050" dirty="0">
                  <a:solidFill>
                    <a:schemeClr val="bg1"/>
                  </a:solidFill>
                </a:endParaRPr>
              </a:p>
            </p:txBody>
          </p:sp>
        </p:grpSp>
      </p:grpSp>
      <p:grpSp>
        <p:nvGrpSpPr>
          <p:cNvPr id="10" name="组合 9">
            <a:extLst>
              <a:ext uri="{FF2B5EF4-FFF2-40B4-BE49-F238E27FC236}">
                <a16:creationId xmlns:a16="http://schemas.microsoft.com/office/drawing/2014/main" id="{1C73FE19-F258-9601-B143-ECE078F7C6D3}"/>
              </a:ext>
            </a:extLst>
          </p:cNvPr>
          <p:cNvGrpSpPr/>
          <p:nvPr/>
        </p:nvGrpSpPr>
        <p:grpSpPr>
          <a:xfrm>
            <a:off x="5502039" y="2618807"/>
            <a:ext cx="5618197" cy="1705401"/>
            <a:chOff x="5506123" y="2401844"/>
            <a:chExt cx="5618197" cy="1705401"/>
          </a:xfrm>
        </p:grpSpPr>
        <p:sp>
          <p:nvSpPr>
            <p:cNvPr id="11" name="椭圆 10">
              <a:extLst>
                <a:ext uri="{FF2B5EF4-FFF2-40B4-BE49-F238E27FC236}">
                  <a16:creationId xmlns:a16="http://schemas.microsoft.com/office/drawing/2014/main" id="{F9E59681-4C10-D74D-92D7-EA5923819667}"/>
                </a:ext>
              </a:extLst>
            </p:cNvPr>
            <p:cNvSpPr/>
            <p:nvPr/>
          </p:nvSpPr>
          <p:spPr>
            <a:xfrm>
              <a:off x="5516093" y="3203610"/>
              <a:ext cx="275771" cy="275771"/>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4EA37F79-BB27-2451-C861-BABC1930C842}"/>
                </a:ext>
              </a:extLst>
            </p:cNvPr>
            <p:cNvGrpSpPr/>
            <p:nvPr/>
          </p:nvGrpSpPr>
          <p:grpSpPr>
            <a:xfrm>
              <a:off x="5506123" y="2401844"/>
              <a:ext cx="5618197" cy="1705401"/>
              <a:chOff x="5506123" y="2401844"/>
              <a:chExt cx="5618197" cy="1705401"/>
            </a:xfrm>
          </p:grpSpPr>
          <p:sp>
            <p:nvSpPr>
              <p:cNvPr id="13" name="矩形 12">
                <a:extLst>
                  <a:ext uri="{FF2B5EF4-FFF2-40B4-BE49-F238E27FC236}">
                    <a16:creationId xmlns:a16="http://schemas.microsoft.com/office/drawing/2014/main" id="{F5B3A1EF-773E-E90B-E10D-6063697F0BA7}"/>
                  </a:ext>
                </a:extLst>
              </p:cNvPr>
              <p:cNvSpPr/>
              <p:nvPr/>
            </p:nvSpPr>
            <p:spPr>
              <a:xfrm>
                <a:off x="6149139" y="2401844"/>
                <a:ext cx="4975181" cy="1705401"/>
              </a:xfrm>
              <a:prstGeom prst="rect">
                <a:avLst/>
              </a:prstGeom>
            </p:spPr>
            <p:txBody>
              <a:bodyPr wrap="square" lIns="91438" tIns="45719" rIns="91438" bIns="45719">
                <a:spAutoFit/>
              </a:bodyPr>
              <a:lstStyle/>
              <a:p>
                <a:pPr>
                  <a:lnSpc>
                    <a:spcPct val="150000"/>
                  </a:lnSpc>
                </a:pPr>
                <a:r>
                  <a:rPr lang="zh-CN" altLang="en-US" dirty="0">
                    <a:latin typeface="微软雅黑" panose="020B0503020204020204" pitchFamily="34" charset="-122"/>
                    <a:ea typeface="微软雅黑" panose="020B0503020204020204" pitchFamily="34" charset="-122"/>
                  </a:rPr>
                  <a:t>其次，提出了一种新的采样算法，该算法将原始</a:t>
                </a:r>
                <a:r>
                  <a:rPr lang="en-US" altLang="zh-CN" dirty="0" err="1">
                    <a:latin typeface="微软雅黑" panose="020B0503020204020204" pitchFamily="34" charset="-122"/>
                    <a:ea typeface="微软雅黑" panose="020B0503020204020204" pitchFamily="34" charset="-122"/>
                  </a:rPr>
                  <a:t>NetSMF</a:t>
                </a:r>
                <a:r>
                  <a:rPr lang="zh-CN" altLang="en-US" dirty="0">
                    <a:latin typeface="微软雅黑" panose="020B0503020204020204" pitchFamily="34" charset="-122"/>
                    <a:ea typeface="微软雅黑" panose="020B0503020204020204" pitchFamily="34" charset="-122"/>
                  </a:rPr>
                  <a:t>所需的随机游动样本数减少了</a:t>
                </a:r>
                <a:r>
                  <a:rPr lang="en-US" altLang="zh-CN" dirty="0">
                    <a:latin typeface="微软雅黑" panose="020B0503020204020204" pitchFamily="34" charset="-122"/>
                    <a:ea typeface="微软雅黑" panose="020B0503020204020204" pitchFamily="34" charset="-122"/>
                  </a:rPr>
                  <a:t>edges</a:t>
                </a:r>
                <a:r>
                  <a:rPr lang="zh-CN" altLang="en-US" dirty="0">
                    <a:latin typeface="微软雅黑" panose="020B0503020204020204" pitchFamily="34" charset="-122"/>
                    <a:ea typeface="微软雅黑" panose="020B0503020204020204" pitchFamily="34" charset="-122"/>
                  </a:rPr>
                  <a:t>顶点。在真实世界的图上，它实现了</a:t>
                </a:r>
                <a:r>
                  <a:rPr lang="en-US" altLang="zh-CN" dirty="0">
                    <a:latin typeface="微软雅黑" panose="020B0503020204020204" pitchFamily="34" charset="-122"/>
                    <a:ea typeface="微软雅黑" panose="020B0503020204020204" pitchFamily="34" charset="-122"/>
                  </a:rPr>
                  <a:t>10-100</a:t>
                </a:r>
                <a:r>
                  <a:rPr lang="zh-CN" altLang="en-US" dirty="0">
                    <a:latin typeface="微软雅黑" panose="020B0503020204020204" pitchFamily="34" charset="-122"/>
                    <a:ea typeface="微软雅黑" panose="020B0503020204020204" pitchFamily="34" charset="-122"/>
                  </a:rPr>
                  <a:t>倍的样本数量减少。算法基于谱图稀疏化理论。</a:t>
                </a:r>
              </a:p>
            </p:txBody>
          </p:sp>
          <p:sp>
            <p:nvSpPr>
              <p:cNvPr id="14" name="TextBox 76">
                <a:extLst>
                  <a:ext uri="{FF2B5EF4-FFF2-40B4-BE49-F238E27FC236}">
                    <a16:creationId xmlns:a16="http://schemas.microsoft.com/office/drawing/2014/main" id="{62F001D6-124E-324B-CE5C-68BD9C506AC1}"/>
                  </a:ext>
                </a:extLst>
              </p:cNvPr>
              <p:cNvSpPr txBox="1"/>
              <p:nvPr/>
            </p:nvSpPr>
            <p:spPr>
              <a:xfrm>
                <a:off x="5506123" y="3181132"/>
                <a:ext cx="295266" cy="307773"/>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400" dirty="0">
                    <a:solidFill>
                      <a:schemeClr val="bg1"/>
                    </a:solidFill>
                  </a:rPr>
                  <a:t>2</a:t>
                </a:r>
                <a:endParaRPr lang="zh-CN" altLang="en-US" sz="1050" dirty="0">
                  <a:solidFill>
                    <a:schemeClr val="bg1"/>
                  </a:solidFill>
                </a:endParaRPr>
              </a:p>
            </p:txBody>
          </p:sp>
        </p:grpSp>
      </p:grpSp>
      <p:grpSp>
        <p:nvGrpSpPr>
          <p:cNvPr id="15" name="组合 14">
            <a:extLst>
              <a:ext uri="{FF2B5EF4-FFF2-40B4-BE49-F238E27FC236}">
                <a16:creationId xmlns:a16="http://schemas.microsoft.com/office/drawing/2014/main" id="{8D6F6B7B-0226-E898-21D3-87D1AC317409}"/>
              </a:ext>
            </a:extLst>
          </p:cNvPr>
          <p:cNvGrpSpPr/>
          <p:nvPr/>
        </p:nvGrpSpPr>
        <p:grpSpPr>
          <a:xfrm>
            <a:off x="5536033" y="4358879"/>
            <a:ext cx="6369989" cy="2536398"/>
            <a:chOff x="5506123" y="3016504"/>
            <a:chExt cx="5536357" cy="2536398"/>
          </a:xfrm>
        </p:grpSpPr>
        <p:sp>
          <p:nvSpPr>
            <p:cNvPr id="16" name="椭圆 15">
              <a:extLst>
                <a:ext uri="{FF2B5EF4-FFF2-40B4-BE49-F238E27FC236}">
                  <a16:creationId xmlns:a16="http://schemas.microsoft.com/office/drawing/2014/main" id="{8B3FB233-85A4-ADC6-30BD-36641593B74F}"/>
                </a:ext>
              </a:extLst>
            </p:cNvPr>
            <p:cNvSpPr/>
            <p:nvPr/>
          </p:nvSpPr>
          <p:spPr>
            <a:xfrm>
              <a:off x="5516093" y="4248567"/>
              <a:ext cx="275771" cy="275771"/>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CAAB91C8-045B-A304-2F31-4CC5C52ACA5E}"/>
                </a:ext>
              </a:extLst>
            </p:cNvPr>
            <p:cNvGrpSpPr/>
            <p:nvPr/>
          </p:nvGrpSpPr>
          <p:grpSpPr>
            <a:xfrm>
              <a:off x="5506123" y="3016504"/>
              <a:ext cx="5536357" cy="2536398"/>
              <a:chOff x="5506123" y="3016504"/>
              <a:chExt cx="5536357" cy="2536398"/>
            </a:xfrm>
          </p:grpSpPr>
          <p:sp>
            <p:nvSpPr>
              <p:cNvPr id="18" name="矩形 17">
                <a:extLst>
                  <a:ext uri="{FF2B5EF4-FFF2-40B4-BE49-F238E27FC236}">
                    <a16:creationId xmlns:a16="http://schemas.microsoft.com/office/drawing/2014/main" id="{253B7BF6-F5D0-F479-023A-0E3AAF7E4E1F}"/>
                  </a:ext>
                </a:extLst>
              </p:cNvPr>
              <p:cNvSpPr/>
              <p:nvPr/>
            </p:nvSpPr>
            <p:spPr>
              <a:xfrm>
                <a:off x="6022927" y="3016504"/>
                <a:ext cx="5019553" cy="2536398"/>
              </a:xfrm>
              <a:prstGeom prst="rect">
                <a:avLst/>
              </a:prstGeom>
            </p:spPr>
            <p:txBody>
              <a:bodyPr wrap="square" lIns="91438" tIns="45719" rIns="91438" bIns="45719">
                <a:spAutoFit/>
              </a:bodyPr>
              <a:lstStyle/>
              <a:p>
                <a:pPr>
                  <a:lnSpc>
                    <a:spcPct val="150000"/>
                  </a:lnSpc>
                </a:pPr>
                <a:r>
                  <a:rPr lang="zh-CN" altLang="en-US" dirty="0">
                    <a:latin typeface="微软雅黑" panose="020B0503020204020204" pitchFamily="34" charset="-122"/>
                    <a:ea typeface="微软雅黑" panose="020B0503020204020204" pitchFamily="34" charset="-122"/>
                  </a:rPr>
                  <a:t>第三，（</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）利用最先进的共享内存图处理技术，包括并行图压缩和高效的批量并行操作，（</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）集成高效的并行数据结构和技术，例如用于随机游走采样器的稀疏哈希表，来优化共享内存体系结构和执行稀疏矩阵运算的系统，（</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）基于“英特尔数学内核库”（</a:t>
                </a:r>
                <a:r>
                  <a:rPr lang="en-US" altLang="zh-CN" dirty="0">
                    <a:latin typeface="微软雅黑" panose="020B0503020204020204" pitchFamily="34" charset="-122"/>
                    <a:ea typeface="微软雅黑" panose="020B0503020204020204" pitchFamily="34" charset="-122"/>
                  </a:rPr>
                  <a:t>MKL</a:t>
                </a:r>
                <a:r>
                  <a:rPr lang="zh-CN" altLang="en-US" dirty="0">
                    <a:latin typeface="微软雅黑" panose="020B0503020204020204" pitchFamily="34" charset="-122"/>
                    <a:ea typeface="微软雅黑" panose="020B0503020204020204" pitchFamily="34" charset="-122"/>
                  </a:rPr>
                  <a:t>）的新的随机化</a:t>
                </a:r>
                <a:r>
                  <a:rPr lang="en-US" altLang="zh-CN" dirty="0">
                    <a:latin typeface="微软雅黑" panose="020B0503020204020204" pitchFamily="34" charset="-122"/>
                    <a:ea typeface="微软雅黑" panose="020B0503020204020204" pitchFamily="34" charset="-122"/>
                  </a:rPr>
                  <a:t>SVD</a:t>
                </a:r>
                <a:r>
                  <a:rPr lang="zh-CN" altLang="en-US" dirty="0">
                    <a:latin typeface="微软雅黑" panose="020B0503020204020204" pitchFamily="34" charset="-122"/>
                    <a:ea typeface="微软雅黑" panose="020B0503020204020204" pitchFamily="34" charset="-122"/>
                  </a:rPr>
                  <a:t>子程序。</a:t>
                </a:r>
              </a:p>
            </p:txBody>
          </p:sp>
          <p:sp>
            <p:nvSpPr>
              <p:cNvPr id="19" name="TextBox 76">
                <a:extLst>
                  <a:ext uri="{FF2B5EF4-FFF2-40B4-BE49-F238E27FC236}">
                    <a16:creationId xmlns:a16="http://schemas.microsoft.com/office/drawing/2014/main" id="{D05C3CBE-EC16-375C-5030-769FD910B9DD}"/>
                  </a:ext>
                </a:extLst>
              </p:cNvPr>
              <p:cNvSpPr txBox="1"/>
              <p:nvPr/>
            </p:nvSpPr>
            <p:spPr>
              <a:xfrm>
                <a:off x="5506123" y="4233382"/>
                <a:ext cx="295266" cy="307773"/>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400" dirty="0">
                    <a:solidFill>
                      <a:schemeClr val="bg1"/>
                    </a:solidFill>
                  </a:rPr>
                  <a:t>3</a:t>
                </a:r>
                <a:endParaRPr lang="zh-CN" altLang="en-US" sz="1050" dirty="0">
                  <a:solidFill>
                    <a:schemeClr val="bg1"/>
                  </a:solidFill>
                </a:endParaRPr>
              </a:p>
            </p:txBody>
          </p:sp>
        </p:grpSp>
      </p:grpSp>
      <p:grpSp>
        <p:nvGrpSpPr>
          <p:cNvPr id="20" name="组合 19">
            <a:extLst>
              <a:ext uri="{FF2B5EF4-FFF2-40B4-BE49-F238E27FC236}">
                <a16:creationId xmlns:a16="http://schemas.microsoft.com/office/drawing/2014/main" id="{6F695ADA-EEFB-066E-B587-4E7DB11F0B64}"/>
              </a:ext>
            </a:extLst>
          </p:cNvPr>
          <p:cNvGrpSpPr/>
          <p:nvPr/>
        </p:nvGrpSpPr>
        <p:grpSpPr>
          <a:xfrm>
            <a:off x="4483493" y="1513896"/>
            <a:ext cx="783999" cy="4230805"/>
            <a:chOff x="4495571" y="2278048"/>
            <a:chExt cx="783999" cy="3097819"/>
          </a:xfrm>
        </p:grpSpPr>
        <p:cxnSp>
          <p:nvCxnSpPr>
            <p:cNvPr id="21" name="直接连接符 20">
              <a:extLst>
                <a:ext uri="{FF2B5EF4-FFF2-40B4-BE49-F238E27FC236}">
                  <a16:creationId xmlns:a16="http://schemas.microsoft.com/office/drawing/2014/main" id="{F6DA7077-74C6-2909-B5AF-E20A0F468060}"/>
                </a:ext>
              </a:extLst>
            </p:cNvPr>
            <p:cNvCxnSpPr/>
            <p:nvPr/>
          </p:nvCxnSpPr>
          <p:spPr>
            <a:xfrm>
              <a:off x="4887684" y="2278048"/>
              <a:ext cx="391886" cy="0"/>
            </a:xfrm>
            <a:prstGeom prst="line">
              <a:avLst/>
            </a:prstGeom>
            <a:ln/>
          </p:spPr>
          <p:style>
            <a:lnRef idx="3">
              <a:schemeClr val="dk1"/>
            </a:lnRef>
            <a:fillRef idx="0">
              <a:schemeClr val="dk1"/>
            </a:fillRef>
            <a:effectRef idx="2">
              <a:schemeClr val="dk1"/>
            </a:effectRef>
            <a:fontRef idx="minor">
              <a:schemeClr val="tx1"/>
            </a:fontRef>
          </p:style>
        </p:cxnSp>
        <p:cxnSp>
          <p:nvCxnSpPr>
            <p:cNvPr id="22" name="直接连接符 21">
              <a:extLst>
                <a:ext uri="{FF2B5EF4-FFF2-40B4-BE49-F238E27FC236}">
                  <a16:creationId xmlns:a16="http://schemas.microsoft.com/office/drawing/2014/main" id="{693445AD-4544-C637-A807-77A4E0A76F5F}"/>
                </a:ext>
              </a:extLst>
            </p:cNvPr>
            <p:cNvCxnSpPr/>
            <p:nvPr/>
          </p:nvCxnSpPr>
          <p:spPr>
            <a:xfrm>
              <a:off x="4887684" y="3822604"/>
              <a:ext cx="391886" cy="0"/>
            </a:xfrm>
            <a:prstGeom prst="line">
              <a:avLst/>
            </a:prstGeom>
            <a:ln/>
          </p:spPr>
          <p:style>
            <a:lnRef idx="3">
              <a:schemeClr val="dk1"/>
            </a:lnRef>
            <a:fillRef idx="0">
              <a:schemeClr val="dk1"/>
            </a:fillRef>
            <a:effectRef idx="2">
              <a:schemeClr val="dk1"/>
            </a:effectRef>
            <a:fontRef idx="minor">
              <a:schemeClr val="tx1"/>
            </a:fontRef>
          </p:style>
        </p:cxnSp>
        <p:cxnSp>
          <p:nvCxnSpPr>
            <p:cNvPr id="23" name="直接连接符 22">
              <a:extLst>
                <a:ext uri="{FF2B5EF4-FFF2-40B4-BE49-F238E27FC236}">
                  <a16:creationId xmlns:a16="http://schemas.microsoft.com/office/drawing/2014/main" id="{DCBF3FF0-A5DC-61CD-4CAB-01B15F3E9DB0}"/>
                </a:ext>
              </a:extLst>
            </p:cNvPr>
            <p:cNvCxnSpPr/>
            <p:nvPr/>
          </p:nvCxnSpPr>
          <p:spPr>
            <a:xfrm>
              <a:off x="4887684" y="5375867"/>
              <a:ext cx="391886" cy="0"/>
            </a:xfrm>
            <a:prstGeom prst="line">
              <a:avLst/>
            </a:prstGeom>
            <a:ln/>
          </p:spPr>
          <p:style>
            <a:lnRef idx="3">
              <a:schemeClr val="dk1"/>
            </a:lnRef>
            <a:fillRef idx="0">
              <a:schemeClr val="dk1"/>
            </a:fillRef>
            <a:effectRef idx="2">
              <a:schemeClr val="dk1"/>
            </a:effectRef>
            <a:fontRef idx="minor">
              <a:schemeClr val="tx1"/>
            </a:fontRef>
          </p:style>
        </p:cxnSp>
        <p:cxnSp>
          <p:nvCxnSpPr>
            <p:cNvPr id="24" name="直接连接符 23">
              <a:extLst>
                <a:ext uri="{FF2B5EF4-FFF2-40B4-BE49-F238E27FC236}">
                  <a16:creationId xmlns:a16="http://schemas.microsoft.com/office/drawing/2014/main" id="{8DC89626-7FB6-BA21-43A7-D944F217D5F6}"/>
                </a:ext>
              </a:extLst>
            </p:cNvPr>
            <p:cNvCxnSpPr/>
            <p:nvPr/>
          </p:nvCxnSpPr>
          <p:spPr>
            <a:xfrm>
              <a:off x="4887457" y="2278048"/>
              <a:ext cx="0" cy="3097819"/>
            </a:xfrm>
            <a:prstGeom prst="line">
              <a:avLst/>
            </a:prstGeom>
            <a:ln/>
          </p:spPr>
          <p:style>
            <a:lnRef idx="3">
              <a:schemeClr val="dk1"/>
            </a:lnRef>
            <a:fillRef idx="0">
              <a:schemeClr val="dk1"/>
            </a:fillRef>
            <a:effectRef idx="2">
              <a:schemeClr val="dk1"/>
            </a:effectRef>
            <a:fontRef idx="minor">
              <a:schemeClr val="tx1"/>
            </a:fontRef>
          </p:style>
        </p:cxnSp>
        <p:cxnSp>
          <p:nvCxnSpPr>
            <p:cNvPr id="25" name="直接连接符 24">
              <a:extLst>
                <a:ext uri="{FF2B5EF4-FFF2-40B4-BE49-F238E27FC236}">
                  <a16:creationId xmlns:a16="http://schemas.microsoft.com/office/drawing/2014/main" id="{BF094672-B913-C2D9-5B4E-1F3FBC39B44C}"/>
                </a:ext>
              </a:extLst>
            </p:cNvPr>
            <p:cNvCxnSpPr/>
            <p:nvPr/>
          </p:nvCxnSpPr>
          <p:spPr>
            <a:xfrm>
              <a:off x="4495571" y="3817339"/>
              <a:ext cx="391886" cy="0"/>
            </a:xfrm>
            <a:prstGeom prst="line">
              <a:avLst/>
            </a:prstGeom>
            <a:ln/>
          </p:spPr>
          <p:style>
            <a:lnRef idx="3">
              <a:schemeClr val="dk1"/>
            </a:lnRef>
            <a:fillRef idx="0">
              <a:schemeClr val="dk1"/>
            </a:fillRef>
            <a:effectRef idx="2">
              <a:schemeClr val="dk1"/>
            </a:effectRef>
            <a:fontRef idx="minor">
              <a:schemeClr val="tx1"/>
            </a:fontRef>
          </p:style>
        </p:cxnSp>
      </p:grpSp>
      <p:grpSp>
        <p:nvGrpSpPr>
          <p:cNvPr id="26" name="Group 4">
            <a:extLst>
              <a:ext uri="{FF2B5EF4-FFF2-40B4-BE49-F238E27FC236}">
                <a16:creationId xmlns:a16="http://schemas.microsoft.com/office/drawing/2014/main" id="{A27F568D-8143-D487-02F6-4DED00ED9679}"/>
              </a:ext>
            </a:extLst>
          </p:cNvPr>
          <p:cNvGrpSpPr>
            <a:grpSpLocks noChangeAspect="1"/>
          </p:cNvGrpSpPr>
          <p:nvPr/>
        </p:nvGrpSpPr>
        <p:grpSpPr bwMode="auto">
          <a:xfrm>
            <a:off x="1055251" y="2374712"/>
            <a:ext cx="2520950" cy="2520950"/>
            <a:chOff x="3046" y="1366"/>
            <a:chExt cx="1588" cy="1588"/>
          </a:xfrm>
        </p:grpSpPr>
        <p:sp>
          <p:nvSpPr>
            <p:cNvPr id="27" name="AutoShape 3">
              <a:extLst>
                <a:ext uri="{FF2B5EF4-FFF2-40B4-BE49-F238E27FC236}">
                  <a16:creationId xmlns:a16="http://schemas.microsoft.com/office/drawing/2014/main" id="{BE0F5E54-2367-D0E1-E350-30AC049884CA}"/>
                </a:ext>
              </a:extLst>
            </p:cNvPr>
            <p:cNvSpPr>
              <a:spLocks noChangeAspect="1" noChangeArrowheads="1" noTextEdit="1"/>
            </p:cNvSpPr>
            <p:nvPr/>
          </p:nvSpPr>
          <p:spPr bwMode="auto">
            <a:xfrm>
              <a:off x="3046" y="1366"/>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Freeform 5">
              <a:extLst>
                <a:ext uri="{FF2B5EF4-FFF2-40B4-BE49-F238E27FC236}">
                  <a16:creationId xmlns:a16="http://schemas.microsoft.com/office/drawing/2014/main" id="{03162266-2CB5-D43F-F190-55E22C38E73C}"/>
                </a:ext>
              </a:extLst>
            </p:cNvPr>
            <p:cNvSpPr/>
            <p:nvPr/>
          </p:nvSpPr>
          <p:spPr bwMode="auto">
            <a:xfrm>
              <a:off x="3108" y="2396"/>
              <a:ext cx="980" cy="560"/>
            </a:xfrm>
            <a:custGeom>
              <a:avLst/>
              <a:gdLst>
                <a:gd name="T0" fmla="*/ 0 w 980"/>
                <a:gd name="T1" fmla="*/ 105 h 560"/>
                <a:gd name="T2" fmla="*/ 980 w 980"/>
                <a:gd name="T3" fmla="*/ 560 h 560"/>
                <a:gd name="T4" fmla="*/ 980 w 980"/>
                <a:gd name="T5" fmla="*/ 451 h 560"/>
                <a:gd name="T6" fmla="*/ 0 w 980"/>
                <a:gd name="T7" fmla="*/ 0 h 560"/>
                <a:gd name="T8" fmla="*/ 0 w 980"/>
                <a:gd name="T9" fmla="*/ 105 h 560"/>
              </a:gdLst>
              <a:ahLst/>
              <a:cxnLst>
                <a:cxn ang="0">
                  <a:pos x="T0" y="T1"/>
                </a:cxn>
                <a:cxn ang="0">
                  <a:pos x="T2" y="T3"/>
                </a:cxn>
                <a:cxn ang="0">
                  <a:pos x="T4" y="T5"/>
                </a:cxn>
                <a:cxn ang="0">
                  <a:pos x="T6" y="T7"/>
                </a:cxn>
                <a:cxn ang="0">
                  <a:pos x="T8" y="T9"/>
                </a:cxn>
              </a:cxnLst>
              <a:rect l="0" t="0" r="r" b="b"/>
              <a:pathLst>
                <a:path w="980" h="560">
                  <a:moveTo>
                    <a:pt x="0" y="105"/>
                  </a:moveTo>
                  <a:lnTo>
                    <a:pt x="980" y="560"/>
                  </a:lnTo>
                  <a:lnTo>
                    <a:pt x="980" y="451"/>
                  </a:lnTo>
                  <a:lnTo>
                    <a:pt x="0" y="0"/>
                  </a:lnTo>
                  <a:lnTo>
                    <a:pt x="0" y="105"/>
                  </a:ln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6">
              <a:extLst>
                <a:ext uri="{FF2B5EF4-FFF2-40B4-BE49-F238E27FC236}">
                  <a16:creationId xmlns:a16="http://schemas.microsoft.com/office/drawing/2014/main" id="{CA1F2D17-2A38-AEAE-F548-EA4A4CD16916}"/>
                </a:ext>
              </a:extLst>
            </p:cNvPr>
            <p:cNvSpPr/>
            <p:nvPr/>
          </p:nvSpPr>
          <p:spPr bwMode="auto">
            <a:xfrm>
              <a:off x="4114" y="2365"/>
              <a:ext cx="520" cy="568"/>
            </a:xfrm>
            <a:custGeom>
              <a:avLst/>
              <a:gdLst>
                <a:gd name="T0" fmla="*/ 0 w 520"/>
                <a:gd name="T1" fmla="*/ 568 h 568"/>
                <a:gd name="T2" fmla="*/ 520 w 520"/>
                <a:gd name="T3" fmla="*/ 50 h 568"/>
                <a:gd name="T4" fmla="*/ 520 w 520"/>
                <a:gd name="T5" fmla="*/ 0 h 568"/>
                <a:gd name="T6" fmla="*/ 0 w 520"/>
                <a:gd name="T7" fmla="*/ 518 h 568"/>
                <a:gd name="T8" fmla="*/ 0 w 520"/>
                <a:gd name="T9" fmla="*/ 568 h 568"/>
              </a:gdLst>
              <a:ahLst/>
              <a:cxnLst>
                <a:cxn ang="0">
                  <a:pos x="T0" y="T1"/>
                </a:cxn>
                <a:cxn ang="0">
                  <a:pos x="T2" y="T3"/>
                </a:cxn>
                <a:cxn ang="0">
                  <a:pos x="T4" y="T5"/>
                </a:cxn>
                <a:cxn ang="0">
                  <a:pos x="T6" y="T7"/>
                </a:cxn>
                <a:cxn ang="0">
                  <a:pos x="T8" y="T9"/>
                </a:cxn>
              </a:cxnLst>
              <a:rect l="0" t="0" r="r" b="b"/>
              <a:pathLst>
                <a:path w="520" h="568">
                  <a:moveTo>
                    <a:pt x="0" y="568"/>
                  </a:moveTo>
                  <a:lnTo>
                    <a:pt x="520" y="50"/>
                  </a:lnTo>
                  <a:lnTo>
                    <a:pt x="520" y="0"/>
                  </a:lnTo>
                  <a:lnTo>
                    <a:pt x="0" y="518"/>
                  </a:lnTo>
                  <a:lnTo>
                    <a:pt x="0" y="568"/>
                  </a:ln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
              <a:extLst>
                <a:ext uri="{FF2B5EF4-FFF2-40B4-BE49-F238E27FC236}">
                  <a16:creationId xmlns:a16="http://schemas.microsoft.com/office/drawing/2014/main" id="{5D08D7B3-796C-F90E-AC88-02B274A45A0E}"/>
                </a:ext>
              </a:extLst>
            </p:cNvPr>
            <p:cNvSpPr/>
            <p:nvPr/>
          </p:nvSpPr>
          <p:spPr bwMode="auto">
            <a:xfrm>
              <a:off x="3046" y="2152"/>
              <a:ext cx="973" cy="555"/>
            </a:xfrm>
            <a:custGeom>
              <a:avLst/>
              <a:gdLst>
                <a:gd name="T0" fmla="*/ 0 w 973"/>
                <a:gd name="T1" fmla="*/ 0 h 555"/>
                <a:gd name="T2" fmla="*/ 0 w 973"/>
                <a:gd name="T3" fmla="*/ 104 h 555"/>
                <a:gd name="T4" fmla="*/ 973 w 973"/>
                <a:gd name="T5" fmla="*/ 555 h 555"/>
                <a:gd name="T6" fmla="*/ 973 w 973"/>
                <a:gd name="T7" fmla="*/ 448 h 555"/>
                <a:gd name="T8" fmla="*/ 0 w 973"/>
                <a:gd name="T9" fmla="*/ 0 h 555"/>
              </a:gdLst>
              <a:ahLst/>
              <a:cxnLst>
                <a:cxn ang="0">
                  <a:pos x="T0" y="T1"/>
                </a:cxn>
                <a:cxn ang="0">
                  <a:pos x="T2" y="T3"/>
                </a:cxn>
                <a:cxn ang="0">
                  <a:pos x="T4" y="T5"/>
                </a:cxn>
                <a:cxn ang="0">
                  <a:pos x="T6" y="T7"/>
                </a:cxn>
                <a:cxn ang="0">
                  <a:pos x="T8" y="T9"/>
                </a:cxn>
              </a:cxnLst>
              <a:rect l="0" t="0" r="r" b="b"/>
              <a:pathLst>
                <a:path w="973" h="555">
                  <a:moveTo>
                    <a:pt x="0" y="0"/>
                  </a:moveTo>
                  <a:lnTo>
                    <a:pt x="0" y="104"/>
                  </a:lnTo>
                  <a:lnTo>
                    <a:pt x="973" y="555"/>
                  </a:lnTo>
                  <a:lnTo>
                    <a:pt x="973" y="448"/>
                  </a:lnTo>
                  <a:lnTo>
                    <a:pt x="0" y="0"/>
                  </a:lnTo>
                  <a:close/>
                </a:path>
              </a:pathLst>
            </a:custGeom>
            <a:solidFill>
              <a:srgbClr val="00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8">
              <a:extLst>
                <a:ext uri="{FF2B5EF4-FFF2-40B4-BE49-F238E27FC236}">
                  <a16:creationId xmlns:a16="http://schemas.microsoft.com/office/drawing/2014/main" id="{F23C6106-3254-BD6A-4D47-5544815B5E37}"/>
                </a:ext>
              </a:extLst>
            </p:cNvPr>
            <p:cNvSpPr/>
            <p:nvPr/>
          </p:nvSpPr>
          <p:spPr bwMode="auto">
            <a:xfrm>
              <a:off x="3046" y="1838"/>
              <a:ext cx="1590" cy="743"/>
            </a:xfrm>
            <a:custGeom>
              <a:avLst/>
              <a:gdLst>
                <a:gd name="T0" fmla="*/ 995 w 1590"/>
                <a:gd name="T1" fmla="*/ 743 h 743"/>
                <a:gd name="T2" fmla="*/ 1522 w 1590"/>
                <a:gd name="T3" fmla="*/ 228 h 743"/>
                <a:gd name="T4" fmla="*/ 1443 w 1590"/>
                <a:gd name="T5" fmla="*/ 195 h 743"/>
                <a:gd name="T6" fmla="*/ 1590 w 1590"/>
                <a:gd name="T7" fmla="*/ 48 h 743"/>
                <a:gd name="T8" fmla="*/ 1590 w 1590"/>
                <a:gd name="T9" fmla="*/ 0 h 743"/>
                <a:gd name="T10" fmla="*/ 1068 w 1590"/>
                <a:gd name="T11" fmla="*/ 520 h 743"/>
                <a:gd name="T12" fmla="*/ 1068 w 1590"/>
                <a:gd name="T13" fmla="*/ 558 h 743"/>
                <a:gd name="T14" fmla="*/ 1044 w 1590"/>
                <a:gd name="T15" fmla="*/ 580 h 743"/>
                <a:gd name="T16" fmla="*/ 1044 w 1590"/>
                <a:gd name="T17" fmla="*/ 482 h 743"/>
                <a:gd name="T18" fmla="*/ 64 w 1590"/>
                <a:gd name="T19" fmla="*/ 31 h 743"/>
                <a:gd name="T20" fmla="*/ 64 w 1590"/>
                <a:gd name="T21" fmla="*/ 136 h 743"/>
                <a:gd name="T22" fmla="*/ 130 w 1590"/>
                <a:gd name="T23" fmla="*/ 169 h 743"/>
                <a:gd name="T24" fmla="*/ 0 w 1590"/>
                <a:gd name="T25" fmla="*/ 288 h 743"/>
                <a:gd name="T26" fmla="*/ 995 w 1590"/>
                <a:gd name="T27"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0" h="743">
                  <a:moveTo>
                    <a:pt x="995" y="743"/>
                  </a:moveTo>
                  <a:lnTo>
                    <a:pt x="1522" y="228"/>
                  </a:lnTo>
                  <a:lnTo>
                    <a:pt x="1443" y="195"/>
                  </a:lnTo>
                  <a:lnTo>
                    <a:pt x="1590" y="48"/>
                  </a:lnTo>
                  <a:lnTo>
                    <a:pt x="1590" y="0"/>
                  </a:lnTo>
                  <a:lnTo>
                    <a:pt x="1068" y="520"/>
                  </a:lnTo>
                  <a:lnTo>
                    <a:pt x="1068" y="558"/>
                  </a:lnTo>
                  <a:lnTo>
                    <a:pt x="1044" y="580"/>
                  </a:lnTo>
                  <a:lnTo>
                    <a:pt x="1044" y="482"/>
                  </a:lnTo>
                  <a:lnTo>
                    <a:pt x="64" y="31"/>
                  </a:lnTo>
                  <a:lnTo>
                    <a:pt x="64" y="136"/>
                  </a:lnTo>
                  <a:lnTo>
                    <a:pt x="130" y="169"/>
                  </a:lnTo>
                  <a:lnTo>
                    <a:pt x="0" y="288"/>
                  </a:lnTo>
                  <a:lnTo>
                    <a:pt x="995" y="743"/>
                  </a:lnTo>
                  <a:close/>
                </a:path>
              </a:pathLst>
            </a:custGeom>
            <a:solidFill>
              <a:srgbClr val="00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
              <a:extLst>
                <a:ext uri="{FF2B5EF4-FFF2-40B4-BE49-F238E27FC236}">
                  <a16:creationId xmlns:a16="http://schemas.microsoft.com/office/drawing/2014/main" id="{B8956578-0407-139A-224C-8F23720CF7CD}"/>
                </a:ext>
              </a:extLst>
            </p:cNvPr>
            <p:cNvSpPr>
              <a:spLocks noEditPoints="1"/>
            </p:cNvSpPr>
            <p:nvPr/>
          </p:nvSpPr>
          <p:spPr bwMode="auto">
            <a:xfrm>
              <a:off x="3110" y="1368"/>
              <a:ext cx="1524" cy="928"/>
            </a:xfrm>
            <a:custGeom>
              <a:avLst/>
              <a:gdLst>
                <a:gd name="T0" fmla="*/ 1524 w 1524"/>
                <a:gd name="T1" fmla="*/ 416 h 928"/>
                <a:gd name="T2" fmla="*/ 529 w 1524"/>
                <a:gd name="T3" fmla="*/ 0 h 928"/>
                <a:gd name="T4" fmla="*/ 0 w 1524"/>
                <a:gd name="T5" fmla="*/ 475 h 928"/>
                <a:gd name="T6" fmla="*/ 995 w 1524"/>
                <a:gd name="T7" fmla="*/ 928 h 928"/>
                <a:gd name="T8" fmla="*/ 1524 w 1524"/>
                <a:gd name="T9" fmla="*/ 416 h 928"/>
                <a:gd name="T10" fmla="*/ 484 w 1524"/>
                <a:gd name="T11" fmla="*/ 492 h 928"/>
                <a:gd name="T12" fmla="*/ 266 w 1524"/>
                <a:gd name="T13" fmla="*/ 397 h 928"/>
                <a:gd name="T14" fmla="*/ 501 w 1524"/>
                <a:gd name="T15" fmla="*/ 195 h 928"/>
                <a:gd name="T16" fmla="*/ 705 w 1524"/>
                <a:gd name="T17" fmla="*/ 278 h 928"/>
                <a:gd name="T18" fmla="*/ 484 w 1524"/>
                <a:gd name="T19" fmla="*/ 492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4" h="928">
                  <a:moveTo>
                    <a:pt x="1524" y="416"/>
                  </a:moveTo>
                  <a:lnTo>
                    <a:pt x="529" y="0"/>
                  </a:lnTo>
                  <a:lnTo>
                    <a:pt x="0" y="475"/>
                  </a:lnTo>
                  <a:lnTo>
                    <a:pt x="995" y="928"/>
                  </a:lnTo>
                  <a:lnTo>
                    <a:pt x="1524" y="416"/>
                  </a:lnTo>
                  <a:close/>
                  <a:moveTo>
                    <a:pt x="484" y="492"/>
                  </a:moveTo>
                  <a:lnTo>
                    <a:pt x="266" y="397"/>
                  </a:lnTo>
                  <a:lnTo>
                    <a:pt x="501" y="195"/>
                  </a:lnTo>
                  <a:lnTo>
                    <a:pt x="705" y="278"/>
                  </a:lnTo>
                  <a:lnTo>
                    <a:pt x="484" y="492"/>
                  </a:lnTo>
                  <a:close/>
                </a:path>
              </a:pathLst>
            </a:custGeom>
            <a:solidFill>
              <a:srgbClr val="00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0">
              <a:extLst>
                <a:ext uri="{FF2B5EF4-FFF2-40B4-BE49-F238E27FC236}">
                  <a16:creationId xmlns:a16="http://schemas.microsoft.com/office/drawing/2014/main" id="{3BC21CA2-9695-8798-85FF-324D2E292F18}"/>
                </a:ext>
              </a:extLst>
            </p:cNvPr>
            <p:cNvSpPr/>
            <p:nvPr/>
          </p:nvSpPr>
          <p:spPr bwMode="auto">
            <a:xfrm>
              <a:off x="4043" y="2109"/>
              <a:ext cx="529" cy="577"/>
            </a:xfrm>
            <a:custGeom>
              <a:avLst/>
              <a:gdLst>
                <a:gd name="T0" fmla="*/ 0 w 529"/>
                <a:gd name="T1" fmla="*/ 577 h 577"/>
                <a:gd name="T2" fmla="*/ 529 w 529"/>
                <a:gd name="T3" fmla="*/ 50 h 577"/>
                <a:gd name="T4" fmla="*/ 529 w 529"/>
                <a:gd name="T5" fmla="*/ 0 h 577"/>
                <a:gd name="T6" fmla="*/ 0 w 529"/>
                <a:gd name="T7" fmla="*/ 527 h 577"/>
                <a:gd name="T8" fmla="*/ 0 w 529"/>
                <a:gd name="T9" fmla="*/ 577 h 577"/>
              </a:gdLst>
              <a:ahLst/>
              <a:cxnLst>
                <a:cxn ang="0">
                  <a:pos x="T0" y="T1"/>
                </a:cxn>
                <a:cxn ang="0">
                  <a:pos x="T2" y="T3"/>
                </a:cxn>
                <a:cxn ang="0">
                  <a:pos x="T4" y="T5"/>
                </a:cxn>
                <a:cxn ang="0">
                  <a:pos x="T6" y="T7"/>
                </a:cxn>
                <a:cxn ang="0">
                  <a:pos x="T8" y="T9"/>
                </a:cxn>
              </a:cxnLst>
              <a:rect l="0" t="0" r="r" b="b"/>
              <a:pathLst>
                <a:path w="529" h="577">
                  <a:moveTo>
                    <a:pt x="0" y="577"/>
                  </a:moveTo>
                  <a:lnTo>
                    <a:pt x="529" y="50"/>
                  </a:lnTo>
                  <a:lnTo>
                    <a:pt x="529" y="0"/>
                  </a:lnTo>
                  <a:lnTo>
                    <a:pt x="0" y="527"/>
                  </a:lnTo>
                  <a:lnTo>
                    <a:pt x="0" y="577"/>
                  </a:lnTo>
                  <a:close/>
                </a:path>
              </a:pathLst>
            </a:custGeom>
            <a:solidFill>
              <a:srgbClr val="00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
              <a:extLst>
                <a:ext uri="{FF2B5EF4-FFF2-40B4-BE49-F238E27FC236}">
                  <a16:creationId xmlns:a16="http://schemas.microsoft.com/office/drawing/2014/main" id="{62632218-0063-D011-1337-924174E3BFA1}"/>
                </a:ext>
              </a:extLst>
            </p:cNvPr>
            <p:cNvSpPr/>
            <p:nvPr/>
          </p:nvSpPr>
          <p:spPr bwMode="auto">
            <a:xfrm>
              <a:off x="3108" y="2242"/>
              <a:ext cx="1524" cy="584"/>
            </a:xfrm>
            <a:custGeom>
              <a:avLst/>
              <a:gdLst>
                <a:gd name="T0" fmla="*/ 1379 w 1524"/>
                <a:gd name="T1" fmla="*/ 0 h 584"/>
                <a:gd name="T2" fmla="*/ 935 w 1524"/>
                <a:gd name="T3" fmla="*/ 444 h 584"/>
                <a:gd name="T4" fmla="*/ 935 w 1524"/>
                <a:gd name="T5" fmla="*/ 444 h 584"/>
                <a:gd name="T6" fmla="*/ 911 w 1524"/>
                <a:gd name="T7" fmla="*/ 465 h 584"/>
                <a:gd name="T8" fmla="*/ 64 w 1524"/>
                <a:gd name="T9" fmla="*/ 73 h 584"/>
                <a:gd name="T10" fmla="*/ 0 w 1524"/>
                <a:gd name="T11" fmla="*/ 128 h 584"/>
                <a:gd name="T12" fmla="*/ 994 w 1524"/>
                <a:gd name="T13" fmla="*/ 584 h 584"/>
                <a:gd name="T14" fmla="*/ 1524 w 1524"/>
                <a:gd name="T15" fmla="*/ 69 h 584"/>
                <a:gd name="T16" fmla="*/ 1379 w 1524"/>
                <a:gd name="T1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4" h="584">
                  <a:moveTo>
                    <a:pt x="1379" y="0"/>
                  </a:moveTo>
                  <a:lnTo>
                    <a:pt x="935" y="444"/>
                  </a:lnTo>
                  <a:lnTo>
                    <a:pt x="935" y="444"/>
                  </a:lnTo>
                  <a:lnTo>
                    <a:pt x="911" y="465"/>
                  </a:lnTo>
                  <a:lnTo>
                    <a:pt x="64" y="73"/>
                  </a:lnTo>
                  <a:lnTo>
                    <a:pt x="0" y="128"/>
                  </a:lnTo>
                  <a:lnTo>
                    <a:pt x="994" y="584"/>
                  </a:lnTo>
                  <a:lnTo>
                    <a:pt x="1524" y="69"/>
                  </a:lnTo>
                  <a:lnTo>
                    <a:pt x="1379" y="0"/>
                  </a:lnTo>
                  <a:close/>
                </a:path>
              </a:pathLst>
            </a:custGeom>
            <a:solidFill>
              <a:srgbClr val="00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324782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ppt_y</p:attrName>
                                        </p:attrNameLst>
                                      </p:cBhvr>
                                      <p:tavLst>
                                        <p:tav tm="0">
                                          <p:val>
                                            <p:strVal val="#ppt_y+#ppt_h*1.125000"/>
                                          </p:val>
                                        </p:tav>
                                        <p:tav tm="100000">
                                          <p:val>
                                            <p:strVal val="#ppt_y"/>
                                          </p:val>
                                        </p:tav>
                                      </p:tavLst>
                                    </p:anim>
                                    <p:animEffect transition="in" filter="wipe(up)">
                                      <p:cBhvr>
                                        <p:cTn id="8" dur="500"/>
                                        <p:tgtEl>
                                          <p:spTgt spid="26"/>
                                        </p:tgtEl>
                                      </p:cBhvr>
                                    </p:animEffect>
                                  </p:childTnLst>
                                </p:cTn>
                              </p:par>
                              <p:par>
                                <p:cTn id="9" presetID="1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p:tgtEl>
                                          <p:spTgt spid="20"/>
                                        </p:tgtEl>
                                        <p:attrNameLst>
                                          <p:attrName>ppt_x</p:attrName>
                                        </p:attrNameLst>
                                      </p:cBhvr>
                                      <p:tavLst>
                                        <p:tav tm="0">
                                          <p:val>
                                            <p:strVal val="#ppt_x-#ppt_w*1.125000"/>
                                          </p:val>
                                        </p:tav>
                                        <p:tav tm="100000">
                                          <p:val>
                                            <p:strVal val="#ppt_x"/>
                                          </p:val>
                                        </p:tav>
                                      </p:tavLst>
                                    </p:anim>
                                    <p:animEffect transition="in" filter="wipe(right)">
                                      <p:cBhvr>
                                        <p:cTn id="12" dur="500"/>
                                        <p:tgtEl>
                                          <p:spTgt spid="20"/>
                                        </p:tgtEl>
                                      </p:cBhvr>
                                    </p:animEffect>
                                  </p:childTnLst>
                                </p:cTn>
                              </p:par>
                              <p:par>
                                <p:cTn id="13" presetID="1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ppt_x</p:attrName>
                                        </p:attrNameLst>
                                      </p:cBhvr>
                                      <p:tavLst>
                                        <p:tav tm="0">
                                          <p:val>
                                            <p:strVal val="#ppt_x-#ppt_w*1.125000"/>
                                          </p:val>
                                        </p:tav>
                                        <p:tav tm="100000">
                                          <p:val>
                                            <p:strVal val="#ppt_x"/>
                                          </p:val>
                                        </p:tav>
                                      </p:tavLst>
                                    </p:anim>
                                    <p:animEffect transition="in" filter="wipe(right)">
                                      <p:cBhvr>
                                        <p:cTn id="16" dur="500"/>
                                        <p:tgtEl>
                                          <p:spTgt spid="5"/>
                                        </p:tgtEl>
                                      </p:cBhvr>
                                    </p:animEffect>
                                  </p:childTnLst>
                                </p:cTn>
                              </p:par>
                              <p:par>
                                <p:cTn id="17" presetID="1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ppt_x</p:attrName>
                                        </p:attrNameLst>
                                      </p:cBhvr>
                                      <p:tavLst>
                                        <p:tav tm="0">
                                          <p:val>
                                            <p:strVal val="#ppt_x-#ppt_w*1.125000"/>
                                          </p:val>
                                        </p:tav>
                                        <p:tav tm="100000">
                                          <p:val>
                                            <p:strVal val="#ppt_x"/>
                                          </p:val>
                                        </p:tav>
                                      </p:tavLst>
                                    </p:anim>
                                    <p:animEffect transition="in" filter="wipe(right)">
                                      <p:cBhvr>
                                        <p:cTn id="20" dur="500"/>
                                        <p:tgtEl>
                                          <p:spTgt spid="10"/>
                                        </p:tgtEl>
                                      </p:cBhvr>
                                    </p:animEffect>
                                  </p:childTnLst>
                                </p:cTn>
                              </p:par>
                              <p:par>
                                <p:cTn id="21" presetID="12" presetClass="entr" presetSubtype="8"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p:tgtEl>
                                          <p:spTgt spid="15"/>
                                        </p:tgtEl>
                                        <p:attrNameLst>
                                          <p:attrName>ppt_x</p:attrName>
                                        </p:attrNameLst>
                                      </p:cBhvr>
                                      <p:tavLst>
                                        <p:tav tm="0">
                                          <p:val>
                                            <p:strVal val="#ppt_x-#ppt_w*1.125000"/>
                                          </p:val>
                                        </p:tav>
                                        <p:tav tm="100000">
                                          <p:val>
                                            <p:strVal val="#ppt_x"/>
                                          </p:val>
                                        </p:tav>
                                      </p:tavLst>
                                    </p:anim>
                                    <p:animEffect transition="in" filter="wipe(righ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矩形 6"/>
          <p:cNvSpPr/>
          <p:nvPr/>
        </p:nvSpPr>
        <p:spPr>
          <a:xfrm>
            <a:off x="387747" y="1460006"/>
            <a:ext cx="1438214" cy="1446550"/>
          </a:xfrm>
          <a:prstGeom prst="rect">
            <a:avLst/>
          </a:prstGeom>
          <a:noFill/>
        </p:spPr>
        <p:txBody>
          <a:bodyPr wrap="none" lIns="91440" tIns="45720" rIns="91440" bIns="45720">
            <a:spAutoFit/>
          </a:bodyPr>
          <a:lstStyle/>
          <a:p>
            <a:pPr algn="ctr"/>
            <a:r>
              <a:rPr lang="en-US" altLang="zh-CN" sz="8800" b="1" cap="none" spc="0" dirty="0">
                <a:ln w="0"/>
                <a:solidFill>
                  <a:schemeClr val="bg2">
                    <a:lumMod val="90000"/>
                  </a:schemeClr>
                </a:solidFill>
                <a:effectLst/>
              </a:rPr>
              <a:t>02</a:t>
            </a:r>
            <a:endParaRPr lang="zh-CN" altLang="en-US" sz="8800" b="1" cap="none" spc="0" dirty="0">
              <a:ln w="0"/>
              <a:solidFill>
                <a:schemeClr val="bg2">
                  <a:lumMod val="90000"/>
                </a:schemeClr>
              </a:solidFill>
              <a:effectLst/>
            </a:endParaRPr>
          </a:p>
        </p:txBody>
      </p:sp>
      <p:sp>
        <p:nvSpPr>
          <p:cNvPr id="1048628" name="文本框 8"/>
          <p:cNvSpPr txBox="1"/>
          <p:nvPr/>
        </p:nvSpPr>
        <p:spPr>
          <a:xfrm>
            <a:off x="387747" y="3110023"/>
            <a:ext cx="7315996" cy="1014730"/>
          </a:xfrm>
          <a:prstGeom prst="rect">
            <a:avLst/>
          </a:prstGeom>
          <a:noFill/>
        </p:spPr>
        <p:txBody>
          <a:bodyPr wrap="square">
            <a:spAutoFit/>
          </a:bodyPr>
          <a:lstStyle/>
          <a:p>
            <a:pPr algn="l" fontAlgn="base">
              <a:spcBef>
                <a:spcPct val="0"/>
              </a:spcBef>
              <a:spcAft>
                <a:spcPct val="0"/>
              </a:spcAft>
            </a:pPr>
            <a:r>
              <a:rPr lang="zh-CN" altLang="en-US" sz="6000" dirty="0">
                <a:solidFill>
                  <a:srgbClr val="345780"/>
                </a:solidFill>
                <a:latin typeface="+mn-ea"/>
                <a:sym typeface="+mn-ea"/>
              </a:rPr>
              <a:t>算法原理</a:t>
            </a:r>
            <a:endParaRPr lang="zh-CN" altLang="en-US" sz="6000" dirty="0">
              <a:blipFill dpi="0" rotWithShape="1">
                <a:blip r:embed="rId2"/>
                <a:srcRect/>
                <a:tile tx="0" ty="0" sx="100000" sy="100000" flip="none" algn="tr"/>
              </a:blipFill>
              <a:latin typeface="华光标题宋_CNKI" panose="02000500000000000000" pitchFamily="2" charset="-122"/>
              <a:ea typeface="华光标题宋_CNKI" panose="02000500000000000000" pitchFamily="2" charset="-122"/>
            </a:endParaRPr>
          </a:p>
        </p:txBody>
      </p:sp>
      <p:cxnSp>
        <p:nvCxnSpPr>
          <p:cNvPr id="3145734" name="直接连接符 11"/>
          <p:cNvCxnSpPr/>
          <p:nvPr/>
        </p:nvCxnSpPr>
        <p:spPr>
          <a:xfrm>
            <a:off x="5708337" y="6050179"/>
            <a:ext cx="64836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直接连接符 12"/>
          <p:cNvCxnSpPr/>
          <p:nvPr/>
        </p:nvCxnSpPr>
        <p:spPr>
          <a:xfrm>
            <a:off x="7495953" y="6544340"/>
            <a:ext cx="46960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6" name="直接连接符 15"/>
          <p:cNvCxnSpPr/>
          <p:nvPr/>
        </p:nvCxnSpPr>
        <p:spPr>
          <a:xfrm>
            <a:off x="11710341" y="3"/>
            <a:ext cx="0" cy="6857997"/>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矩形: 圆角 21"/>
          <p:cNvSpPr/>
          <p:nvPr/>
        </p:nvSpPr>
        <p:spPr>
          <a:xfrm>
            <a:off x="619468" y="4480560"/>
            <a:ext cx="11077502" cy="1572438"/>
          </a:xfrm>
          <a:prstGeom prst="roundRect">
            <a:avLst>
              <a:gd name="adj" fmla="val 6850"/>
            </a:avLst>
          </a:prstGeom>
          <a:solidFill>
            <a:schemeClr val="bg1"/>
          </a:solidFill>
          <a:ln>
            <a:noFill/>
          </a:ln>
          <a:effectLst>
            <a:outerShdw blurRad="762000" sx="101000" sy="101000" algn="ctr" rotWithShape="0">
              <a:schemeClr val="accent5">
                <a:lumMod val="40000"/>
                <a:lumOff val="6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66"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46"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49"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50"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41"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51" name="文本框 11"/>
          <p:cNvSpPr txBox="1"/>
          <p:nvPr/>
        </p:nvSpPr>
        <p:spPr>
          <a:xfrm>
            <a:off x="720312" y="522977"/>
            <a:ext cx="6093912" cy="82994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算法原理</a:t>
            </a:r>
            <a:endParaRPr lang="zh-CN" altLang="en-US" sz="2400" dirty="0">
              <a:blipFill dpi="0" rotWithShape="1">
                <a:blip r:embed="rId3"/>
                <a:srcRect/>
                <a:tile tx="0" ty="0" sx="100000" sy="100000" flip="none" algn="tr"/>
              </a:blipFill>
              <a:latin typeface="华光标题宋_CNKI" panose="02000500000000000000" pitchFamily="2" charset="-122"/>
              <a:ea typeface="华光标题宋_CNKI" panose="02000500000000000000" pitchFamily="2" charset="-122"/>
            </a:endParaRPr>
          </a:p>
          <a:p>
            <a:pPr fontAlgn="base">
              <a:spcBef>
                <a:spcPct val="0"/>
              </a:spcBef>
              <a:spcAft>
                <a:spcPct val="0"/>
              </a:spcAft>
            </a:pPr>
            <a:endParaRPr lang="zh-CN" altLang="en-US" sz="2400" dirty="0">
              <a:solidFill>
                <a:srgbClr val="2F547E"/>
              </a:solidFill>
              <a:latin typeface="华光标题宋_CNKI" panose="02000500000000000000" pitchFamily="2" charset="-122"/>
              <a:ea typeface="华光标题宋_CNKI" panose="02000500000000000000" pitchFamily="2" charset="-122"/>
            </a:endParaRPr>
          </a:p>
        </p:txBody>
      </p:sp>
      <p:graphicFrame>
        <p:nvGraphicFramePr>
          <p:cNvPr id="4194304" name="图表 17"/>
          <p:cNvGraphicFramePr/>
          <p:nvPr/>
        </p:nvGraphicFramePr>
        <p:xfrm>
          <a:off x="276870" y="1830959"/>
          <a:ext cx="4656455" cy="4093203"/>
        </p:xfrm>
        <a:graphic>
          <a:graphicData uri="http://schemas.openxmlformats.org/drawingml/2006/chart">
            <c:chart xmlns:c="http://schemas.openxmlformats.org/drawingml/2006/chart" xmlns:r="http://schemas.openxmlformats.org/officeDocument/2006/relationships" r:id="rId4"/>
          </a:graphicData>
        </a:graphic>
      </p:graphicFrame>
      <p:sp>
        <p:nvSpPr>
          <p:cNvPr id="1048652" name="矩形: 圆角 18"/>
          <p:cNvSpPr/>
          <p:nvPr/>
        </p:nvSpPr>
        <p:spPr>
          <a:xfrm>
            <a:off x="626476" y="1107344"/>
            <a:ext cx="1537302"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20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符号规则</a:t>
            </a:r>
          </a:p>
        </p:txBody>
      </p:sp>
      <p:cxnSp>
        <p:nvCxnSpPr>
          <p:cNvPr id="3145742" name="直接连接符 19"/>
          <p:cNvCxnSpPr/>
          <p:nvPr/>
        </p:nvCxnSpPr>
        <p:spPr>
          <a:xfrm>
            <a:off x="950371" y="1611598"/>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48653" name="任意多边形: 形状 20"/>
          <p:cNvSpPr/>
          <p:nvPr/>
        </p:nvSpPr>
        <p:spPr>
          <a:xfrm flipV="1">
            <a:off x="626476" y="6045114"/>
            <a:ext cx="11071129" cy="142065"/>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gradFill>
            <a:gsLst>
              <a:gs pos="30000">
                <a:schemeClr val="accent1"/>
              </a:gs>
              <a:gs pos="100000">
                <a:schemeClr val="accent1">
                  <a:lumMod val="40000"/>
                  <a:lumOff val="60000"/>
                </a:schemeClr>
              </a:gs>
            </a:gsLst>
            <a:lin ang="0" scaled="0"/>
          </a:gradFill>
          <a:ln>
            <a:no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 name="图片 3">
            <a:extLst>
              <a:ext uri="{FF2B5EF4-FFF2-40B4-BE49-F238E27FC236}">
                <a16:creationId xmlns:a16="http://schemas.microsoft.com/office/drawing/2014/main" id="{8303B6BC-DDE3-CD57-4AAB-6597B684AD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878" y="2257457"/>
            <a:ext cx="6648243" cy="24356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46"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49"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50"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41"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51" name="文本框 11"/>
          <p:cNvSpPr txBox="1"/>
          <p:nvPr/>
        </p:nvSpPr>
        <p:spPr>
          <a:xfrm>
            <a:off x="720312" y="522977"/>
            <a:ext cx="6093912" cy="829945"/>
          </a:xfrm>
          <a:prstGeom prst="rect">
            <a:avLst/>
          </a:prstGeom>
          <a:noFill/>
        </p:spPr>
        <p:txBody>
          <a:bodyPr wrap="square">
            <a:spAutoFit/>
          </a:bodyPr>
          <a:lstStyle/>
          <a:p>
            <a:pPr fontAlgn="base">
              <a:spcBef>
                <a:spcPct val="0"/>
              </a:spcBef>
              <a:spcAft>
                <a:spcPct val="0"/>
              </a:spcAft>
            </a:pPr>
            <a:r>
              <a:rPr lang="zh-CN" altLang="en-US" sz="2400" dirty="0">
                <a:solidFill>
                  <a:srgbClr val="345780"/>
                </a:solidFill>
                <a:latin typeface="+mn-ea"/>
                <a:sym typeface="+mn-ea"/>
              </a:rPr>
              <a:t>算法原理</a:t>
            </a:r>
            <a:endParaRPr lang="zh-CN" altLang="en-US" sz="2400" dirty="0">
              <a:blipFill dpi="0" rotWithShape="1">
                <a:blip r:embed="rId3"/>
                <a:srcRect/>
                <a:tile tx="0" ty="0" sx="100000" sy="100000" flip="none" algn="tr"/>
              </a:blipFill>
              <a:latin typeface="华光标题宋_CNKI" panose="02000500000000000000" pitchFamily="2" charset="-122"/>
              <a:ea typeface="华光标题宋_CNKI" panose="02000500000000000000" pitchFamily="2" charset="-122"/>
            </a:endParaRPr>
          </a:p>
          <a:p>
            <a:pPr fontAlgn="base">
              <a:spcBef>
                <a:spcPct val="0"/>
              </a:spcBef>
              <a:spcAft>
                <a:spcPct val="0"/>
              </a:spcAft>
            </a:pPr>
            <a:endParaRPr lang="zh-CN" altLang="en-US" sz="2400" dirty="0">
              <a:solidFill>
                <a:srgbClr val="2F547E"/>
              </a:solidFill>
              <a:latin typeface="华光标题宋_CNKI" panose="02000500000000000000" pitchFamily="2" charset="-122"/>
              <a:ea typeface="华光标题宋_CNKI" panose="02000500000000000000" pitchFamily="2" charset="-122"/>
            </a:endParaRPr>
          </a:p>
        </p:txBody>
      </p:sp>
      <p:sp>
        <p:nvSpPr>
          <p:cNvPr id="1048652" name="矩形: 圆角 18"/>
          <p:cNvSpPr/>
          <p:nvPr/>
        </p:nvSpPr>
        <p:spPr>
          <a:xfrm>
            <a:off x="778876" y="2871403"/>
            <a:ext cx="1537302"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zh-CN" sz="2000" b="1" spc="100" dirty="0" err="1">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NetSMF</a:t>
            </a:r>
            <a:endParaRPr lang="zh-CN" altLang="en-US" sz="20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42" name="直接连接符 19"/>
          <p:cNvCxnSpPr/>
          <p:nvPr/>
        </p:nvCxnSpPr>
        <p:spPr>
          <a:xfrm>
            <a:off x="1003188" y="3349863"/>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48653" name="任意多边形: 形状 20"/>
          <p:cNvSpPr/>
          <p:nvPr/>
        </p:nvSpPr>
        <p:spPr>
          <a:xfrm flipV="1">
            <a:off x="626476" y="6488729"/>
            <a:ext cx="11071129" cy="142065"/>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gradFill>
            <a:gsLst>
              <a:gs pos="30000">
                <a:schemeClr val="accent1"/>
              </a:gs>
              <a:gs pos="100000">
                <a:schemeClr val="accent1">
                  <a:lumMod val="40000"/>
                  <a:lumOff val="60000"/>
                </a:schemeClr>
              </a:gs>
            </a:gsLst>
            <a:lin ang="0" scaled="0"/>
          </a:gradFill>
          <a:ln>
            <a:no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文本框 2">
            <a:extLst>
              <a:ext uri="{FF2B5EF4-FFF2-40B4-BE49-F238E27FC236}">
                <a16:creationId xmlns:a16="http://schemas.microsoft.com/office/drawing/2014/main" id="{BA9519C5-79FF-FA55-DA99-1F3BF26355FD}"/>
              </a:ext>
            </a:extLst>
          </p:cNvPr>
          <p:cNvSpPr txBox="1"/>
          <p:nvPr/>
        </p:nvSpPr>
        <p:spPr>
          <a:xfrm>
            <a:off x="718653" y="1777275"/>
            <a:ext cx="6750456" cy="1200329"/>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我们从</a:t>
            </a:r>
            <a:r>
              <a:rPr lang="en-US" altLang="zh-CN" b="0" i="0" dirty="0" err="1">
                <a:solidFill>
                  <a:srgbClr val="000000"/>
                </a:solidFill>
                <a:effectLst/>
                <a:latin typeface="Arial" panose="020B0604020202020204" pitchFamily="34" charset="0"/>
              </a:rPr>
              <a:t>NetMF</a:t>
            </a:r>
            <a:r>
              <a:rPr lang="zh-CN" altLang="en-US" b="0" i="0" dirty="0">
                <a:solidFill>
                  <a:srgbClr val="000000"/>
                </a:solidFill>
                <a:effectLst/>
                <a:latin typeface="Arial" panose="020B0604020202020204" pitchFamily="34" charset="0"/>
              </a:rPr>
              <a:t>中引入的矩阵分解方法，大多数网络嵌入方法，包括</a:t>
            </a:r>
            <a:r>
              <a:rPr lang="en-US" altLang="zh-CN" b="0" i="0" dirty="0" err="1">
                <a:solidFill>
                  <a:srgbClr val="000000"/>
                </a:solidFill>
                <a:effectLst/>
                <a:latin typeface="Arial" panose="020B0604020202020204" pitchFamily="34" charset="0"/>
              </a:rPr>
              <a:t>DeepWalk</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LINE</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node2vec</a:t>
            </a:r>
            <a:r>
              <a:rPr lang="zh-CN" altLang="en-US" b="0" i="0" dirty="0">
                <a:solidFill>
                  <a:srgbClr val="000000"/>
                </a:solidFill>
                <a:effectLst/>
                <a:latin typeface="Arial" panose="020B0604020202020204" pitchFamily="34" charset="0"/>
              </a:rPr>
              <a:t>，都可以描述为分解邻接矩阵的矩阵多项式</a:t>
            </a:r>
            <a:r>
              <a:rPr lang="en-US" altLang="zh-CN" dirty="0">
                <a:solidFill>
                  <a:srgbClr val="000000"/>
                </a:solidFill>
                <a:latin typeface="Arial" panose="020B0604020202020204" pitchFamily="34" charset="0"/>
              </a:rPr>
              <a:t>A</a:t>
            </a:r>
            <a:r>
              <a:rPr lang="zh-CN" altLang="en-US" b="0" i="0" dirty="0">
                <a:solidFill>
                  <a:srgbClr val="000000"/>
                </a:solidFill>
                <a:effectLst/>
                <a:latin typeface="Arial" panose="020B0604020202020204" pitchFamily="34" charset="0"/>
              </a:rPr>
              <a:t>和度矩阵</a:t>
            </a:r>
            <a:r>
              <a:rPr lang="en-US" altLang="zh-CN" dirty="0">
                <a:solidFill>
                  <a:srgbClr val="000000"/>
                </a:solidFill>
                <a:latin typeface="Arial" panose="020B0604020202020204" pitchFamily="34" charset="0"/>
              </a:rPr>
              <a:t>D</a:t>
            </a:r>
            <a:r>
              <a:rPr lang="zh-CN" altLang="en-US" b="0" i="0" dirty="0">
                <a:solidFill>
                  <a:srgbClr val="000000"/>
                </a:solidFill>
                <a:effectLst/>
                <a:latin typeface="Arial" panose="020B0604020202020204" pitchFamily="34" charset="0"/>
              </a:rPr>
              <a:t>中的。</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这篇论文的核心结果是</a:t>
            </a:r>
            <a:r>
              <a:rPr lang="en-US" altLang="zh-CN" b="0" i="0" dirty="0" err="1">
                <a:solidFill>
                  <a:srgbClr val="000000"/>
                </a:solidFill>
                <a:effectLst/>
                <a:latin typeface="Arial" panose="020B0604020202020204" pitchFamily="34" charset="0"/>
              </a:rPr>
              <a:t>DeepWalk</a:t>
            </a:r>
            <a:r>
              <a:rPr lang="zh-CN" altLang="en-US" b="0" i="0" dirty="0">
                <a:solidFill>
                  <a:srgbClr val="000000"/>
                </a:solidFill>
                <a:effectLst/>
                <a:latin typeface="Arial" panose="020B0604020202020204" pitchFamily="34" charset="0"/>
              </a:rPr>
              <a:t>可以被视为近似分解以下矩阵。</a:t>
            </a:r>
            <a:r>
              <a:rPr lang="en-US" altLang="zh-CN"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trunc_log</a:t>
            </a:r>
            <a:r>
              <a:rPr lang="en-US" altLang="zh-CN" b="0" i="0" dirty="0">
                <a:solidFill>
                  <a:srgbClr val="000000"/>
                </a:solidFill>
                <a:effectLst/>
                <a:latin typeface="Arial" panose="020B0604020202020204" pitchFamily="34" charset="0"/>
              </a:rPr>
              <a:t>(</a:t>
            </a:r>
            <a:r>
              <a:rPr lang="en-US" altLang="ko-KR" b="0" i="0" dirty="0">
                <a:solidFill>
                  <a:srgbClr val="000000"/>
                </a:solidFill>
                <a:effectLst/>
                <a:latin typeface="Arial" panose="020B0604020202020204" pitchFamily="34" charset="0"/>
              </a:rPr>
              <a:t>) = </a:t>
            </a:r>
            <a:r>
              <a:rPr lang="en-US" altLang="zh-CN" b="0" i="0" dirty="0">
                <a:solidFill>
                  <a:srgbClr val="000000"/>
                </a:solidFill>
                <a:effectLst/>
                <a:latin typeface="Arial" panose="020B0604020202020204" pitchFamily="34" charset="0"/>
              </a:rPr>
              <a:t>max{0, log </a:t>
            </a:r>
            <a:r>
              <a:rPr lang="en-US" altLang="ko-KR" b="0" i="0" dirty="0">
                <a:solidFill>
                  <a:srgbClr val="000000"/>
                </a:solidFill>
                <a:effectLst/>
                <a:latin typeface="Arial" panose="020B0604020202020204" pitchFamily="34" charset="0"/>
              </a:rPr>
              <a:t>})</a:t>
            </a:r>
            <a:endParaRPr lang="zh-CN" altLang="en-US" dirty="0"/>
          </a:p>
        </p:txBody>
      </p:sp>
      <p:pic>
        <p:nvPicPr>
          <p:cNvPr id="6" name="图片 5">
            <a:extLst>
              <a:ext uri="{FF2B5EF4-FFF2-40B4-BE49-F238E27FC236}">
                <a16:creationId xmlns:a16="http://schemas.microsoft.com/office/drawing/2014/main" id="{00656A87-05B2-50E9-2FF4-6D49C3953B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7092" y="1858839"/>
            <a:ext cx="4694275" cy="941086"/>
          </a:xfrm>
          <a:prstGeom prst="rect">
            <a:avLst/>
          </a:prstGeom>
        </p:spPr>
      </p:pic>
      <p:sp>
        <p:nvSpPr>
          <p:cNvPr id="7" name="矩形: 圆角 18">
            <a:extLst>
              <a:ext uri="{FF2B5EF4-FFF2-40B4-BE49-F238E27FC236}">
                <a16:creationId xmlns:a16="http://schemas.microsoft.com/office/drawing/2014/main" id="{2C5586FB-8392-637C-423A-372FD1586D01}"/>
              </a:ext>
            </a:extLst>
          </p:cNvPr>
          <p:cNvSpPr/>
          <p:nvPr/>
        </p:nvSpPr>
        <p:spPr>
          <a:xfrm>
            <a:off x="778876" y="1273495"/>
            <a:ext cx="1537302"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zh-CN" sz="2000" b="1" spc="100" dirty="0" err="1">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NetMF</a:t>
            </a:r>
            <a:endParaRPr lang="zh-CN" altLang="en-US" sz="20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8" name="直接连接符 19">
            <a:extLst>
              <a:ext uri="{FF2B5EF4-FFF2-40B4-BE49-F238E27FC236}">
                <a16:creationId xmlns:a16="http://schemas.microsoft.com/office/drawing/2014/main" id="{560B1DA4-127F-1BE3-6D86-0B1AC1F91E2C}"/>
              </a:ext>
            </a:extLst>
          </p:cNvPr>
          <p:cNvCxnSpPr/>
          <p:nvPr/>
        </p:nvCxnSpPr>
        <p:spPr>
          <a:xfrm>
            <a:off x="1003188" y="1763998"/>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7BB3CE-D5E0-D2A0-2433-BF571A820E13}"/>
              </a:ext>
            </a:extLst>
          </p:cNvPr>
          <p:cNvSpPr txBox="1"/>
          <p:nvPr/>
        </p:nvSpPr>
        <p:spPr>
          <a:xfrm>
            <a:off x="716715" y="3526888"/>
            <a:ext cx="6480789" cy="923330"/>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通过实验证明，通过重复</a:t>
            </a:r>
            <a:r>
              <a:rPr lang="en-US" altLang="zh-CN" b="0" i="0" dirty="0" err="1">
                <a:solidFill>
                  <a:srgbClr val="000000"/>
                </a:solidFill>
                <a:effectLst/>
                <a:latin typeface="Arial" panose="020B0604020202020204" pitchFamily="34" charset="0"/>
              </a:rPr>
              <a:t>PathSampling</a:t>
            </a:r>
            <a:r>
              <a:rPr lang="zh-CN" altLang="en-US" b="0" i="0" dirty="0">
                <a:solidFill>
                  <a:srgbClr val="000000"/>
                </a:solidFill>
                <a:effectLst/>
                <a:latin typeface="Arial" panose="020B0604020202020204" pitchFamily="34" charset="0"/>
              </a:rPr>
              <a:t>算法生成的矩阵可以代替</a:t>
            </a:r>
            <a:r>
              <a:rPr lang="en-US" altLang="zh-CN" b="0" i="0" dirty="0" err="1">
                <a:solidFill>
                  <a:srgbClr val="000000"/>
                </a:solidFill>
                <a:effectLst/>
                <a:latin typeface="Arial" panose="020B0604020202020204" pitchFamily="34" charset="0"/>
              </a:rPr>
              <a:t>NetMF</a:t>
            </a:r>
            <a:r>
              <a:rPr lang="zh-CN" altLang="en-US" b="0" i="0" dirty="0">
                <a:solidFill>
                  <a:srgbClr val="000000"/>
                </a:solidFill>
                <a:effectLst/>
                <a:latin typeface="Arial" panose="020B0604020202020204" pitchFamily="34" charset="0"/>
              </a:rPr>
              <a:t>使用的密集随机游动矩阵。改进</a:t>
            </a:r>
            <a:r>
              <a:rPr lang="en-US" altLang="zh-CN" b="0" i="0" dirty="0" err="1">
                <a:solidFill>
                  <a:srgbClr val="000000"/>
                </a:solidFill>
                <a:effectLst/>
                <a:latin typeface="Arial" panose="020B0604020202020204" pitchFamily="34" charset="0"/>
              </a:rPr>
              <a:t>NetSMF</a:t>
            </a:r>
            <a:r>
              <a:rPr lang="zh-CN" altLang="en-US" b="0" i="0" dirty="0">
                <a:solidFill>
                  <a:srgbClr val="000000"/>
                </a:solidFill>
                <a:effectLst/>
                <a:latin typeface="Arial" panose="020B0604020202020204" pitchFamily="34" charset="0"/>
              </a:rPr>
              <a:t>的可扩展性，特别是随机游动的有效采样，是</a:t>
            </a:r>
            <a:r>
              <a:rPr lang="zh-CN" altLang="en-US" dirty="0">
                <a:solidFill>
                  <a:srgbClr val="000000"/>
                </a:solidFill>
                <a:latin typeface="Arial" panose="020B0604020202020204" pitchFamily="34" charset="0"/>
              </a:rPr>
              <a:t>本文</a:t>
            </a:r>
            <a:r>
              <a:rPr lang="zh-CN" altLang="en-US" b="0" i="0" dirty="0">
                <a:solidFill>
                  <a:srgbClr val="000000"/>
                </a:solidFill>
                <a:effectLst/>
                <a:latin typeface="Arial" panose="020B0604020202020204" pitchFamily="34" charset="0"/>
              </a:rPr>
              <a:t>系统的出发点。</a:t>
            </a:r>
            <a:endParaRPr lang="zh-CN" altLang="en-US" dirty="0"/>
          </a:p>
        </p:txBody>
      </p:sp>
      <p:pic>
        <p:nvPicPr>
          <p:cNvPr id="12" name="图片 11">
            <a:extLst>
              <a:ext uri="{FF2B5EF4-FFF2-40B4-BE49-F238E27FC236}">
                <a16:creationId xmlns:a16="http://schemas.microsoft.com/office/drawing/2014/main" id="{40BBAEF0-353E-35DC-7AA1-5B6A8B979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8050" y="2881489"/>
            <a:ext cx="4861166" cy="1758490"/>
          </a:xfrm>
          <a:prstGeom prst="rect">
            <a:avLst/>
          </a:prstGeom>
        </p:spPr>
      </p:pic>
      <p:sp>
        <p:nvSpPr>
          <p:cNvPr id="15" name="矩形: 圆角 18">
            <a:extLst>
              <a:ext uri="{FF2B5EF4-FFF2-40B4-BE49-F238E27FC236}">
                <a16:creationId xmlns:a16="http://schemas.microsoft.com/office/drawing/2014/main" id="{6606F86D-4CE2-1CF0-C339-0005F1906E06}"/>
              </a:ext>
            </a:extLst>
          </p:cNvPr>
          <p:cNvSpPr/>
          <p:nvPr/>
        </p:nvSpPr>
        <p:spPr>
          <a:xfrm>
            <a:off x="778876" y="4273222"/>
            <a:ext cx="1537302"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zh-CN" sz="2000" b="1" spc="100" dirty="0" err="1">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ProNE</a:t>
            </a:r>
            <a:endParaRPr lang="zh-CN" altLang="en-US" sz="20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6" name="直接连接符 19">
            <a:extLst>
              <a:ext uri="{FF2B5EF4-FFF2-40B4-BE49-F238E27FC236}">
                <a16:creationId xmlns:a16="http://schemas.microsoft.com/office/drawing/2014/main" id="{F1051424-3450-F1CA-8D94-AFE71AD08A23}"/>
              </a:ext>
            </a:extLst>
          </p:cNvPr>
          <p:cNvCxnSpPr/>
          <p:nvPr/>
        </p:nvCxnSpPr>
        <p:spPr>
          <a:xfrm>
            <a:off x="1003188" y="4751641"/>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2C038A33-86DF-6022-E127-D668BD862B71}"/>
              </a:ext>
            </a:extLst>
          </p:cNvPr>
          <p:cNvSpPr txBox="1"/>
          <p:nvPr/>
        </p:nvSpPr>
        <p:spPr>
          <a:xfrm>
            <a:off x="778876" y="4809347"/>
            <a:ext cx="6097508" cy="646331"/>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提出首先对矩阵进行奇异值分解（</a:t>
            </a:r>
            <a:r>
              <a:rPr lang="en-US" altLang="zh-CN" b="0" i="0" dirty="0">
                <a:solidFill>
                  <a:srgbClr val="000000"/>
                </a:solidFill>
                <a:effectLst/>
                <a:latin typeface="Arial" panose="020B0604020202020204" pitchFamily="34" charset="0"/>
              </a:rPr>
              <a:t>SVD)</a:t>
            </a:r>
            <a:r>
              <a:rPr lang="zh-CN" altLang="en-US" b="0" i="0" dirty="0">
                <a:solidFill>
                  <a:srgbClr val="000000"/>
                </a:solidFill>
                <a:effectLst/>
                <a:latin typeface="Arial" panose="020B0604020202020204" pitchFamily="34" charset="0"/>
              </a:rPr>
              <a:t>，通过公式得到调制归一化拉普拉斯图</a:t>
            </a:r>
            <a:endParaRPr lang="zh-CN" altLang="en-US" dirty="0"/>
          </a:p>
        </p:txBody>
      </p:sp>
      <p:pic>
        <p:nvPicPr>
          <p:cNvPr id="21" name="图片 20">
            <a:extLst>
              <a:ext uri="{FF2B5EF4-FFF2-40B4-BE49-F238E27FC236}">
                <a16:creationId xmlns:a16="http://schemas.microsoft.com/office/drawing/2014/main" id="{F66129A8-1A20-4B41-2B15-CFD9A97A78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7857" y="4845226"/>
            <a:ext cx="3787784" cy="653067"/>
          </a:xfrm>
          <a:prstGeom prst="rect">
            <a:avLst/>
          </a:prstGeom>
        </p:spPr>
      </p:pic>
    </p:spTree>
    <p:extLst>
      <p:ext uri="{BB962C8B-B14F-4D97-AF65-F5344CB8AC3E}">
        <p14:creationId xmlns:p14="http://schemas.microsoft.com/office/powerpoint/2010/main" val="40818513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2358</Words>
  <Application>Microsoft Office PowerPoint</Application>
  <PresentationFormat>宽屏</PresentationFormat>
  <Paragraphs>113</Paragraphs>
  <Slides>26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等线 Light</vt:lpstr>
      <vt:lpstr>华光标题宋_CNKI</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 天田</dc:creator>
  <cp:lastModifiedBy>zhao jinglin</cp:lastModifiedBy>
  <cp:revision>23</cp:revision>
  <dcterms:created xsi:type="dcterms:W3CDTF">2022-10-12T14:54:54Z</dcterms:created>
  <dcterms:modified xsi:type="dcterms:W3CDTF">2022-12-22T00:09:33Z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44C0FEC3075274D73ED54663B4EFD3FC</vt:lpwstr>
  </property>
  <property fmtid="{D5CDD505-2E9C-101B-9397-08002B2CF9AE}" pid="3" name="KSOProductBuildVer">
    <vt:lpwstr>2052-4.6.1.7451</vt:lpwstr>
  </property>
</Properties>
</file>