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.xml" ContentType="application/vnd.openxmlformats-officedocument.presentationml.notesSlide+xml"/>
  <Override PartName="/ppt/tags/tag66.xml" ContentType="application/vnd.openxmlformats-officedocument.presentationml.tags+xml"/>
  <Override PartName="/ppt/notesSlides/notesSlide2.xml" ContentType="application/vnd.openxmlformats-officedocument.presentationml.notesSlide+xml"/>
  <Override PartName="/ppt/tags/tag67.xml" ContentType="application/vnd.openxmlformats-officedocument.presentationml.tags+xml"/>
  <Override PartName="/ppt/notesSlides/notesSlide3.xml" ContentType="application/vnd.openxmlformats-officedocument.presentationml.notesSlide+xml"/>
  <Override PartName="/ppt/tags/tag68.xml" ContentType="application/vnd.openxmlformats-officedocument.presentationml.tags+xml"/>
  <Override PartName="/ppt/notesSlides/notesSlide4.xml" ContentType="application/vnd.openxmlformats-officedocument.presentationml.notesSlide+xml"/>
  <Override PartName="/ppt/tags/tag69.xml" ContentType="application/vnd.openxmlformats-officedocument.presentationml.tags+xml"/>
  <Override PartName="/ppt/notesSlides/notesSlide5.xml" ContentType="application/vnd.openxmlformats-officedocument.presentationml.notesSlide+xml"/>
  <Override PartName="/ppt/tags/tag70.xml" ContentType="application/vnd.openxmlformats-officedocument.presentationml.tags+xml"/>
  <Override PartName="/ppt/notesSlides/notesSlide6.xml" ContentType="application/vnd.openxmlformats-officedocument.presentationml.notesSlide+xml"/>
  <Override PartName="/ppt/tags/tag71.xml" ContentType="application/vnd.openxmlformats-officedocument.presentationml.tags+xml"/>
  <Override PartName="/ppt/notesSlides/notesSlide7.xml" ContentType="application/vnd.openxmlformats-officedocument.presentationml.notesSlide+xml"/>
  <Override PartName="/ppt/tags/tag72.xml" ContentType="application/vnd.openxmlformats-officedocument.presentationml.tags+xml"/>
  <Override PartName="/ppt/notesSlides/notesSlide8.xml" ContentType="application/vnd.openxmlformats-officedocument.presentationml.notesSlide+xml"/>
  <Override PartName="/ppt/tags/tag73.xml" ContentType="application/vnd.openxmlformats-officedocument.presentationml.tags+xml"/>
  <Override PartName="/ppt/notesSlides/notesSlide9.xml" ContentType="application/vnd.openxmlformats-officedocument.presentationml.notesSlide+xml"/>
  <Override PartName="/ppt/tags/tag74.xml" ContentType="application/vnd.openxmlformats-officedocument.presentationml.tags+xml"/>
  <Override PartName="/ppt/notesSlides/notesSlide10.xml" ContentType="application/vnd.openxmlformats-officedocument.presentationml.notesSlide+xml"/>
  <Override PartName="/ppt/tags/tag75.xml" ContentType="application/vnd.openxmlformats-officedocument.presentationml.tags+xml"/>
  <Override PartName="/ppt/notesSlides/notesSlide11.xml" ContentType="application/vnd.openxmlformats-officedocument.presentationml.notesSlide+xml"/>
  <Override PartName="/ppt/tags/tag76.xml" ContentType="application/vnd.openxmlformats-officedocument.presentationml.tags+xml"/>
  <Override PartName="/ppt/notesSlides/notesSlide12.xml" ContentType="application/vnd.openxmlformats-officedocument.presentationml.notesSlide+xml"/>
  <Override PartName="/ppt/tags/tag77.xml" ContentType="application/vnd.openxmlformats-officedocument.presentationml.tags+xml"/>
  <Override PartName="/ppt/notesSlides/notesSlide13.xml" ContentType="application/vnd.openxmlformats-officedocument.presentationml.notesSlide+xml"/>
  <Override PartName="/ppt/tags/tag78.xml" ContentType="application/vnd.openxmlformats-officedocument.presentationml.tags+xml"/>
  <Override PartName="/ppt/notesSlides/notesSlide14.xml" ContentType="application/vnd.openxmlformats-officedocument.presentationml.notesSlide+xml"/>
  <Override PartName="/ppt/tags/tag79.xml" ContentType="application/vnd.openxmlformats-officedocument.presentationml.tags+xml"/>
  <Override PartName="/ppt/notesSlides/notesSlide15.xml" ContentType="application/vnd.openxmlformats-officedocument.presentationml.notesSlide+xml"/>
  <Override PartName="/ppt/tags/tag80.xml" ContentType="application/vnd.openxmlformats-officedocument.presentationml.tags+xml"/>
  <Override PartName="/ppt/notesSlides/notesSlide16.xml" ContentType="application/vnd.openxmlformats-officedocument.presentationml.notesSlide+xml"/>
  <Override PartName="/ppt/tags/tag81.xml" ContentType="application/vnd.openxmlformats-officedocument.presentationml.tags+xml"/>
  <Override PartName="/ppt/notesSlides/notesSlide17.xml" ContentType="application/vnd.openxmlformats-officedocument.presentationml.notesSlide+xml"/>
  <Override PartName="/ppt/tags/tag82.xml" ContentType="application/vnd.openxmlformats-officedocument.presentationml.tags+xml"/>
  <Override PartName="/ppt/notesSlides/notesSlide18.xml" ContentType="application/vnd.openxmlformats-officedocument.presentationml.notesSlide+xml"/>
  <Override PartName="/ppt/tags/tag83.xml" ContentType="application/vnd.openxmlformats-officedocument.presentationml.tags+xml"/>
  <Override PartName="/ppt/notesSlides/notesSlide19.xml" ContentType="application/vnd.openxmlformats-officedocument.presentationml.notesSlide+xml"/>
  <Override PartName="/ppt/tags/tag84.xml" ContentType="application/vnd.openxmlformats-officedocument.presentationml.tags+xml"/>
  <Override PartName="/ppt/notesSlides/notesSlide20.xml" ContentType="application/vnd.openxmlformats-officedocument.presentationml.notesSlide+xml"/>
  <Override PartName="/ppt/tags/tag85.xml" ContentType="application/vnd.openxmlformats-officedocument.presentationml.tags+xml"/>
  <Override PartName="/ppt/notesSlides/notesSlide21.xml" ContentType="application/vnd.openxmlformats-officedocument.presentationml.notesSlide+xml"/>
  <Override PartName="/ppt/tags/tag86.xml" ContentType="application/vnd.openxmlformats-officedocument.presentationml.tags+xml"/>
  <Override PartName="/ppt/notesSlides/notesSlide22.xml" ContentType="application/vnd.openxmlformats-officedocument.presentationml.notesSlide+xml"/>
  <Override PartName="/ppt/tags/tag87.xml" ContentType="application/vnd.openxmlformats-officedocument.presentationml.tags+xml"/>
  <Override PartName="/ppt/notesSlides/notesSlide23.xml" ContentType="application/vnd.openxmlformats-officedocument.presentationml.notesSlide+xml"/>
  <Override PartName="/ppt/tags/tag88.xml" ContentType="application/vnd.openxmlformats-officedocument.presentationml.tags+xml"/>
  <Override PartName="/ppt/notesSlides/notesSlide24.xml" ContentType="application/vnd.openxmlformats-officedocument.presentationml.notesSlide+xml"/>
  <Override PartName="/ppt/tags/tag89.xml" ContentType="application/vnd.openxmlformats-officedocument.presentationml.tags+xml"/>
  <Override PartName="/ppt/notesSlides/notesSlide25.xml" ContentType="application/vnd.openxmlformats-officedocument.presentationml.notesSlide+xml"/>
  <Override PartName="/ppt/tags/tag90.xml" ContentType="application/vnd.openxmlformats-officedocument.presentationml.tags+xml"/>
  <Override PartName="/ppt/notesSlides/notesSlide26.xml" ContentType="application/vnd.openxmlformats-officedocument.presentationml.notesSlide+xml"/>
  <Override PartName="/ppt/tags/tag91.xml" ContentType="application/vnd.openxmlformats-officedocument.presentationml.tags+xml"/>
  <Override PartName="/ppt/notesSlides/notesSlide27.xml" ContentType="application/vnd.openxmlformats-officedocument.presentationml.notesSlide+xml"/>
  <Override PartName="/ppt/tags/tag92.xml" ContentType="application/vnd.openxmlformats-officedocument.presentationml.tags+xml"/>
  <Override PartName="/ppt/notesSlides/notesSlide28.xml" ContentType="application/vnd.openxmlformats-officedocument.presentationml.notesSlide+xml"/>
  <Override PartName="/ppt/tags/tag9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96" r:id="rId3"/>
    <p:sldId id="267" r:id="rId4"/>
    <p:sldId id="280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264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57A"/>
    <a:srgbClr val="575053"/>
    <a:srgbClr val="4FA1E8"/>
    <a:srgbClr val="E8F5FD"/>
    <a:srgbClr val="D9EBFF"/>
    <a:srgbClr val="F5F7F9"/>
    <a:srgbClr val="FFFFFF"/>
    <a:srgbClr val="848EAC"/>
    <a:srgbClr val="A12B10"/>
    <a:srgbClr val="248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8" autoAdjust="0"/>
    <p:restoredTop sz="69736" autoAdjust="0"/>
  </p:normalViewPr>
  <p:slideViewPr>
    <p:cSldViewPr snapToGrid="0">
      <p:cViewPr varScale="1">
        <p:scale>
          <a:sx n="64" d="100"/>
          <a:sy n="64" d="100"/>
        </p:scale>
        <p:origin x="1348" y="36"/>
      </p:cViewPr>
      <p:guideLst>
        <p:guide orient="horz" pos="2180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假设一个</a:t>
            </a:r>
            <a:r>
              <a:rPr lang="en-US" altLang="zh-CN" dirty="0">
                <a:sym typeface="+mn-ea"/>
              </a:rPr>
              <a:t>M</a:t>
            </a:r>
            <a:r>
              <a:rPr lang="zh-CN" altLang="en-US" dirty="0">
                <a:sym typeface="+mn-ea"/>
              </a:rPr>
              <a:t>比特的信息由两个</a:t>
            </a:r>
            <a:r>
              <a:rPr lang="en-US" altLang="zh-CN" dirty="0">
                <a:sym typeface="+mn-ea"/>
              </a:rPr>
              <a:t>M/2</a:t>
            </a:r>
            <a:r>
              <a:rPr lang="zh-CN" altLang="en-US" dirty="0">
                <a:sym typeface="+mn-ea"/>
              </a:rPr>
              <a:t>的包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组成，此时再生成一个包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c=A</a:t>
            </a:r>
            <a:r>
              <a:rPr lang="zh-CN" altLang="en-US" dirty="0">
                <a:sym typeface="+mn-ea"/>
              </a:rPr>
              <a:t>按位异或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，将这三个包在三条不同的路径中发送，接收方只要接收到三个包中最先到的两个包，就能解码出要发送的信息。此时，在网络中发送了</a:t>
            </a:r>
            <a:r>
              <a:rPr lang="en-US" altLang="zh-CN" dirty="0">
                <a:sym typeface="+mn-ea"/>
              </a:rPr>
              <a:t>3/2M</a:t>
            </a:r>
            <a:r>
              <a:rPr lang="zh-CN" altLang="en-US" dirty="0">
                <a:sym typeface="+mn-ea"/>
              </a:rPr>
              <a:t>比特的数据，因此编码率是</a:t>
            </a:r>
            <a:r>
              <a:rPr lang="en-US" altLang="zh-CN" dirty="0">
                <a:sym typeface="+mn-ea"/>
              </a:rPr>
              <a:t>3/2</a:t>
            </a:r>
            <a:r>
              <a:rPr lang="zh-CN" altLang="en-US" dirty="0">
                <a:sym typeface="+mn-ea"/>
              </a:rPr>
              <a:t>。在这种情况下，即使一些编码的数据包丢失，原始数据包仍然可以在接收方重建，不再需要因为数据包丢失触发重传超时机制，解决了长尾延迟的问题。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通过迭代寻找度为1的已编码包。就可以恢复原始信息。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cloudburst</a:t>
            </a:r>
            <a:r>
              <a:rPr lang="zh-CN" altLang="en-US" dirty="0">
                <a:sym typeface="+mn-ea"/>
              </a:rPr>
              <a:t>将编码后的数据包在多条路径上传播，这就无意识地利用了现代DCN中丰富的路径多样性。由于编码后的数据包在多条路径上传播，不会因为哈希碰撞导致传输的数据在某些路径上拥堵，避免了长尾延迟。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当数据包被纠删编码时，丢掉一些并不是问题，因为信息可以通过从源头发送的数据包的子集恢复。积极丢弃通过将Cloudburst和其他流量的缓冲区分开，并将Cloudburst流量的缓冲区使用量限制到最低来实现。这可以保护其他流量不受Cloudburst流量的影响。因此，Cloudburst流量的扇入突发不再影响浅共享缓冲区交换机上的其他流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由于</a:t>
            </a:r>
            <a:r>
              <a:rPr lang="en-US" altLang="zh-CN" dirty="0">
                <a:sym typeface="+mn-ea"/>
              </a:rPr>
              <a:t>cloudburst</a:t>
            </a:r>
            <a:r>
              <a:rPr lang="zh-CN" altLang="en-US" dirty="0">
                <a:sym typeface="+mn-ea"/>
              </a:rPr>
              <a:t>没有确认帧，发送方在接收到</a:t>
            </a:r>
            <a:r>
              <a:rPr lang="en-US" altLang="zh-CN" dirty="0">
                <a:sym typeface="+mn-ea"/>
              </a:rPr>
              <a:t>STOP</a:t>
            </a:r>
            <a:r>
              <a:rPr lang="zh-CN" altLang="en-US" dirty="0">
                <a:sym typeface="+mn-ea"/>
              </a:rPr>
              <a:t>信号之前会一直发送编码包，可能导致网络过载。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低延迟的信息传递对于数据中心网络（DCN）中的许多应用来说至关重要。</a:t>
            </a:r>
            <a:r>
              <a:rPr lang="zh-CN" altLang="en-US" dirty="0"/>
              <a:t>像</a:t>
            </a:r>
            <a:r>
              <a:rPr lang="en-US" altLang="zh-CN" dirty="0"/>
              <a:t>google</a:t>
            </a:r>
            <a:r>
              <a:rPr lang="zh-CN" altLang="en-US" dirty="0"/>
              <a:t>的网页搜索，抖音的推荐系统，</a:t>
            </a:r>
            <a:r>
              <a:rPr lang="en-US" altLang="zh-CN" dirty="0"/>
              <a:t>meta</a:t>
            </a:r>
            <a:r>
              <a:rPr lang="zh-CN" altLang="en-US" dirty="0"/>
              <a:t>的在线广告，这些应用通常是面向用户的，但长尾延迟问题会降低用户体验，并造成经济损失。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不难想象，随着编码的度数增加，会增加解码的开销，但是编码的开销会减少，因为一个编码包包含了更多的原始包信息。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我们看到，与DCTCP相比，在2000个请求每秒时，尾延迟长了51.12%。这是由于编码数据包的积极发送，但只有单队列所造成的排队现象。</a:t>
            </a:r>
          </a:p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相比，在所有负载中，5KB信息的尾延迟降低了44.52%。</a:t>
            </a:r>
          </a:p>
          <a:p>
            <a:r>
              <a:rPr lang="zh-CN" altLang="en-US" dirty="0">
                <a:sym typeface="+mn-ea"/>
              </a:rPr>
              <a:t>B在短信息方面优于DCTCP(5KB的尾延迟降低16.24%)</a:t>
            </a:r>
          </a:p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>
                <a:sym typeface="+mn-ea"/>
              </a:rPr>
              <a:t>对于20KB和93KB的信息，C与DCTCP相似。对于5KB的短信息，C的</a:t>
            </a:r>
            <a:r>
              <a:rPr lang="zh-CN" dirty="0">
                <a:sym typeface="+mn-ea"/>
              </a:rPr>
              <a:t>尾</a:t>
            </a:r>
            <a:r>
              <a:rPr dirty="0">
                <a:sym typeface="+mn-ea"/>
              </a:rPr>
              <a:t>延迟比DCTCP的短51.42%。因为DCTCP依靠超时来发现短消息的数据包丢失。相比之下，C主动地重传编码的数据包。</a:t>
            </a:r>
          </a:p>
          <a:p>
            <a:r>
              <a:rPr dirty="0">
                <a:sym typeface="+mn-ea"/>
              </a:rPr>
              <a:t>与DCTCP相比，Cloudburst</a:t>
            </a:r>
            <a:r>
              <a:rPr lang="zh-CN" dirty="0">
                <a:sym typeface="+mn-ea"/>
              </a:rPr>
              <a:t>平均</a:t>
            </a:r>
            <a:r>
              <a:rPr dirty="0">
                <a:sym typeface="+mn-ea"/>
              </a:rPr>
              <a:t>减少了75.32%的尾部延迟。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>
                <a:sym typeface="+mn-ea"/>
              </a:rPr>
              <a:t>我们将Cloudburst与现有的可在DCN中实现的方案进行比较。</a:t>
            </a:r>
            <a:r>
              <a:rPr lang="en-US" dirty="0">
                <a:sym typeface="+mn-ea"/>
              </a:rPr>
              <a:t>cloudburst</a:t>
            </a:r>
            <a:r>
              <a:rPr lang="zh-CN" altLang="en-US" dirty="0">
                <a:sym typeface="+mn-ea"/>
              </a:rPr>
              <a:t>在所有负载下，尾延迟都最低。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>
                <a:sym typeface="+mn-ea"/>
              </a:rPr>
              <a:t>我们通过模拟大型DCN来补充测试平台的实验</a:t>
            </a:r>
            <a:r>
              <a:rPr lang="zh-CN" dirty="0">
                <a:sym typeface="+mn-ea"/>
              </a:rPr>
              <a:t>，与现有的优化方案相比，</a:t>
            </a:r>
            <a:r>
              <a:rPr lang="en-US" altLang="zh-CN" dirty="0">
                <a:sym typeface="+mn-ea"/>
              </a:rPr>
              <a:t>cloudburst</a:t>
            </a:r>
            <a:r>
              <a:rPr lang="zh-CN" altLang="en-US" dirty="0">
                <a:sym typeface="+mn-ea"/>
              </a:rPr>
              <a:t>在所有大小的信息传输中尾延迟都最小。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五个原因导致了长尾延迟。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基于树形的应用，每一个父层都聚合了来自其子层的结果。同一父层的子层同一时间作出反应，导致父层的扇入突发。这些同步的扇入突发超过了交换机的出口流量，导致队列堆积并可能导致拥挤的数据包丢弃。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共享缓冲区通常配置用于缓冲突发请求，</a:t>
            </a:r>
            <a:r>
              <a:rPr lang="zh-CN" altLang="en-US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交换机的共享缓冲区太浅，</a:t>
            </a:r>
            <a:r>
              <a:rPr lang="zh-CN" altLang="en-US" dirty="0"/>
              <a:t>不能吸收来自高带宽的应用的扇入突发。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大家应该很熟悉</a:t>
            </a:r>
            <a:r>
              <a:rPr lang="en-US" altLang="zh-CN" dirty="0"/>
              <a:t>TCP</a:t>
            </a:r>
            <a:r>
              <a:rPr lang="zh-CN" altLang="en-US" dirty="0"/>
              <a:t>的数据传输机制，</a:t>
            </a:r>
            <a:r>
              <a:rPr lang="en-US" altLang="zh-CN" dirty="0"/>
              <a:t>RTT</a:t>
            </a:r>
            <a:r>
              <a:rPr lang="zh-CN" altLang="en-US" dirty="0"/>
              <a:t>是指</a:t>
            </a:r>
            <a:r>
              <a:rPr lang="zh-CN" altLang="en-US" dirty="0">
                <a:sym typeface="+mn-ea"/>
              </a:rPr>
              <a:t>即数据发送时刻到接收到确认帧的时刻的差值，</a:t>
            </a:r>
            <a:r>
              <a:rPr lang="en-US" altLang="zh-CN" dirty="0">
                <a:sym typeface="+mn-ea"/>
              </a:rPr>
              <a:t>RTO</a:t>
            </a:r>
            <a:r>
              <a:rPr lang="zh-CN" altLang="en-US" dirty="0">
                <a:sym typeface="+mn-ea"/>
              </a:rPr>
              <a:t>是指重传超时时间，即从数据发送时刻算起，超过这个时间便执行重传。对于每个传输错误，至少需要一个RTT来恢复，因此它对长流量有很好的效果，因为对收到或错过的数据包的确认是分批进行的。但对于短流量，如果它因为拥挤而被丢弃，只能通过</a:t>
            </a:r>
            <a:r>
              <a:rPr lang="en-US" altLang="zh-CN" dirty="0">
                <a:sym typeface="+mn-ea"/>
              </a:rPr>
              <a:t>RTO</a:t>
            </a:r>
            <a:r>
              <a:rPr lang="zh-CN" altLang="en-US" dirty="0">
                <a:sym typeface="+mn-ea"/>
              </a:rPr>
              <a:t>才能发现错误。在数据中心网络中，RTO通常被设置为5ms, 这几乎比RTT大两个数量级(100us)。一次超时很容易导致长尾延迟。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数据包丢失也可能是由于硬件故障而发生，即使在设计良好的现代数据中心网络中也会发生这种情况。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目前DCN中的负载平衡通常依赖于流量哈希算法，然而，可能会发生哈希碰撞，这可能使一些链路暂时过载，导致队列长度增长，延长每个包的延迟，诱发数据包的丢弃。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2022/12/15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 rot="10800000">
            <a:off x="-28575" y="3744463"/>
            <a:ext cx="4737100" cy="5091168"/>
            <a:chOff x="8135783" y="-1669981"/>
            <a:chExt cx="4056217" cy="4359393"/>
          </a:xfrm>
        </p:grpSpPr>
        <p:sp>
          <p:nvSpPr>
            <p:cNvPr id="65" name="任意多边形: 形状 64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直角三角形 63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 descr="1037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9106535" y="5777865"/>
            <a:ext cx="3085714" cy="1080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2151380" y="1899920"/>
            <a:ext cx="7889240" cy="2878455"/>
            <a:chOff x="4143" y="4424"/>
            <a:chExt cx="12424" cy="4533"/>
          </a:xfrm>
        </p:grpSpPr>
        <p:sp>
          <p:nvSpPr>
            <p:cNvPr id="27" name="文本框 1"/>
            <p:cNvSpPr txBox="1"/>
            <p:nvPr/>
          </p:nvSpPr>
          <p:spPr>
            <a:xfrm>
              <a:off x="4143" y="4424"/>
              <a:ext cx="12424" cy="169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 rtl="0" eaLnBrk="1" fontAlgn="auto" latinLnBrk="0" hangingPunct="1"/>
              <a:r>
                <a:rPr lang="en-US" altLang="zh-CN" sz="3200" b="1" kern="100" dirty="0">
                  <a:solidFill>
                    <a:srgbClr val="25557A"/>
                  </a:solidFill>
                  <a:latin typeface="微软雅黑" panose="020B0503020204020204" charset="-122"/>
                  <a:ea typeface="微软雅黑" panose="020B0503020204020204" charset="-122"/>
                </a:rPr>
                <a:t>Cutting Tail Latency in Commodity Datacenters with Cloudburst </a:t>
              </a:r>
              <a:endParaRPr lang="zh-CN" altLang="en-US" sz="32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Times New Roman" panose="02020603050405020304"/>
              </a:endParaRPr>
            </a:p>
          </p:txBody>
        </p:sp>
        <p:sp>
          <p:nvSpPr>
            <p:cNvPr id="28" name="文本框 1"/>
            <p:cNvSpPr txBox="1"/>
            <p:nvPr/>
          </p:nvSpPr>
          <p:spPr>
            <a:xfrm>
              <a:off x="9049" y="8460"/>
              <a:ext cx="2613" cy="497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 rtl="0" eaLnBrk="1" fontAlgn="auto" latinLnBrk="0" hangingPunct="1">
                <a:lnSpc>
                  <a:spcPts val="1800"/>
                </a:lnSpc>
              </a:pPr>
              <a:r>
                <a:rPr lang="zh-CN" altLang="en-US" sz="16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Times New Roman" panose="02020603050405020304"/>
                </a:rPr>
                <a:t>汇报人：罗承辰 </a:t>
              </a:r>
            </a:p>
          </p:txBody>
        </p:sp>
        <p:sp>
          <p:nvSpPr>
            <p:cNvPr id="29" name="文本框 32"/>
            <p:cNvSpPr txBox="1"/>
            <p:nvPr/>
          </p:nvSpPr>
          <p:spPr>
            <a:xfrm>
              <a:off x="5780" y="7484"/>
              <a:ext cx="9129" cy="564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 rtl="0" eaLnBrk="1" fontAlgn="auto" latinLnBrk="0" hangingPunct="1">
                <a:lnSpc>
                  <a:spcPts val="2000"/>
                </a:lnSpc>
              </a:pPr>
              <a:r>
                <a:rPr lang="en-US" altLang="zh-CN" sz="2000" b="1" kern="1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Times New Roman" panose="02020603050405020304"/>
                </a:rPr>
                <a:t>INFOCOM’22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454900" y="-1959610"/>
            <a:ext cx="4737100" cy="5091430"/>
            <a:chOff x="11740" y="-3086"/>
            <a:chExt cx="7460" cy="8018"/>
          </a:xfrm>
        </p:grpSpPr>
        <p:grpSp>
          <p:nvGrpSpPr>
            <p:cNvPr id="3" name="组合 2"/>
            <p:cNvGrpSpPr/>
            <p:nvPr/>
          </p:nvGrpSpPr>
          <p:grpSpPr>
            <a:xfrm>
              <a:off x="11740" y="-3086"/>
              <a:ext cx="7460" cy="8018"/>
              <a:chOff x="8135783" y="-1669981"/>
              <a:chExt cx="4056217" cy="4359393"/>
            </a:xfrm>
          </p:grpSpPr>
          <p:sp>
            <p:nvSpPr>
              <p:cNvPr id="7" name="任意多边形: 形状 12"/>
              <p:cNvSpPr/>
              <p:nvPr/>
            </p:nvSpPr>
            <p:spPr>
              <a:xfrm rot="18900000">
                <a:off x="8135783" y="-1669981"/>
                <a:ext cx="3339963" cy="3339962"/>
              </a:xfrm>
              <a:custGeom>
                <a:avLst/>
                <a:gdLst>
                  <a:gd name="connsiteX0" fmla="*/ 0 w 3339963"/>
                  <a:gd name="connsiteY0" fmla="*/ 0 h 3339962"/>
                  <a:gd name="connsiteX1" fmla="*/ 3339963 w 3339963"/>
                  <a:gd name="connsiteY1" fmla="*/ 3339962 h 3339962"/>
                  <a:gd name="connsiteX2" fmla="*/ 1099563 w 3339963"/>
                  <a:gd name="connsiteY2" fmla="*/ 3339962 h 3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9963" h="3339962">
                    <a:moveTo>
                      <a:pt x="0" y="0"/>
                    </a:moveTo>
                    <a:lnTo>
                      <a:pt x="3339963" y="3339962"/>
                    </a:lnTo>
                    <a:lnTo>
                      <a:pt x="1099563" y="333996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直角三角形 16"/>
              <p:cNvSpPr/>
              <p:nvPr/>
            </p:nvSpPr>
            <p:spPr>
              <a:xfrm rot="10800000">
                <a:off x="9502588" y="0"/>
                <a:ext cx="2689412" cy="2689412"/>
              </a:xfrm>
              <a:prstGeom prst="rtTriangle">
                <a:avLst/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8" name="图片 17" descr="校徽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99" y="293"/>
              <a:ext cx="2240" cy="1701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51155" y="325120"/>
            <a:ext cx="1299845" cy="1015365"/>
            <a:chOff x="2761095" y="2248418"/>
            <a:chExt cx="1948563" cy="1522661"/>
          </a:xfrm>
        </p:grpSpPr>
        <p:sp>
          <p:nvSpPr>
            <p:cNvPr id="9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P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07465" y="488315"/>
            <a:ext cx="995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18899" y="1510834"/>
            <a:ext cx="1885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Cloudburst</a:t>
            </a:r>
            <a:endParaRPr lang="zh-CN" altLang="en-US" sz="2400" b="1" dirty="0">
              <a:solidFill>
                <a:srgbClr val="25557A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5379" y="2699590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·错误处理和重传超时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18719" y="3817190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·不完善的流量负载平衡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325" y="1824355"/>
            <a:ext cx="6315710" cy="2872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5379" y="2140790"/>
            <a:ext cx="4656919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</a:rPr>
              <a:t>使用前向纠错（FEC)进行编码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18719" y="3231720"/>
            <a:ext cx="4656919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</a:rPr>
              <a:t>突发直到接收方接收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8719" y="4380435"/>
            <a:ext cx="4656919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</a:rPr>
              <a:t>积极丢弃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18719" y="4934790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高扇入突发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18719" y="5431995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·交换机的共享缓冲区太浅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51155" y="325120"/>
            <a:ext cx="1299845" cy="1015365"/>
            <a:chOff x="2761095" y="2248418"/>
            <a:chExt cx="1948563" cy="1522661"/>
          </a:xfrm>
        </p:grpSpPr>
        <p:sp>
          <p:nvSpPr>
            <p:cNvPr id="9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P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07465" y="488315"/>
            <a:ext cx="995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18719" y="4699205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·错误处理和重传超时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8719" y="1432765"/>
            <a:ext cx="4656919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</a:rPr>
              <a:t>使用前向纠错（FEC)进行编码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20" y="2047240"/>
            <a:ext cx="7303770" cy="23495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56235" y="5165725"/>
            <a:ext cx="547243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zh-CN" altLang="en-US" dirty="0">
                <a:sym typeface="+mn-ea"/>
              </a:rPr>
              <a:t>一条路径拥塞可行，如果两条路径拥塞呢？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56235" y="56788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l"/>
            <a:r>
              <a:rPr lang="zh-CN" altLang="en-US" dirty="0">
                <a:sym typeface="+mn-ea"/>
              </a:rPr>
              <a:t>固定编码率</a:t>
            </a:r>
            <a:r>
              <a:rPr lang="en-US" altLang="zh-CN" dirty="0">
                <a:sym typeface="+mn-ea"/>
              </a:rPr>
              <a:t>→</a:t>
            </a:r>
            <a:r>
              <a:rPr lang="zh-CN" altLang="en-US" dirty="0">
                <a:sym typeface="+mn-ea"/>
              </a:rPr>
              <a:t>可变编码率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51155" y="325120"/>
            <a:ext cx="1299845" cy="1015365"/>
            <a:chOff x="2761095" y="2248418"/>
            <a:chExt cx="1948563" cy="1522661"/>
          </a:xfrm>
        </p:grpSpPr>
        <p:sp>
          <p:nvSpPr>
            <p:cNvPr id="9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P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07465" y="488315"/>
            <a:ext cx="995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8719" y="1432765"/>
            <a:ext cx="4656919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</a:rPr>
              <a:t>LT Code:</a:t>
            </a:r>
            <a:r>
              <a:rPr lang="zh-CN" altLang="en-US" sz="24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</a:rPr>
              <a:t>编码过程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85115" y="19850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l"/>
            <a:r>
              <a:rPr lang="zh-CN" altLang="en-US" dirty="0">
                <a:sym typeface="+mn-ea"/>
              </a:rPr>
              <a:t>固定编码率</a:t>
            </a:r>
            <a:r>
              <a:rPr lang="en-US" altLang="zh-CN" dirty="0">
                <a:sym typeface="+mn-ea"/>
              </a:rPr>
              <a:t>→</a:t>
            </a:r>
            <a:r>
              <a:rPr lang="zh-CN" altLang="en-US" dirty="0">
                <a:sym typeface="+mn-ea"/>
              </a:rPr>
              <a:t>可变编码率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3045" y="1071880"/>
            <a:ext cx="6057900" cy="393954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4680344" y="4405666"/>
            <a:ext cx="521970" cy="885190"/>
          </a:xfrm>
          <a:prstGeom prst="straightConnector1">
            <a:avLst/>
          </a:prstGeom>
          <a:ln w="38100">
            <a:solidFill>
              <a:srgbClr val="25557A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02970" y="5229860"/>
            <a:ext cx="3767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1</a:t>
            </a:r>
            <a:r>
              <a:rPr lang="zh-CN" altLang="en-US" dirty="0"/>
              <a:t>、首先将原始信息打包成等长的</a:t>
            </a:r>
            <a:r>
              <a:rPr lang="en-US" altLang="zh-CN" dirty="0"/>
              <a:t>k</a:t>
            </a:r>
            <a:r>
              <a:rPr lang="zh-CN" altLang="en-US" dirty="0"/>
              <a:t>个包。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428490" y="41084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、从某个概率分布中选择d的值，然后在</a:t>
            </a:r>
            <a:r>
              <a:rPr lang="en-US" altLang="zh-CN"/>
              <a:t>k</a:t>
            </a:r>
            <a:r>
              <a:rPr lang="zh-CN" altLang="en-US"/>
              <a:t>个原始包中随机选择</a:t>
            </a:r>
            <a:r>
              <a:rPr lang="en-US" altLang="zh-CN"/>
              <a:t>d</a:t>
            </a:r>
            <a:r>
              <a:rPr lang="zh-CN" altLang="en-US"/>
              <a:t>个包进行按位异或编码，</a:t>
            </a:r>
            <a:r>
              <a:rPr lang="en-US" altLang="zh-CN">
                <a:solidFill>
                  <a:srgbClr val="FF0000"/>
                </a:solidFill>
              </a:rPr>
              <a:t>d</a:t>
            </a:r>
            <a:r>
              <a:rPr lang="zh-CN" altLang="en-US">
                <a:solidFill>
                  <a:srgbClr val="FF0000"/>
                </a:solidFill>
              </a:rPr>
              <a:t>被定义为已编码包的度。</a:t>
            </a:r>
            <a:endParaRPr lang="zh-CN" altLang="en-US"/>
          </a:p>
          <a:p>
            <a:r>
              <a:rPr lang="zh-CN" altLang="en-US"/>
              <a:t>例如第一个已编码包的度为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en-US" altLang="zh-CN" baseline="-25000"/>
              <a:t>1</a:t>
            </a:r>
            <a:r>
              <a:rPr lang="en-US" altLang="zh-CN"/>
              <a:t>=Pkt</a:t>
            </a:r>
            <a:r>
              <a:rPr lang="en-US" altLang="zh-CN" baseline="-25000"/>
              <a:t>1</a:t>
            </a:r>
            <a:r>
              <a:rPr lang="en-US" altLang="zh-CN"/>
              <a:t>⊕</a:t>
            </a:r>
            <a:r>
              <a:rPr lang="en-US" altLang="zh-CN">
                <a:sym typeface="+mn-ea"/>
              </a:rPr>
              <a:t>Pkt</a:t>
            </a:r>
            <a:r>
              <a:rPr lang="en-US" altLang="zh-CN" baseline="-25000">
                <a:sym typeface="+mn-ea"/>
              </a:rPr>
              <a:t>2</a:t>
            </a:r>
            <a:endParaRPr lang="en-US" altLang="zh-CN" baseline="-2500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6919354" y="1278291"/>
            <a:ext cx="127000" cy="217805"/>
          </a:xfrm>
          <a:prstGeom prst="straightConnector1">
            <a:avLst/>
          </a:prstGeom>
          <a:ln w="38100">
            <a:solidFill>
              <a:srgbClr val="25557A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056880" y="5290820"/>
            <a:ext cx="3767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3</a:t>
            </a:r>
            <a:r>
              <a:rPr lang="zh-CN" altLang="en-US" dirty="0"/>
              <a:t>、在不同路径发送已编码的包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8131569" y="4874931"/>
            <a:ext cx="415925" cy="450850"/>
          </a:xfrm>
          <a:prstGeom prst="straightConnector1">
            <a:avLst/>
          </a:prstGeom>
          <a:ln w="38100">
            <a:solidFill>
              <a:srgbClr val="25557A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51155" y="325120"/>
            <a:ext cx="1299845" cy="1015365"/>
            <a:chOff x="2761095" y="2248418"/>
            <a:chExt cx="1948563" cy="1522661"/>
          </a:xfrm>
        </p:grpSpPr>
        <p:sp>
          <p:nvSpPr>
            <p:cNvPr id="9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P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07465" y="488315"/>
            <a:ext cx="995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8719" y="1432765"/>
            <a:ext cx="4656919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</a:rPr>
              <a:t>Cloudburst</a:t>
            </a:r>
            <a:r>
              <a:rPr lang="zh-CN" altLang="en-US" sz="24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</a:rPr>
              <a:t>数据格式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199005" y="58566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l"/>
            <a:r>
              <a:rPr dirty="0">
                <a:sym typeface="+mn-ea"/>
              </a:rPr>
              <a:t>MTU</a:t>
            </a:r>
            <a:r>
              <a:rPr lang="en-US" dirty="0">
                <a:sym typeface="+mn-ea"/>
              </a:rPr>
              <a:t>(1.5KB)</a:t>
            </a:r>
            <a:r>
              <a:rPr dirty="0">
                <a:sym typeface="+mn-ea"/>
              </a:rPr>
              <a:t> − H</a:t>
            </a:r>
            <a:r>
              <a:rPr baseline="-25000" dirty="0">
                <a:sym typeface="+mn-ea"/>
              </a:rPr>
              <a:t>IP</a:t>
            </a:r>
            <a:r>
              <a:rPr dirty="0">
                <a:sym typeface="+mn-ea"/>
              </a:rPr>
              <a:t> </a:t>
            </a:r>
            <a:r>
              <a:rPr lang="en-US" dirty="0">
                <a:sym typeface="+mn-ea"/>
              </a:rPr>
              <a:t>(20B)</a:t>
            </a:r>
            <a:r>
              <a:rPr dirty="0">
                <a:sym typeface="+mn-ea"/>
              </a:rPr>
              <a:t>− H</a:t>
            </a:r>
            <a:r>
              <a:rPr baseline="-25000" dirty="0">
                <a:sym typeface="+mn-ea"/>
              </a:rPr>
              <a:t>UDP</a:t>
            </a:r>
            <a:r>
              <a:rPr lang="en-US" dirty="0">
                <a:sym typeface="+mn-ea"/>
              </a:rPr>
              <a:t>(8B)</a:t>
            </a:r>
            <a:r>
              <a:rPr dirty="0">
                <a:sym typeface="+mn-ea"/>
              </a:rPr>
              <a:t> − H</a:t>
            </a:r>
            <a:r>
              <a:rPr baseline="-25000" dirty="0">
                <a:sym typeface="+mn-ea"/>
              </a:rPr>
              <a:t>cbrst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rcRect t="8317"/>
          <a:stretch>
            <a:fillRect/>
          </a:stretch>
        </p:blipFill>
        <p:spPr>
          <a:xfrm>
            <a:off x="718820" y="2047240"/>
            <a:ext cx="6057900" cy="361188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6940309" y="5051461"/>
            <a:ext cx="536575" cy="867410"/>
          </a:xfrm>
          <a:prstGeom prst="straightConnector1">
            <a:avLst/>
          </a:prstGeom>
          <a:ln w="38100">
            <a:solidFill>
              <a:srgbClr val="25557A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565284" y="5547396"/>
            <a:ext cx="725805" cy="265430"/>
          </a:xfrm>
          <a:prstGeom prst="straightConnector1">
            <a:avLst/>
          </a:prstGeom>
          <a:ln w="38100">
            <a:solidFill>
              <a:srgbClr val="25557A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2520" y="3971290"/>
            <a:ext cx="4419600" cy="9652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51155" y="325120"/>
            <a:ext cx="1299845" cy="1015365"/>
            <a:chOff x="2761095" y="2248418"/>
            <a:chExt cx="1948563" cy="1522661"/>
          </a:xfrm>
        </p:grpSpPr>
        <p:sp>
          <p:nvSpPr>
            <p:cNvPr id="9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P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07465" y="488315"/>
            <a:ext cx="995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8719" y="1432765"/>
            <a:ext cx="4656919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</a:rPr>
              <a:t>LT Code:</a:t>
            </a:r>
            <a:r>
              <a:rPr lang="zh-CN" altLang="en-US" sz="24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</a:rPr>
              <a:t>解码过程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85115" y="19850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l"/>
            <a:r>
              <a:rPr lang="zh-CN" altLang="en-US" dirty="0">
                <a:sym typeface="+mn-ea"/>
              </a:rPr>
              <a:t>高斯消元法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9925" y="2159000"/>
            <a:ext cx="6570345" cy="349631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0560" y="924560"/>
            <a:ext cx="4419600" cy="965200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>
          <a:xfrm flipV="1">
            <a:off x="6126239" y="1725331"/>
            <a:ext cx="314960" cy="628015"/>
          </a:xfrm>
          <a:prstGeom prst="straightConnector1">
            <a:avLst/>
          </a:prstGeom>
          <a:ln w="38100">
            <a:solidFill>
              <a:srgbClr val="25557A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5343919" y="1725331"/>
            <a:ext cx="318770" cy="1007745"/>
          </a:xfrm>
          <a:prstGeom prst="straightConnector1">
            <a:avLst/>
          </a:prstGeom>
          <a:ln w="38100">
            <a:solidFill>
              <a:srgbClr val="25557A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51155" y="325120"/>
            <a:ext cx="1299845" cy="1015365"/>
            <a:chOff x="2761095" y="2248418"/>
            <a:chExt cx="1948563" cy="1522661"/>
          </a:xfrm>
        </p:grpSpPr>
        <p:sp>
          <p:nvSpPr>
            <p:cNvPr id="9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P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07465" y="488315"/>
            <a:ext cx="995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18899" y="1510834"/>
            <a:ext cx="1885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Cloudburst</a:t>
            </a:r>
            <a:endParaRPr lang="zh-CN" altLang="en-US" sz="2400" b="1" dirty="0">
              <a:solidFill>
                <a:srgbClr val="25557A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5379" y="2699590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·错误处理和重传超时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18719" y="3817190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·不完善的流量负载平衡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325" y="1824355"/>
            <a:ext cx="6315710" cy="2872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5379" y="2140790"/>
            <a:ext cx="4656919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使用前向纠错（FEC)进行编码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18719" y="3231720"/>
            <a:ext cx="4656919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</a:rPr>
              <a:t>突发直到接收方接收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8719" y="4380435"/>
            <a:ext cx="4656919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积极丢弃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18719" y="4934790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 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高扇入突发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18719" y="5431995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·交换机的共享缓冲区太浅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51155" y="325120"/>
            <a:ext cx="1299845" cy="1015365"/>
            <a:chOff x="2761095" y="2248418"/>
            <a:chExt cx="1948563" cy="1522661"/>
          </a:xfrm>
        </p:grpSpPr>
        <p:sp>
          <p:nvSpPr>
            <p:cNvPr id="9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P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07465" y="488315"/>
            <a:ext cx="995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18899" y="1510834"/>
            <a:ext cx="28003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Cloudburst</a:t>
            </a:r>
            <a:r>
              <a:rPr lang="zh-CN" altLang="en-US" sz="24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：发送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10134" y="5852365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·不完善的流量负载平衡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18719" y="1971245"/>
            <a:ext cx="4656919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</a:rPr>
              <a:t>突发直到接收方接收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50" y="2707005"/>
            <a:ext cx="5871845" cy="286893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V="1">
            <a:off x="2984894" y="2148876"/>
            <a:ext cx="1934210" cy="982980"/>
          </a:xfrm>
          <a:prstGeom prst="straightConnector1">
            <a:avLst/>
          </a:prstGeom>
          <a:ln w="38100">
            <a:solidFill>
              <a:srgbClr val="25557A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5250" y="260985"/>
            <a:ext cx="5010150" cy="25336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51155" y="325120"/>
            <a:ext cx="1299845" cy="1015365"/>
            <a:chOff x="2761095" y="2248418"/>
            <a:chExt cx="1948563" cy="1522661"/>
          </a:xfrm>
        </p:grpSpPr>
        <p:sp>
          <p:nvSpPr>
            <p:cNvPr id="9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P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07465" y="488315"/>
            <a:ext cx="995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18899" y="1510834"/>
            <a:ext cx="28003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Cloudburst</a:t>
            </a:r>
            <a:r>
              <a:rPr lang="zh-CN" altLang="en-US" sz="24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：接收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636669" y="1719150"/>
            <a:ext cx="4656919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1</a:t>
            </a:r>
            <a:r>
              <a:rPr lang="zh-CN" altLang="en-US" sz="1800" dirty="0"/>
              <a:t>、所有编码的数据包都由监听线程接收，并转发到相应的解码器。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8719" y="2210005"/>
            <a:ext cx="4656919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</a:rPr>
              <a:t>突发直到接收方接收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50" y="2908935"/>
            <a:ext cx="5871845" cy="286893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H="1">
            <a:off x="4707014" y="2538766"/>
            <a:ext cx="313055" cy="636905"/>
          </a:xfrm>
          <a:prstGeom prst="straightConnector1">
            <a:avLst/>
          </a:prstGeom>
          <a:ln w="38100">
            <a:solidFill>
              <a:srgbClr val="25557A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084570" y="53124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、解码器完全恢复消息后将消息返回给接收方的监听线程。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5660" y="60718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、接收者向发送者发出STOP信号。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940444" y="5316891"/>
            <a:ext cx="377190" cy="755015"/>
          </a:xfrm>
          <a:prstGeom prst="straightConnector1">
            <a:avLst/>
          </a:prstGeom>
          <a:ln w="38100">
            <a:solidFill>
              <a:srgbClr val="25557A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5415039" y="5184176"/>
            <a:ext cx="619125" cy="239395"/>
          </a:xfrm>
          <a:prstGeom prst="straightConnector1">
            <a:avLst/>
          </a:prstGeom>
          <a:ln w="38100">
            <a:solidFill>
              <a:srgbClr val="25557A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51155" y="325120"/>
            <a:ext cx="1299845" cy="1015365"/>
            <a:chOff x="2761095" y="2248418"/>
            <a:chExt cx="1948563" cy="1522661"/>
          </a:xfrm>
        </p:grpSpPr>
        <p:sp>
          <p:nvSpPr>
            <p:cNvPr id="9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P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07465" y="488315"/>
            <a:ext cx="995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18899" y="1510834"/>
            <a:ext cx="1885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Cloudburst</a:t>
            </a:r>
            <a:endParaRPr lang="zh-CN" altLang="en-US" sz="2400" b="1" dirty="0">
              <a:solidFill>
                <a:srgbClr val="25557A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5379" y="2699590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·错误处理和重传超时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18719" y="3817190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·不完善的流量负载平衡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325" y="1824355"/>
            <a:ext cx="6315710" cy="2872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5379" y="2140790"/>
            <a:ext cx="4656919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使用前向纠错（FEC)进行编码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18719" y="3231720"/>
            <a:ext cx="4656919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突发直到接收方接收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8719" y="4380435"/>
            <a:ext cx="4656919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</a:rPr>
              <a:t>积极丢弃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18719" y="4934790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高扇入突发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18719" y="5431995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·交换机的共享缓冲区太浅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51155" y="325120"/>
            <a:ext cx="1299845" cy="1015365"/>
            <a:chOff x="2761095" y="2248418"/>
            <a:chExt cx="1948563" cy="1522661"/>
          </a:xfrm>
        </p:grpSpPr>
        <p:sp>
          <p:nvSpPr>
            <p:cNvPr id="9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P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07465" y="488315"/>
            <a:ext cx="995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18899" y="1510834"/>
            <a:ext cx="1885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Cloudburst</a:t>
            </a:r>
            <a:endParaRPr lang="zh-CN" altLang="en-US" sz="2400" b="1" dirty="0">
              <a:solidFill>
                <a:srgbClr val="25557A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7299" y="2141425"/>
            <a:ext cx="4656919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</a:rPr>
              <a:t>积极丢弃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18719" y="4934790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高扇入突发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18719" y="5431995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·交换机的共享缓冲区太浅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7400" y="310197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当数据包被纠删编码时，丢掉一些并不是问题，因为信息可以通过从源头发送的数据包的子集恢复。</a:t>
            </a:r>
          </a:p>
          <a:p>
            <a:r>
              <a:rPr lang="zh-CN" altLang="en-US"/>
              <a:t>将Cloudburst和其他流量的缓冲区分开，并将Cloudburst流量的缓冲区使用量限制到最低。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1155" y="325120"/>
            <a:ext cx="3410585" cy="1015365"/>
            <a:chOff x="1572" y="494"/>
            <a:chExt cx="5371" cy="1599"/>
          </a:xfrm>
        </p:grpSpPr>
        <p:grpSp>
          <p:nvGrpSpPr>
            <p:cNvPr id="8" name="组合 7"/>
            <p:cNvGrpSpPr/>
            <p:nvPr/>
          </p:nvGrpSpPr>
          <p:grpSpPr>
            <a:xfrm>
              <a:off x="1572" y="494"/>
              <a:ext cx="2047" cy="1599"/>
              <a:chOff x="2761095" y="2248418"/>
              <a:chExt cx="1948563" cy="1522661"/>
            </a:xfrm>
          </p:grpSpPr>
          <p:sp>
            <p:nvSpPr>
              <p:cNvPr id="9" name="矩形: 圆角 24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910670" y="2248418"/>
                <a:ext cx="1798988" cy="152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078" y="751"/>
              <a:ext cx="3865" cy="9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 b="1" kern="100" dirty="0">
                  <a:solidFill>
                    <a:srgbClr val="25557A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Cloudburst</a:t>
              </a:r>
              <a:endParaRPr lang="en-US" altLang="zh-CN" sz="3200" dirty="0"/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50933" y="1089533"/>
            <a:ext cx="3203575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250000"/>
              </a:lnSpc>
            </a:pPr>
            <a:r>
              <a:rPr lang="zh-CN" altLang="en-US" sz="24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引言</a:t>
            </a:r>
            <a:r>
              <a:rPr lang="en-US" altLang="zh-CN" sz="24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&amp;</a:t>
            </a:r>
            <a:r>
              <a:rPr lang="zh-CN" altLang="en-US" sz="24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原因</a:t>
            </a:r>
          </a:p>
          <a:p>
            <a:pPr fontAlgn="auto">
              <a:lnSpc>
                <a:spcPct val="250000"/>
              </a:lnSpc>
            </a:pPr>
            <a:r>
              <a:rPr lang="zh-CN" altLang="en-US" sz="24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设计</a:t>
            </a:r>
          </a:p>
          <a:p>
            <a:pPr fontAlgn="auto">
              <a:lnSpc>
                <a:spcPct val="250000"/>
              </a:lnSpc>
            </a:pPr>
            <a:r>
              <a:rPr lang="zh-CN" altLang="en-US" sz="24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实现</a:t>
            </a:r>
          </a:p>
          <a:p>
            <a:pPr fontAlgn="auto">
              <a:lnSpc>
                <a:spcPct val="250000"/>
              </a:lnSpc>
            </a:pPr>
            <a:r>
              <a:rPr lang="zh-CN" altLang="en-US" sz="24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评价</a:t>
            </a:r>
          </a:p>
          <a:p>
            <a:pPr fontAlgn="auto">
              <a:lnSpc>
                <a:spcPct val="250000"/>
              </a:lnSpc>
            </a:pPr>
            <a:r>
              <a:rPr lang="zh-CN" altLang="en-US" sz="24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总结</a:t>
            </a:r>
            <a:r>
              <a:rPr lang="en-US" altLang="zh-CN" sz="24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&amp;</a:t>
            </a:r>
            <a:r>
              <a:rPr lang="zh-CN" altLang="en-US" sz="24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有待改进的地方</a:t>
            </a:r>
          </a:p>
          <a:p>
            <a:endParaRPr lang="zh-CN" altLang="en-US" sz="2400" b="1" dirty="0">
              <a:solidFill>
                <a:srgbClr val="25557A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51155" y="325120"/>
            <a:ext cx="1299845" cy="1015365"/>
            <a:chOff x="2761095" y="2248418"/>
            <a:chExt cx="1948563" cy="1522661"/>
          </a:xfrm>
        </p:grpSpPr>
        <p:sp>
          <p:nvSpPr>
            <p:cNvPr id="9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P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07465" y="488315"/>
            <a:ext cx="995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18899" y="1510834"/>
            <a:ext cx="1885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Cloudburst</a:t>
            </a:r>
            <a:endParaRPr lang="zh-CN" altLang="en-US" sz="2400" b="1" dirty="0">
              <a:solidFill>
                <a:srgbClr val="25557A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7299" y="2141425"/>
            <a:ext cx="4656919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</a:rPr>
              <a:t>疑问：无限发送编码包？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87400" y="3101975"/>
            <a:ext cx="6096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LTC的数学属性：</a:t>
            </a:r>
          </a:p>
          <a:p>
            <a:r>
              <a:rPr lang="en-US" altLang="zh-CN" dirty="0"/>
              <a:t>k</a:t>
            </a:r>
            <a:r>
              <a:rPr lang="zh-CN" altLang="en-US" dirty="0"/>
              <a:t>个原始数据包可以通过k + O(√k ln</a:t>
            </a:r>
            <a:r>
              <a:rPr lang="zh-CN" altLang="en-US" baseline="30000" dirty="0"/>
              <a:t>2</a:t>
            </a:r>
            <a:r>
              <a:rPr lang="zh-CN" altLang="en-US" dirty="0"/>
              <a:t>k/δ）编码数据包来恢复，概率为1-δ。</a:t>
            </a:r>
          </a:p>
          <a:p>
            <a:r>
              <a:rPr lang="zh-CN" altLang="en-US" dirty="0"/>
              <a:t>这意味着，我们可以用一定的概率去约束发送编码包的总数。同时，我们还可以设置一个数据包发送的上限值，以</a:t>
            </a:r>
          </a:p>
          <a:p>
            <a:r>
              <a:rPr lang="zh-CN" altLang="en-US" dirty="0"/>
              <a:t>避免无限制的发送造成的尾延迟。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505" y="146685"/>
            <a:ext cx="5871845" cy="28689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51155" y="325120"/>
            <a:ext cx="1299845" cy="1015365"/>
            <a:chOff x="2761095" y="2248418"/>
            <a:chExt cx="1948563" cy="1522661"/>
          </a:xfrm>
        </p:grpSpPr>
        <p:sp>
          <p:nvSpPr>
            <p:cNvPr id="9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P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07465" y="488315"/>
            <a:ext cx="995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18899" y="1510834"/>
            <a:ext cx="22091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选择信息大小</a:t>
            </a:r>
            <a:r>
              <a:rPr lang="en-US" altLang="zh-CN" sz="24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87299" y="2141425"/>
            <a:ext cx="4656919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</a:rPr>
              <a:t>cloudburst</a:t>
            </a:r>
            <a:r>
              <a:rPr lang="zh-CN" altLang="en-US" sz="24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</a:rPr>
              <a:t>头开销：</a:t>
            </a:r>
            <a:r>
              <a:rPr lang="en-US" altLang="zh-CN" sz="24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</a:rPr>
              <a:t>cloudbust</a:t>
            </a:r>
            <a:r>
              <a:rPr lang="zh-CN" altLang="en-US" sz="24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</a:rPr>
              <a:t>头大小与包大小的比值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057140" y="160274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l"/>
            <a:r>
              <a:rPr dirty="0">
                <a:sym typeface="+mn-ea"/>
              </a:rPr>
              <a:t>MTU</a:t>
            </a:r>
            <a:r>
              <a:rPr lang="en-US" dirty="0">
                <a:sym typeface="+mn-ea"/>
              </a:rPr>
              <a:t>(1.5KB)</a:t>
            </a:r>
            <a:r>
              <a:rPr dirty="0">
                <a:sym typeface="+mn-ea"/>
              </a:rPr>
              <a:t> − H</a:t>
            </a:r>
            <a:r>
              <a:rPr baseline="-25000" dirty="0">
                <a:sym typeface="+mn-ea"/>
              </a:rPr>
              <a:t>IP</a:t>
            </a:r>
            <a:r>
              <a:rPr dirty="0">
                <a:sym typeface="+mn-ea"/>
              </a:rPr>
              <a:t> </a:t>
            </a:r>
            <a:r>
              <a:rPr lang="en-US" dirty="0">
                <a:sym typeface="+mn-ea"/>
              </a:rPr>
              <a:t>(20B)</a:t>
            </a:r>
            <a:r>
              <a:rPr dirty="0">
                <a:sym typeface="+mn-ea"/>
              </a:rPr>
              <a:t>− H</a:t>
            </a:r>
            <a:r>
              <a:rPr baseline="-25000" dirty="0">
                <a:sym typeface="+mn-ea"/>
              </a:rPr>
              <a:t>UDP</a:t>
            </a:r>
            <a:r>
              <a:rPr lang="en-US" dirty="0">
                <a:sym typeface="+mn-ea"/>
              </a:rPr>
              <a:t>(8B)</a:t>
            </a:r>
            <a:r>
              <a:rPr dirty="0">
                <a:sym typeface="+mn-ea"/>
              </a:rPr>
              <a:t> − H</a:t>
            </a:r>
            <a:r>
              <a:rPr baseline="-25000" dirty="0">
                <a:sym typeface="+mn-ea"/>
              </a:rPr>
              <a:t>cbrst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9795269" y="1949486"/>
            <a:ext cx="822960" cy="1026160"/>
          </a:xfrm>
          <a:prstGeom prst="straightConnector1">
            <a:avLst/>
          </a:prstGeom>
          <a:ln w="38100">
            <a:solidFill>
              <a:srgbClr val="25557A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5355" y="3166110"/>
            <a:ext cx="4419600" cy="9652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87400" y="3101975"/>
            <a:ext cx="6096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x:packets</a:t>
            </a:r>
            <a:r>
              <a:rPr lang="zh-CN" altLang="en-US"/>
              <a:t>的位数</a:t>
            </a:r>
          </a:p>
          <a:p>
            <a:r>
              <a:rPr lang="en-US" altLang="zh-CN"/>
              <a:t>n=2</a:t>
            </a:r>
            <a:r>
              <a:rPr lang="en-US" altLang="zh-CN" baseline="30000"/>
              <a:t>x </a:t>
            </a:r>
            <a:r>
              <a:rPr lang="en-US" altLang="zh-CN"/>
              <a:t>packets/message</a:t>
            </a:r>
          </a:p>
          <a:p>
            <a:r>
              <a:rPr lang="en-US" altLang="zh-CN"/>
              <a:t>message size</a:t>
            </a:r>
            <a:r>
              <a:rPr lang="zh-CN" altLang="en-US"/>
              <a:t>的位数：</a:t>
            </a:r>
            <a:r>
              <a:rPr lang="en-US" altLang="zh-CN"/>
              <a:t>log</a:t>
            </a:r>
            <a:r>
              <a:rPr lang="en-US" altLang="zh-CN" baseline="-25000"/>
              <a:t>2</a:t>
            </a:r>
            <a:r>
              <a:rPr lang="en-US" altLang="zh-CN"/>
              <a:t>(1.5K*n)</a:t>
            </a:r>
          </a:p>
          <a:p>
            <a:r>
              <a:rPr lang="en-US" altLang="zh-CN"/>
              <a:t>bit set</a:t>
            </a:r>
            <a:r>
              <a:rPr lang="zh-CN" altLang="en-US"/>
              <a:t>位数：</a:t>
            </a:r>
            <a:r>
              <a:rPr lang="en-US" altLang="zh-CN"/>
              <a:t>packet</a:t>
            </a:r>
            <a:r>
              <a:rPr lang="zh-CN" altLang="en-US"/>
              <a:t>的个数</a:t>
            </a:r>
            <a:r>
              <a:rPr lang="en-US" altLang="zh-CN"/>
              <a:t>=n</a:t>
            </a:r>
          </a:p>
          <a:p>
            <a:endParaRPr lang="en-US" altLang="zh-CN"/>
          </a:p>
          <a:p>
            <a:r>
              <a:rPr lang="en-US" altLang="zh-CN"/>
              <a:t>x=9的头的开销小于7%，这表明选择x&lt;10是有效的。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51155" y="325120"/>
            <a:ext cx="1299845" cy="1015365"/>
            <a:chOff x="2761095" y="2248418"/>
            <a:chExt cx="1948563" cy="1522661"/>
          </a:xfrm>
        </p:grpSpPr>
        <p:sp>
          <p:nvSpPr>
            <p:cNvPr id="9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P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07465" y="488315"/>
            <a:ext cx="995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18899" y="1510834"/>
            <a:ext cx="2823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选择编码包的度数</a:t>
            </a:r>
            <a:r>
              <a:rPr lang="en-US" altLang="zh-CN" sz="24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d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307465" y="5012690"/>
            <a:ext cx="83083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解码</a:t>
            </a:r>
            <a:r>
              <a:rPr lang="en-US" altLang="zh-CN"/>
              <a:t>操作的数量随着</a:t>
            </a:r>
            <a:r>
              <a:rPr lang="zh-CN" altLang="en-US"/>
              <a:t>度数</a:t>
            </a:r>
            <a:r>
              <a:rPr lang="en-US" altLang="zh-CN"/>
              <a:t>的增加而增加，但在d≥5的情况</a:t>
            </a:r>
            <a:r>
              <a:rPr lang="zh-CN" altLang="en-US"/>
              <a:t>下，</a:t>
            </a:r>
            <a:r>
              <a:rPr lang="en-US" altLang="zh-CN"/>
              <a:t>速度会减慢。</a:t>
            </a:r>
          </a:p>
          <a:p>
            <a:r>
              <a:rPr lang="en-US" altLang="zh-CN"/>
              <a:t>编码开销</a:t>
            </a:r>
            <a:r>
              <a:rPr lang="zh-CN" altLang="en-US"/>
              <a:t>随着度数的增加而下降，</a:t>
            </a:r>
            <a:r>
              <a:rPr lang="en-US" altLang="zh-CN">
                <a:sym typeface="+mn-ea"/>
              </a:rPr>
              <a:t>但在d≥5的情况</a:t>
            </a:r>
            <a:r>
              <a:rPr lang="zh-CN" altLang="en-US">
                <a:sym typeface="+mn-ea"/>
              </a:rPr>
              <a:t>下，</a:t>
            </a:r>
            <a:r>
              <a:rPr lang="en-US" altLang="zh-CN">
                <a:sym typeface="+mn-ea"/>
              </a:rPr>
              <a:t>速度会减慢。</a:t>
            </a:r>
          </a:p>
          <a:p>
            <a:r>
              <a:rPr lang="zh-CN" altLang="en-US"/>
              <a:t>因此选择</a:t>
            </a:r>
            <a:r>
              <a:rPr lang="en-US" altLang="zh-CN"/>
              <a:t>d=5</a:t>
            </a:r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20" y="2036445"/>
            <a:ext cx="5585460" cy="29762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0430" y="3050540"/>
            <a:ext cx="4419600" cy="965200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>
            <a:off x="7574039" y="2392716"/>
            <a:ext cx="575310" cy="657860"/>
          </a:xfrm>
          <a:prstGeom prst="straightConnector1">
            <a:avLst/>
          </a:prstGeom>
          <a:ln w="38100">
            <a:solidFill>
              <a:srgbClr val="25557A"/>
            </a:solidFill>
            <a:headEnd w="lg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024880" y="1971040"/>
            <a:ext cx="3212465" cy="594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/>
              <a:t>因此选择</a:t>
            </a:r>
            <a:r>
              <a:rPr lang="en-US" altLang="zh-CN"/>
              <a:t>x=6,n=2</a:t>
            </a:r>
            <a:r>
              <a:rPr lang="en-US" altLang="zh-CN" baseline="30000"/>
              <a:t>6</a:t>
            </a:r>
            <a:r>
              <a:rPr lang="en-US" altLang="zh-CN"/>
              <a:t>=64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51155" y="325120"/>
            <a:ext cx="1299845" cy="1015365"/>
            <a:chOff x="2761095" y="2248418"/>
            <a:chExt cx="1948563" cy="1522661"/>
          </a:xfrm>
        </p:grpSpPr>
        <p:sp>
          <p:nvSpPr>
            <p:cNvPr id="9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P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07465" y="488315"/>
            <a:ext cx="995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评价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18899" y="1510834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测试平台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404610" y="2607310"/>
            <a:ext cx="525589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在2个机架的任何一对服务器之间建立4条路径。每条路径对应着一个主干交换机。</a:t>
            </a:r>
          </a:p>
          <a:p>
            <a:r>
              <a:t>我们使用Pronto-3295交换机和戴尔PowerEdge R320服务器，每台都有一个四核Xeons E5-1410 CPU和1GbE网卡，并安装有Debian 6.0（内核2.6.32-5）。XPath在默认情况下是启用的。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" y="2486025"/>
            <a:ext cx="5022215" cy="21983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51155" y="325120"/>
            <a:ext cx="1299845" cy="1015365"/>
            <a:chOff x="2761095" y="2248418"/>
            <a:chExt cx="1948563" cy="1522661"/>
          </a:xfrm>
        </p:grpSpPr>
        <p:sp>
          <p:nvSpPr>
            <p:cNvPr id="9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P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07465" y="488315"/>
            <a:ext cx="995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评价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18899" y="1376849"/>
            <a:ext cx="16465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FEC的影响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404610" y="2607310"/>
            <a:ext cx="52558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A: FEC (Design Choice 1)</a:t>
            </a:r>
            <a:r>
              <a:rPr lang="en-US"/>
              <a:t>.</a:t>
            </a:r>
          </a:p>
          <a:p>
            <a:r>
              <a:t>B: A + Multipath (Design Choice 1&amp;2).</a:t>
            </a:r>
          </a:p>
          <a:p>
            <a:r>
              <a:t>C: A + Aggressive Dropping (Design Choice 1&amp;3).</a:t>
            </a:r>
          </a:p>
          <a:p>
            <a:r>
              <a:t>D: Cloudburst (Design Choice 1,2,&amp;3).</a:t>
            </a:r>
          </a:p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20" y="1837055"/>
            <a:ext cx="4581525" cy="497078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222750" y="1963420"/>
            <a:ext cx="971550" cy="425450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22750" y="3596005"/>
            <a:ext cx="971550" cy="425450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22750" y="5228590"/>
            <a:ext cx="971550" cy="425450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51155" y="325120"/>
            <a:ext cx="1299845" cy="1015365"/>
            <a:chOff x="2761095" y="2248418"/>
            <a:chExt cx="1948563" cy="1522661"/>
          </a:xfrm>
        </p:grpSpPr>
        <p:sp>
          <p:nvSpPr>
            <p:cNvPr id="9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P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07465" y="488315"/>
            <a:ext cx="995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评价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18899" y="1376849"/>
            <a:ext cx="26136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Multipath</a:t>
            </a:r>
            <a:r>
              <a:rPr lang="zh-CN" altLang="en-US" sz="24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的影响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404610" y="2607310"/>
            <a:ext cx="52558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A: FEC (Design Choice 1)</a:t>
            </a:r>
            <a:r>
              <a:rPr lang="en-US"/>
              <a:t>.</a:t>
            </a:r>
          </a:p>
          <a:p>
            <a:r>
              <a:t>B: A + Multipath (Design Choice 1&amp;2).</a:t>
            </a:r>
          </a:p>
          <a:p>
            <a:r>
              <a:t>C: A + Aggressive Dropping (Design Choice 1&amp;3).</a:t>
            </a:r>
          </a:p>
          <a:p>
            <a:r>
              <a:t>D: Cloudburst (Design Choice 1,2,&amp;3).</a:t>
            </a:r>
          </a:p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20" y="1837055"/>
            <a:ext cx="4581525" cy="497078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222750" y="1963420"/>
            <a:ext cx="971550" cy="643890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22750" y="3596005"/>
            <a:ext cx="971550" cy="621665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22750" y="5228590"/>
            <a:ext cx="971550" cy="604520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51155" y="325120"/>
            <a:ext cx="1299845" cy="1015365"/>
            <a:chOff x="2761095" y="2248418"/>
            <a:chExt cx="1948563" cy="1522661"/>
          </a:xfrm>
        </p:grpSpPr>
        <p:sp>
          <p:nvSpPr>
            <p:cNvPr id="9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P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07465" y="488315"/>
            <a:ext cx="995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评价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18899" y="1376849"/>
            <a:ext cx="4331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Aggressive Dropping</a:t>
            </a:r>
            <a:r>
              <a:rPr lang="zh-CN" altLang="en-US" sz="24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的影响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404610" y="2607310"/>
            <a:ext cx="525589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A: FEC (Design Choice 1)</a:t>
            </a:r>
            <a:r>
              <a:rPr lang="en-US"/>
              <a:t>.</a:t>
            </a:r>
          </a:p>
          <a:p>
            <a:r>
              <a:t>B: A + Multipath (Design Choice 1&amp;2).</a:t>
            </a:r>
          </a:p>
          <a:p>
            <a:r>
              <a:t>C: A + Aggressive Dropping (Design Choice 1&amp;3).</a:t>
            </a:r>
          </a:p>
          <a:p>
            <a:r>
              <a:t>D: Cloudburst (Design Choice 1,2,&amp;3).</a:t>
            </a:r>
          </a:p>
          <a:p>
            <a:endParaRPr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20" y="1837055"/>
            <a:ext cx="4581525" cy="497078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222750" y="1963420"/>
            <a:ext cx="971550" cy="270510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22750" y="3596005"/>
            <a:ext cx="971550" cy="267970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22750" y="5228590"/>
            <a:ext cx="971550" cy="247015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22750" y="2522855"/>
            <a:ext cx="971550" cy="270510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222750" y="4187190"/>
            <a:ext cx="971550" cy="270510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222750" y="5777865"/>
            <a:ext cx="971550" cy="270510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51155" y="325120"/>
            <a:ext cx="1299845" cy="1015365"/>
            <a:chOff x="2761095" y="2248418"/>
            <a:chExt cx="1948563" cy="1522661"/>
          </a:xfrm>
        </p:grpSpPr>
        <p:sp>
          <p:nvSpPr>
            <p:cNvPr id="9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P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07465" y="488315"/>
            <a:ext cx="995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评价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18899" y="1376849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与现有的优化方案对比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7715" y="2225675"/>
            <a:ext cx="5575935" cy="39281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51155" y="325120"/>
            <a:ext cx="1299845" cy="1015365"/>
            <a:chOff x="2761095" y="2248418"/>
            <a:chExt cx="1948563" cy="1522661"/>
          </a:xfrm>
        </p:grpSpPr>
        <p:sp>
          <p:nvSpPr>
            <p:cNvPr id="9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P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07465" y="488315"/>
            <a:ext cx="995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评价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18899" y="1376849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大型模拟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3185" y="2628265"/>
            <a:ext cx="7099300" cy="20535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51155" y="325120"/>
            <a:ext cx="1299845" cy="1015365"/>
            <a:chOff x="2761095" y="2248418"/>
            <a:chExt cx="1948563" cy="1522661"/>
          </a:xfrm>
        </p:grpSpPr>
        <p:sp>
          <p:nvSpPr>
            <p:cNvPr id="9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P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07465" y="488315"/>
            <a:ext cx="995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05259" y="3608874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改进的地方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05180" y="1844040"/>
            <a:ext cx="52558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t>Cloudburst通过主动</a:t>
            </a:r>
            <a:r>
              <a:rPr lang="zh-CN"/>
              <a:t>地在多路径上</a:t>
            </a:r>
            <a:r>
              <a:t>发送</a:t>
            </a:r>
            <a:r>
              <a:rPr lang="zh-CN"/>
              <a:t>由原始信息</a:t>
            </a:r>
            <a:r>
              <a:t>产生的FEC编码数据包</a:t>
            </a:r>
            <a:r>
              <a:rPr lang="zh-CN"/>
              <a:t>，并在前几个到达的数据包中恢复原始数据。因此</a:t>
            </a:r>
            <a:r>
              <a:rPr lang="en-US" altLang="zh-CN"/>
              <a:t>Cloudburst</a:t>
            </a:r>
            <a:r>
              <a:rPr lang="zh-CN" altLang="en-US"/>
              <a:t>可以</a:t>
            </a:r>
            <a:r>
              <a:rPr lang="zh-CN"/>
              <a:t>无意识地利用未被充分利用的路径，从而实现低尾延迟。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05180" y="4423410"/>
            <a:ext cx="52558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dirty="0"/>
              <a:t>DCN中典型的延迟敏感型应用查询通常小于10KB。</a:t>
            </a:r>
            <a:r>
              <a:rPr lang="zh-CN" dirty="0"/>
              <a:t>因此针对此应用场景，可以进一步优化</a:t>
            </a:r>
            <a:r>
              <a:rPr lang="en-US" altLang="zh-CN" dirty="0"/>
              <a:t>cloudburst</a:t>
            </a:r>
            <a:r>
              <a:rPr lang="zh-CN" altLang="en-US" dirty="0"/>
              <a:t>的头开销，并进一步地选择合适的编码包的度。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1155" y="325120"/>
            <a:ext cx="1951990" cy="1015365"/>
            <a:chOff x="1572" y="494"/>
            <a:chExt cx="3074" cy="1599"/>
          </a:xfrm>
        </p:grpSpPr>
        <p:grpSp>
          <p:nvGrpSpPr>
            <p:cNvPr id="8" name="组合 7"/>
            <p:cNvGrpSpPr/>
            <p:nvPr/>
          </p:nvGrpSpPr>
          <p:grpSpPr>
            <a:xfrm>
              <a:off x="1572" y="494"/>
              <a:ext cx="2047" cy="1599"/>
              <a:chOff x="2761095" y="2248418"/>
              <a:chExt cx="1948563" cy="1522661"/>
            </a:xfrm>
          </p:grpSpPr>
          <p:sp>
            <p:nvSpPr>
              <p:cNvPr id="9" name="矩形: 圆角 24"/>
              <p:cNvSpPr/>
              <p:nvPr/>
            </p:nvSpPr>
            <p:spPr>
              <a:xfrm rot="2244181">
                <a:off x="2903192" y="2466308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6" name="矩形: 圆角 25"/>
              <p:cNvSpPr/>
              <p:nvPr/>
            </p:nvSpPr>
            <p:spPr>
              <a:xfrm rot="2244181">
                <a:off x="2761095" y="2996622"/>
                <a:ext cx="1156758" cy="366949"/>
              </a:xfrm>
              <a:prstGeom prst="roundRect">
                <a:avLst>
                  <a:gd name="adj" fmla="val 33648"/>
                </a:avLst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11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910670" y="2248418"/>
                <a:ext cx="1798988" cy="1522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</a:rPr>
                  <a:t>P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078" y="751"/>
              <a:ext cx="1568" cy="9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3200" b="1" kern="100" dirty="0">
                  <a:solidFill>
                    <a:srgbClr val="25557A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引言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01148" y="254876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网页搜索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6979" y="1626335"/>
            <a:ext cx="7782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低延迟的信息传递对于数据中心网络（DCN）中的许多应用来说至关重要。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76528" y="2548886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推荐系统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025854" y="2583362"/>
            <a:ext cx="6093912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在线广告</a:t>
            </a:r>
          </a:p>
        </p:txBody>
      </p:sp>
      <p:pic>
        <p:nvPicPr>
          <p:cNvPr id="100" name="图片 99"/>
          <p:cNvPicPr/>
          <p:nvPr/>
        </p:nvPicPr>
        <p:blipFill>
          <a:blip r:embed="rId5"/>
          <a:srcRect t="26744" b="29434"/>
          <a:stretch>
            <a:fillRect/>
          </a:stretch>
        </p:blipFill>
        <p:spPr>
          <a:xfrm>
            <a:off x="7293610" y="3388360"/>
            <a:ext cx="2950845" cy="12725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6"/>
          <a:srcRect t="28458" b="29478"/>
          <a:stretch>
            <a:fillRect/>
          </a:stretch>
        </p:blipFill>
        <p:spPr>
          <a:xfrm>
            <a:off x="415925" y="3388360"/>
            <a:ext cx="2743200" cy="12077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7"/>
          <a:stretch>
            <a:fillRect/>
          </a:stretch>
        </p:blipFill>
        <p:spPr>
          <a:xfrm>
            <a:off x="4241800" y="3183890"/>
            <a:ext cx="2046605" cy="19646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4106624" y="5659289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长尾延迟问题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1037"/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9106535" y="5777865"/>
            <a:ext cx="3085714" cy="1080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2151380" y="2035175"/>
            <a:ext cx="7889240" cy="2758440"/>
            <a:chOff x="4143" y="4637"/>
            <a:chExt cx="12424" cy="4344"/>
          </a:xfrm>
        </p:grpSpPr>
        <p:sp>
          <p:nvSpPr>
            <p:cNvPr id="27" name="文本框 1"/>
            <p:cNvSpPr txBox="1"/>
            <p:nvPr/>
          </p:nvSpPr>
          <p:spPr>
            <a:xfrm>
              <a:off x="4143" y="4637"/>
              <a:ext cx="12424" cy="1598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 rtl="0" eaLnBrk="1" fontAlgn="auto" latinLnBrk="0" hangingPunct="1"/>
              <a:r>
                <a:rPr lang="zh-CN" sz="6000" b="1" kern="100">
                  <a:solidFill>
                    <a:srgbClr val="25557A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Times New Roman" panose="02020603050405020304"/>
                </a:rPr>
                <a:t>谢谢观看</a:t>
              </a:r>
            </a:p>
          </p:txBody>
        </p:sp>
        <p:sp>
          <p:nvSpPr>
            <p:cNvPr id="28" name="文本框 1"/>
            <p:cNvSpPr txBox="1"/>
            <p:nvPr/>
          </p:nvSpPr>
          <p:spPr>
            <a:xfrm>
              <a:off x="7157" y="8484"/>
              <a:ext cx="6395" cy="497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 rtl="0" eaLnBrk="1" fontAlgn="auto" latinLnBrk="0" hangingPunct="1">
                <a:lnSpc>
                  <a:spcPts val="1800"/>
                </a:lnSpc>
              </a:pPr>
              <a:r>
                <a:rPr lang="zh-CN" altLang="en-US" sz="16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Times New Roman" panose="02020603050405020304"/>
                </a:rPr>
                <a:t>汇报人丨罗承辰</a:t>
              </a:r>
              <a:r>
                <a:rPr lang="en-US" altLang="zh-CN" sz="16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Times New Roman" panose="02020603050405020304"/>
                </a:rPr>
                <a:t>    </a:t>
              </a:r>
              <a:r>
                <a:rPr lang="zh-CN" altLang="en-US" sz="16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Times New Roman" panose="02020603050405020304"/>
                </a:rPr>
                <a:t>时间丨</a:t>
              </a:r>
              <a:r>
                <a:rPr lang="en-US" altLang="zh-CN" sz="16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Times New Roman" panose="02020603050405020304"/>
                </a:rPr>
                <a:t>2022</a:t>
              </a:r>
              <a:r>
                <a:rPr lang="zh-CN" altLang="en-US" sz="16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Times New Roman" panose="02020603050405020304"/>
                </a:rPr>
                <a:t>年</a:t>
              </a:r>
              <a:r>
                <a:rPr lang="en-US" altLang="zh-CN" sz="16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Times New Roman" panose="02020603050405020304"/>
                </a:rPr>
                <a:t>12</a:t>
              </a:r>
              <a:r>
                <a:rPr lang="zh-CN" altLang="en-US" sz="16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Times New Roman" panose="02020603050405020304"/>
                </a:rPr>
                <a:t>月</a:t>
              </a:r>
              <a:r>
                <a:rPr lang="en-US" altLang="zh-CN" sz="16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Times New Roman" panose="02020603050405020304"/>
                </a:rPr>
                <a:t>15</a:t>
              </a:r>
              <a:r>
                <a:rPr lang="zh-CN" altLang="en-US" sz="1600" kern="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Times New Roman" panose="02020603050405020304"/>
                </a:rPr>
                <a:t>日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454900" y="-1959610"/>
            <a:ext cx="4737100" cy="5091430"/>
            <a:chOff x="11740" y="-3086"/>
            <a:chExt cx="7460" cy="8018"/>
          </a:xfrm>
        </p:grpSpPr>
        <p:grpSp>
          <p:nvGrpSpPr>
            <p:cNvPr id="3" name="组合 2"/>
            <p:cNvGrpSpPr/>
            <p:nvPr/>
          </p:nvGrpSpPr>
          <p:grpSpPr>
            <a:xfrm>
              <a:off x="11740" y="-3086"/>
              <a:ext cx="7460" cy="8018"/>
              <a:chOff x="8135783" y="-1669981"/>
              <a:chExt cx="4056217" cy="4359393"/>
            </a:xfrm>
          </p:grpSpPr>
          <p:sp>
            <p:nvSpPr>
              <p:cNvPr id="7" name="任意多边形: 形状 12"/>
              <p:cNvSpPr/>
              <p:nvPr/>
            </p:nvSpPr>
            <p:spPr>
              <a:xfrm rot="18900000">
                <a:off x="8135783" y="-1669981"/>
                <a:ext cx="3339963" cy="3339962"/>
              </a:xfrm>
              <a:custGeom>
                <a:avLst/>
                <a:gdLst>
                  <a:gd name="connsiteX0" fmla="*/ 0 w 3339963"/>
                  <a:gd name="connsiteY0" fmla="*/ 0 h 3339962"/>
                  <a:gd name="connsiteX1" fmla="*/ 3339963 w 3339963"/>
                  <a:gd name="connsiteY1" fmla="*/ 3339962 h 3339962"/>
                  <a:gd name="connsiteX2" fmla="*/ 1099563 w 3339963"/>
                  <a:gd name="connsiteY2" fmla="*/ 3339962 h 3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39963" h="3339962">
                    <a:moveTo>
                      <a:pt x="0" y="0"/>
                    </a:moveTo>
                    <a:lnTo>
                      <a:pt x="3339963" y="3339962"/>
                    </a:lnTo>
                    <a:lnTo>
                      <a:pt x="1099563" y="3339962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直角三角形 7"/>
              <p:cNvSpPr/>
              <p:nvPr/>
            </p:nvSpPr>
            <p:spPr>
              <a:xfrm rot="10800000">
                <a:off x="9502588" y="0"/>
                <a:ext cx="2689412" cy="2689412"/>
              </a:xfrm>
              <a:prstGeom prst="rtTriangle">
                <a:avLst/>
              </a:prstGeom>
              <a:solidFill>
                <a:srgbClr val="255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2" name="图片 11" descr="校徽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99" y="293"/>
              <a:ext cx="2240" cy="1701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 rot="10800000">
            <a:off x="-28575" y="3766688"/>
            <a:ext cx="4737100" cy="5091168"/>
            <a:chOff x="8135783" y="-1669981"/>
            <a:chExt cx="4056217" cy="4359393"/>
          </a:xfrm>
        </p:grpSpPr>
        <p:sp>
          <p:nvSpPr>
            <p:cNvPr id="14" name="任意多边形: 形状 64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直角三角形 15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51155" y="325120"/>
            <a:ext cx="1299845" cy="1015365"/>
            <a:chOff x="2761095" y="2248418"/>
            <a:chExt cx="1948563" cy="1522661"/>
          </a:xfrm>
        </p:grpSpPr>
        <p:sp>
          <p:nvSpPr>
            <p:cNvPr id="9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P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07465" y="488315"/>
            <a:ext cx="995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8719" y="2346530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 </a:t>
            </a:r>
            <a:r>
              <a:rPr lang="zh-CN" altLang="en-US" sz="20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高扇入突发</a:t>
            </a:r>
            <a:endParaRPr lang="en-US" altLang="zh-CN" sz="2000" b="1" dirty="0">
              <a:solidFill>
                <a:srgbClr val="25557A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8899" y="1581954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长尾延迟问题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18719" y="3049475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</a:t>
            </a:r>
            <a:r>
              <a:rPr lang="zh-CN" altLang="en-US" sz="20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交换机的共享缓冲区太浅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18719" y="3752420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</a:t>
            </a:r>
            <a:r>
              <a:rPr lang="zh-CN" altLang="en-US" sz="20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错误处理和重传超时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18719" y="4455365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</a:t>
            </a:r>
            <a:r>
              <a:rPr lang="zh-CN" altLang="en-US" sz="20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硬件故障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18719" y="5158310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</a:t>
            </a:r>
            <a:r>
              <a:rPr lang="zh-CN" altLang="en-US" sz="20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不完善的流量负载平衡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51155" y="325120"/>
            <a:ext cx="1299845" cy="1015365"/>
            <a:chOff x="2761095" y="2248418"/>
            <a:chExt cx="1948563" cy="1522661"/>
          </a:xfrm>
        </p:grpSpPr>
        <p:sp>
          <p:nvSpPr>
            <p:cNvPr id="9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P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07465" y="488315"/>
            <a:ext cx="995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8719" y="2346530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 </a:t>
            </a:r>
            <a:r>
              <a:rPr lang="zh-CN" altLang="en-US" sz="20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高扇入突发</a:t>
            </a:r>
            <a:endParaRPr lang="en-US" altLang="zh-CN" sz="2000" b="1" dirty="0">
              <a:solidFill>
                <a:srgbClr val="25557A"/>
              </a:solidFill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8899" y="1581954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长尾延迟原因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18719" y="3049475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交换机的共享缓冲区太浅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18719" y="3752420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错误处理和重传超时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18719" y="4455365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硬件故障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18719" y="5158310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不完善的流量负载平衡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375811" y="2346475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l"/>
            <a:r>
              <a:rPr lang="zh-CN" altLang="en-US" dirty="0"/>
              <a:t>基于树形的应用会发生高扇入突发事件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51155" y="325120"/>
            <a:ext cx="1299845" cy="1015365"/>
            <a:chOff x="2761095" y="2248418"/>
            <a:chExt cx="1948563" cy="1522661"/>
          </a:xfrm>
        </p:grpSpPr>
        <p:sp>
          <p:nvSpPr>
            <p:cNvPr id="9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P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07465" y="488315"/>
            <a:ext cx="995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8719" y="2346530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 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高扇入突发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18899" y="1581954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长尾延迟原因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18719" y="3049475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·交换机的共享缓冲区太浅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18719" y="3752420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错误处理和重传超时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18719" y="4455365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硬件故障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18719" y="5158310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不完善的流量负载平衡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375811" y="2914165"/>
            <a:ext cx="4754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l"/>
            <a:r>
              <a:rPr lang="zh-CN" altLang="en-US" dirty="0">
                <a:sym typeface="+mn-ea"/>
              </a:rPr>
              <a:t>共享缓冲区通常配置用于缓冲突发请求，</a:t>
            </a:r>
          </a:p>
          <a:p>
            <a:pPr lvl="1" algn="l"/>
            <a:r>
              <a:rPr lang="zh-CN" altLang="en-US" dirty="0">
                <a:sym typeface="+mn-ea"/>
              </a:rPr>
              <a:t>交换机的共享缓冲区太浅，</a:t>
            </a:r>
          </a:p>
          <a:p>
            <a:pPr lvl="1" algn="l"/>
            <a:r>
              <a:rPr lang="zh-CN" altLang="en-US" dirty="0">
                <a:sym typeface="+mn-ea"/>
              </a:rPr>
              <a:t>不能吸收来自高带宽的应用的扇入突发。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51155" y="325120"/>
            <a:ext cx="1299845" cy="1015365"/>
            <a:chOff x="2761095" y="2248418"/>
            <a:chExt cx="1948563" cy="1522661"/>
          </a:xfrm>
        </p:grpSpPr>
        <p:sp>
          <p:nvSpPr>
            <p:cNvPr id="9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P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07465" y="488315"/>
            <a:ext cx="995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8719" y="2346530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 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高扇入突发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18899" y="1581954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长尾延迟原因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18719" y="3049475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·交换机的共享缓冲区太浅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18719" y="3752420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·错误处理和重传超时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18719" y="4455365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硬件故障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18719" y="5158310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不完善的流量负载平衡</a:t>
            </a:r>
          </a:p>
        </p:txBody>
      </p:sp>
      <p:pic>
        <p:nvPicPr>
          <p:cNvPr id="103" name="图片 102"/>
          <p:cNvPicPr/>
          <p:nvPr/>
        </p:nvPicPr>
        <p:blipFill>
          <a:blip r:embed="rId5"/>
          <a:srcRect b="5137"/>
          <a:stretch>
            <a:fillRect/>
          </a:stretch>
        </p:blipFill>
        <p:spPr>
          <a:xfrm>
            <a:off x="5375910" y="559435"/>
            <a:ext cx="5391785" cy="3895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文本框 21"/>
          <p:cNvSpPr txBox="1"/>
          <p:nvPr/>
        </p:nvSpPr>
        <p:spPr>
          <a:xfrm>
            <a:off x="4801235" y="4578985"/>
            <a:ext cx="5966460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zh-CN" altLang="en-US" dirty="0">
                <a:sym typeface="+mn-ea"/>
              </a:rPr>
              <a:t>RTT(Round Trip Time)：一个连接的往返时间，即数据发送时刻到接收到确认帧的时刻的差值；</a:t>
            </a:r>
          </a:p>
          <a:p>
            <a:pPr lvl="1" algn="l"/>
            <a:r>
              <a:rPr lang="zh-CN" altLang="en-US" dirty="0">
                <a:sym typeface="+mn-ea"/>
              </a:rPr>
              <a:t>RTO(Retransmission Time Out)：重传超时时间，即从数据发送时刻算起，超过这个时间便执行重传。</a:t>
            </a:r>
          </a:p>
          <a:p>
            <a:pPr lvl="1" algn="l"/>
            <a:r>
              <a:rPr lang="zh-CN" altLang="en-US" dirty="0">
                <a:sym typeface="+mn-ea"/>
              </a:rPr>
              <a:t>一次超时很容易导致长尾延迟。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51155" y="325120"/>
            <a:ext cx="1299845" cy="1015365"/>
            <a:chOff x="2761095" y="2248418"/>
            <a:chExt cx="1948563" cy="1522661"/>
          </a:xfrm>
        </p:grpSpPr>
        <p:sp>
          <p:nvSpPr>
            <p:cNvPr id="9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P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07465" y="488315"/>
            <a:ext cx="995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8719" y="2346530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 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高扇入突发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18899" y="1581954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长尾延迟原因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18719" y="3049475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·交换机的共享缓冲区太浅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18719" y="3752420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·错误处理和重传超时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18719" y="4455365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·硬件故障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18719" y="5158310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不完善的流量负载平衡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801235" y="4331970"/>
            <a:ext cx="596646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zh-CN" altLang="en-US" dirty="0">
                <a:sym typeface="+mn-ea"/>
              </a:rPr>
              <a:t>数据包丢失也可能是由于硬件故障而发生，即使在设计良好的现代数据中心网络中也会发生这种情况。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51155" y="325120"/>
            <a:ext cx="1299845" cy="1015365"/>
            <a:chOff x="2761095" y="2248418"/>
            <a:chExt cx="1948563" cy="1522661"/>
          </a:xfrm>
        </p:grpSpPr>
        <p:sp>
          <p:nvSpPr>
            <p:cNvPr id="9" name="矩形: 圆角 24"/>
            <p:cNvSpPr/>
            <p:nvPr/>
          </p:nvSpPr>
          <p:spPr>
            <a:xfrm rot="2244181">
              <a:off x="2903192" y="2466308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 rot="2244181">
              <a:off x="2761095" y="2996622"/>
              <a:ext cx="1156758" cy="366949"/>
            </a:xfrm>
            <a:prstGeom prst="roundRect">
              <a:avLst>
                <a:gd name="adj" fmla="val 33648"/>
              </a:avLst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10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910670" y="2248418"/>
              <a:ext cx="1798988" cy="1522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P</a:t>
              </a:r>
            </a:p>
          </p:txBody>
        </p:sp>
      </p:grpSp>
      <p:pic>
        <p:nvPicPr>
          <p:cNvPr id="12" name="图片 11" descr="图书馆"/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8452485" y="5777865"/>
            <a:ext cx="3739585" cy="1080000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0289667" y="-801077"/>
            <a:ext cx="1902333" cy="2044520"/>
            <a:chOff x="8135783" y="-1669981"/>
            <a:chExt cx="4056217" cy="4359393"/>
          </a:xfrm>
        </p:grpSpPr>
        <p:sp>
          <p:nvSpPr>
            <p:cNvPr id="17" name="任意多边形: 形状 10"/>
            <p:cNvSpPr/>
            <p:nvPr/>
          </p:nvSpPr>
          <p:spPr>
            <a:xfrm rot="18900000">
              <a:off x="8135783" y="-1669981"/>
              <a:ext cx="3339963" cy="3339962"/>
            </a:xfrm>
            <a:custGeom>
              <a:avLst/>
              <a:gdLst>
                <a:gd name="connsiteX0" fmla="*/ 0 w 3339963"/>
                <a:gd name="connsiteY0" fmla="*/ 0 h 3339962"/>
                <a:gd name="connsiteX1" fmla="*/ 3339963 w 3339963"/>
                <a:gd name="connsiteY1" fmla="*/ 3339962 h 3339962"/>
                <a:gd name="connsiteX2" fmla="*/ 1099563 w 3339963"/>
                <a:gd name="connsiteY2" fmla="*/ 3339962 h 333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9963" h="3339962">
                  <a:moveTo>
                    <a:pt x="0" y="0"/>
                  </a:moveTo>
                  <a:lnTo>
                    <a:pt x="3339963" y="3339962"/>
                  </a:lnTo>
                  <a:lnTo>
                    <a:pt x="1099563" y="333996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/>
          </p:nvSpPr>
          <p:spPr>
            <a:xfrm rot="10800000">
              <a:off x="9502588" y="0"/>
              <a:ext cx="2689412" cy="2689412"/>
            </a:xfrm>
            <a:prstGeom prst="rtTriangle">
              <a:avLst/>
            </a:prstGeom>
            <a:solidFill>
              <a:srgbClr val="255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07465" y="488315"/>
            <a:ext cx="9956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 b="1" kern="100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8719" y="2346530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 </a:t>
            </a: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高扇入突发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18899" y="1581954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长尾延迟原因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18719" y="3049475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·交换机的共享缓冲区太浅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18719" y="3752420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·错误处理和重传超时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18719" y="4455365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·硬件故障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18719" y="5158310"/>
            <a:ext cx="4656919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25557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rPr>
              <a:t>·不完善的流量负载平衡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748530" y="5034915"/>
            <a:ext cx="596646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r>
              <a:rPr lang="zh-CN" altLang="en-US" dirty="0">
                <a:sym typeface="+mn-ea"/>
              </a:rPr>
              <a:t>目前DCN中的负载平衡通常依赖于流量哈希算法，但可能会发生哈希碰撞。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k4NTVhMzNkYzhiNThiY2RjZGY2OGRmMjhhMWI2MmIifQ=="/>
  <p:tag name="KSO_WPP_MARK_KEY" val="e7395ae3-28d2-4098-94bc-83689ff1d35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2224</Words>
  <Application>Microsoft Office PowerPoint</Application>
  <PresentationFormat>宽屏</PresentationFormat>
  <Paragraphs>257</Paragraphs>
  <Slides>30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罗承辰</cp:lastModifiedBy>
  <cp:revision>173</cp:revision>
  <dcterms:created xsi:type="dcterms:W3CDTF">2019-06-19T02:08:00Z</dcterms:created>
  <dcterms:modified xsi:type="dcterms:W3CDTF">2022-12-14T18:15:29Z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0FA7266D02E942AAAA912ABFFAAB6B71</vt:lpwstr>
  </property>
</Properties>
</file>