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9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1" r:id="rId26"/>
    <p:sldId id="472" r:id="rId27"/>
    <p:sldId id="473" r:id="rId28"/>
    <p:sldId id="387" r:id="rId29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CC00"/>
    <a:srgbClr val="FF3399"/>
    <a:srgbClr val="990033"/>
    <a:srgbClr val="0000CC"/>
    <a:srgbClr val="FFFF66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3636"/>
  </p:normalViewPr>
  <p:slideViewPr>
    <p:cSldViewPr showGuides="1">
      <p:cViewPr varScale="1">
        <p:scale>
          <a:sx n="86" d="100"/>
          <a:sy n="86" d="100"/>
        </p:scale>
        <p:origin x="1382" y="62"/>
      </p:cViewPr>
      <p:guideLst>
        <p:guide orient="horz" pos="2174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89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11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62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21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13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79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14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935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15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889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16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512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17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678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18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772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19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39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20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68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071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21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644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22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08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23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221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24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855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25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922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26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696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27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26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37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97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7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79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25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9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4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5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9525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 flipV="1">
            <a:off x="315913" y="3589338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85775" y="908720"/>
            <a:ext cx="8229600" cy="863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  <p:sp>
        <p:nvSpPr>
          <p:cNvPr id="16" name="标题 1"/>
          <p:cNvSpPr txBox="1"/>
          <p:nvPr/>
        </p:nvSpPr>
        <p:spPr>
          <a:xfrm>
            <a:off x="1843670" y="618124"/>
            <a:ext cx="5513809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4000" b="0" dirty="0">
                <a:solidFill>
                  <a:srgbClr val="C00000"/>
                </a:solidFill>
              </a:rPr>
              <a:t>武汉光电国家研究中心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863600"/>
          </a:xfrm>
        </p:spPr>
        <p:txBody>
          <a:bodyPr/>
          <a:lstStyle/>
          <a:p>
            <a:r>
              <a:rPr lang="en-US" altLang="zh-CN" dirty="0" err="1">
                <a:solidFill>
                  <a:srgbClr val="002060"/>
                </a:solidFill>
              </a:rPr>
              <a:t>IceBreaker</a:t>
            </a:r>
            <a:r>
              <a:rPr lang="zh-CN" altLang="en-US" dirty="0">
                <a:solidFill>
                  <a:srgbClr val="002060"/>
                </a:solidFill>
              </a:rPr>
              <a:t>：</a:t>
            </a:r>
            <a:r>
              <a:rPr lang="en-US" altLang="zh-CN" dirty="0">
                <a:solidFill>
                  <a:srgbClr val="002060"/>
                </a:solidFill>
              </a:rPr>
              <a:t>Warming Serverless Functions Better with Heterogeneity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9642" y="4186441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报告人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 干捷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日期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633670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Observation I   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7930376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对三个函数在不同性能服务器上，各启动情况进行了测试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在低性能服务器上的</a:t>
            </a:r>
            <a:r>
              <a:rPr lang="en-US" altLang="zh-CN" b="1" dirty="0">
                <a:solidFill>
                  <a:schemeClr val="tx1"/>
                </a:solidFill>
              </a:rPr>
              <a:t>warm start</a:t>
            </a:r>
            <a:r>
              <a:rPr lang="zh-CN" altLang="en-US" b="1" dirty="0">
                <a:solidFill>
                  <a:schemeClr val="tx1"/>
                </a:solidFill>
              </a:rPr>
              <a:t>，服务时间甚至小于高性能服务器上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en-US" altLang="zh-CN" b="1" dirty="0">
                <a:solidFill>
                  <a:schemeClr val="tx1"/>
                </a:solidFill>
              </a:rPr>
              <a:t>cold start</a:t>
            </a:r>
            <a:r>
              <a:rPr lang="zh-CN" altLang="en-US" b="1" dirty="0">
                <a:solidFill>
                  <a:schemeClr val="tx1"/>
                </a:solidFill>
              </a:rPr>
              <a:t>，但也有特例（</a:t>
            </a:r>
            <a:r>
              <a:rPr lang="en-US" altLang="zh-CN" b="1" dirty="0">
                <a:solidFill>
                  <a:schemeClr val="tx1"/>
                </a:solidFill>
              </a:rPr>
              <a:t>F</a:t>
            </a:r>
            <a:r>
              <a:rPr lang="en-US" altLang="zh-CN" sz="1400" b="1" dirty="0">
                <a:solidFill>
                  <a:schemeClr val="tx1"/>
                </a:solidFill>
              </a:rPr>
              <a:t>B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1AD005-CEB1-92A7-871B-513082AE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33" y="4005064"/>
            <a:ext cx="4991533" cy="15622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746887-0A62-6BCB-3ED8-06F8B1284EC5}"/>
              </a:ext>
            </a:extLst>
          </p:cNvPr>
          <p:cNvSpPr txBox="1"/>
          <p:nvPr/>
        </p:nvSpPr>
        <p:spPr>
          <a:xfrm>
            <a:off x="275672" y="3816685"/>
            <a:ext cx="38172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CST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cold start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ET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execution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ST w/ CS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service time with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cold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ST w/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WS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service time with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warm start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4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615766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Observation II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7414209" cy="9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在实现</a:t>
            </a:r>
            <a:r>
              <a:rPr lang="zh-CN" altLang="en-US" b="1" dirty="0">
                <a:solidFill>
                  <a:schemeClr val="tx1"/>
                </a:solidFill>
              </a:rPr>
              <a:t>相同百分比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warm start</a:t>
            </a:r>
            <a:r>
              <a:rPr lang="zh-CN" altLang="en-US" dirty="0">
                <a:solidFill>
                  <a:schemeClr val="tx1"/>
                </a:solidFill>
              </a:rPr>
              <a:t>前提下，使用</a:t>
            </a:r>
            <a:r>
              <a:rPr lang="zh-CN" altLang="en-US" b="1" dirty="0">
                <a:solidFill>
                  <a:schemeClr val="tx1"/>
                </a:solidFill>
              </a:rPr>
              <a:t>服务器异构</a:t>
            </a:r>
            <a:r>
              <a:rPr lang="zh-CN" altLang="en-US" dirty="0">
                <a:solidFill>
                  <a:schemeClr val="tx1"/>
                </a:solidFill>
              </a:rPr>
              <a:t>的方式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所消耗的维持生存</a:t>
            </a:r>
            <a:r>
              <a:rPr lang="zh-CN" altLang="en-US" b="1" dirty="0">
                <a:solidFill>
                  <a:schemeClr val="tx1"/>
                </a:solidFill>
              </a:rPr>
              <a:t>成本更低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A7B1C-B92D-3F6C-689B-6022CF92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3" y="3573016"/>
            <a:ext cx="827603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604867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Observation II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8648521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但不能一味追求只使用低性能服务器，要达到与异构方法相同的服务时间，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需要</a:t>
            </a:r>
            <a:r>
              <a:rPr lang="zh-CN" altLang="en-US" b="1" dirty="0">
                <a:solidFill>
                  <a:schemeClr val="tx1"/>
                </a:solidFill>
              </a:rPr>
              <a:t>更多的</a:t>
            </a:r>
            <a:r>
              <a:rPr lang="en-US" altLang="zh-CN" b="1" dirty="0">
                <a:solidFill>
                  <a:schemeClr val="tx1"/>
                </a:solidFill>
              </a:rPr>
              <a:t>warm start</a:t>
            </a:r>
            <a:r>
              <a:rPr lang="zh-CN" altLang="en-US" b="1" dirty="0">
                <a:solidFill>
                  <a:schemeClr val="tx1"/>
                </a:solidFill>
              </a:rPr>
              <a:t>比例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b="1" dirty="0">
                <a:solidFill>
                  <a:schemeClr val="tx1"/>
                </a:solidFill>
              </a:rPr>
              <a:t>更高的维持生存成本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41ECB9-7759-9C6D-2E0A-013029AE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23" y="3637106"/>
            <a:ext cx="6552077" cy="26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0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604867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Overview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6785832" cy="2343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FIP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Function Invocation Prediction</a:t>
            </a:r>
            <a:r>
              <a:rPr lang="zh-CN" altLang="en-US" dirty="0">
                <a:solidFill>
                  <a:schemeClr val="tx1"/>
                </a:solidFill>
              </a:rPr>
              <a:t>）函数调用预测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zh-CN" altLang="en-US" b="1" dirty="0">
                <a:solidFill>
                  <a:schemeClr val="tx1"/>
                </a:solidFill>
              </a:rPr>
              <a:t>预测用户将要调用的函数及并发度，动态调整模型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PDM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Placement Decision Maker</a:t>
            </a:r>
            <a:r>
              <a:rPr lang="zh-CN" altLang="en-US" dirty="0">
                <a:solidFill>
                  <a:schemeClr val="tx1"/>
                </a:solidFill>
              </a:rPr>
              <a:t>）布局决策器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b="1" dirty="0">
                <a:solidFill>
                  <a:schemeClr val="tx1"/>
                </a:solidFill>
              </a:rPr>
              <a:t>决定在何处何时预热函数，或根本不预热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2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Function Invocation Prediction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D60333-30E3-8C06-FD59-EFAC046C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95631"/>
            <a:ext cx="7452164" cy="2664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709278" y="2011432"/>
            <a:ext cx="4634602" cy="141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现有</a:t>
            </a:r>
            <a:r>
              <a:rPr lang="en-US" altLang="zh-CN" dirty="0">
                <a:solidFill>
                  <a:schemeClr val="tx1"/>
                </a:solidFill>
              </a:rPr>
              <a:t>FIP</a:t>
            </a:r>
            <a:r>
              <a:rPr lang="zh-CN" altLang="en-US" dirty="0">
                <a:solidFill>
                  <a:schemeClr val="tx1"/>
                </a:solidFill>
              </a:rPr>
              <a:t>策略忽略了：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函数两次调用时间间隔可以发生变化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函数调用实例具有并发性</a:t>
            </a:r>
          </a:p>
        </p:txBody>
      </p:sp>
    </p:spTree>
    <p:extLst>
      <p:ext uri="{BB962C8B-B14F-4D97-AF65-F5344CB8AC3E}">
        <p14:creationId xmlns:p14="http://schemas.microsoft.com/office/powerpoint/2010/main" val="287583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Function Invocation Prediction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755576" y="1988840"/>
            <a:ext cx="7632848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IceBreaker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FIP</a:t>
            </a:r>
            <a:r>
              <a:rPr lang="zh-CN" altLang="en-US" dirty="0">
                <a:solidFill>
                  <a:schemeClr val="tx1"/>
                </a:solidFill>
              </a:rPr>
              <a:t>策略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观察到调用频率的周期性利用傅里叶变换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振幅</a:t>
            </a:r>
            <a:r>
              <a:rPr lang="zh-CN" altLang="en-US" dirty="0">
                <a:solidFill>
                  <a:schemeClr val="tx1"/>
                </a:solidFill>
              </a:rPr>
              <a:t>：任意时间间隔的调用次数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周期</a:t>
            </a:r>
            <a:r>
              <a:rPr lang="zh-CN" altLang="en-US" dirty="0">
                <a:solidFill>
                  <a:schemeClr val="tx1"/>
                </a:solidFill>
              </a:rPr>
              <a:t>：振幅重复的频率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AE0B59-56A0-E722-55F9-763B3843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005064"/>
            <a:ext cx="6624736" cy="23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Function Invocation Prediction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755576" y="2142773"/>
            <a:ext cx="763284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图（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）具有三个谐波，主谐波（振幅最大的正弦函数）用虚线表示。图（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）显示，</a:t>
            </a:r>
            <a:r>
              <a:rPr lang="en-US" altLang="zh-CN" dirty="0">
                <a:solidFill>
                  <a:srgbClr val="FF0000"/>
                </a:solidFill>
              </a:rPr>
              <a:t>75</a:t>
            </a:r>
            <a:r>
              <a:rPr lang="zh-CN" altLang="en-US" dirty="0">
                <a:solidFill>
                  <a:srgbClr val="FF0000"/>
                </a:solidFill>
              </a:rPr>
              <a:t>％的函数有至少一个谐波，</a:t>
            </a:r>
            <a:r>
              <a:rPr lang="en-US" altLang="zh-CN" dirty="0">
                <a:solidFill>
                  <a:srgbClr val="FF0000"/>
                </a:solidFill>
              </a:rPr>
              <a:t>98</a:t>
            </a:r>
            <a:r>
              <a:rPr lang="zh-CN" altLang="en-US" dirty="0">
                <a:solidFill>
                  <a:srgbClr val="FF0000"/>
                </a:solidFill>
              </a:rPr>
              <a:t>％的函数有小于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个谐波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AE0B59-56A0-E722-55F9-763B3843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005064"/>
            <a:ext cx="6624736" cy="23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Function Invocation Prediction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683568" y="2060848"/>
            <a:ext cx="763284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图（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）主谐波随着</a:t>
            </a:r>
            <a:r>
              <a:rPr lang="zh-CN" altLang="en-US" dirty="0">
                <a:solidFill>
                  <a:srgbClr val="FF0000"/>
                </a:solidFill>
              </a:rPr>
              <a:t>周期性</a:t>
            </a:r>
            <a:r>
              <a:rPr lang="zh-CN" altLang="en-US" dirty="0">
                <a:solidFill>
                  <a:schemeClr val="tx1"/>
                </a:solidFill>
              </a:rPr>
              <a:t>具有整体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zh-CN" altLang="en-US" dirty="0">
                <a:solidFill>
                  <a:schemeClr val="tx1"/>
                </a:solidFill>
              </a:rPr>
              <a:t>的趋势，使用一元二次函数并进行傅里叶变换来进行拟合并预测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AE0B59-56A0-E722-55F9-763B3843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1" y="4087169"/>
            <a:ext cx="6624736" cy="23961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42D0E2-FCC2-22C2-904C-6E2DECF4C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926655"/>
            <a:ext cx="4336156" cy="6096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44ED65-4D2E-FD6E-9D6B-C882DD6D3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577" y="3570369"/>
            <a:ext cx="5342083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0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Placement Decision Maker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683568" y="2060848"/>
            <a:ext cx="7632848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矛盾：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函数在</a:t>
            </a:r>
            <a:r>
              <a:rPr lang="zh-CN" altLang="en-US" b="1" dirty="0">
                <a:solidFill>
                  <a:schemeClr val="tx1"/>
                </a:solidFill>
              </a:rPr>
              <a:t>高性能服务器</a:t>
            </a:r>
            <a:r>
              <a:rPr lang="zh-CN" altLang="en-US" dirty="0">
                <a:solidFill>
                  <a:schemeClr val="tx1"/>
                </a:solidFill>
              </a:rPr>
              <a:t>上运行更快，但成本更高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函数在</a:t>
            </a:r>
            <a:r>
              <a:rPr lang="zh-CN" altLang="en-US" b="1" dirty="0">
                <a:solidFill>
                  <a:schemeClr val="tx1"/>
                </a:solidFill>
              </a:rPr>
              <a:t>低性能服务器</a:t>
            </a:r>
            <a:r>
              <a:rPr lang="zh-CN" altLang="en-US" dirty="0">
                <a:solidFill>
                  <a:schemeClr val="tx1"/>
                </a:solidFill>
              </a:rPr>
              <a:t>上运行更慢，但成本更低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需要</a:t>
            </a:r>
            <a:r>
              <a:rPr lang="zh-CN" altLang="en-US" dirty="0">
                <a:solidFill>
                  <a:srgbClr val="FF0000"/>
                </a:solidFill>
              </a:rPr>
              <a:t>效用评分</a:t>
            </a:r>
            <a:r>
              <a:rPr lang="zh-CN" altLang="en-US" dirty="0">
                <a:solidFill>
                  <a:schemeClr val="tx1"/>
                </a:solidFill>
              </a:rPr>
              <a:t>，来得到最值得在高端服务器上预热的函数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四个指标</a:t>
            </a:r>
            <a:r>
              <a:rPr lang="zh-CN" altLang="en-US" dirty="0">
                <a:solidFill>
                  <a:schemeClr val="tx1"/>
                </a:solidFill>
              </a:rPr>
              <a:t>来确定效用评分：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True negative prediction rate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Tn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False positive prediction rate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Fp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Inter-server speedup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Memory Footprint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Mr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54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Placement Decision Maker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611560" y="2060848"/>
            <a:ext cx="763284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True negative prediction rate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Tn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D79B67-A290-52C0-9860-E4906B08D9D3}"/>
              </a:ext>
            </a:extLst>
          </p:cNvPr>
          <p:cNvSpPr txBox="1"/>
          <p:nvPr/>
        </p:nvSpPr>
        <p:spPr>
          <a:xfrm>
            <a:off x="2066821" y="271773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观察到：预热实例数＜调用函数量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9C856-8FD8-2D45-386D-C16417E11E51}"/>
              </a:ext>
            </a:extLst>
          </p:cNvPr>
          <p:cNvSpPr txBox="1"/>
          <p:nvPr/>
        </p:nvSpPr>
        <p:spPr>
          <a:xfrm>
            <a:off x="2123728" y="3429000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FIP</a:t>
            </a:r>
            <a:r>
              <a:rPr lang="zh-CN" altLang="en-US" dirty="0"/>
              <a:t>预测的并发性小于实际并发性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65A61A-BB11-AE7D-BC3E-965EE4CDDA3E}"/>
              </a:ext>
            </a:extLst>
          </p:cNvPr>
          <p:cNvSpPr txBox="1"/>
          <p:nvPr/>
        </p:nvSpPr>
        <p:spPr>
          <a:xfrm>
            <a:off x="2825901" y="414888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冷启动实例增多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97ACED9-157E-61F6-DEAF-F3C042474394}"/>
              </a:ext>
            </a:extLst>
          </p:cNvPr>
          <p:cNvSpPr/>
          <p:nvPr/>
        </p:nvSpPr>
        <p:spPr bwMode="auto">
          <a:xfrm>
            <a:off x="3635896" y="3109228"/>
            <a:ext cx="360040" cy="31977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9FAE637-F16D-23FC-00F4-F6B06C859C03}"/>
              </a:ext>
            </a:extLst>
          </p:cNvPr>
          <p:cNvSpPr/>
          <p:nvPr/>
        </p:nvSpPr>
        <p:spPr bwMode="auto">
          <a:xfrm>
            <a:off x="3635896" y="3829110"/>
            <a:ext cx="360040" cy="31977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B10A0ED-25BE-116E-182C-027D09F2E56E}"/>
              </a:ext>
            </a:extLst>
          </p:cNvPr>
          <p:cNvSpPr/>
          <p:nvPr/>
        </p:nvSpPr>
        <p:spPr bwMode="auto">
          <a:xfrm>
            <a:off x="3635895" y="4548992"/>
            <a:ext cx="360040" cy="31977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184B9C-2E5B-FBE3-F02F-14537BF05912}"/>
              </a:ext>
            </a:extLst>
          </p:cNvPr>
          <p:cNvSpPr txBox="1"/>
          <p:nvPr/>
        </p:nvSpPr>
        <p:spPr>
          <a:xfrm>
            <a:off x="1435174" y="4949102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Tn = </a:t>
            </a:r>
            <a:r>
              <a:rPr lang="zh-CN" altLang="en-US" dirty="0"/>
              <a:t>观测到的冷启动次数</a:t>
            </a:r>
            <a:r>
              <a:rPr lang="en-US" altLang="zh-CN" dirty="0"/>
              <a:t>/</a:t>
            </a:r>
            <a:r>
              <a:rPr lang="zh-CN" altLang="en-US" dirty="0"/>
              <a:t>函数调用总数</a:t>
            </a:r>
          </a:p>
        </p:txBody>
      </p:sp>
    </p:spTree>
    <p:extLst>
      <p:ext uri="{BB962C8B-B14F-4D97-AF65-F5344CB8AC3E}">
        <p14:creationId xmlns:p14="http://schemas.microsoft.com/office/powerpoint/2010/main" val="5838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Background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7290778" cy="9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函数计算（</a:t>
            </a:r>
            <a:r>
              <a:rPr lang="en-US" altLang="zh-CN" b="1" dirty="0">
                <a:solidFill>
                  <a:schemeClr val="tx1"/>
                </a:solidFill>
              </a:rPr>
              <a:t>Serverless Compute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服务已经成为当前云计算的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重要发展方向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161251-80EE-350F-A903-48DDAAA3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32748"/>
            <a:ext cx="5984518" cy="32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16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Placement Decision Maker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611560" y="2060848"/>
            <a:ext cx="763284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False positive prediction rate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Fp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D79B67-A290-52C0-9860-E4906B08D9D3}"/>
              </a:ext>
            </a:extLst>
          </p:cNvPr>
          <p:cNvSpPr txBox="1"/>
          <p:nvPr/>
        </p:nvSpPr>
        <p:spPr>
          <a:xfrm>
            <a:off x="2066821" y="271773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观察到：预热实例数＞调用函数量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9C856-8FD8-2D45-386D-C16417E11E51}"/>
              </a:ext>
            </a:extLst>
          </p:cNvPr>
          <p:cNvSpPr txBox="1"/>
          <p:nvPr/>
        </p:nvSpPr>
        <p:spPr>
          <a:xfrm>
            <a:off x="2123728" y="3429000"/>
            <a:ext cx="401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FIP</a:t>
            </a:r>
            <a:r>
              <a:rPr lang="zh-CN" altLang="en-US" dirty="0"/>
              <a:t>预测的并发性大于实际并发性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65A61A-BB11-AE7D-BC3E-965EE4CDDA3E}"/>
              </a:ext>
            </a:extLst>
          </p:cNvPr>
          <p:cNvSpPr txBox="1"/>
          <p:nvPr/>
        </p:nvSpPr>
        <p:spPr>
          <a:xfrm>
            <a:off x="2825900" y="414888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函数预热但未调用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97ACED9-157E-61F6-DEAF-F3C042474394}"/>
              </a:ext>
            </a:extLst>
          </p:cNvPr>
          <p:cNvSpPr/>
          <p:nvPr/>
        </p:nvSpPr>
        <p:spPr bwMode="auto">
          <a:xfrm>
            <a:off x="3635896" y="3109228"/>
            <a:ext cx="360040" cy="31977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9FAE637-F16D-23FC-00F4-F6B06C859C03}"/>
              </a:ext>
            </a:extLst>
          </p:cNvPr>
          <p:cNvSpPr/>
          <p:nvPr/>
        </p:nvSpPr>
        <p:spPr bwMode="auto">
          <a:xfrm>
            <a:off x="3635896" y="3829110"/>
            <a:ext cx="360040" cy="31977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B10A0ED-25BE-116E-182C-027D09F2E56E}"/>
              </a:ext>
            </a:extLst>
          </p:cNvPr>
          <p:cNvSpPr/>
          <p:nvPr/>
        </p:nvSpPr>
        <p:spPr bwMode="auto">
          <a:xfrm>
            <a:off x="3635895" y="4548992"/>
            <a:ext cx="360040" cy="319772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184B9C-2E5B-FBE3-F02F-14537BF05912}"/>
              </a:ext>
            </a:extLst>
          </p:cNvPr>
          <p:cNvSpPr txBox="1"/>
          <p:nvPr/>
        </p:nvSpPr>
        <p:spPr>
          <a:xfrm>
            <a:off x="1435174" y="4949102"/>
            <a:ext cx="536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Fp</a:t>
            </a:r>
            <a:r>
              <a:rPr lang="en-US" altLang="zh-CN" dirty="0"/>
              <a:t> = </a:t>
            </a:r>
            <a:r>
              <a:rPr lang="zh-CN" altLang="en-US" dirty="0"/>
              <a:t>预热但未调用的函数数量</a:t>
            </a:r>
            <a:r>
              <a:rPr lang="en-US" altLang="zh-CN" dirty="0"/>
              <a:t>/</a:t>
            </a:r>
            <a:r>
              <a:rPr lang="zh-CN" altLang="en-US" dirty="0"/>
              <a:t>函数调用总数</a:t>
            </a:r>
          </a:p>
        </p:txBody>
      </p:sp>
    </p:spTree>
    <p:extLst>
      <p:ext uri="{BB962C8B-B14F-4D97-AF65-F5344CB8AC3E}">
        <p14:creationId xmlns:p14="http://schemas.microsoft.com/office/powerpoint/2010/main" val="100830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Placement Decision Maker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539552" y="2060510"/>
            <a:ext cx="763284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Inter-server speedup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D79B67-A290-52C0-9860-E4906B08D9D3}"/>
              </a:ext>
            </a:extLst>
          </p:cNvPr>
          <p:cNvSpPr txBox="1"/>
          <p:nvPr/>
        </p:nvSpPr>
        <p:spPr>
          <a:xfrm>
            <a:off x="2066821" y="2717730"/>
            <a:ext cx="5614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在低性能服务上的执行时间与冷启动时间和：</a:t>
            </a:r>
            <a:r>
              <a:rPr lang="en-US" altLang="zh-CN" dirty="0">
                <a:solidFill>
                  <a:schemeClr val="tx1"/>
                </a:solidFill>
              </a:rPr>
              <a:t>Tl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在高性能服务上的执行时间与冷启动时间和：</a:t>
            </a:r>
            <a:r>
              <a:rPr lang="en-US" altLang="zh-CN" dirty="0">
                <a:solidFill>
                  <a:schemeClr val="tx1"/>
                </a:solidFill>
              </a:rPr>
              <a:t>Th</a:t>
            </a:r>
          </a:p>
          <a:p>
            <a:r>
              <a:rPr lang="zh-CN" altLang="en-US" dirty="0"/>
              <a:t>加速比</a:t>
            </a:r>
            <a:r>
              <a:rPr lang="en-US" altLang="zh-CN" dirty="0"/>
              <a:t>Is</a:t>
            </a:r>
            <a:r>
              <a:rPr lang="zh-CN" altLang="en-US" dirty="0"/>
              <a:t>：</a:t>
            </a:r>
            <a:r>
              <a:rPr lang="en-US" altLang="zh-CN" dirty="0"/>
              <a:t>Th/Tl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B7F98E-9745-D075-BB3E-D49CD73BB656}"/>
              </a:ext>
            </a:extLst>
          </p:cNvPr>
          <p:cNvSpPr txBox="1"/>
          <p:nvPr/>
        </p:nvSpPr>
        <p:spPr>
          <a:xfrm>
            <a:off x="539552" y="4100440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Memory Footprint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Mr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6A84B6-40ED-2E9B-2AF1-F0DEDEC93EA4}"/>
              </a:ext>
            </a:extLst>
          </p:cNvPr>
          <p:cNvSpPr txBox="1"/>
          <p:nvPr/>
        </p:nvSpPr>
        <p:spPr>
          <a:xfrm>
            <a:off x="2066821" y="4867597"/>
            <a:ext cx="565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内存占用越大，</a:t>
            </a:r>
            <a:r>
              <a:rPr lang="en-US" altLang="zh-CN" dirty="0" err="1"/>
              <a:t>Mr</a:t>
            </a:r>
            <a:r>
              <a:rPr lang="zh-CN" altLang="en-US" dirty="0"/>
              <a:t>越大（计算</a:t>
            </a:r>
            <a:r>
              <a:rPr lang="en-US" altLang="zh-CN" dirty="0" err="1"/>
              <a:t>Mr</a:t>
            </a:r>
            <a:r>
              <a:rPr lang="zh-CN" altLang="en-US" dirty="0"/>
              <a:t>时需要归一化）</a:t>
            </a:r>
          </a:p>
        </p:txBody>
      </p:sp>
    </p:spTree>
    <p:extLst>
      <p:ext uri="{BB962C8B-B14F-4D97-AF65-F5344CB8AC3E}">
        <p14:creationId xmlns:p14="http://schemas.microsoft.com/office/powerpoint/2010/main" val="191753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Placement Decision Maker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323528" y="1960221"/>
            <a:ext cx="763284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Utility score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Su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FD38B3-5492-09D7-878C-74F575EB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960221"/>
            <a:ext cx="3932261" cy="8382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E87D6A-6E69-0F50-F59B-484B03817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652388"/>
            <a:ext cx="5646909" cy="40999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9F634E-CD32-8F6E-4104-ADD9658B8377}"/>
              </a:ext>
            </a:extLst>
          </p:cNvPr>
          <p:cNvSpPr/>
          <p:nvPr/>
        </p:nvSpPr>
        <p:spPr bwMode="auto">
          <a:xfrm>
            <a:off x="2411760" y="5206578"/>
            <a:ext cx="4116634" cy="838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57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Placement Decision Maker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36507-7717-9151-5D04-6CB4A9B9958F}"/>
              </a:ext>
            </a:extLst>
          </p:cNvPr>
          <p:cNvSpPr txBox="1"/>
          <p:nvPr/>
        </p:nvSpPr>
        <p:spPr>
          <a:xfrm>
            <a:off x="395536" y="2204864"/>
            <a:ext cx="7632848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其他细节：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当前预测归入服务器满，则换入另一种服务器预热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效用评分变化不超过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％时，预热位置与上一轮相同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大内存需求与低加速比的函数将在高性能服务器</a:t>
            </a:r>
            <a:r>
              <a:rPr lang="en-US" altLang="zh-CN" dirty="0">
                <a:solidFill>
                  <a:schemeClr val="tx1"/>
                </a:solidFill>
              </a:rPr>
              <a:t>warm up</a:t>
            </a:r>
          </a:p>
        </p:txBody>
      </p:sp>
    </p:spTree>
    <p:extLst>
      <p:ext uri="{BB962C8B-B14F-4D97-AF65-F5344CB8AC3E}">
        <p14:creationId xmlns:p14="http://schemas.microsoft.com/office/powerpoint/2010/main" val="152721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Evaluation and Analysis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8F6E82-CC69-EA54-9FC4-3ADCF259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94689"/>
            <a:ext cx="6032298" cy="30920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261B51-6ABD-CF07-7BE2-BC9F270A221B}"/>
              </a:ext>
            </a:extLst>
          </p:cNvPr>
          <p:cNvSpPr txBox="1"/>
          <p:nvPr/>
        </p:nvSpPr>
        <p:spPr>
          <a:xfrm>
            <a:off x="827584" y="2117176"/>
            <a:ext cx="521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％的预测正确率作为参照</a:t>
            </a:r>
          </a:p>
        </p:txBody>
      </p:sp>
    </p:spTree>
    <p:extLst>
      <p:ext uri="{BB962C8B-B14F-4D97-AF65-F5344CB8AC3E}">
        <p14:creationId xmlns:p14="http://schemas.microsoft.com/office/powerpoint/2010/main" val="28724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Evaluation and Analysis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261B51-6ABD-CF07-7BE2-BC9F270A221B}"/>
              </a:ext>
            </a:extLst>
          </p:cNvPr>
          <p:cNvSpPr txBox="1"/>
          <p:nvPr/>
        </p:nvSpPr>
        <p:spPr>
          <a:xfrm>
            <a:off x="827584" y="2117176"/>
            <a:ext cx="521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％的预测正确率作为参照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FC613C-342F-C7C7-BEE3-5CAD1CDA9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48696"/>
            <a:ext cx="7108003" cy="36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Evaluation and Analysis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261B51-6ABD-CF07-7BE2-BC9F270A221B}"/>
              </a:ext>
            </a:extLst>
          </p:cNvPr>
          <p:cNvSpPr txBox="1"/>
          <p:nvPr/>
        </p:nvSpPr>
        <p:spPr>
          <a:xfrm>
            <a:off x="827584" y="2117176"/>
            <a:ext cx="521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％的预测正确率作为参照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FD6A82-386B-246E-A1FA-F93A3373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2924943"/>
            <a:ext cx="8856984" cy="16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7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91450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Conclusion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261B51-6ABD-CF07-7BE2-BC9F270A221B}"/>
              </a:ext>
            </a:extLst>
          </p:cNvPr>
          <p:cNvSpPr txBox="1"/>
          <p:nvPr/>
        </p:nvSpPr>
        <p:spPr>
          <a:xfrm>
            <a:off x="549636" y="2105561"/>
            <a:ext cx="84834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</a:rPr>
              <a:t>IceBreaker</a:t>
            </a:r>
            <a:r>
              <a:rPr lang="zh-CN" altLang="en-US" dirty="0">
                <a:solidFill>
                  <a:schemeClr val="tx1"/>
                </a:solidFill>
              </a:rPr>
              <a:t>提出了独有的</a:t>
            </a:r>
            <a:r>
              <a:rPr lang="en-US" altLang="zh-CN" dirty="0">
                <a:solidFill>
                  <a:srgbClr val="FF0000"/>
                </a:solidFill>
              </a:rPr>
              <a:t>FIP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Function Invocation Prediction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PDM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Placement Decision Maker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机制，并第一个引入异构服务器的思想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来提高</a:t>
            </a:r>
            <a:r>
              <a:rPr lang="en-US" altLang="zh-CN" dirty="0">
                <a:solidFill>
                  <a:schemeClr val="tx1"/>
                </a:solidFill>
              </a:rPr>
              <a:t>serverless</a:t>
            </a:r>
            <a:r>
              <a:rPr lang="zh-CN" altLang="en-US" dirty="0">
                <a:solidFill>
                  <a:schemeClr val="tx1"/>
                </a:solidFill>
              </a:rPr>
              <a:t>计算性能。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C9B4A3-7047-03DF-77D3-9B8F5E4BD254}"/>
              </a:ext>
            </a:extLst>
          </p:cNvPr>
          <p:cNvSpPr txBox="1"/>
          <p:nvPr/>
        </p:nvSpPr>
        <p:spPr>
          <a:xfrm>
            <a:off x="549636" y="4149080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与目前最先进的方法相比，</a:t>
            </a:r>
            <a:r>
              <a:rPr lang="en-US" altLang="zh-CN" dirty="0" err="1">
                <a:solidFill>
                  <a:schemeClr val="tx1"/>
                </a:solidFill>
              </a:rPr>
              <a:t>IceBreaker</a:t>
            </a:r>
            <a:r>
              <a:rPr lang="zh-CN" altLang="en-US" dirty="0">
                <a:solidFill>
                  <a:schemeClr val="tx1"/>
                </a:solidFill>
              </a:rPr>
              <a:t>降低了</a:t>
            </a:r>
            <a:r>
              <a:rPr lang="en-US" altLang="zh-CN" dirty="0">
                <a:solidFill>
                  <a:srgbClr val="FF0000"/>
                </a:solidFill>
              </a:rPr>
              <a:t>45</a:t>
            </a:r>
            <a:r>
              <a:rPr lang="zh-CN" altLang="en-US" dirty="0">
                <a:solidFill>
                  <a:srgbClr val="FF0000"/>
                </a:solidFill>
              </a:rPr>
              <a:t>％的维持存活成本与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27</a:t>
            </a:r>
            <a:r>
              <a:rPr lang="zh-CN" altLang="en-US" dirty="0">
                <a:solidFill>
                  <a:srgbClr val="FF0000"/>
                </a:solidFill>
              </a:rPr>
              <a:t>％的服务时间</a:t>
            </a:r>
            <a:r>
              <a:rPr lang="zh-CN" altLang="en-US" dirty="0">
                <a:solidFill>
                  <a:schemeClr val="tx1"/>
                </a:solidFill>
              </a:rPr>
              <a:t>，开源在：</a:t>
            </a:r>
            <a:r>
              <a:rPr lang="en-US" altLang="zh-CN" sz="1800" b="0" i="0" u="none" strike="noStrike" baseline="0" dirty="0">
                <a:solidFill>
                  <a:srgbClr val="0036CA"/>
                </a:solidFill>
                <a:latin typeface="LinLibertineT"/>
              </a:rPr>
              <a:t>https://zenodo.org/record/5748667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9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360613"/>
            <a:ext cx="8229600" cy="863600"/>
          </a:xfrm>
        </p:spPr>
        <p:txBody>
          <a:bodyPr/>
          <a:lstStyle/>
          <a:p>
            <a:r>
              <a:rPr lang="zh-CN" altLang="en-US" sz="4400" dirty="0">
                <a:solidFill>
                  <a:srgbClr val="002060"/>
                </a:solidFill>
              </a:rPr>
              <a:t>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FC3E-D4A9-4331-A431-894B06C02CB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14375" y="4048941"/>
            <a:ext cx="77724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b="0" dirty="0">
                <a:solidFill>
                  <a:srgbClr val="002060"/>
                </a:solidFill>
              </a:rPr>
              <a:t>武汉光电国家研究中心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3452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Background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FFD025-88A4-543A-9C1A-E5710696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01996"/>
            <a:ext cx="6866215" cy="31397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7290778" cy="9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函数计算（</a:t>
            </a:r>
            <a:r>
              <a:rPr lang="en-US" altLang="zh-CN" b="1" dirty="0">
                <a:solidFill>
                  <a:schemeClr val="tx1"/>
                </a:solidFill>
              </a:rPr>
              <a:t>Serverless Compute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服务已经成为当前云计算的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重要发展方向</a:t>
            </a:r>
          </a:p>
        </p:txBody>
      </p:sp>
    </p:spTree>
    <p:extLst>
      <p:ext uri="{BB962C8B-B14F-4D97-AF65-F5344CB8AC3E}">
        <p14:creationId xmlns:p14="http://schemas.microsoft.com/office/powerpoint/2010/main" val="37825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Background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FFD025-88A4-543A-9C1A-E5710696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01996"/>
            <a:ext cx="6866215" cy="31397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7874271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冷启动（</a:t>
            </a:r>
            <a:r>
              <a:rPr lang="en-US" altLang="zh-CN" b="1" dirty="0">
                <a:solidFill>
                  <a:schemeClr val="tx1"/>
                </a:solidFill>
              </a:rPr>
              <a:t>cold starts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成为影响</a:t>
            </a:r>
            <a:r>
              <a:rPr lang="en-US" altLang="zh-CN" dirty="0">
                <a:solidFill>
                  <a:schemeClr val="tx1"/>
                </a:solidFill>
              </a:rPr>
              <a:t>serverless compute</a:t>
            </a:r>
            <a:r>
              <a:rPr lang="zh-CN" altLang="en-US" dirty="0">
                <a:solidFill>
                  <a:schemeClr val="tx1"/>
                </a:solidFill>
              </a:rPr>
              <a:t>性能的主要瓶颈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FAABED-3B5A-81C4-6B2F-80E205A1BA0E}"/>
              </a:ext>
            </a:extLst>
          </p:cNvPr>
          <p:cNvSpPr/>
          <p:nvPr/>
        </p:nvSpPr>
        <p:spPr bwMode="auto">
          <a:xfrm>
            <a:off x="2771800" y="4941168"/>
            <a:ext cx="2088232" cy="7920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F42ECC-CE24-DD22-A014-1B109B04F78A}"/>
              </a:ext>
            </a:extLst>
          </p:cNvPr>
          <p:cNvSpPr/>
          <p:nvPr/>
        </p:nvSpPr>
        <p:spPr bwMode="auto">
          <a:xfrm>
            <a:off x="2771799" y="4941168"/>
            <a:ext cx="2088233" cy="7920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95E48C-4E19-424B-0C24-8507A0712E34}"/>
              </a:ext>
            </a:extLst>
          </p:cNvPr>
          <p:cNvSpPr/>
          <p:nvPr/>
        </p:nvSpPr>
        <p:spPr bwMode="auto">
          <a:xfrm>
            <a:off x="2771799" y="4941168"/>
            <a:ext cx="208823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9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Background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FFD025-88A4-543A-9C1A-E5710696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98" y="3581763"/>
            <a:ext cx="6866215" cy="31397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6769802" cy="141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目前避免冷启动的方法是，将函数实例</a:t>
            </a:r>
            <a:r>
              <a:rPr lang="zh-CN" altLang="en-US" b="1" dirty="0">
                <a:solidFill>
                  <a:schemeClr val="tx1"/>
                </a:solidFill>
              </a:rPr>
              <a:t>预热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warm up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优点：实例将进行</a:t>
            </a:r>
            <a:r>
              <a:rPr lang="zh-CN" altLang="en-US" b="1" dirty="0">
                <a:solidFill>
                  <a:schemeClr val="tx1"/>
                </a:solidFill>
              </a:rPr>
              <a:t>温启动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warm start</a:t>
            </a:r>
            <a:r>
              <a:rPr lang="zh-CN" altLang="en-US" dirty="0">
                <a:solidFill>
                  <a:schemeClr val="tx1"/>
                </a:solidFill>
              </a:rPr>
              <a:t>），减少了服务时间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缺点：增加了</a:t>
            </a:r>
            <a:r>
              <a:rPr lang="zh-CN" altLang="en-US" b="1" dirty="0">
                <a:solidFill>
                  <a:schemeClr val="tx1"/>
                </a:solidFill>
              </a:rPr>
              <a:t>维持生存成本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keep-alive cost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FAABED-3B5A-81C4-6B2F-80E205A1BA0E}"/>
              </a:ext>
            </a:extLst>
          </p:cNvPr>
          <p:cNvSpPr/>
          <p:nvPr/>
        </p:nvSpPr>
        <p:spPr bwMode="auto">
          <a:xfrm>
            <a:off x="2771800" y="4941168"/>
            <a:ext cx="2088232" cy="7920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F42ECC-CE24-DD22-A014-1B109B04F78A}"/>
              </a:ext>
            </a:extLst>
          </p:cNvPr>
          <p:cNvSpPr/>
          <p:nvPr/>
        </p:nvSpPr>
        <p:spPr bwMode="auto">
          <a:xfrm>
            <a:off x="2771799" y="4941168"/>
            <a:ext cx="2088233" cy="7920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5E551D-B6A9-4396-08CE-566E6BFA04B2}"/>
              </a:ext>
            </a:extLst>
          </p:cNvPr>
          <p:cNvSpPr/>
          <p:nvPr/>
        </p:nvSpPr>
        <p:spPr bwMode="auto">
          <a:xfrm>
            <a:off x="4756460" y="5554873"/>
            <a:ext cx="216024" cy="8000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37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Background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3775393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服务提供商：降低维持生存成本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终端用户：减少服务时间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4CEF59-4329-8C2A-EBC8-F1E2F9386021}"/>
              </a:ext>
            </a:extLst>
          </p:cNvPr>
          <p:cNvSpPr txBox="1"/>
          <p:nvPr/>
        </p:nvSpPr>
        <p:spPr>
          <a:xfrm>
            <a:off x="682092" y="42696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服务时间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3804D-07F1-5BC7-00A2-535DC2C03539}"/>
              </a:ext>
            </a:extLst>
          </p:cNvPr>
          <p:cNvSpPr/>
          <p:nvPr/>
        </p:nvSpPr>
        <p:spPr bwMode="auto">
          <a:xfrm>
            <a:off x="3130364" y="3405575"/>
            <a:ext cx="2285152" cy="58356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3022C7-843C-5590-F833-F20DE98E6D09}"/>
              </a:ext>
            </a:extLst>
          </p:cNvPr>
          <p:cNvSpPr/>
          <p:nvPr/>
        </p:nvSpPr>
        <p:spPr bwMode="auto">
          <a:xfrm>
            <a:off x="3202372" y="3405575"/>
            <a:ext cx="1728192" cy="58356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EB67D6-FA47-BA2C-A236-D2F9F82A68C6}"/>
              </a:ext>
            </a:extLst>
          </p:cNvPr>
          <p:cNvSpPr txBox="1"/>
          <p:nvPr/>
        </p:nvSpPr>
        <p:spPr>
          <a:xfrm>
            <a:off x="2771132" y="3405575"/>
            <a:ext cx="448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函数执行时间（经历了</a:t>
            </a:r>
            <a:r>
              <a:rPr lang="en-US" altLang="zh-CN" dirty="0"/>
              <a:t>warm start</a:t>
            </a:r>
            <a:r>
              <a:rPr lang="zh-CN" altLang="en-US" dirty="0"/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C5A99A-28B3-0B5B-2842-F16F13A60591}"/>
              </a:ext>
            </a:extLst>
          </p:cNvPr>
          <p:cNvSpPr txBox="1"/>
          <p:nvPr/>
        </p:nvSpPr>
        <p:spPr>
          <a:xfrm>
            <a:off x="2766349" y="4269671"/>
            <a:ext cx="422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启动时间</a:t>
            </a:r>
            <a:r>
              <a:rPr lang="en-US" altLang="zh-CN" dirty="0"/>
              <a:t>+</a:t>
            </a:r>
            <a:r>
              <a:rPr lang="zh-CN" altLang="en-US" dirty="0"/>
              <a:t>执行时间（</a:t>
            </a:r>
            <a:r>
              <a:rPr lang="en-US" altLang="zh-CN" dirty="0"/>
              <a:t>cold start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6CA74-734C-143A-2F73-BCE2F3FD77E1}"/>
              </a:ext>
            </a:extLst>
          </p:cNvPr>
          <p:cNvSpPr txBox="1"/>
          <p:nvPr/>
        </p:nvSpPr>
        <p:spPr>
          <a:xfrm>
            <a:off x="2766349" y="5141926"/>
            <a:ext cx="589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等待时间</a:t>
            </a:r>
            <a:r>
              <a:rPr lang="en-US" altLang="zh-CN" dirty="0"/>
              <a:t>+</a:t>
            </a:r>
            <a:r>
              <a:rPr lang="zh-CN" altLang="en-US" dirty="0"/>
              <a:t>启动时间</a:t>
            </a:r>
            <a:r>
              <a:rPr lang="en-US" altLang="zh-CN" dirty="0"/>
              <a:t>+</a:t>
            </a:r>
            <a:r>
              <a:rPr lang="zh-CN" altLang="en-US"/>
              <a:t>执行时间</a:t>
            </a:r>
            <a:r>
              <a:rPr lang="zh-CN" altLang="en-US" dirty="0"/>
              <a:t>（服务器被占满）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044D8276-28DD-67A6-8D3D-43DC166E23EB}"/>
              </a:ext>
            </a:extLst>
          </p:cNvPr>
          <p:cNvSpPr/>
          <p:nvPr/>
        </p:nvSpPr>
        <p:spPr bwMode="auto">
          <a:xfrm>
            <a:off x="2036145" y="3549591"/>
            <a:ext cx="433713" cy="1872208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08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Background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4801314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目的：</a:t>
            </a:r>
            <a:r>
              <a:rPr lang="zh-CN" altLang="en-US" dirty="0">
                <a:solidFill>
                  <a:srgbClr val="FF0000"/>
                </a:solidFill>
              </a:rPr>
              <a:t>降低</a:t>
            </a:r>
            <a:r>
              <a:rPr lang="zh-CN" altLang="en-US" dirty="0">
                <a:solidFill>
                  <a:schemeClr val="tx1"/>
                </a:solidFill>
              </a:rPr>
              <a:t>维持生存成本、</a:t>
            </a:r>
            <a:r>
              <a:rPr lang="zh-CN" altLang="en-US" dirty="0">
                <a:solidFill>
                  <a:srgbClr val="FF0000"/>
                </a:solidFill>
              </a:rPr>
              <a:t>减少</a:t>
            </a:r>
            <a:r>
              <a:rPr lang="zh-CN" altLang="en-US" dirty="0">
                <a:solidFill>
                  <a:schemeClr val="tx1"/>
                </a:solidFill>
              </a:rPr>
              <a:t>服务时间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3804D-07F1-5BC7-00A2-535DC2C03539}"/>
              </a:ext>
            </a:extLst>
          </p:cNvPr>
          <p:cNvSpPr/>
          <p:nvPr/>
        </p:nvSpPr>
        <p:spPr bwMode="auto">
          <a:xfrm>
            <a:off x="3130364" y="3405575"/>
            <a:ext cx="2285152" cy="58356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3022C7-843C-5590-F833-F20DE98E6D09}"/>
              </a:ext>
            </a:extLst>
          </p:cNvPr>
          <p:cNvSpPr/>
          <p:nvPr/>
        </p:nvSpPr>
        <p:spPr bwMode="auto">
          <a:xfrm>
            <a:off x="3202372" y="3405575"/>
            <a:ext cx="1728192" cy="58356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EB67D6-FA47-BA2C-A236-D2F9F82A68C6}"/>
              </a:ext>
            </a:extLst>
          </p:cNvPr>
          <p:cNvSpPr txBox="1"/>
          <p:nvPr/>
        </p:nvSpPr>
        <p:spPr>
          <a:xfrm>
            <a:off x="2771132" y="3405575"/>
            <a:ext cx="577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在整个维持生存期间，现有方法使用了</a:t>
            </a:r>
            <a:r>
              <a:rPr lang="zh-CN" altLang="en-US" dirty="0">
                <a:solidFill>
                  <a:srgbClr val="FF0000"/>
                </a:solidFill>
              </a:rPr>
              <a:t>固定的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维持生存成本</a:t>
            </a:r>
            <a:r>
              <a:rPr lang="zh-CN" altLang="en-US" dirty="0">
                <a:solidFill>
                  <a:schemeClr val="tx1"/>
                </a:solidFill>
              </a:rPr>
              <a:t>。导致了高维持成本。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C5A99A-28B3-0B5B-2842-F16F13A60591}"/>
              </a:ext>
            </a:extLst>
          </p:cNvPr>
          <p:cNvSpPr txBox="1"/>
          <p:nvPr/>
        </p:nvSpPr>
        <p:spPr>
          <a:xfrm>
            <a:off x="2771132" y="5221744"/>
            <a:ext cx="555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    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zh-CN" altLang="en-US" dirty="0">
                <a:solidFill>
                  <a:srgbClr val="FF0000"/>
                </a:solidFill>
              </a:rPr>
              <a:t>频繁变化</a:t>
            </a:r>
            <a:r>
              <a:rPr lang="zh-CN" altLang="en-US" dirty="0">
                <a:solidFill>
                  <a:schemeClr val="tx1"/>
                </a:solidFill>
              </a:rPr>
              <a:t>的计算模式与并发度</a:t>
            </a:r>
            <a:r>
              <a:rPr lang="zh-CN" altLang="en-US" dirty="0">
                <a:solidFill>
                  <a:srgbClr val="FF0000"/>
                </a:solidFill>
              </a:rPr>
              <a:t>缺乏健壮性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044D8276-28DD-67A6-8D3D-43DC166E23EB}"/>
              </a:ext>
            </a:extLst>
          </p:cNvPr>
          <p:cNvSpPr/>
          <p:nvPr/>
        </p:nvSpPr>
        <p:spPr bwMode="auto">
          <a:xfrm>
            <a:off x="2036145" y="3549591"/>
            <a:ext cx="433713" cy="1872208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DB04B4-F347-DB18-7034-680D91820B5F}"/>
              </a:ext>
            </a:extLst>
          </p:cNvPr>
          <p:cNvSpPr txBox="1"/>
          <p:nvPr/>
        </p:nvSpPr>
        <p:spPr>
          <a:xfrm>
            <a:off x="107504" y="428564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现有方法局限性</a:t>
            </a:r>
          </a:p>
        </p:txBody>
      </p:sp>
    </p:spTree>
    <p:extLst>
      <p:ext uri="{BB962C8B-B14F-4D97-AF65-F5344CB8AC3E}">
        <p14:creationId xmlns:p14="http://schemas.microsoft.com/office/powerpoint/2010/main" val="173115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Introduction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8749511" cy="141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与传统方法不同，</a:t>
            </a:r>
            <a:r>
              <a:rPr lang="en-US" altLang="zh-CN" dirty="0" err="1">
                <a:solidFill>
                  <a:schemeClr val="tx1"/>
                </a:solidFill>
              </a:rPr>
              <a:t>IceBreaker</a:t>
            </a:r>
            <a:r>
              <a:rPr lang="zh-CN" altLang="en-US" dirty="0">
                <a:solidFill>
                  <a:schemeClr val="tx1"/>
                </a:solidFill>
              </a:rPr>
              <a:t>分为</a:t>
            </a:r>
            <a:r>
              <a:rPr lang="zh-CN" altLang="en-US" dirty="0">
                <a:solidFill>
                  <a:srgbClr val="FF0000"/>
                </a:solidFill>
              </a:rPr>
              <a:t>高性能服务器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high-end server</a:t>
            </a:r>
            <a:r>
              <a:rPr lang="zh-CN" altLang="en-US" dirty="0">
                <a:solidFill>
                  <a:schemeClr val="tx1"/>
                </a:solidFill>
              </a:rPr>
              <a:t>，函数执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行</a:t>
            </a:r>
            <a:r>
              <a:rPr lang="zh-CN" altLang="en-US">
                <a:solidFill>
                  <a:schemeClr val="tx1"/>
                </a:solidFill>
              </a:rPr>
              <a:t>时间</a:t>
            </a:r>
            <a:r>
              <a:rPr lang="zh-CN" altLang="en-US" dirty="0">
                <a:solidFill>
                  <a:schemeClr val="tx1"/>
                </a:solidFill>
              </a:rPr>
              <a:t>快，但单位成本高）与</a:t>
            </a:r>
            <a:r>
              <a:rPr lang="zh-CN" altLang="en-US" dirty="0">
                <a:solidFill>
                  <a:srgbClr val="FF0000"/>
                </a:solidFill>
              </a:rPr>
              <a:t>低性能服务器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low-end server</a:t>
            </a:r>
            <a:r>
              <a:rPr lang="zh-CN" altLang="en-US" dirty="0">
                <a:solidFill>
                  <a:schemeClr val="tx1"/>
                </a:solidFill>
              </a:rPr>
              <a:t>，函数执行时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间慢，但单位成本低），形成服务器异构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41D0EC-DB0C-FA4D-4302-A3B3FC8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84984"/>
            <a:ext cx="7295045" cy="30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6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err="1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IceBreaker</a:t>
            </a:r>
            <a:r>
              <a:rPr kumimoji="1" lang="zh-CN" altLang="en-US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：</a:t>
            </a:r>
            <a:r>
              <a:rPr kumimoji="1"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Introduction</a:t>
            </a:r>
            <a:endParaRPr kumimoji="1" lang="zh-CN" altLang="en-US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B4347-FDE8-8CEC-25F4-9488AD988EEF}"/>
              </a:ext>
            </a:extLst>
          </p:cNvPr>
          <p:cNvSpPr txBox="1"/>
          <p:nvPr/>
        </p:nvSpPr>
        <p:spPr>
          <a:xfrm>
            <a:off x="541503" y="1942577"/>
            <a:ext cx="8135560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以牺牲一部分</a:t>
            </a:r>
            <a:r>
              <a:rPr lang="zh-CN" altLang="en-US" b="1" dirty="0">
                <a:solidFill>
                  <a:schemeClr val="tx1"/>
                </a:solidFill>
              </a:rPr>
              <a:t>高性能服务器</a:t>
            </a:r>
            <a:r>
              <a:rPr lang="zh-CN" altLang="en-US" dirty="0">
                <a:solidFill>
                  <a:schemeClr val="tx1"/>
                </a:solidFill>
              </a:rPr>
              <a:t>为代价，换取</a:t>
            </a:r>
            <a:r>
              <a:rPr lang="zh-CN" altLang="en-US" b="1" dirty="0">
                <a:solidFill>
                  <a:schemeClr val="tx1"/>
                </a:solidFill>
              </a:rPr>
              <a:t>更多数量的低性能服务器</a:t>
            </a:r>
            <a:r>
              <a:rPr lang="zh-CN" altLang="en-US" dirty="0">
                <a:solidFill>
                  <a:schemeClr val="tx1"/>
                </a:solidFill>
              </a:rPr>
              <a:t>，使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服务提供商有</a:t>
            </a:r>
            <a:r>
              <a:rPr lang="zh-CN" altLang="en-US" b="1" dirty="0">
                <a:solidFill>
                  <a:schemeClr val="tx1"/>
                </a:solidFill>
              </a:rPr>
              <a:t>更多的节点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b="1" dirty="0">
                <a:solidFill>
                  <a:schemeClr val="tx1"/>
                </a:solidFill>
              </a:rPr>
              <a:t>更大的内存容量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41D0EC-DB0C-FA4D-4302-A3B3FC8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84984"/>
            <a:ext cx="7295045" cy="30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7438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1087</Words>
  <Application>Microsoft Office PowerPoint</Application>
  <PresentationFormat>全屏显示(4:3)</PresentationFormat>
  <Paragraphs>175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LinLibertineT</vt:lpstr>
      <vt:lpstr>微软雅黑</vt:lpstr>
      <vt:lpstr>Arial</vt:lpstr>
      <vt:lpstr>Berlin Sans FB</vt:lpstr>
      <vt:lpstr>Comic Sans MS</vt:lpstr>
      <vt:lpstr>Lucida Sans</vt:lpstr>
      <vt:lpstr>Tahoma</vt:lpstr>
      <vt:lpstr>Times</vt:lpstr>
      <vt:lpstr>Wingdings</vt:lpstr>
      <vt:lpstr>1_自定义设计方案</vt:lpstr>
      <vt:lpstr>IceBreaker：Warming Serverless Functions Better with Heterogeneity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干 捷</cp:lastModifiedBy>
  <cp:revision>861</cp:revision>
  <dcterms:created xsi:type="dcterms:W3CDTF">2007-06-21T01:14:00Z</dcterms:created>
  <dcterms:modified xsi:type="dcterms:W3CDTF">2023-01-11T11:44:06Z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