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256" r:id="rId3"/>
    <p:sldId id="257" r:id="rId4"/>
    <p:sldId id="258" r:id="rId5"/>
    <p:sldId id="277" r:id="rId6"/>
    <p:sldId id="259" r:id="rId7"/>
    <p:sldId id="299" r:id="rId8"/>
    <p:sldId id="298" r:id="rId9"/>
    <p:sldId id="301" r:id="rId10"/>
    <p:sldId id="300" r:id="rId11"/>
    <p:sldId id="269" r:id="rId12"/>
    <p:sldId id="302" r:id="rId13"/>
    <p:sldId id="262" r:id="rId14"/>
    <p:sldId id="263" r:id="rId15"/>
    <p:sldId id="279" r:id="rId16"/>
    <p:sldId id="275" r:id="rId17"/>
    <p:sldId id="304" r:id="rId18"/>
    <p:sldId id="305" r:id="rId19"/>
    <p:sldId id="307" r:id="rId20"/>
    <p:sldId id="306" r:id="rId21"/>
    <p:sldId id="308" r:id="rId22"/>
    <p:sldId id="327" r:id="rId23"/>
    <p:sldId id="261" r:id="rId24"/>
    <p:sldId id="273" r:id="rId25"/>
    <p:sldId id="264" r:id="rId26"/>
    <p:sldId id="270" r:id="rId27"/>
    <p:sldId id="328" r:id="rId28"/>
    <p:sldId id="340" r:id="rId29"/>
    <p:sldId id="341" r:id="rId30"/>
    <p:sldId id="342" r:id="rId31"/>
    <p:sldId id="338" r:id="rId32"/>
    <p:sldId id="266" r:id="rId33"/>
    <p:sldId id="280" r:id="rId34"/>
    <p:sldId id="267" r:id="rId35"/>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1F24"/>
    <a:srgbClr val="CE6868"/>
    <a:srgbClr val="F5595D"/>
    <a:srgbClr val="C70C0F"/>
    <a:srgbClr val="C76B6F"/>
    <a:srgbClr val="D16D7E"/>
    <a:srgbClr val="D18689"/>
    <a:srgbClr val="D12529"/>
    <a:srgbClr val="D94B4B"/>
    <a:srgbClr val="E9B0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2" autoAdjust="0"/>
    <p:restoredTop sz="94660"/>
  </p:normalViewPr>
  <p:slideViewPr>
    <p:cSldViewPr snapToGrid="0">
      <p:cViewPr varScale="1">
        <p:scale>
          <a:sx n="85" d="100"/>
          <a:sy n="85" d="100"/>
        </p:scale>
        <p:origin x="566"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gs" Target="tags/tag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DCBD0-F3B3-4947-9518-D3BFC108C4F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41DEC-08D0-4845-8C6D-5012CCDE28E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0.png"/><Relationship Id="rId7" Type="http://schemas.openxmlformats.org/officeDocument/2006/relationships/image" Target="../media/image39.png"/><Relationship Id="rId6" Type="http://schemas.openxmlformats.org/officeDocument/2006/relationships/image" Target="../media/image38.png"/><Relationship Id="rId5" Type="http://schemas.openxmlformats.org/officeDocument/2006/relationships/image" Target="../media/image2.png"/><Relationship Id="rId4" Type="http://schemas.openxmlformats.org/officeDocument/2006/relationships/image" Target="../media/image1.png"/><Relationship Id="rId3" Type="http://schemas.microsoft.com/office/2007/relationships/hdphoto" Target="../media/image8.wdp"/><Relationship Id="rId2" Type="http://schemas.openxmlformats.org/officeDocument/2006/relationships/image" Target="../media/image7.png"/><Relationship Id="rId1" Type="http://schemas.openxmlformats.org/officeDocument/2006/relationships/image" Target="../media/image3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12.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23.png"/><Relationship Id="rId7" Type="http://schemas.microsoft.com/office/2007/relationships/hdphoto" Target="../media/image45.wdp"/><Relationship Id="rId6" Type="http://schemas.openxmlformats.org/officeDocument/2006/relationships/image" Target="../media/image44.png"/><Relationship Id="rId5" Type="http://schemas.openxmlformats.org/officeDocument/2006/relationships/image" Target="../media/image39.png"/><Relationship Id="rId4" Type="http://schemas.microsoft.com/office/2007/relationships/hdphoto" Target="../media/image43.wdp"/><Relationship Id="rId3" Type="http://schemas.openxmlformats.org/officeDocument/2006/relationships/image" Target="../media/image42.png"/><Relationship Id="rId2" Type="http://schemas.microsoft.com/office/2007/relationships/hdphoto" Target="../media/image8.wdp"/><Relationship Id="rId10" Type="http://schemas.openxmlformats.org/officeDocument/2006/relationships/slideLayout" Target="../slideLayouts/slideLayout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hdphoto" Target="../media/image48.wdp"/><Relationship Id="rId1" Type="http://schemas.openxmlformats.org/officeDocument/2006/relationships/image" Target="../media/image47.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hdphoto" Target="../media/image21.wdp"/><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0.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1.png"/><Relationship Id="rId7" Type="http://schemas.openxmlformats.org/officeDocument/2006/relationships/image" Target="../media/image60.png"/><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hdphoto" Target="../media/image8.wdp"/><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3.png"/><Relationship Id="rId1" Type="http://schemas.openxmlformats.org/officeDocument/2006/relationships/image" Target="../media/image6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4.png"/></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2.png"/><Relationship Id="rId7" Type="http://schemas.openxmlformats.org/officeDocument/2006/relationships/image" Target="../media/image71.png"/><Relationship Id="rId6" Type="http://schemas.microsoft.com/office/2007/relationships/hdphoto" Target="../media/image70.wdp"/><Relationship Id="rId5" Type="http://schemas.openxmlformats.org/officeDocument/2006/relationships/image" Target="../media/image69.png"/><Relationship Id="rId4" Type="http://schemas.microsoft.com/office/2007/relationships/hdphoto" Target="../media/image68.wdp"/><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6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3.png"/></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microsoft.com/office/2007/relationships/hdphoto" Target="../media/image78.wdp"/><Relationship Id="rId7" Type="http://schemas.openxmlformats.org/officeDocument/2006/relationships/image" Target="../media/image77.png"/><Relationship Id="rId6" Type="http://schemas.openxmlformats.org/officeDocument/2006/relationships/image" Target="../media/image49.png"/><Relationship Id="rId5" Type="http://schemas.microsoft.com/office/2007/relationships/hdphoto" Target="../media/image8.wdp"/><Relationship Id="rId4" Type="http://schemas.openxmlformats.org/officeDocument/2006/relationships/image" Target="../media/image7.png"/><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image" Target="../media/image74.pn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hdphoto" Target="../media/image21.wdp"/><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microsoft.com/office/2007/relationships/hdphoto" Target="../media/image81.wdp"/><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microsoft.com/office/2007/relationships/hdphoto" Target="../media/image81.wdp"/><Relationship Id="rId3" Type="http://schemas.openxmlformats.org/officeDocument/2006/relationships/image" Target="../media/image80.png"/><Relationship Id="rId2" Type="http://schemas.openxmlformats.org/officeDocument/2006/relationships/image" Target="../media/image1.png"/><Relationship Id="rId1" Type="http://schemas.openxmlformats.org/officeDocument/2006/relationships/image" Target="../media/image82.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3.png"/><Relationship Id="rId2" Type="http://schemas.microsoft.com/office/2007/relationships/hdphoto" Target="../media/image81.wdp"/><Relationship Id="rId1" Type="http://schemas.openxmlformats.org/officeDocument/2006/relationships/image" Target="../media/image80.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microsoft.com/office/2007/relationships/hdphoto" Target="../media/image81.wdp"/><Relationship Id="rId2" Type="http://schemas.openxmlformats.org/officeDocument/2006/relationships/image" Target="../media/image80.png"/><Relationship Id="rId1" Type="http://schemas.openxmlformats.org/officeDocument/2006/relationships/image" Target="../media/image84.png"/></Relationships>
</file>

<file path=ppt/slides/_rels/slide3.xml.rels><?xml version="1.0" encoding="UTF-8" standalone="yes"?>
<Relationships xmlns="http://schemas.openxmlformats.org/package/2006/relationships"><Relationship Id="rId9" Type="http://schemas.microsoft.com/office/2007/relationships/hdphoto" Target="../media/image19.wdp"/><Relationship Id="rId8" Type="http://schemas.openxmlformats.org/officeDocument/2006/relationships/image" Target="../media/image18.png"/><Relationship Id="rId7" Type="http://schemas.microsoft.com/office/2007/relationships/hdphoto" Target="../media/image17.wdp"/><Relationship Id="rId6" Type="http://schemas.openxmlformats.org/officeDocument/2006/relationships/image" Target="../media/image16.png"/><Relationship Id="rId5" Type="http://schemas.microsoft.com/office/2007/relationships/hdphoto" Target="../media/image15.wdp"/><Relationship Id="rId4" Type="http://schemas.openxmlformats.org/officeDocument/2006/relationships/image" Target="../media/image14.png"/><Relationship Id="rId3" Type="http://schemas.microsoft.com/office/2007/relationships/hdphoto" Target="../media/image13.wdp"/><Relationship Id="rId2" Type="http://schemas.openxmlformats.org/officeDocument/2006/relationships/image" Target="../media/image12.png"/><Relationship Id="rId10" Type="http://schemas.openxmlformats.org/officeDocument/2006/relationships/slideLayout" Target="../slideLayouts/slideLayout7.xml"/><Relationship Id="rId1" Type="http://schemas.openxmlformats.org/officeDocument/2006/relationships/image" Target="../media/image1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microsoft.com/office/2007/relationships/hdphoto" Target="../media/image81.wdp"/><Relationship Id="rId2" Type="http://schemas.openxmlformats.org/officeDocument/2006/relationships/image" Target="../media/image80.png"/><Relationship Id="rId1" Type="http://schemas.openxmlformats.org/officeDocument/2006/relationships/image" Target="../media/image85.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hdphoto" Target="../media/image8.wdp"/><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88.png"/><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image" Target="../media/image87.png"/><Relationship Id="rId1" Type="http://schemas.openxmlformats.org/officeDocument/2006/relationships/image" Target="../media/image8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hdphoto" Target="../media/image21.wdp"/><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20806" y="1804620"/>
            <a:ext cx="12212806" cy="28286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20806" y="0"/>
            <a:ext cx="2891083" cy="3213219"/>
          </a:xfrm>
          <a:custGeom>
            <a:avLst/>
            <a:gdLst>
              <a:gd name="connsiteX0" fmla="*/ 0 w 4384838"/>
              <a:gd name="connsiteY0" fmla="*/ 0 h 4953002"/>
              <a:gd name="connsiteX1" fmla="*/ 4087070 w 4384838"/>
              <a:gd name="connsiteY1" fmla="*/ 0 h 4953002"/>
              <a:gd name="connsiteX2" fmla="*/ 4107004 w 4384838"/>
              <a:gd name="connsiteY2" fmla="*/ 41381 h 4953002"/>
              <a:gd name="connsiteX3" fmla="*/ 4384838 w 4384838"/>
              <a:gd name="connsiteY3" fmla="*/ 1417542 h 4953002"/>
              <a:gd name="connsiteX4" fmla="*/ 849378 w 4384838"/>
              <a:gd name="connsiteY4" fmla="*/ 4953002 h 4953002"/>
              <a:gd name="connsiteX5" fmla="*/ 136860 w 4384838"/>
              <a:gd name="connsiteY5" fmla="*/ 4881174 h 4953002"/>
              <a:gd name="connsiteX6" fmla="*/ 0 w 4384838"/>
              <a:gd name="connsiteY6" fmla="*/ 4849587 h 495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4838" h="4953002">
                <a:moveTo>
                  <a:pt x="0" y="0"/>
                </a:moveTo>
                <a:lnTo>
                  <a:pt x="4087070" y="0"/>
                </a:lnTo>
                <a:lnTo>
                  <a:pt x="4107004" y="41381"/>
                </a:lnTo>
                <a:cubicBezTo>
                  <a:pt x="4285908" y="464358"/>
                  <a:pt x="4384838" y="929397"/>
                  <a:pt x="4384838" y="1417542"/>
                </a:cubicBezTo>
                <a:cubicBezTo>
                  <a:pt x="4384838" y="3370123"/>
                  <a:pt x="2801959" y="4953002"/>
                  <a:pt x="849378" y="4953002"/>
                </a:cubicBezTo>
                <a:cubicBezTo>
                  <a:pt x="605306" y="4953002"/>
                  <a:pt x="367009" y="4928270"/>
                  <a:pt x="136860" y="4881174"/>
                </a:cubicBezTo>
                <a:lnTo>
                  <a:pt x="0" y="4849587"/>
                </a:lnTo>
                <a:close/>
              </a:path>
            </a:pathLst>
          </a:custGeom>
          <a:solidFill>
            <a:srgbClr val="D1252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22" name="矩形 21"/>
          <p:cNvSpPr/>
          <p:nvPr/>
        </p:nvSpPr>
        <p:spPr>
          <a:xfrm>
            <a:off x="2513620" y="2073062"/>
            <a:ext cx="9095760" cy="1323439"/>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altLang="zh-CN" sz="4000" b="1" dirty="0">
                <a:solidFill>
                  <a:schemeClr val="tx1"/>
                </a:solidFill>
                <a:cs typeface="Times New Roman" panose="02020603050405020304" pitchFamily="18" charset="0"/>
              </a:rPr>
              <a:t>Optimal Rack-Coordinated Updates in</a:t>
            </a:r>
            <a:endParaRPr lang="en-US" altLang="zh-CN" sz="4000" b="1" dirty="0">
              <a:solidFill>
                <a:schemeClr val="tx1"/>
              </a:solidFill>
              <a:cs typeface="Times New Roman" panose="02020603050405020304" pitchFamily="18" charset="0"/>
            </a:endParaRPr>
          </a:p>
          <a:p>
            <a:pPr algn="ctr"/>
            <a:r>
              <a:rPr lang="en-US" altLang="zh-CN" sz="4000" b="1" dirty="0">
                <a:solidFill>
                  <a:schemeClr val="tx1"/>
                </a:solidFill>
                <a:cs typeface="Times New Roman" panose="02020603050405020304" pitchFamily="18" charset="0"/>
              </a:rPr>
              <a:t>Erasure-Coded Data Centers</a:t>
            </a:r>
            <a:endParaRPr lang="zh-CN" altLang="en-US" sz="4000" b="1" dirty="0">
              <a:solidFill>
                <a:schemeClr val="tx1"/>
              </a:solidFill>
              <a:cs typeface="Times New Roman" panose="02020603050405020304" pitchFamily="18" charset="0"/>
            </a:endParaRPr>
          </a:p>
        </p:txBody>
      </p:sp>
      <p:sp>
        <p:nvSpPr>
          <p:cNvPr id="25" name="文本框 24"/>
          <p:cNvSpPr txBox="1"/>
          <p:nvPr/>
        </p:nvSpPr>
        <p:spPr>
          <a:xfrm>
            <a:off x="4581569" y="3939133"/>
            <a:ext cx="5549153" cy="829945"/>
          </a:xfrm>
          <a:prstGeom prst="rect">
            <a:avLst/>
          </a:prstGeom>
          <a:noFill/>
        </p:spPr>
        <p:txBody>
          <a:bodyPr wrap="square" rtlCol="0">
            <a:spAutoFit/>
          </a:bodyPr>
          <a:lstStyle/>
          <a:p>
            <a:r>
              <a:rPr lang="zh-CN" altLang="en-US" sz="2400" b="1" dirty="0"/>
              <a:t>汇报人：欧</a:t>
            </a:r>
            <a:r>
              <a:rPr lang="en-US" altLang="zh-CN" sz="2400" b="1" dirty="0"/>
              <a:t>   </a:t>
            </a:r>
            <a:r>
              <a:rPr lang="zh-CN" altLang="en-US" sz="2400" b="1" dirty="0"/>
              <a:t>鹏</a:t>
            </a:r>
            <a:endParaRPr lang="zh-CN" altLang="en-US" sz="2400" b="1" dirty="0"/>
          </a:p>
          <a:p>
            <a:r>
              <a:rPr lang="zh-CN" altLang="en-US" sz="2400" b="1" dirty="0"/>
              <a:t>时</a:t>
            </a:r>
            <a:r>
              <a:rPr lang="en-US" altLang="zh-CN" sz="2400" b="1" dirty="0"/>
              <a:t>    </a:t>
            </a:r>
            <a:r>
              <a:rPr lang="zh-CN" altLang="en-US" sz="2400" b="1" dirty="0"/>
              <a:t>间：</a:t>
            </a:r>
            <a:r>
              <a:rPr lang="en-US" altLang="zh-CN" sz="2400" b="1" dirty="0"/>
              <a:t>2022</a:t>
            </a:r>
            <a:r>
              <a:rPr lang="zh-CN" altLang="en-US" sz="2400" b="1" dirty="0"/>
              <a:t>年</a:t>
            </a:r>
            <a:r>
              <a:rPr lang="en-US" altLang="zh-CN" sz="2400" b="1" dirty="0"/>
              <a:t>12</a:t>
            </a:r>
            <a:r>
              <a:rPr lang="zh-CN" altLang="en-US" sz="2400" b="1" dirty="0"/>
              <a:t>月</a:t>
            </a:r>
            <a:r>
              <a:rPr lang="en-US" altLang="zh-CN" sz="2400" b="1" dirty="0"/>
              <a:t>8</a:t>
            </a:r>
            <a:r>
              <a:rPr lang="zh-CN" altLang="en-US" sz="2400" b="1" dirty="0"/>
              <a:t>日</a:t>
            </a:r>
            <a:endParaRPr lang="zh-CN" altLang="en-US" sz="2400" b="1" dirty="0"/>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9313" y="824566"/>
            <a:ext cx="1828773" cy="471228"/>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790" y="783685"/>
            <a:ext cx="646899" cy="552990"/>
          </a:xfrm>
          <a:prstGeom prst="rect">
            <a:avLst/>
          </a:prstGeom>
        </p:spPr>
      </p:pic>
      <p:pic>
        <p:nvPicPr>
          <p:cNvPr id="5" name="图片 4"/>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847828">
            <a:off x="8758241" y="171378"/>
            <a:ext cx="2638398" cy="2054251"/>
          </a:xfrm>
          <a:prstGeom prst="rect">
            <a:avLst/>
          </a:prstGeom>
        </p:spPr>
      </p:pic>
      <p:pic>
        <p:nvPicPr>
          <p:cNvPr id="6" name="图片 5"/>
          <p:cNvPicPr>
            <a:picLocks noChangeAspect="1"/>
          </p:cNvPicPr>
          <p:nvPr/>
        </p:nvPicPr>
        <p:blipFill rotWithShape="1">
          <a:blip r:embed="rId5" cstate="print">
            <a:extLst>
              <a:ext uri="{28A0092B-C50C-407E-A947-70E740481C1C}">
                <a14:useLocalDpi xmlns:a14="http://schemas.microsoft.com/office/drawing/2010/main" val="0"/>
              </a:ext>
            </a:extLst>
          </a:blip>
          <a:srcRect l="8442" t="12950" r="53367" b="37778"/>
          <a:stretch>
            <a:fillRect/>
          </a:stretch>
        </p:blipFill>
        <p:spPr>
          <a:xfrm rot="13112181">
            <a:off x="9109747" y="4188746"/>
            <a:ext cx="2041951" cy="1975087"/>
          </a:xfrm>
          <a:prstGeom prst="rect">
            <a:avLst/>
          </a:prstGeom>
        </p:spPr>
      </p:pic>
      <p:pic>
        <p:nvPicPr>
          <p:cNvPr id="7" name="图片 6"/>
          <p:cNvPicPr>
            <a:picLocks noChangeAspect="1"/>
          </p:cNvPicPr>
          <p:nvPr/>
        </p:nvPicPr>
        <p:blipFill>
          <a:blip r:embed="rId6"/>
          <a:stretch>
            <a:fillRect/>
          </a:stretch>
        </p:blipFill>
        <p:spPr>
          <a:xfrm rot="19611461">
            <a:off x="1821868" y="5081054"/>
            <a:ext cx="3306565" cy="300756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stretch>
            <a:fillRect/>
          </a:stretch>
        </p:blipFill>
        <p:spPr>
          <a:xfrm rot="15017271">
            <a:off x="3578490" y="4965147"/>
            <a:ext cx="1932740" cy="1922061"/>
          </a:xfrm>
          <a:prstGeom prst="rect">
            <a:avLst/>
          </a:prstGeom>
        </p:spPr>
      </p:pic>
      <p:pic>
        <p:nvPicPr>
          <p:cNvPr id="7" name="图片 6"/>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1130515">
            <a:off x="9382617" y="4085737"/>
            <a:ext cx="3884878" cy="3024758"/>
          </a:xfrm>
          <a:prstGeom prst="rect">
            <a:avLst/>
          </a:prstGeom>
        </p:spPr>
      </p:pic>
      <p:sp>
        <p:nvSpPr>
          <p:cNvPr id="4" name="矩形 3"/>
          <p:cNvSpPr/>
          <p:nvPr/>
        </p:nvSpPr>
        <p:spPr>
          <a:xfrm>
            <a:off x="1210752" y="2306201"/>
            <a:ext cx="3368039" cy="36610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sp>
        <p:nvSpPr>
          <p:cNvPr id="50" name="矩形: 圆角 49"/>
          <p:cNvSpPr/>
          <p:nvPr/>
        </p:nvSpPr>
        <p:spPr>
          <a:xfrm>
            <a:off x="686060" y="1315575"/>
            <a:ext cx="4674834" cy="828681"/>
          </a:xfrm>
          <a:prstGeom prst="roundRect">
            <a:avLst>
              <a:gd name="adj" fmla="val 50000"/>
            </a:avLst>
          </a:prstGeom>
          <a:solidFill>
            <a:srgbClr val="C0000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a. Data-delta-based update</a:t>
            </a:r>
            <a:endParaRPr lang="zh-CN" altLang="en-US" sz="24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 name="矩形 1"/>
          <p:cNvSpPr/>
          <p:nvPr/>
        </p:nvSpPr>
        <p:spPr>
          <a:xfrm>
            <a:off x="7396614" y="2449272"/>
            <a:ext cx="3368039" cy="36610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sp>
        <p:nvSpPr>
          <p:cNvPr id="11" name="矩形 10"/>
          <p:cNvSpPr/>
          <p:nvPr/>
        </p:nvSpPr>
        <p:spPr>
          <a:xfrm>
            <a:off x="-331172" y="406237"/>
            <a:ext cx="5436115" cy="584775"/>
          </a:xfrm>
          <a:prstGeom prst="rect">
            <a:avLst/>
          </a:prstGeom>
          <a:noFill/>
        </p:spPr>
        <p:txBody>
          <a:bodyPr wrap="squar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 </a:t>
            </a:r>
            <a:endParaRPr lang="zh-CN" altLang="en-US" sz="3200" dirty="0">
              <a:ln w="0"/>
              <a:solidFill>
                <a:srgbClr val="CF2B2B"/>
              </a:solidFill>
              <a:effectLst>
                <a:outerShdw blurRad="38100" dist="19050" dir="2700000" algn="tl" rotWithShape="0">
                  <a:schemeClr val="dk1">
                    <a:alpha val="40000"/>
                  </a:schemeClr>
                </a:outerShdw>
              </a:effectLst>
            </a:endParaRPr>
          </a:p>
        </p:txBody>
      </p:sp>
      <p:sp>
        <p:nvSpPr>
          <p:cNvPr id="13" name="矩形: 圆角 12"/>
          <p:cNvSpPr/>
          <p:nvPr/>
        </p:nvSpPr>
        <p:spPr>
          <a:xfrm>
            <a:off x="6618140" y="1334297"/>
            <a:ext cx="4760259" cy="828681"/>
          </a:xfrm>
          <a:prstGeom prst="roundRect">
            <a:avLst>
              <a:gd name="adj" fmla="val 50000"/>
            </a:avLst>
          </a:prstGeom>
          <a:solidFill>
            <a:srgbClr val="C0000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b. Parity-delta-based update</a:t>
            </a:r>
            <a:endParaRPr lang="zh-CN" altLang="en-US" sz="24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7" name="L 形 16"/>
          <p:cNvSpPr/>
          <p:nvPr/>
        </p:nvSpPr>
        <p:spPr>
          <a:xfrm rot="5400000">
            <a:off x="243608" y="100688"/>
            <a:ext cx="592510" cy="713966"/>
          </a:xfrm>
          <a:prstGeom prst="corne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16200000">
            <a:off x="9545959" y="-1635483"/>
            <a:ext cx="1010558" cy="4281525"/>
          </a:xfrm>
          <a:prstGeom prst="rect">
            <a:avLst/>
          </a:prstGeom>
          <a:solidFill>
            <a:srgbClr val="B01F24"/>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68300" y="286398"/>
            <a:ext cx="1828773" cy="471228"/>
          </a:xfrm>
          <a:prstGeom prst="rect">
            <a:avLst/>
          </a:prstGeom>
          <a:effectLst/>
        </p:spPr>
      </p:pic>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24777" y="245517"/>
            <a:ext cx="646899" cy="552990"/>
          </a:xfrm>
          <a:prstGeom prst="rect">
            <a:avLst/>
          </a:prstGeom>
          <a:effectLst/>
        </p:spPr>
      </p:pic>
      <p:cxnSp>
        <p:nvCxnSpPr>
          <p:cNvPr id="24" name="直接连接符 23"/>
          <p:cNvCxnSpPr/>
          <p:nvPr/>
        </p:nvCxnSpPr>
        <p:spPr>
          <a:xfrm>
            <a:off x="0" y="991012"/>
            <a:ext cx="1133713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pic>
        <p:nvPicPr>
          <p:cNvPr id="9" name="图片 8"/>
          <p:cNvPicPr>
            <a:picLocks noChangeAspect="1"/>
          </p:cNvPicPr>
          <p:nvPr/>
        </p:nvPicPr>
        <p:blipFill rotWithShape="1">
          <a:blip r:embed="rId6" cstate="print">
            <a:extLst>
              <a:ext uri="{28A0092B-C50C-407E-A947-70E740481C1C}">
                <a14:useLocalDpi xmlns:a14="http://schemas.microsoft.com/office/drawing/2010/main" val="0"/>
              </a:ext>
            </a:extLst>
          </a:blip>
          <a:srcRect l="8442" t="12950" r="53367" b="37778"/>
          <a:stretch>
            <a:fillRect/>
          </a:stretch>
        </p:blipFill>
        <p:spPr>
          <a:xfrm rot="17639541">
            <a:off x="166506" y="5895833"/>
            <a:ext cx="1088216" cy="1052582"/>
          </a:xfrm>
          <a:prstGeom prst="rect">
            <a:avLst/>
          </a:prstGeom>
        </p:spPr>
      </p:pic>
      <p:pic>
        <p:nvPicPr>
          <p:cNvPr id="21" name="图片 20"/>
          <p:cNvPicPr>
            <a:picLocks noChangeAspect="1"/>
          </p:cNvPicPr>
          <p:nvPr/>
        </p:nvPicPr>
        <p:blipFill>
          <a:blip r:embed="rId7"/>
          <a:stretch>
            <a:fillRect/>
          </a:stretch>
        </p:blipFill>
        <p:spPr>
          <a:xfrm rot="4553973">
            <a:off x="8711544" y="6087360"/>
            <a:ext cx="920264" cy="862419"/>
          </a:xfrm>
          <a:prstGeom prst="rect">
            <a:avLst/>
          </a:prstGeom>
        </p:spPr>
      </p:pic>
      <p:sp>
        <p:nvSpPr>
          <p:cNvPr id="8" name="矩形 7"/>
          <p:cNvSpPr/>
          <p:nvPr/>
        </p:nvSpPr>
        <p:spPr>
          <a:xfrm>
            <a:off x="0" y="425784"/>
            <a:ext cx="5436115" cy="584775"/>
          </a:xfrm>
          <a:prstGeom prst="rect">
            <a:avLst/>
          </a:prstGeom>
          <a:noFill/>
        </p:spPr>
        <p:txBody>
          <a:bodyPr wrap="squar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 </a:t>
            </a:r>
            <a:endParaRPr lang="zh-CN" altLang="en-US" sz="3200" dirty="0">
              <a:ln w="0"/>
              <a:solidFill>
                <a:srgbClr val="CF2B2B"/>
              </a:solidFill>
              <a:effectLst>
                <a:outerShdw blurRad="38100" dist="19050" dir="2700000" algn="tl" rotWithShape="0">
                  <a:schemeClr val="dk1">
                    <a:alpha val="40000"/>
                  </a:schemeClr>
                </a:outerShdw>
              </a:effectLst>
            </a:endParaRPr>
          </a:p>
        </p:txBody>
      </p:sp>
      <p:sp>
        <p:nvSpPr>
          <p:cNvPr id="12" name="文本框 11"/>
          <p:cNvSpPr txBox="1"/>
          <p:nvPr/>
        </p:nvSpPr>
        <p:spPr>
          <a:xfrm>
            <a:off x="861723" y="546875"/>
            <a:ext cx="6952128" cy="523220"/>
          </a:xfrm>
          <a:prstGeom prst="rect">
            <a:avLst/>
          </a:prstGeom>
          <a:noFill/>
        </p:spPr>
        <p:txBody>
          <a:bodyPr wrap="square">
            <a:spAutoFit/>
          </a:bodyPr>
          <a:lstStyle/>
          <a:p>
            <a:pPr algn="just"/>
            <a:r>
              <a:rPr lang="en-US" altLang="zh-CN" sz="2800" b="1" dirty="0">
                <a:latin typeface="+mn-ea"/>
                <a:sym typeface="+mn-ea"/>
              </a:rPr>
              <a:t>Two options to update the parity chunks</a:t>
            </a:r>
            <a:endParaRPr lang="en-US" altLang="zh-CN" sz="2800" b="1" dirty="0">
              <a:latin typeface="+mn-ea"/>
              <a:sym typeface="+mn-ea"/>
            </a:endParaRPr>
          </a:p>
        </p:txBody>
      </p:sp>
      <p:pic>
        <p:nvPicPr>
          <p:cNvPr id="25" name="图片 24"/>
          <p:cNvPicPr>
            <a:picLocks noChangeAspect="1"/>
          </p:cNvPicPr>
          <p:nvPr/>
        </p:nvPicPr>
        <p:blipFill>
          <a:blip r:embed="rId8"/>
          <a:stretch>
            <a:fillRect/>
          </a:stretch>
        </p:blipFill>
        <p:spPr>
          <a:xfrm>
            <a:off x="2393576" y="2725271"/>
            <a:ext cx="6952128" cy="298575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578100" y="2935605"/>
            <a:ext cx="7645400" cy="3754120"/>
          </a:xfrm>
          <a:prstGeom prst="rect">
            <a:avLst/>
          </a:prstGeom>
        </p:spPr>
      </p:pic>
      <p:sp>
        <p:nvSpPr>
          <p:cNvPr id="5" name="文本框 4"/>
          <p:cNvSpPr txBox="1"/>
          <p:nvPr/>
        </p:nvSpPr>
        <p:spPr>
          <a:xfrm>
            <a:off x="913130" y="1019175"/>
            <a:ext cx="9878695" cy="2306955"/>
          </a:xfrm>
          <a:prstGeom prst="rect">
            <a:avLst/>
          </a:prstGeom>
          <a:noFill/>
        </p:spPr>
        <p:txBody>
          <a:bodyPr wrap="square" rtlCol="0">
            <a:spAutoFit/>
          </a:bodyPr>
          <a:p>
            <a:r>
              <a:rPr lang="en-US" altLang="zh-CN"/>
              <a:t>      </a:t>
            </a:r>
            <a:endParaRPr lang="en-US" altLang="zh-CN"/>
          </a:p>
          <a:p>
            <a:r>
              <a:rPr lang="en-US" altLang="zh-CN"/>
              <a:t>      </a:t>
            </a:r>
            <a:r>
              <a:rPr lang="en-US" altLang="zh-CN" b="1"/>
              <a:t> </a:t>
            </a:r>
            <a:r>
              <a:rPr lang="zh-CN" altLang="en-US" b="1"/>
              <a:t>基于数据增量的更新：</a:t>
            </a:r>
            <a:r>
              <a:rPr lang="zh-CN" altLang="en-US"/>
              <a:t>通过直接传输数据增量块，批量更新一个机架的校验块。它首先在</a:t>
            </a:r>
            <a:r>
              <a:rPr lang="en-US" altLang="zh-CN"/>
              <a:t>Rx</a:t>
            </a:r>
            <a:r>
              <a:rPr lang="zh-CN" altLang="en-US"/>
              <a:t>中</a:t>
            </a:r>
            <a:r>
              <a:rPr lang="zh-CN" altLang="en-US">
                <a:sym typeface="+mn-ea"/>
              </a:rPr>
              <a:t>计算</a:t>
            </a:r>
            <a:r>
              <a:rPr lang="zh-CN" altLang="en-US"/>
              <a:t>更新的u</a:t>
            </a:r>
            <a:r>
              <a:rPr lang="en-US" altLang="zh-CN"/>
              <a:t>x</a:t>
            </a:r>
            <a:r>
              <a:rPr lang="zh-CN" altLang="en-US"/>
              <a:t>个数据块的u</a:t>
            </a:r>
            <a:r>
              <a:rPr lang="en-US" altLang="zh-CN"/>
              <a:t>x</a:t>
            </a:r>
            <a:r>
              <a:rPr lang="zh-CN" altLang="en-US"/>
              <a:t>个数据增量块,并将它们发送到Ry中的中继节点，该中继节点然后将u</a:t>
            </a:r>
            <a:r>
              <a:rPr lang="en-US" altLang="zh-CN"/>
              <a:t>x</a:t>
            </a:r>
            <a:r>
              <a:rPr lang="zh-CN" altLang="en-US"/>
              <a:t>个数据增量块转发到存储校验块的R</a:t>
            </a:r>
            <a:r>
              <a:rPr lang="en-US" altLang="zh-CN"/>
              <a:t>y</a:t>
            </a:r>
            <a:r>
              <a:rPr lang="zh-CN" altLang="en-US"/>
              <a:t>的相应th个节点。对于保存校验块P</a:t>
            </a:r>
            <a:r>
              <a:rPr lang="en-US" altLang="zh-CN"/>
              <a:t>j</a:t>
            </a:r>
            <a:r>
              <a:rPr lang="zh-CN" altLang="en-US"/>
              <a:t>的节点，它将读取旧的校验块(即P)并基于等式(3)计算新的校验块(即P’)。</a:t>
            </a:r>
            <a:endParaRPr lang="zh-CN" altLang="en-US"/>
          </a:p>
          <a:p>
            <a:r>
              <a:rPr lang="en-US" altLang="zh-CN" b="1"/>
              <a:t>       </a:t>
            </a:r>
            <a:r>
              <a:rPr lang="zh-CN" altLang="en-US" b="1"/>
              <a:t>基于校验增量的更新：</a:t>
            </a:r>
            <a:r>
              <a:rPr lang="zh-CN" altLang="en-US"/>
              <a:t>它通过传输相应的校验增量块来更新另一个机架中的每个校验块。为更新机架</a:t>
            </a:r>
            <a:r>
              <a:rPr lang="en-US" altLang="zh-CN"/>
              <a:t>Ry</a:t>
            </a:r>
            <a:r>
              <a:rPr lang="zh-CN" altLang="en-US"/>
              <a:t>中的校验块</a:t>
            </a:r>
            <a:r>
              <a:rPr lang="en-US" altLang="zh-CN"/>
              <a:t>Pj</a:t>
            </a:r>
            <a:r>
              <a:rPr lang="zh-CN" altLang="en-US"/>
              <a:t>，首先在</a:t>
            </a:r>
            <a:r>
              <a:rPr lang="en-US" altLang="zh-CN"/>
              <a:t>Rx</a:t>
            </a:r>
            <a:r>
              <a:rPr lang="zh-CN" altLang="en-US"/>
              <a:t>机架中计算校验增量块，然后将此增量发送到</a:t>
            </a:r>
            <a:r>
              <a:rPr lang="en-US" altLang="zh-CN"/>
              <a:t>Ry</a:t>
            </a:r>
            <a:r>
              <a:rPr lang="zh-CN" altLang="en-US"/>
              <a:t>中对应的节点，最后校验节点根据本地存储的旧的校验块和收到的增量，采用等式（</a:t>
            </a:r>
            <a:r>
              <a:rPr lang="en-US" altLang="zh-CN"/>
              <a:t>3</a:t>
            </a:r>
            <a:r>
              <a:rPr lang="zh-CN" altLang="en-US"/>
              <a:t>）生成校验块</a:t>
            </a:r>
            <a:r>
              <a:rPr lang="zh-CN" altLang="en-US">
                <a:sym typeface="+mn-ea"/>
              </a:rPr>
              <a:t>P’</a:t>
            </a:r>
            <a:r>
              <a:rPr lang="zh-CN" altLang="en-US"/>
              <a:t>。</a:t>
            </a:r>
            <a:endParaRPr lang="zh-CN" altLang="en-US" b="1"/>
          </a:p>
        </p:txBody>
      </p:sp>
      <p:cxnSp>
        <p:nvCxnSpPr>
          <p:cNvPr id="21" name="直接连接符 20"/>
          <p:cNvCxnSpPr/>
          <p:nvPr/>
        </p:nvCxnSpPr>
        <p:spPr>
          <a:xfrm>
            <a:off x="0" y="991012"/>
            <a:ext cx="1133713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sp>
        <p:nvSpPr>
          <p:cNvPr id="12" name="矩形 11"/>
          <p:cNvSpPr/>
          <p:nvPr/>
        </p:nvSpPr>
        <p:spPr>
          <a:xfrm>
            <a:off x="793750" y="406400"/>
            <a:ext cx="9930130" cy="583565"/>
          </a:xfrm>
          <a:prstGeom prst="rect">
            <a:avLst/>
          </a:prstGeom>
          <a:noFill/>
        </p:spPr>
        <p:txBody>
          <a:bodyPr wrap="square" lIns="91440" tIns="45720" rIns="91440" bIns="45720">
            <a:spAutoFit/>
          </a:bodyPr>
          <a:p>
            <a:pPr algn="l"/>
            <a:r>
              <a:rPr sz="3200" dirty="0">
                <a:ln w="0"/>
                <a:effectLst>
                  <a:outerShdw blurRad="38100" dist="19050" dir="2700000" algn="tl" rotWithShape="0">
                    <a:schemeClr val="dk1">
                      <a:alpha val="40000"/>
                    </a:schemeClr>
                  </a:outerShdw>
                </a:effectLst>
              </a:rPr>
              <a:t>Parity Update in Erasure-Coded Data Centers </a:t>
            </a:r>
            <a:endParaRPr sz="3200" dirty="0">
              <a:ln w="0"/>
              <a:effectLst>
                <a:outerShdw blurRad="38100" dist="19050" dir="2700000" algn="tl" rotWithShape="0">
                  <a:schemeClr val="dk1">
                    <a:alpha val="40000"/>
                  </a:scheme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a:xfrm>
            <a:off x="0" y="2422053"/>
            <a:ext cx="12192000" cy="1627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515620" y="2849175"/>
            <a:ext cx="7240910" cy="830997"/>
          </a:xfrm>
          <a:prstGeom prst="rect">
            <a:avLst/>
          </a:prstGeom>
          <a:noFill/>
        </p:spPr>
        <p:txBody>
          <a:bodyPr wrap="square" rtlCol="0">
            <a:spAutoFit/>
          </a:bodyPr>
          <a:lstStyle/>
          <a:p>
            <a:r>
              <a:rPr lang="en-US" altLang="zh-CN" sz="4800" dirty="0"/>
              <a:t>Rack-Coordinate Updates</a:t>
            </a:r>
            <a:endParaRPr lang="en-US" altLang="zh-CN" sz="4800" dirty="0"/>
          </a:p>
        </p:txBody>
      </p:sp>
      <p:pic>
        <p:nvPicPr>
          <p:cNvPr id="5" name="图片 4"/>
          <p:cNvPicPr>
            <a:picLocks noChangeAspect="1"/>
          </p:cNvPicPr>
          <p:nvPr/>
        </p:nvPicPr>
        <p:blipFill rotWithShape="1">
          <a:blip r:embed="rId1" cstate="print">
            <a:alphaModFix amt="85000"/>
            <a:extLst>
              <a:ext uri="{BEBA8EAE-BF5A-486C-A8C5-ECC9F3942E4B}">
                <a14:imgProps xmlns:a14="http://schemas.microsoft.com/office/drawing/2010/main">
                  <a14:imgLayer r:embed="rId2">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19670398">
            <a:off x="9101883" y="4466718"/>
            <a:ext cx="3387510" cy="2637508"/>
          </a:xfrm>
          <a:prstGeom prst="rect">
            <a:avLst/>
          </a:prstGeom>
        </p:spPr>
      </p:pic>
      <p:pic>
        <p:nvPicPr>
          <p:cNvPr id="6" name="图片 5"/>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847828">
            <a:off x="11161730" y="3797057"/>
            <a:ext cx="648325" cy="504784"/>
          </a:xfrm>
          <a:prstGeom prst="rect">
            <a:avLst/>
          </a:prstGeom>
        </p:spPr>
      </p:pic>
      <p:sp>
        <p:nvSpPr>
          <p:cNvPr id="12" name="流程图: 离页连接符 11"/>
          <p:cNvSpPr/>
          <p:nvPr/>
        </p:nvSpPr>
        <p:spPr>
          <a:xfrm rot="16200000">
            <a:off x="1253708" y="1028331"/>
            <a:ext cx="1873692" cy="4414839"/>
          </a:xfrm>
          <a:prstGeom prst="flowChartOffpage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85916" y="2345619"/>
            <a:ext cx="5436115" cy="1569660"/>
          </a:xfrm>
          <a:prstGeom prst="rect">
            <a:avLst/>
          </a:prstGeom>
          <a:noFill/>
        </p:spPr>
        <p:txBody>
          <a:bodyPr wrap="square" lIns="91440" tIns="45720" rIns="91440" bIns="45720">
            <a:spAutoFit/>
          </a:bodyPr>
          <a:lstStyle/>
          <a:p>
            <a:pPr algn="ctr"/>
            <a:r>
              <a:rPr lang="en-US" altLang="zh-CN" sz="9600" b="1" dirty="0">
                <a:ln w="10160">
                  <a:solidFill>
                    <a:schemeClr val="bg1"/>
                  </a:solidFill>
                  <a:prstDash val="solid"/>
                </a:ln>
                <a:solidFill>
                  <a:schemeClr val="bg1"/>
                </a:solidFill>
                <a:effectLst>
                  <a:outerShdw blurRad="38100" dist="22860" dir="5400000" algn="tl" rotWithShape="0">
                    <a:srgbClr val="000000">
                      <a:alpha val="30000"/>
                    </a:srgbClr>
                  </a:outerShdw>
                </a:effectLst>
              </a:rPr>
              <a:t>02</a:t>
            </a:r>
            <a:endParaRPr lang="zh-CN" altLang="en-US" sz="96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pic>
        <p:nvPicPr>
          <p:cNvPr id="2" name="图片 1"/>
          <p:cNvPicPr>
            <a:picLocks noChangeAspect="1"/>
          </p:cNvPicPr>
          <p:nvPr/>
        </p:nvPicPr>
        <p:blipFill>
          <a:blip r:embed="rId5">
            <a:alphaModFix amt="50000"/>
          </a:blip>
          <a:stretch>
            <a:fillRect/>
          </a:stretch>
        </p:blipFill>
        <p:spPr>
          <a:xfrm rot="19616787">
            <a:off x="-352497" y="4024818"/>
            <a:ext cx="2972476" cy="2785636"/>
          </a:xfrm>
          <a:prstGeom prst="rect">
            <a:avLst/>
          </a:prstGeom>
        </p:spPr>
      </p:pic>
      <p:pic>
        <p:nvPicPr>
          <p:cNvPr id="4" name="图片 3"/>
          <p:cNvPicPr>
            <a:picLocks noChangeAspect="1"/>
          </p:cNvPicPr>
          <p:nvPr/>
        </p:nvPicPr>
        <p:blipFill>
          <a:blip r:embed="rId6">
            <a:extLst>
              <a:ext uri="{BEBA8EAE-BF5A-486C-A8C5-ECC9F3942E4B}">
                <a14:imgProps xmlns:a14="http://schemas.microsoft.com/office/drawing/2010/main">
                  <a14:imgLayer r:embed="rId7">
                    <a14:imgEffect>
                      <a14:colorTemperature colorTemp="7200"/>
                    </a14:imgEffect>
                  </a14:imgLayer>
                </a14:imgProps>
              </a:ext>
            </a:extLst>
          </a:blip>
          <a:stretch>
            <a:fillRect/>
          </a:stretch>
        </p:blipFill>
        <p:spPr>
          <a:xfrm>
            <a:off x="5827679" y="4225564"/>
            <a:ext cx="2361558" cy="2348510"/>
          </a:xfrm>
          <a:prstGeom prst="rect">
            <a:avLst/>
          </a:prstGeom>
        </p:spPr>
      </p:pic>
      <p:pic>
        <p:nvPicPr>
          <p:cNvPr id="9" name="图片 8"/>
          <p:cNvPicPr>
            <a:picLocks noChangeAspect="1"/>
          </p:cNvPicPr>
          <p:nvPr/>
        </p:nvPicPr>
        <p:blipFill rotWithShape="1">
          <a:blip r:embed="rId8" cstate="print">
            <a:alphaModFix amt="70000"/>
            <a:extLst>
              <a:ext uri="{28A0092B-C50C-407E-A947-70E740481C1C}">
                <a14:useLocalDpi xmlns:a14="http://schemas.microsoft.com/office/drawing/2010/main" val="0"/>
              </a:ext>
            </a:extLst>
          </a:blip>
          <a:srcRect l="8442" t="12950" r="53367" b="37778"/>
          <a:stretch>
            <a:fillRect/>
          </a:stretch>
        </p:blipFill>
        <p:spPr>
          <a:xfrm rot="17075688">
            <a:off x="3822047" y="6106144"/>
            <a:ext cx="803564" cy="777251"/>
          </a:xfrm>
          <a:prstGeom prst="rect">
            <a:avLst/>
          </a:prstGeom>
        </p:spPr>
      </p:pic>
      <p:pic>
        <p:nvPicPr>
          <p:cNvPr id="14" name="图片 13"/>
          <p:cNvPicPr>
            <a:picLocks noChangeAspect="1"/>
          </p:cNvPicPr>
          <p:nvPr/>
        </p:nvPicPr>
        <p:blipFill>
          <a:blip r:embed="rId9"/>
          <a:stretch>
            <a:fillRect/>
          </a:stretch>
        </p:blipFill>
        <p:spPr>
          <a:xfrm>
            <a:off x="-249773" y="-59234"/>
            <a:ext cx="7992549" cy="248128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BEBA8EAE-BF5A-486C-A8C5-ECC9F3942E4B}">
                <a14:imgProps xmlns:a14="http://schemas.microsoft.com/office/drawing/2010/main">
                  <a14:imgLayer r:embed="rId2">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1456452">
            <a:off x="21489" y="5575110"/>
            <a:ext cx="1570149" cy="1222515"/>
          </a:xfrm>
          <a:prstGeom prst="rect">
            <a:avLst/>
          </a:prstGeom>
        </p:spPr>
      </p:pic>
      <p:sp>
        <p:nvSpPr>
          <p:cNvPr id="11" name="L 形 10"/>
          <p:cNvSpPr/>
          <p:nvPr/>
        </p:nvSpPr>
        <p:spPr>
          <a:xfrm rot="16200000">
            <a:off x="8425548" y="3091542"/>
            <a:ext cx="4310742" cy="3222169"/>
          </a:xfrm>
          <a:prstGeom prst="corner">
            <a:avLst>
              <a:gd name="adj1" fmla="val 35546"/>
              <a:gd name="adj2" fmla="val 41206"/>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终止 12"/>
          <p:cNvSpPr/>
          <p:nvPr/>
        </p:nvSpPr>
        <p:spPr>
          <a:xfrm>
            <a:off x="367554" y="1346383"/>
            <a:ext cx="2160854" cy="860645"/>
          </a:xfrm>
          <a:prstGeom prst="flowChartTerminator">
            <a:avLst/>
          </a:prstGeom>
          <a:solidFill>
            <a:schemeClr val="bg1"/>
          </a:solidFill>
          <a:ln w="19050">
            <a:solidFill>
              <a:srgbClr val="CF2B2B"/>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1.Design Overview </a:t>
            </a:r>
            <a:endParaRPr lang="zh-CN" altLang="en-US" sz="2800" b="1" dirty="0">
              <a:solidFill>
                <a:schemeClr val="tx1"/>
              </a:solidFill>
            </a:endParaRPr>
          </a:p>
        </p:txBody>
      </p:sp>
      <p:sp>
        <p:nvSpPr>
          <p:cNvPr id="16" name="流程图: 过程 15"/>
          <p:cNvSpPr/>
          <p:nvPr/>
        </p:nvSpPr>
        <p:spPr>
          <a:xfrm>
            <a:off x="497359" y="2604461"/>
            <a:ext cx="2552319" cy="824539"/>
          </a:xfrm>
          <a:prstGeom prst="flowChartProcess">
            <a:avLst/>
          </a:prstGeom>
          <a:solidFill>
            <a:schemeClr val="bg1"/>
          </a:solidFill>
          <a:ln w="19050">
            <a:solidFill>
              <a:srgbClr val="CF2B2B"/>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2.A rigorous formulation</a:t>
            </a:r>
            <a:endParaRPr lang="zh-CN" altLang="en-US" sz="2800" b="1" dirty="0">
              <a:solidFill>
                <a:schemeClr val="tx1"/>
              </a:solidFill>
            </a:endParaRPr>
          </a:p>
        </p:txBody>
      </p:sp>
      <p:sp>
        <p:nvSpPr>
          <p:cNvPr id="20" name="流程图: 过程 19"/>
          <p:cNvSpPr/>
          <p:nvPr/>
        </p:nvSpPr>
        <p:spPr>
          <a:xfrm>
            <a:off x="4514038" y="2656485"/>
            <a:ext cx="3608831" cy="824539"/>
          </a:xfrm>
          <a:prstGeom prst="flowChartProcess">
            <a:avLst/>
          </a:prstGeom>
          <a:solidFill>
            <a:schemeClr val="bg1"/>
          </a:solidFill>
          <a:ln w="19050">
            <a:solidFill>
              <a:srgbClr val="CF2B2B"/>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3.In-depth theoretical analysis</a:t>
            </a:r>
            <a:endParaRPr lang="zh-CN" altLang="en-US" sz="2800" b="1" dirty="0">
              <a:solidFill>
                <a:schemeClr val="tx1"/>
              </a:solidFill>
            </a:endParaRPr>
          </a:p>
        </p:txBody>
      </p:sp>
      <p:sp>
        <p:nvSpPr>
          <p:cNvPr id="21" name="流程图: 过程 20"/>
          <p:cNvSpPr/>
          <p:nvPr/>
        </p:nvSpPr>
        <p:spPr>
          <a:xfrm>
            <a:off x="5046212" y="4264325"/>
            <a:ext cx="2004069" cy="824539"/>
          </a:xfrm>
          <a:prstGeom prst="flowChartProcess">
            <a:avLst/>
          </a:prstGeom>
          <a:solidFill>
            <a:schemeClr val="bg1"/>
          </a:solidFill>
          <a:ln w="19050">
            <a:solidFill>
              <a:srgbClr val="CF2B2B"/>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 4.Design </a:t>
            </a:r>
            <a:r>
              <a:rPr lang="en-US" altLang="zh-CN" sz="2800" b="1" dirty="0" err="1">
                <a:solidFill>
                  <a:schemeClr val="tx1"/>
                </a:solidFill>
              </a:rPr>
              <a:t>RackCU</a:t>
            </a:r>
            <a:endParaRPr lang="zh-CN" altLang="en-US" sz="2800" b="1" dirty="0">
              <a:solidFill>
                <a:schemeClr val="tx1"/>
              </a:solidFill>
            </a:endParaRPr>
          </a:p>
        </p:txBody>
      </p:sp>
      <p:sp>
        <p:nvSpPr>
          <p:cNvPr id="3" name="矩形 2"/>
          <p:cNvSpPr/>
          <p:nvPr/>
        </p:nvSpPr>
        <p:spPr>
          <a:xfrm>
            <a:off x="-331172" y="406237"/>
            <a:ext cx="6947125" cy="584775"/>
          </a:xfrm>
          <a:prstGeom prst="rect">
            <a:avLst/>
          </a:prstGeom>
          <a:noFill/>
        </p:spPr>
        <p:txBody>
          <a:bodyPr wrap="squar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 The content of R-C </a:t>
            </a:r>
            <a:r>
              <a:rPr lang="en-US" altLang="zh-CN" sz="3200" dirty="0" err="1">
                <a:ln w="0"/>
                <a:effectLst>
                  <a:outerShdw blurRad="38100" dist="19050" dir="2700000" algn="tl" rotWithShape="0">
                    <a:schemeClr val="dk1">
                      <a:alpha val="40000"/>
                    </a:schemeClr>
                  </a:outerShdw>
                </a:effectLst>
              </a:rPr>
              <a:t>upadates</a:t>
            </a:r>
            <a:endParaRPr lang="zh-CN" altLang="en-US" sz="3200" dirty="0">
              <a:ln w="0"/>
              <a:solidFill>
                <a:srgbClr val="CF2B2B"/>
              </a:solidFill>
              <a:effectLst>
                <a:outerShdw blurRad="38100" dist="19050" dir="2700000" algn="tl" rotWithShape="0">
                  <a:schemeClr val="dk1">
                    <a:alpha val="40000"/>
                  </a:schemeClr>
                </a:outerShdw>
              </a:effectLst>
            </a:endParaRPr>
          </a:p>
        </p:txBody>
      </p:sp>
      <p:sp>
        <p:nvSpPr>
          <p:cNvPr id="6" name="L 形 5"/>
          <p:cNvSpPr/>
          <p:nvPr/>
        </p:nvSpPr>
        <p:spPr>
          <a:xfrm rot="5400000">
            <a:off x="243608" y="100688"/>
            <a:ext cx="592510" cy="713966"/>
          </a:xfrm>
          <a:prstGeom prst="corne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9146" y="6043271"/>
            <a:ext cx="1828773" cy="471228"/>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5623" y="6002390"/>
            <a:ext cx="646899" cy="552990"/>
          </a:xfrm>
          <a:prstGeom prst="rect">
            <a:avLst/>
          </a:prstGeom>
        </p:spPr>
      </p:pic>
      <p:sp>
        <p:nvSpPr>
          <p:cNvPr id="15" name="等腰三角形 14"/>
          <p:cNvSpPr/>
          <p:nvPr/>
        </p:nvSpPr>
        <p:spPr>
          <a:xfrm rot="5400000">
            <a:off x="2634295" y="1582824"/>
            <a:ext cx="424108" cy="42159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5400000">
            <a:off x="4516553" y="4422123"/>
            <a:ext cx="424108" cy="42159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3389228" y="2857957"/>
            <a:ext cx="424108" cy="42159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箭头: V 形 25"/>
          <p:cNvSpPr/>
          <p:nvPr/>
        </p:nvSpPr>
        <p:spPr>
          <a:xfrm>
            <a:off x="11458352" y="374758"/>
            <a:ext cx="733648" cy="682488"/>
          </a:xfrm>
          <a:prstGeom prst="chevron">
            <a:avLst>
              <a:gd name="adj" fmla="val 40920"/>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5" name="直接连接符 34"/>
          <p:cNvCxnSpPr/>
          <p:nvPr/>
        </p:nvCxnSpPr>
        <p:spPr>
          <a:xfrm flipH="1">
            <a:off x="6804212" y="651452"/>
            <a:ext cx="507540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sp>
        <p:nvSpPr>
          <p:cNvPr id="42" name="椭圆 41"/>
          <p:cNvSpPr/>
          <p:nvPr/>
        </p:nvSpPr>
        <p:spPr>
          <a:xfrm>
            <a:off x="1641504" y="6326741"/>
            <a:ext cx="457277" cy="457277"/>
          </a:xfrm>
          <a:prstGeom prst="ellipse">
            <a:avLst/>
          </a:prstGeom>
          <a:solidFill>
            <a:srgbClr val="F4C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图片 7"/>
          <p:cNvPicPr>
            <a:picLocks noChangeAspect="1"/>
          </p:cNvPicPr>
          <p:nvPr/>
        </p:nvPicPr>
        <p:blipFill>
          <a:blip r:embed="rId5"/>
          <a:stretch>
            <a:fillRect/>
          </a:stretch>
        </p:blipFill>
        <p:spPr>
          <a:xfrm rot="16200000">
            <a:off x="1871835" y="5144807"/>
            <a:ext cx="1793544" cy="179692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0" y="991012"/>
            <a:ext cx="1133713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pic>
        <p:nvPicPr>
          <p:cNvPr id="2" name="图片 1"/>
          <p:cNvPicPr>
            <a:picLocks noChangeAspect="1"/>
          </p:cNvPicPr>
          <p:nvPr/>
        </p:nvPicPr>
        <p:blipFill rotWithShape="1">
          <a:blip r:embed="rId1" cstate="print">
            <a:extLst>
              <a:ext uri="{BEBA8EAE-BF5A-486C-A8C5-ECC9F3942E4B}">
                <a14:imgProps xmlns:a14="http://schemas.microsoft.com/office/drawing/2010/main">
                  <a14:imgLayer r:embed="rId2">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847828">
            <a:off x="10440148" y="-396155"/>
            <a:ext cx="2193239" cy="1707651"/>
          </a:xfrm>
          <a:prstGeom prst="rect">
            <a:avLst/>
          </a:prstGeom>
        </p:spPr>
      </p:pic>
      <p:sp>
        <p:nvSpPr>
          <p:cNvPr id="12" name="矩形 11"/>
          <p:cNvSpPr/>
          <p:nvPr/>
        </p:nvSpPr>
        <p:spPr>
          <a:xfrm>
            <a:off x="-331172" y="406237"/>
            <a:ext cx="5436115" cy="584775"/>
          </a:xfrm>
          <a:prstGeom prst="rect">
            <a:avLst/>
          </a:prstGeom>
          <a:noFill/>
        </p:spPr>
        <p:txBody>
          <a:bodyPr wrap="squar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 </a:t>
            </a:r>
            <a:r>
              <a:rPr lang="en-US" altLang="zh-CN" sz="3200" dirty="0" err="1">
                <a:ln w="0"/>
                <a:effectLst>
                  <a:outerShdw blurRad="38100" dist="19050" dir="2700000" algn="tl" rotWithShape="0">
                    <a:schemeClr val="dk1">
                      <a:alpha val="40000"/>
                    </a:schemeClr>
                  </a:outerShdw>
                </a:effectLst>
              </a:rPr>
              <a:t>RackCU</a:t>
            </a:r>
            <a:endParaRPr lang="zh-CN" altLang="en-US" sz="3200" dirty="0">
              <a:ln w="0"/>
              <a:solidFill>
                <a:srgbClr val="CF2B2B"/>
              </a:solidFill>
              <a:effectLst>
                <a:outerShdw blurRad="38100" dist="19050" dir="2700000" algn="tl" rotWithShape="0">
                  <a:schemeClr val="dk1">
                    <a:alpha val="40000"/>
                  </a:schemeClr>
                </a:outerShdw>
              </a:effectLst>
            </a:endParaRPr>
          </a:p>
        </p:txBody>
      </p:sp>
      <p:sp>
        <p:nvSpPr>
          <p:cNvPr id="15" name="矩形 14"/>
          <p:cNvSpPr/>
          <p:nvPr/>
        </p:nvSpPr>
        <p:spPr>
          <a:xfrm rot="16200000">
            <a:off x="1635483" y="4256255"/>
            <a:ext cx="1010558" cy="4281525"/>
          </a:xfrm>
          <a:prstGeom prst="rect">
            <a:avLst/>
          </a:prstGeom>
          <a:solidFill>
            <a:srgbClr val="B01F2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824" y="6178136"/>
            <a:ext cx="1828773" cy="471228"/>
          </a:xfrm>
          <a:prstGeom prst="rect">
            <a:avLst/>
          </a:prstGeom>
        </p:spPr>
      </p:pic>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301" y="6137255"/>
            <a:ext cx="646899" cy="552990"/>
          </a:xfrm>
          <a:prstGeom prst="rect">
            <a:avLst/>
          </a:prstGeom>
        </p:spPr>
      </p:pic>
      <p:sp>
        <p:nvSpPr>
          <p:cNvPr id="19" name="L 形 18"/>
          <p:cNvSpPr/>
          <p:nvPr/>
        </p:nvSpPr>
        <p:spPr>
          <a:xfrm rot="5400000">
            <a:off x="243608" y="100688"/>
            <a:ext cx="592510" cy="713966"/>
          </a:xfrm>
          <a:prstGeom prst="corne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1079917" y="6353485"/>
            <a:ext cx="1433991" cy="1433991"/>
          </a:xfrm>
          <a:prstGeom prst="ellipse">
            <a:avLst/>
          </a:prstGeom>
          <a:solidFill>
            <a:srgbClr val="D9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rotWithShape="1">
          <a:blip r:embed="rId5" cstate="print">
            <a:extLst>
              <a:ext uri="{28A0092B-C50C-407E-A947-70E740481C1C}">
                <a14:useLocalDpi xmlns:a14="http://schemas.microsoft.com/office/drawing/2010/main" val="0"/>
              </a:ext>
            </a:extLst>
          </a:blip>
          <a:srcRect l="7960" t="14362" r="52214" b="37393"/>
          <a:stretch>
            <a:fillRect/>
          </a:stretch>
        </p:blipFill>
        <p:spPr>
          <a:xfrm rot="576472" flipV="1">
            <a:off x="10118171" y="5786870"/>
            <a:ext cx="934792" cy="848990"/>
          </a:xfrm>
          <a:prstGeom prst="rect">
            <a:avLst/>
          </a:prstGeom>
        </p:spPr>
      </p:pic>
      <p:pic>
        <p:nvPicPr>
          <p:cNvPr id="7" name="图片 6"/>
          <p:cNvPicPr>
            <a:picLocks noChangeAspect="1"/>
          </p:cNvPicPr>
          <p:nvPr/>
        </p:nvPicPr>
        <p:blipFill rotWithShape="1">
          <a:blip r:embed="rId6" cstate="print">
            <a:extLst>
              <a:ext uri="{28A0092B-C50C-407E-A947-70E740481C1C}">
                <a14:useLocalDpi xmlns:a14="http://schemas.microsoft.com/office/drawing/2010/main" val="0"/>
              </a:ext>
            </a:extLst>
          </a:blip>
          <a:srcRect l="8442" t="12950" r="53367" b="37778"/>
          <a:stretch>
            <a:fillRect/>
          </a:stretch>
        </p:blipFill>
        <p:spPr>
          <a:xfrm rot="1984408">
            <a:off x="11161731" y="5390831"/>
            <a:ext cx="803564" cy="777251"/>
          </a:xfrm>
          <a:prstGeom prst="rect">
            <a:avLst/>
          </a:prstGeom>
        </p:spPr>
      </p:pic>
      <p:pic>
        <p:nvPicPr>
          <p:cNvPr id="3" name="图片 2"/>
          <p:cNvPicPr>
            <a:picLocks noChangeAspect="1"/>
          </p:cNvPicPr>
          <p:nvPr/>
        </p:nvPicPr>
        <p:blipFill>
          <a:blip r:embed="rId7"/>
          <a:stretch>
            <a:fillRect/>
          </a:stretch>
        </p:blipFill>
        <p:spPr>
          <a:xfrm rot="291396">
            <a:off x="10285321" y="691044"/>
            <a:ext cx="563829" cy="484435"/>
          </a:xfrm>
          <a:prstGeom prst="rect">
            <a:avLst/>
          </a:prstGeom>
        </p:spPr>
      </p:pic>
      <p:sp>
        <p:nvSpPr>
          <p:cNvPr id="4" name="文本框 3"/>
          <p:cNvSpPr txBox="1"/>
          <p:nvPr/>
        </p:nvSpPr>
        <p:spPr>
          <a:xfrm>
            <a:off x="749935" y="1438910"/>
            <a:ext cx="9655810" cy="1198880"/>
          </a:xfrm>
          <a:prstGeom prst="rect">
            <a:avLst/>
          </a:prstGeom>
          <a:noFill/>
        </p:spPr>
        <p:txBody>
          <a:bodyPr wrap="square" rtlCol="0">
            <a:spAutoFit/>
          </a:bodyPr>
          <a:p>
            <a:r>
              <a:rPr lang="en-US" altLang="zh-CN" dirty="0">
                <a:sym typeface="+mn-ea"/>
              </a:rPr>
              <a:t>       </a:t>
            </a:r>
            <a:r>
              <a:rPr lang="zh-CN" altLang="en-US" dirty="0">
                <a:sym typeface="+mn-ea"/>
              </a:rPr>
              <a:t>机架协同更新，一种新的校验更新机制，包括一个增量收集阶段和另一个选择</a:t>
            </a:r>
            <a:r>
              <a:rPr lang="zh-CN" altLang="en-US" dirty="0">
                <a:sym typeface="+mn-ea"/>
              </a:rPr>
              <a:t>更新</a:t>
            </a:r>
            <a:r>
              <a:rPr lang="zh-CN" altLang="en-US" dirty="0">
                <a:sym typeface="+mn-ea"/>
              </a:rPr>
              <a:t>校验阶段，在数据更新后立即对数据块进行更新，目的是在保证系统可靠性的前提下最小化跨机架的更新流量。机架协同更新的主要思想是在一些专用的机架</a:t>
            </a:r>
            <a:r>
              <a:rPr lang="en-US" altLang="zh-CN" dirty="0">
                <a:sym typeface="+mn-ea"/>
              </a:rPr>
              <a:t>(</a:t>
            </a:r>
            <a:r>
              <a:rPr lang="zh-CN" altLang="en-US" dirty="0">
                <a:sym typeface="+mn-ea"/>
              </a:rPr>
              <a:t>称为收集器机架</a:t>
            </a:r>
            <a:r>
              <a:rPr lang="en-US" altLang="zh-CN" dirty="0">
                <a:sym typeface="+mn-ea"/>
              </a:rPr>
              <a:t>)</a:t>
            </a:r>
            <a:r>
              <a:rPr lang="zh-CN" altLang="en-US" dirty="0">
                <a:sym typeface="+mn-ea"/>
              </a:rPr>
              <a:t>中收集数据增量</a:t>
            </a:r>
            <a:r>
              <a:rPr lang="en-US" altLang="zh-CN" dirty="0">
                <a:sym typeface="+mn-ea"/>
              </a:rPr>
              <a:t>(</a:t>
            </a:r>
            <a:r>
              <a:rPr lang="zh-CN" altLang="en-US" dirty="0">
                <a:sym typeface="+mn-ea"/>
              </a:rPr>
              <a:t>即旧数据块和新数据块之间的差异</a:t>
            </a:r>
            <a:r>
              <a:rPr lang="en-US" altLang="zh-CN" dirty="0">
                <a:sym typeface="+mn-ea"/>
              </a:rPr>
              <a:t>)</a:t>
            </a:r>
            <a:r>
              <a:rPr lang="zh-CN" altLang="en-US" dirty="0">
                <a:sym typeface="+mn-ea"/>
              </a:rPr>
              <a:t>，并通过选择适当的更新方法更新校验块。</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21"/>
          <p:cNvSpPr/>
          <p:nvPr/>
        </p:nvSpPr>
        <p:spPr>
          <a:xfrm>
            <a:off x="126253" y="1679089"/>
            <a:ext cx="2419723" cy="2781300"/>
          </a:xfrm>
          <a:custGeom>
            <a:avLst/>
            <a:gdLst>
              <a:gd name="connsiteX0" fmla="*/ 284837 w 1675487"/>
              <a:gd name="connsiteY0" fmla="*/ 0 h 2781300"/>
              <a:gd name="connsiteX1" fmla="*/ 1675487 w 1675487"/>
              <a:gd name="connsiteY1" fmla="*/ 1390650 h 2781300"/>
              <a:gd name="connsiteX2" fmla="*/ 284837 w 1675487"/>
              <a:gd name="connsiteY2" fmla="*/ 2781300 h 2781300"/>
              <a:gd name="connsiteX3" fmla="*/ 4573 w 1675487"/>
              <a:gd name="connsiteY3" fmla="*/ 2753047 h 2781300"/>
              <a:gd name="connsiteX4" fmla="*/ 0 w 1675487"/>
              <a:gd name="connsiteY4" fmla="*/ 2751872 h 2781300"/>
              <a:gd name="connsiteX5" fmla="*/ 0 w 1675487"/>
              <a:gd name="connsiteY5" fmla="*/ 29429 h 2781300"/>
              <a:gd name="connsiteX6" fmla="*/ 4573 w 1675487"/>
              <a:gd name="connsiteY6" fmla="*/ 28253 h 2781300"/>
              <a:gd name="connsiteX7" fmla="*/ 284837 w 1675487"/>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87" h="2781300">
                <a:moveTo>
                  <a:pt x="284837" y="0"/>
                </a:moveTo>
                <a:cubicBezTo>
                  <a:pt x="1052872" y="0"/>
                  <a:pt x="1675487" y="622615"/>
                  <a:pt x="1675487" y="1390650"/>
                </a:cubicBezTo>
                <a:cubicBezTo>
                  <a:pt x="1675487" y="2158685"/>
                  <a:pt x="1052872" y="2781300"/>
                  <a:pt x="284837" y="2781300"/>
                </a:cubicBezTo>
                <a:cubicBezTo>
                  <a:pt x="188833" y="2781300"/>
                  <a:pt x="95101" y="2771572"/>
                  <a:pt x="4573" y="2753047"/>
                </a:cubicBezTo>
                <a:lnTo>
                  <a:pt x="0" y="2751872"/>
                </a:lnTo>
                <a:lnTo>
                  <a:pt x="0" y="29429"/>
                </a:lnTo>
                <a:lnTo>
                  <a:pt x="4573" y="28253"/>
                </a:lnTo>
                <a:cubicBezTo>
                  <a:pt x="95101" y="9729"/>
                  <a:pt x="188833" y="0"/>
                  <a:pt x="284837"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a:solidFill>
                  <a:schemeClr val="bg1"/>
                </a:solidFill>
                <a:latin typeface="微软雅黑" panose="020B0503020204020204" charset="-122"/>
                <a:ea typeface="微软雅黑" panose="020B0503020204020204" charset="-122"/>
                <a:cs typeface="+mn-ea"/>
                <a:sym typeface="+mn-lt"/>
              </a:rPr>
              <a:t>Design Overview</a:t>
            </a:r>
            <a:endParaRPr lang="en-US" altLang="zh-CN" sz="2800" b="1">
              <a:solidFill>
                <a:schemeClr val="bg1"/>
              </a:solidFill>
              <a:latin typeface="微软雅黑" panose="020B0503020204020204" charset="-122"/>
              <a:ea typeface="微软雅黑" panose="020B0503020204020204" charset="-122"/>
              <a:cs typeface="+mn-ea"/>
              <a:sym typeface="+mn-lt"/>
            </a:endParaRPr>
          </a:p>
        </p:txBody>
      </p:sp>
      <p:sp>
        <p:nvSpPr>
          <p:cNvPr id="6" name="文本框 5"/>
          <p:cNvSpPr txBox="1"/>
          <p:nvPr/>
        </p:nvSpPr>
        <p:spPr>
          <a:xfrm>
            <a:off x="2781935" y="591185"/>
            <a:ext cx="8794750" cy="2584450"/>
          </a:xfrm>
          <a:prstGeom prst="rect">
            <a:avLst/>
          </a:prstGeom>
          <a:noFill/>
        </p:spPr>
        <p:txBody>
          <a:bodyPr wrap="square">
            <a:spAutoFit/>
          </a:bodyPr>
          <a:lstStyle/>
          <a:p>
            <a:r>
              <a:rPr lang="zh-CN" altLang="en-US" dirty="0"/>
              <a:t> 综上，将整个更新过程分为两个阶段，增量收集阶段和选择性校验更新</a:t>
            </a:r>
            <a:r>
              <a:rPr lang="zh-CN" altLang="en-US" dirty="0"/>
              <a:t>阶段。</a:t>
            </a:r>
            <a:endParaRPr lang="zh-CN" altLang="en-US" dirty="0"/>
          </a:p>
          <a:p>
            <a:r>
              <a:rPr lang="zh-CN" altLang="en-US" b="1" dirty="0"/>
              <a:t>增量收集阶段：</a:t>
            </a:r>
            <a:r>
              <a:rPr lang="zh-CN" altLang="en-US" dirty="0">
                <a:sym typeface="+mn-ea"/>
              </a:rPr>
              <a:t>选取少量的收集机架，负责从其他</a:t>
            </a:r>
            <a:r>
              <a:rPr lang="zh-CN" altLang="en-US" dirty="0">
                <a:sym typeface="+mn-ea"/>
              </a:rPr>
              <a:t>机架收集数据增量。</a:t>
            </a:r>
            <a:endParaRPr lang="zh-CN" altLang="en-US" dirty="0">
              <a:sym typeface="+mn-ea"/>
            </a:endParaRPr>
          </a:p>
          <a:p>
            <a:r>
              <a:rPr lang="zh-CN" altLang="en-US" b="1" dirty="0"/>
              <a:t>选择性检验更新阶段：</a:t>
            </a:r>
            <a:r>
              <a:rPr lang="zh-CN" altLang="en-US" dirty="0"/>
              <a:t>根据数据</a:t>
            </a:r>
            <a:r>
              <a:rPr lang="zh-CN" altLang="en-US" dirty="0"/>
              <a:t>中心的更新模式和校验块的分布，选择使用数据增量更新还是校验增量</a:t>
            </a:r>
            <a:r>
              <a:rPr lang="zh-CN" altLang="en-US" dirty="0"/>
              <a:t>更新。</a:t>
            </a:r>
            <a:endParaRPr lang="zh-CN" altLang="en-US" dirty="0"/>
          </a:p>
          <a:p>
            <a:endParaRPr lang="zh-CN" altLang="en-US" dirty="0"/>
          </a:p>
          <a:p>
            <a:pPr algn="l">
              <a:buClrTx/>
              <a:buSzTx/>
              <a:buNone/>
            </a:pPr>
            <a:r>
              <a:rPr lang="zh-CN" altLang="en-US" dirty="0"/>
              <a:t>例如：假定数据机架</a:t>
            </a:r>
            <a:r>
              <a:rPr lang="en-US" altLang="zh-CN" dirty="0"/>
              <a:t>Rx</a:t>
            </a:r>
            <a:r>
              <a:rPr lang="zh-CN" altLang="en-US" dirty="0"/>
              <a:t>有</a:t>
            </a:r>
            <a:r>
              <a:rPr lang="en-US" altLang="zh-CN" dirty="0"/>
              <a:t>ux</a:t>
            </a:r>
            <a:r>
              <a:rPr lang="zh-CN" altLang="en-US" dirty="0"/>
              <a:t>个数据块更新，另外的校验机架</a:t>
            </a:r>
            <a:r>
              <a:rPr lang="en-US" altLang="zh-CN" dirty="0"/>
              <a:t>Ry</a:t>
            </a:r>
            <a:r>
              <a:rPr lang="zh-CN" altLang="en-US" dirty="0"/>
              <a:t>有</a:t>
            </a:r>
            <a:r>
              <a:rPr lang="en-US" altLang="zh-CN" dirty="0"/>
              <a:t>ty</a:t>
            </a:r>
            <a:r>
              <a:rPr lang="zh-CN" altLang="en-US" dirty="0"/>
              <a:t>个校验块需要更新，如果</a:t>
            </a:r>
            <a:r>
              <a:rPr lang="en-US" altLang="zh-CN" dirty="0"/>
              <a:t>ux&gt;ty</a:t>
            </a:r>
            <a:r>
              <a:rPr lang="zh-CN" altLang="en-US" dirty="0"/>
              <a:t>，则选择校验</a:t>
            </a:r>
            <a:r>
              <a:rPr lang="zh-CN" altLang="en-US" dirty="0">
                <a:sym typeface="+mn-ea"/>
              </a:rPr>
              <a:t>增量</a:t>
            </a:r>
            <a:r>
              <a:rPr lang="zh-CN" altLang="en-US" dirty="0"/>
              <a:t>更新，否则选择数据</a:t>
            </a:r>
            <a:r>
              <a:rPr lang="zh-CN" altLang="en-US" dirty="0">
                <a:sym typeface="+mn-ea"/>
              </a:rPr>
              <a:t>增量</a:t>
            </a:r>
            <a:r>
              <a:rPr lang="zh-CN" altLang="en-US" dirty="0"/>
              <a:t>更新，因此需传输的数据块的数量为</a:t>
            </a:r>
            <a:r>
              <a:rPr lang="en-US" altLang="zh-CN" dirty="0"/>
              <a:t>min</a:t>
            </a:r>
            <a:r>
              <a:rPr lang="zh-CN" altLang="en-US" dirty="0"/>
              <a:t>｛</a:t>
            </a:r>
            <a:r>
              <a:rPr lang="en-US" altLang="zh-CN" dirty="0"/>
              <a:t>ux</a:t>
            </a:r>
            <a:r>
              <a:rPr lang="zh-CN" altLang="en-US" dirty="0"/>
              <a:t>，</a:t>
            </a:r>
            <a:r>
              <a:rPr lang="en-US" altLang="zh-CN" dirty="0"/>
              <a:t>ty</a:t>
            </a:r>
            <a:r>
              <a:rPr lang="zh-CN" altLang="en-US" dirty="0"/>
              <a:t>｝。</a:t>
            </a:r>
            <a:endParaRPr lang="zh-CN" altLang="en-US"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344920" y="2304415"/>
            <a:ext cx="5915660" cy="4553585"/>
          </a:xfrm>
          <a:prstGeom prst="rect">
            <a:avLst/>
          </a:prstGeom>
        </p:spPr>
      </p:pic>
      <p:sp>
        <p:nvSpPr>
          <p:cNvPr id="2" name="任意多边形: 形状 21"/>
          <p:cNvSpPr/>
          <p:nvPr/>
        </p:nvSpPr>
        <p:spPr>
          <a:xfrm>
            <a:off x="126253" y="1679089"/>
            <a:ext cx="2419723" cy="2781300"/>
          </a:xfrm>
          <a:custGeom>
            <a:avLst/>
            <a:gdLst>
              <a:gd name="connsiteX0" fmla="*/ 284837 w 1675487"/>
              <a:gd name="connsiteY0" fmla="*/ 0 h 2781300"/>
              <a:gd name="connsiteX1" fmla="*/ 1675487 w 1675487"/>
              <a:gd name="connsiteY1" fmla="*/ 1390650 h 2781300"/>
              <a:gd name="connsiteX2" fmla="*/ 284837 w 1675487"/>
              <a:gd name="connsiteY2" fmla="*/ 2781300 h 2781300"/>
              <a:gd name="connsiteX3" fmla="*/ 4573 w 1675487"/>
              <a:gd name="connsiteY3" fmla="*/ 2753047 h 2781300"/>
              <a:gd name="connsiteX4" fmla="*/ 0 w 1675487"/>
              <a:gd name="connsiteY4" fmla="*/ 2751872 h 2781300"/>
              <a:gd name="connsiteX5" fmla="*/ 0 w 1675487"/>
              <a:gd name="connsiteY5" fmla="*/ 29429 h 2781300"/>
              <a:gd name="connsiteX6" fmla="*/ 4573 w 1675487"/>
              <a:gd name="connsiteY6" fmla="*/ 28253 h 2781300"/>
              <a:gd name="connsiteX7" fmla="*/ 284837 w 1675487"/>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87" h="2781300">
                <a:moveTo>
                  <a:pt x="284837" y="0"/>
                </a:moveTo>
                <a:cubicBezTo>
                  <a:pt x="1052872" y="0"/>
                  <a:pt x="1675487" y="622615"/>
                  <a:pt x="1675487" y="1390650"/>
                </a:cubicBezTo>
                <a:cubicBezTo>
                  <a:pt x="1675487" y="2158685"/>
                  <a:pt x="1052872" y="2781300"/>
                  <a:pt x="284837" y="2781300"/>
                </a:cubicBezTo>
                <a:cubicBezTo>
                  <a:pt x="188833" y="2781300"/>
                  <a:pt x="95101" y="2771572"/>
                  <a:pt x="4573" y="2753047"/>
                </a:cubicBezTo>
                <a:lnTo>
                  <a:pt x="0" y="2751872"/>
                </a:lnTo>
                <a:lnTo>
                  <a:pt x="0" y="29429"/>
                </a:lnTo>
                <a:lnTo>
                  <a:pt x="4573" y="28253"/>
                </a:lnTo>
                <a:cubicBezTo>
                  <a:pt x="95101" y="9729"/>
                  <a:pt x="188833" y="0"/>
                  <a:pt x="284837"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a:solidFill>
                  <a:schemeClr val="bg1"/>
                </a:solidFill>
                <a:latin typeface="微软雅黑" panose="020B0503020204020204" charset="-122"/>
                <a:ea typeface="微软雅黑" panose="020B0503020204020204" charset="-122"/>
                <a:cs typeface="+mn-ea"/>
                <a:sym typeface="+mn-lt"/>
              </a:rPr>
              <a:t>Design Overview</a:t>
            </a:r>
            <a:endParaRPr lang="zh-CN" altLang="en-US" sz="2800" b="1" dirty="0">
              <a:solidFill>
                <a:schemeClr val="bg1"/>
              </a:solidFill>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721610" y="692150"/>
            <a:ext cx="8359140" cy="2030095"/>
          </a:xfrm>
          <a:prstGeom prst="rect">
            <a:avLst/>
          </a:prstGeom>
          <a:noFill/>
        </p:spPr>
        <p:txBody>
          <a:bodyPr wrap="square">
            <a:spAutoFit/>
          </a:bodyPr>
          <a:lstStyle/>
          <a:p>
            <a:r>
              <a:rPr lang="zh-CN" altLang="en-US" dirty="0"/>
              <a:t>如图</a:t>
            </a:r>
            <a:r>
              <a:rPr lang="en-US" altLang="zh-CN" dirty="0"/>
              <a:t>3</a:t>
            </a:r>
            <a:r>
              <a:rPr lang="zh-CN" altLang="en-US" dirty="0"/>
              <a:t>，在R1</a:t>
            </a:r>
            <a:r>
              <a:rPr lang="en-US" altLang="zh-CN" dirty="0"/>
              <a:t>-</a:t>
            </a:r>
            <a:r>
              <a:rPr lang="zh-CN" altLang="en-US" dirty="0"/>
              <a:t>R5机架中，1，2，3分别是数据机架，分别有两个数据增量</a:t>
            </a:r>
            <a:r>
              <a:rPr lang="zh-CN" altLang="en-US" dirty="0"/>
              <a:t>块，而4和5是存放校验块的机架，且每个机架中只有两个节点。</a:t>
            </a:r>
            <a:endParaRPr lang="zh-CN" altLang="en-US" dirty="0"/>
          </a:p>
          <a:p>
            <a:r>
              <a:rPr lang="zh-CN" altLang="en-US" b="1" dirty="0"/>
              <a:t>增量收集阶段：</a:t>
            </a:r>
            <a:r>
              <a:rPr lang="zh-CN" altLang="en-US" dirty="0"/>
              <a:t>选择</a:t>
            </a:r>
            <a:r>
              <a:rPr lang="en-US" altLang="zh-CN" dirty="0"/>
              <a:t>R2</a:t>
            </a:r>
            <a:r>
              <a:rPr lang="zh-CN" altLang="en-US" dirty="0"/>
              <a:t>和</a:t>
            </a:r>
            <a:r>
              <a:rPr lang="en-US" altLang="zh-CN" dirty="0"/>
              <a:t>R4</a:t>
            </a:r>
            <a:r>
              <a:rPr lang="zh-CN" altLang="en-US" dirty="0"/>
              <a:t>作为收集机架，分别收集</a:t>
            </a:r>
            <a:r>
              <a:rPr lang="en-US" altLang="zh-CN" dirty="0"/>
              <a:t>R1</a:t>
            </a:r>
            <a:r>
              <a:rPr lang="zh-CN" altLang="en-US" dirty="0"/>
              <a:t>与</a:t>
            </a:r>
            <a:r>
              <a:rPr lang="en-US" altLang="zh-CN" dirty="0"/>
              <a:t>R3</a:t>
            </a:r>
            <a:r>
              <a:rPr lang="zh-CN" altLang="en-US" dirty="0"/>
              <a:t>的数据块增量，此阶段传输</a:t>
            </a:r>
            <a:r>
              <a:rPr lang="en-US" altLang="zh-CN" dirty="0"/>
              <a:t>4</a:t>
            </a:r>
            <a:r>
              <a:rPr lang="zh-CN" altLang="en-US" dirty="0"/>
              <a:t>个数据</a:t>
            </a:r>
            <a:r>
              <a:rPr lang="zh-CN" altLang="en-US" dirty="0"/>
              <a:t>块。</a:t>
            </a:r>
            <a:endParaRPr lang="zh-CN" altLang="en-US" dirty="0"/>
          </a:p>
          <a:p>
            <a:r>
              <a:rPr lang="zh-CN" altLang="en-US" b="1" dirty="0"/>
              <a:t>选择更新</a:t>
            </a:r>
            <a:r>
              <a:rPr lang="zh-CN" altLang="en-US" b="1" dirty="0">
                <a:sym typeface="+mn-ea"/>
              </a:rPr>
              <a:t>校验</a:t>
            </a:r>
            <a:r>
              <a:rPr lang="zh-CN" altLang="en-US" b="1" dirty="0"/>
              <a:t>阶段：</a:t>
            </a:r>
            <a:r>
              <a:rPr lang="en-US" altLang="zh-CN" dirty="0"/>
              <a:t>R2</a:t>
            </a:r>
            <a:r>
              <a:rPr lang="zh-CN" altLang="en-US" dirty="0"/>
              <a:t>有</a:t>
            </a:r>
            <a:r>
              <a:rPr lang="en-US" altLang="zh-CN" dirty="0"/>
              <a:t>4</a:t>
            </a:r>
            <a:r>
              <a:rPr lang="zh-CN" altLang="en-US" dirty="0"/>
              <a:t>个增量块，大于</a:t>
            </a:r>
            <a:r>
              <a:rPr lang="en-US" altLang="zh-CN" dirty="0"/>
              <a:t>R4</a:t>
            </a:r>
            <a:r>
              <a:rPr lang="zh-CN" altLang="en-US" dirty="0"/>
              <a:t>与</a:t>
            </a:r>
            <a:r>
              <a:rPr lang="en-US" altLang="zh-CN" dirty="0"/>
              <a:t>R5</a:t>
            </a:r>
            <a:r>
              <a:rPr lang="zh-CN" altLang="en-US" dirty="0"/>
              <a:t>的</a:t>
            </a:r>
            <a:r>
              <a:rPr lang="en-US" altLang="zh-CN" dirty="0"/>
              <a:t>2</a:t>
            </a:r>
            <a:r>
              <a:rPr lang="zh-CN" altLang="en-US" dirty="0"/>
              <a:t>个校验块，故选择检验增量更新，而</a:t>
            </a:r>
            <a:r>
              <a:rPr lang="en-US" altLang="zh-CN" dirty="0"/>
              <a:t>R4</a:t>
            </a:r>
            <a:r>
              <a:rPr lang="zh-CN" altLang="en-US" dirty="0"/>
              <a:t>选择数据增量更新。此阶段共传输</a:t>
            </a:r>
            <a:r>
              <a:rPr lang="en-US" altLang="zh-CN" dirty="0"/>
              <a:t>6</a:t>
            </a:r>
            <a:r>
              <a:rPr lang="zh-CN" altLang="en-US" dirty="0"/>
              <a:t>个</a:t>
            </a:r>
            <a:r>
              <a:rPr lang="zh-CN" altLang="en-US" dirty="0"/>
              <a:t>数据块。</a:t>
            </a:r>
            <a:endParaRPr lang="zh-CN" altLang="en-US" dirty="0"/>
          </a:p>
          <a:p>
            <a:r>
              <a:rPr lang="zh-CN" altLang="en-US" dirty="0"/>
              <a:t>综上，一次完整共传输</a:t>
            </a:r>
            <a:r>
              <a:rPr lang="en-US" altLang="zh-CN" dirty="0"/>
              <a:t>10</a:t>
            </a:r>
            <a:r>
              <a:rPr lang="zh-CN" altLang="en-US" dirty="0"/>
              <a:t>个</a:t>
            </a:r>
            <a:r>
              <a:rPr lang="zh-CN" altLang="en-US" dirty="0"/>
              <a:t>块。</a:t>
            </a:r>
            <a:endParaRPr lang="zh-CN" altLang="en-US" dirty="0"/>
          </a:p>
        </p:txBody>
      </p:sp>
      <p:sp>
        <p:nvSpPr>
          <p:cNvPr id="4" name="文本框 3"/>
          <p:cNvSpPr txBox="1"/>
          <p:nvPr/>
        </p:nvSpPr>
        <p:spPr>
          <a:xfrm>
            <a:off x="2889885" y="3844290"/>
            <a:ext cx="2901315" cy="1476375"/>
          </a:xfrm>
          <a:prstGeom prst="rect">
            <a:avLst/>
          </a:prstGeom>
          <a:noFill/>
        </p:spPr>
        <p:txBody>
          <a:bodyPr wrap="square" rtlCol="0">
            <a:spAutoFit/>
          </a:bodyPr>
          <a:p>
            <a:r>
              <a:rPr lang="zh-CN" altLang="en-US"/>
              <a:t>因此，相比于直接传输数据增量块给每一个校验块，共传输</a:t>
            </a:r>
            <a:r>
              <a:rPr lang="en-US" altLang="zh-CN"/>
              <a:t>4*6=24</a:t>
            </a:r>
            <a:r>
              <a:rPr lang="zh-CN" altLang="en-US"/>
              <a:t>块，本方法极大的减少了数据更新</a:t>
            </a:r>
            <a:r>
              <a:rPr lang="zh-CN" altLang="en-US"/>
              <a:t>流量。</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21"/>
          <p:cNvSpPr/>
          <p:nvPr/>
        </p:nvSpPr>
        <p:spPr>
          <a:xfrm>
            <a:off x="126253" y="1679089"/>
            <a:ext cx="2419723" cy="2781300"/>
          </a:xfrm>
          <a:custGeom>
            <a:avLst/>
            <a:gdLst>
              <a:gd name="connsiteX0" fmla="*/ 284837 w 1675487"/>
              <a:gd name="connsiteY0" fmla="*/ 0 h 2781300"/>
              <a:gd name="connsiteX1" fmla="*/ 1675487 w 1675487"/>
              <a:gd name="connsiteY1" fmla="*/ 1390650 h 2781300"/>
              <a:gd name="connsiteX2" fmla="*/ 284837 w 1675487"/>
              <a:gd name="connsiteY2" fmla="*/ 2781300 h 2781300"/>
              <a:gd name="connsiteX3" fmla="*/ 4573 w 1675487"/>
              <a:gd name="connsiteY3" fmla="*/ 2753047 h 2781300"/>
              <a:gd name="connsiteX4" fmla="*/ 0 w 1675487"/>
              <a:gd name="connsiteY4" fmla="*/ 2751872 h 2781300"/>
              <a:gd name="connsiteX5" fmla="*/ 0 w 1675487"/>
              <a:gd name="connsiteY5" fmla="*/ 29429 h 2781300"/>
              <a:gd name="connsiteX6" fmla="*/ 4573 w 1675487"/>
              <a:gd name="connsiteY6" fmla="*/ 28253 h 2781300"/>
              <a:gd name="connsiteX7" fmla="*/ 284837 w 1675487"/>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87" h="2781300">
                <a:moveTo>
                  <a:pt x="284837" y="0"/>
                </a:moveTo>
                <a:cubicBezTo>
                  <a:pt x="1052872" y="0"/>
                  <a:pt x="1675487" y="622615"/>
                  <a:pt x="1675487" y="1390650"/>
                </a:cubicBezTo>
                <a:cubicBezTo>
                  <a:pt x="1675487" y="2158685"/>
                  <a:pt x="1052872" y="2781300"/>
                  <a:pt x="284837" y="2781300"/>
                </a:cubicBezTo>
                <a:cubicBezTo>
                  <a:pt x="188833" y="2781300"/>
                  <a:pt x="95101" y="2771572"/>
                  <a:pt x="4573" y="2753047"/>
                </a:cubicBezTo>
                <a:lnTo>
                  <a:pt x="0" y="2751872"/>
                </a:lnTo>
                <a:lnTo>
                  <a:pt x="0" y="29429"/>
                </a:lnTo>
                <a:lnTo>
                  <a:pt x="4573" y="28253"/>
                </a:lnTo>
                <a:cubicBezTo>
                  <a:pt x="95101" y="9729"/>
                  <a:pt x="188833" y="0"/>
                  <a:pt x="284837"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a:solidFill>
                  <a:schemeClr val="bg1"/>
                </a:solidFill>
                <a:latin typeface="微软雅黑" panose="020B0503020204020204" charset="-122"/>
                <a:ea typeface="微软雅黑" panose="020B0503020204020204" charset="-122"/>
                <a:cs typeface="+mn-ea"/>
                <a:sym typeface="+mn-lt"/>
              </a:rPr>
              <a:t>Formulation</a:t>
            </a:r>
            <a:endParaRPr lang="zh-CN" altLang="en-US" sz="2800" b="1" dirty="0">
              <a:solidFill>
                <a:schemeClr val="bg1"/>
              </a:solidFill>
              <a:latin typeface="微软雅黑" panose="020B0503020204020204" charset="-122"/>
              <a:ea typeface="微软雅黑" panose="020B0503020204020204" charset="-122"/>
              <a:cs typeface="+mn-ea"/>
              <a:sym typeface="+mn-lt"/>
            </a:endParaRPr>
          </a:p>
        </p:txBody>
      </p:sp>
      <p:sp>
        <p:nvSpPr>
          <p:cNvPr id="6" name="文本框 5"/>
          <p:cNvSpPr txBox="1"/>
          <p:nvPr/>
        </p:nvSpPr>
        <p:spPr>
          <a:xfrm>
            <a:off x="2721610" y="2214245"/>
            <a:ext cx="8446770" cy="1476375"/>
          </a:xfrm>
          <a:prstGeom prst="rect">
            <a:avLst/>
          </a:prstGeom>
          <a:noFill/>
        </p:spPr>
        <p:txBody>
          <a:bodyPr wrap="square">
            <a:spAutoFit/>
          </a:bodyPr>
          <a:lstStyle/>
          <a:p>
            <a:r>
              <a:rPr lang="zh-CN" altLang="en-US" b="1" dirty="0"/>
              <a:t>基础条件：</a:t>
            </a:r>
            <a:endParaRPr lang="zh-CN" altLang="en-US" b="1" dirty="0"/>
          </a:p>
          <a:p>
            <a:r>
              <a:rPr lang="en-US" altLang="zh-CN" dirty="0"/>
              <a:t>1.k</a:t>
            </a:r>
            <a:r>
              <a:rPr lang="zh-CN" altLang="en-US" dirty="0"/>
              <a:t>个数据块分布在</a:t>
            </a:r>
            <a:r>
              <a:rPr lang="en-US" altLang="zh-CN" dirty="0"/>
              <a:t>d</a:t>
            </a:r>
            <a:r>
              <a:rPr lang="zh-CN" altLang="en-US" dirty="0"/>
              <a:t>个机架</a:t>
            </a:r>
            <a:r>
              <a:rPr lang="zh-CN" altLang="en-US" dirty="0"/>
              <a:t>上</a:t>
            </a:r>
            <a:endParaRPr lang="zh-CN" altLang="en-US" dirty="0"/>
          </a:p>
          <a:p>
            <a:r>
              <a:rPr lang="en-US" altLang="zh-CN" dirty="0"/>
              <a:t>2.m</a:t>
            </a:r>
            <a:r>
              <a:rPr lang="zh-CN" altLang="en-US" dirty="0"/>
              <a:t>个校验块分布在另外</a:t>
            </a:r>
            <a:r>
              <a:rPr lang="en-US" altLang="zh-CN" dirty="0"/>
              <a:t>p</a:t>
            </a:r>
            <a:r>
              <a:rPr lang="zh-CN" altLang="en-US" dirty="0"/>
              <a:t>个机架</a:t>
            </a:r>
            <a:r>
              <a:rPr lang="zh-CN" altLang="en-US" dirty="0"/>
              <a:t>上</a:t>
            </a:r>
            <a:endParaRPr lang="zh-CN" altLang="en-US" dirty="0"/>
          </a:p>
          <a:p>
            <a:r>
              <a:rPr lang="en-US" altLang="zh-CN" dirty="0"/>
              <a:t>3.</a:t>
            </a:r>
            <a:r>
              <a:rPr lang="zh-CN" altLang="en-US" dirty="0"/>
              <a:t>数据收集阶段，共有</a:t>
            </a:r>
            <a:r>
              <a:rPr lang="en-US" altLang="zh-CN" dirty="0"/>
              <a:t>                           </a:t>
            </a:r>
            <a:r>
              <a:rPr lang="zh-CN" altLang="en-US" dirty="0"/>
              <a:t>个收集器，其中</a:t>
            </a:r>
            <a:r>
              <a:rPr lang="en-US" altLang="zh-CN" dirty="0"/>
              <a:t>dc</a:t>
            </a:r>
            <a:r>
              <a:rPr lang="zh-CN" altLang="en-US" dirty="0"/>
              <a:t>个是数据机架，</a:t>
            </a:r>
            <a:r>
              <a:rPr lang="en-US" altLang="zh-CN" dirty="0"/>
              <a:t>pc</a:t>
            </a:r>
            <a:r>
              <a:rPr lang="zh-CN" altLang="en-US" dirty="0"/>
              <a:t>个是校验</a:t>
            </a:r>
            <a:r>
              <a:rPr lang="zh-CN" altLang="en-US" dirty="0"/>
              <a:t>机架</a:t>
            </a:r>
            <a:endParaRPr lang="zh-CN" altLang="en-US" dirty="0"/>
          </a:p>
        </p:txBody>
      </p:sp>
      <p:sp>
        <p:nvSpPr>
          <p:cNvPr id="4" name="文本框 3"/>
          <p:cNvSpPr txBox="1"/>
          <p:nvPr/>
        </p:nvSpPr>
        <p:spPr>
          <a:xfrm>
            <a:off x="2721610" y="692150"/>
            <a:ext cx="8359140" cy="1198880"/>
          </a:xfrm>
          <a:prstGeom prst="rect">
            <a:avLst/>
          </a:prstGeom>
          <a:noFill/>
        </p:spPr>
        <p:txBody>
          <a:bodyPr wrap="square">
            <a:spAutoFit/>
          </a:bodyPr>
          <a:p>
            <a:r>
              <a:rPr lang="zh-CN" altLang="en-US" dirty="0">
                <a:sym typeface="+mn-ea"/>
              </a:rPr>
              <a:t> </a:t>
            </a:r>
            <a:r>
              <a:rPr lang="zh-CN" altLang="en-US" b="1" dirty="0">
                <a:sym typeface="+mn-ea"/>
              </a:rPr>
              <a:t>假设</a:t>
            </a:r>
            <a:r>
              <a:rPr lang="zh-CN" altLang="en-US" dirty="0">
                <a:sym typeface="+mn-ea"/>
              </a:rPr>
              <a:t>：</a:t>
            </a:r>
            <a:endParaRPr lang="zh-CN" altLang="en-US" dirty="0"/>
          </a:p>
          <a:p>
            <a:r>
              <a:rPr lang="en-US" altLang="zh-CN" dirty="0">
                <a:sym typeface="+mn-ea"/>
              </a:rPr>
              <a:t>1.</a:t>
            </a:r>
            <a:r>
              <a:rPr lang="zh-CN" altLang="en-US" dirty="0">
                <a:sym typeface="+mn-ea"/>
              </a:rPr>
              <a:t>每个机架内只含有数据块或者校验块</a:t>
            </a:r>
            <a:endParaRPr lang="zh-CN" altLang="en-US" dirty="0"/>
          </a:p>
          <a:p>
            <a:r>
              <a:rPr lang="en-US" altLang="zh-CN" dirty="0">
                <a:sym typeface="+mn-ea"/>
              </a:rPr>
              <a:t>2.</a:t>
            </a:r>
            <a:r>
              <a:rPr lang="zh-CN" altLang="en-US" dirty="0">
                <a:sym typeface="+mn-ea"/>
              </a:rPr>
              <a:t>一个机架只能发送增量块给一个机架</a:t>
            </a:r>
            <a:endParaRPr lang="zh-CN" altLang="en-US" dirty="0"/>
          </a:p>
          <a:p>
            <a:r>
              <a:rPr lang="en-US" altLang="zh-CN" dirty="0">
                <a:sym typeface="+mn-ea"/>
              </a:rPr>
              <a:t>3.</a:t>
            </a:r>
            <a:r>
              <a:rPr lang="zh-CN" altLang="en-US" dirty="0">
                <a:sym typeface="+mn-ea"/>
              </a:rPr>
              <a:t>发送过程是正确无误的</a:t>
            </a:r>
            <a:endParaRPr lang="zh-CN" altLang="en-US" dirty="0"/>
          </a:p>
        </p:txBody>
      </p:sp>
      <p:pic>
        <p:nvPicPr>
          <p:cNvPr id="5" name="图片 4"/>
          <p:cNvPicPr>
            <a:picLocks noChangeAspect="1"/>
          </p:cNvPicPr>
          <p:nvPr/>
        </p:nvPicPr>
        <p:blipFill>
          <a:blip r:embed="rId1"/>
          <a:stretch>
            <a:fillRect/>
          </a:stretch>
        </p:blipFill>
        <p:spPr>
          <a:xfrm>
            <a:off x="5828030" y="2495550"/>
            <a:ext cx="1582420" cy="299720"/>
          </a:xfrm>
          <a:prstGeom prst="rect">
            <a:avLst/>
          </a:prstGeom>
        </p:spPr>
      </p:pic>
      <p:pic>
        <p:nvPicPr>
          <p:cNvPr id="7" name="图片 6"/>
          <p:cNvPicPr>
            <a:picLocks noChangeAspect="1"/>
          </p:cNvPicPr>
          <p:nvPr/>
        </p:nvPicPr>
        <p:blipFill>
          <a:blip r:embed="rId2"/>
          <a:stretch>
            <a:fillRect/>
          </a:stretch>
        </p:blipFill>
        <p:spPr>
          <a:xfrm>
            <a:off x="6402705" y="2795270"/>
            <a:ext cx="2048510" cy="274320"/>
          </a:xfrm>
          <a:prstGeom prst="rect">
            <a:avLst/>
          </a:prstGeom>
        </p:spPr>
      </p:pic>
      <p:pic>
        <p:nvPicPr>
          <p:cNvPr id="8" name="图片 7"/>
          <p:cNvPicPr>
            <a:picLocks noChangeAspect="1"/>
          </p:cNvPicPr>
          <p:nvPr/>
        </p:nvPicPr>
        <p:blipFill>
          <a:blip r:embed="rId3"/>
          <a:stretch>
            <a:fillRect/>
          </a:stretch>
        </p:blipFill>
        <p:spPr>
          <a:xfrm>
            <a:off x="5069840" y="3069590"/>
            <a:ext cx="1628775" cy="2851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21"/>
          <p:cNvSpPr/>
          <p:nvPr/>
        </p:nvSpPr>
        <p:spPr>
          <a:xfrm>
            <a:off x="126253" y="1679089"/>
            <a:ext cx="2419723" cy="2781300"/>
          </a:xfrm>
          <a:custGeom>
            <a:avLst/>
            <a:gdLst>
              <a:gd name="connsiteX0" fmla="*/ 284837 w 1675487"/>
              <a:gd name="connsiteY0" fmla="*/ 0 h 2781300"/>
              <a:gd name="connsiteX1" fmla="*/ 1675487 w 1675487"/>
              <a:gd name="connsiteY1" fmla="*/ 1390650 h 2781300"/>
              <a:gd name="connsiteX2" fmla="*/ 284837 w 1675487"/>
              <a:gd name="connsiteY2" fmla="*/ 2781300 h 2781300"/>
              <a:gd name="connsiteX3" fmla="*/ 4573 w 1675487"/>
              <a:gd name="connsiteY3" fmla="*/ 2753047 h 2781300"/>
              <a:gd name="connsiteX4" fmla="*/ 0 w 1675487"/>
              <a:gd name="connsiteY4" fmla="*/ 2751872 h 2781300"/>
              <a:gd name="connsiteX5" fmla="*/ 0 w 1675487"/>
              <a:gd name="connsiteY5" fmla="*/ 29429 h 2781300"/>
              <a:gd name="connsiteX6" fmla="*/ 4573 w 1675487"/>
              <a:gd name="connsiteY6" fmla="*/ 28253 h 2781300"/>
              <a:gd name="connsiteX7" fmla="*/ 284837 w 1675487"/>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87" h="2781300">
                <a:moveTo>
                  <a:pt x="284837" y="0"/>
                </a:moveTo>
                <a:cubicBezTo>
                  <a:pt x="1052872" y="0"/>
                  <a:pt x="1675487" y="622615"/>
                  <a:pt x="1675487" y="1390650"/>
                </a:cubicBezTo>
                <a:cubicBezTo>
                  <a:pt x="1675487" y="2158685"/>
                  <a:pt x="1052872" y="2781300"/>
                  <a:pt x="284837" y="2781300"/>
                </a:cubicBezTo>
                <a:cubicBezTo>
                  <a:pt x="188833" y="2781300"/>
                  <a:pt x="95101" y="2771572"/>
                  <a:pt x="4573" y="2753047"/>
                </a:cubicBezTo>
                <a:lnTo>
                  <a:pt x="0" y="2751872"/>
                </a:lnTo>
                <a:lnTo>
                  <a:pt x="0" y="29429"/>
                </a:lnTo>
                <a:lnTo>
                  <a:pt x="4573" y="28253"/>
                </a:lnTo>
                <a:cubicBezTo>
                  <a:pt x="95101" y="9729"/>
                  <a:pt x="188833" y="0"/>
                  <a:pt x="284837"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a:solidFill>
                  <a:schemeClr val="bg1"/>
                </a:solidFill>
                <a:latin typeface="微软雅黑" panose="020B0503020204020204" charset="-122"/>
                <a:ea typeface="微软雅黑" panose="020B0503020204020204" charset="-122"/>
                <a:cs typeface="+mn-ea"/>
                <a:sym typeface="+mn-lt"/>
              </a:rPr>
              <a:t>Formulation</a:t>
            </a:r>
            <a:endParaRPr lang="zh-CN" altLang="en-US" sz="2800" b="1" dirty="0">
              <a:solidFill>
                <a:schemeClr val="bg1"/>
              </a:solidFill>
              <a:latin typeface="微软雅黑" panose="020B0503020204020204" charset="-122"/>
              <a:ea typeface="微软雅黑" panose="020B0503020204020204" charset="-122"/>
              <a:cs typeface="+mn-ea"/>
              <a:sym typeface="+mn-lt"/>
            </a:endParaRPr>
          </a:p>
        </p:txBody>
      </p:sp>
      <p:pic>
        <p:nvPicPr>
          <p:cNvPr id="9" name="图片 8"/>
          <p:cNvPicPr>
            <a:picLocks noChangeAspect="1"/>
          </p:cNvPicPr>
          <p:nvPr/>
        </p:nvPicPr>
        <p:blipFill>
          <a:blip r:embed="rId1"/>
          <a:stretch>
            <a:fillRect/>
          </a:stretch>
        </p:blipFill>
        <p:spPr>
          <a:xfrm>
            <a:off x="4094480" y="1337310"/>
            <a:ext cx="5224780" cy="882015"/>
          </a:xfrm>
          <a:prstGeom prst="rect">
            <a:avLst/>
          </a:prstGeom>
        </p:spPr>
      </p:pic>
      <p:sp>
        <p:nvSpPr>
          <p:cNvPr id="10" name="文本框 9"/>
          <p:cNvSpPr txBox="1"/>
          <p:nvPr/>
        </p:nvSpPr>
        <p:spPr>
          <a:xfrm>
            <a:off x="2721610" y="692150"/>
            <a:ext cx="8359140" cy="645160"/>
          </a:xfrm>
          <a:prstGeom prst="rect">
            <a:avLst/>
          </a:prstGeom>
          <a:noFill/>
        </p:spPr>
        <p:txBody>
          <a:bodyPr wrap="square">
            <a:spAutoFit/>
          </a:bodyPr>
          <a:p>
            <a:r>
              <a:rPr lang="zh-CN" altLang="en-US" b="1" dirty="0">
                <a:sym typeface="+mn-ea"/>
              </a:rPr>
              <a:t>公式：</a:t>
            </a:r>
            <a:endParaRPr lang="zh-CN" altLang="en-US" b="1" dirty="0"/>
          </a:p>
          <a:p>
            <a:r>
              <a:rPr lang="zh-CN" altLang="en-US" dirty="0">
                <a:sym typeface="+mn-ea"/>
              </a:rPr>
              <a:t>增量收集阶段：用</a:t>
            </a:r>
            <a:r>
              <a:rPr lang="en-US" altLang="zh-CN" dirty="0">
                <a:sym typeface="+mn-ea"/>
              </a:rPr>
              <a:t>li</a:t>
            </a:r>
            <a:r>
              <a:rPr lang="zh-CN" altLang="en-US" dirty="0">
                <a:sym typeface="+mn-ea"/>
              </a:rPr>
              <a:t>和</a:t>
            </a:r>
            <a:r>
              <a:rPr lang="en-US" altLang="zh-CN" dirty="0">
                <a:sym typeface="+mn-ea"/>
              </a:rPr>
              <a:t>li’</a:t>
            </a:r>
            <a:r>
              <a:rPr lang="zh-CN" altLang="en-US" dirty="0">
                <a:sym typeface="+mn-ea"/>
              </a:rPr>
              <a:t>分别代表收集器收集前后所拥有的数据块数量，则共收集</a:t>
            </a:r>
            <a:endParaRPr lang="zh-CN" altLang="en-US" dirty="0"/>
          </a:p>
        </p:txBody>
      </p:sp>
      <p:pic>
        <p:nvPicPr>
          <p:cNvPr id="11" name="图片 10"/>
          <p:cNvPicPr>
            <a:picLocks noChangeAspect="1"/>
          </p:cNvPicPr>
          <p:nvPr/>
        </p:nvPicPr>
        <p:blipFill>
          <a:blip r:embed="rId2"/>
          <a:stretch>
            <a:fillRect/>
          </a:stretch>
        </p:blipFill>
        <p:spPr>
          <a:xfrm>
            <a:off x="4438650" y="4298950"/>
            <a:ext cx="4777740" cy="899160"/>
          </a:xfrm>
          <a:prstGeom prst="rect">
            <a:avLst/>
          </a:prstGeom>
        </p:spPr>
      </p:pic>
      <p:sp>
        <p:nvSpPr>
          <p:cNvPr id="13" name="文本框 12"/>
          <p:cNvSpPr txBox="1"/>
          <p:nvPr/>
        </p:nvSpPr>
        <p:spPr>
          <a:xfrm>
            <a:off x="2721610" y="2219325"/>
            <a:ext cx="8358505" cy="1753235"/>
          </a:xfrm>
          <a:prstGeom prst="rect">
            <a:avLst/>
          </a:prstGeom>
          <a:noFill/>
        </p:spPr>
        <p:txBody>
          <a:bodyPr wrap="square" rtlCol="0">
            <a:spAutoFit/>
          </a:bodyPr>
          <a:p>
            <a:r>
              <a:rPr lang="zh-CN" altLang="en-US"/>
              <a:t>选择更新</a:t>
            </a:r>
            <a:r>
              <a:rPr lang="zh-CN" altLang="en-US">
                <a:sym typeface="+mn-ea"/>
              </a:rPr>
              <a:t>校验</a:t>
            </a:r>
            <a:r>
              <a:rPr lang="zh-CN" altLang="en-US"/>
              <a:t>阶段：</a:t>
            </a:r>
            <a:endParaRPr lang="zh-CN" altLang="en-US"/>
          </a:p>
          <a:p>
            <a:r>
              <a:rPr lang="zh-CN" altLang="en-US"/>
              <a:t>数据机架收集器：</a:t>
            </a:r>
            <a:r>
              <a:rPr lang="en-US" altLang="zh-CN"/>
              <a:t>dc</a:t>
            </a:r>
            <a:r>
              <a:rPr lang="zh-CN" altLang="en-US"/>
              <a:t>个收集器能够更新对应的每个校验机架</a:t>
            </a:r>
            <a:r>
              <a:rPr lang="en-US" altLang="zh-CN"/>
              <a:t>        </a:t>
            </a:r>
            <a:r>
              <a:rPr lang="zh-CN" altLang="en-US"/>
              <a:t>上的</a:t>
            </a:r>
            <a:r>
              <a:rPr lang="en-US" altLang="zh-CN"/>
              <a:t>        </a:t>
            </a:r>
            <a:r>
              <a:rPr lang="zh-CN" altLang="en-US"/>
              <a:t>个校验块，于是产生</a:t>
            </a:r>
            <a:r>
              <a:rPr lang="en-US" altLang="zh-CN"/>
              <a:t>                                     </a:t>
            </a:r>
            <a:r>
              <a:rPr lang="zh-CN" altLang="en-US"/>
              <a:t>个数据块</a:t>
            </a:r>
            <a:r>
              <a:rPr lang="zh-CN" altLang="en-US"/>
              <a:t>流量。</a:t>
            </a:r>
            <a:endParaRPr lang="zh-CN" altLang="en-US"/>
          </a:p>
          <a:p>
            <a:endParaRPr lang="zh-CN" altLang="en-US"/>
          </a:p>
          <a:p>
            <a:r>
              <a:rPr lang="zh-CN" altLang="en-US"/>
              <a:t>校验机架收集器：每个校验收集器</a:t>
            </a:r>
            <a:r>
              <a:rPr lang="en-US" altLang="zh-CN"/>
              <a:t>          </a:t>
            </a:r>
            <a:r>
              <a:rPr lang="zh-CN" altLang="en-US"/>
              <a:t>需要向其他</a:t>
            </a:r>
            <a:r>
              <a:rPr lang="en-US" altLang="zh-CN"/>
              <a:t>p-1</a:t>
            </a:r>
            <a:r>
              <a:rPr lang="zh-CN" altLang="en-US"/>
              <a:t>个校验机架传输增量块，则产生</a:t>
            </a:r>
            <a:r>
              <a:rPr lang="en-US" altLang="zh-CN"/>
              <a:t>                                               </a:t>
            </a:r>
            <a:r>
              <a:rPr lang="zh-CN" altLang="en-US"/>
              <a:t>个数据块</a:t>
            </a:r>
            <a:r>
              <a:rPr lang="zh-CN" altLang="en-US"/>
              <a:t>流量。</a:t>
            </a:r>
            <a:endParaRPr lang="zh-CN" altLang="en-US"/>
          </a:p>
        </p:txBody>
      </p:sp>
      <p:pic>
        <p:nvPicPr>
          <p:cNvPr id="14" name="图片 13"/>
          <p:cNvPicPr>
            <a:picLocks noChangeAspect="1"/>
          </p:cNvPicPr>
          <p:nvPr/>
        </p:nvPicPr>
        <p:blipFill>
          <a:blip r:embed="rId3"/>
          <a:stretch>
            <a:fillRect/>
          </a:stretch>
        </p:blipFill>
        <p:spPr>
          <a:xfrm>
            <a:off x="9782175" y="2566035"/>
            <a:ext cx="403860" cy="228600"/>
          </a:xfrm>
          <a:prstGeom prst="rect">
            <a:avLst/>
          </a:prstGeom>
        </p:spPr>
      </p:pic>
      <p:pic>
        <p:nvPicPr>
          <p:cNvPr id="15" name="图片 14"/>
          <p:cNvPicPr>
            <a:picLocks noChangeAspect="1"/>
          </p:cNvPicPr>
          <p:nvPr/>
        </p:nvPicPr>
        <p:blipFill>
          <a:blip r:embed="rId4"/>
          <a:stretch>
            <a:fillRect/>
          </a:stretch>
        </p:blipFill>
        <p:spPr>
          <a:xfrm>
            <a:off x="8839835" y="2566035"/>
            <a:ext cx="449580" cy="228600"/>
          </a:xfrm>
          <a:prstGeom prst="rect">
            <a:avLst/>
          </a:prstGeom>
        </p:spPr>
      </p:pic>
      <p:pic>
        <p:nvPicPr>
          <p:cNvPr id="16" name="图片 15"/>
          <p:cNvPicPr>
            <a:picLocks noChangeAspect="1"/>
          </p:cNvPicPr>
          <p:nvPr/>
        </p:nvPicPr>
        <p:blipFill>
          <a:blip r:embed="rId5"/>
          <a:stretch>
            <a:fillRect/>
          </a:stretch>
        </p:blipFill>
        <p:spPr>
          <a:xfrm>
            <a:off x="4511675" y="2844165"/>
            <a:ext cx="1836420" cy="297180"/>
          </a:xfrm>
          <a:prstGeom prst="rect">
            <a:avLst/>
          </a:prstGeom>
        </p:spPr>
      </p:pic>
      <p:pic>
        <p:nvPicPr>
          <p:cNvPr id="17" name="图片 16"/>
          <p:cNvPicPr>
            <a:picLocks noChangeAspect="1"/>
          </p:cNvPicPr>
          <p:nvPr/>
        </p:nvPicPr>
        <p:blipFill>
          <a:blip r:embed="rId6"/>
          <a:stretch>
            <a:fillRect/>
          </a:stretch>
        </p:blipFill>
        <p:spPr>
          <a:xfrm>
            <a:off x="6348095" y="3368040"/>
            <a:ext cx="533400" cy="266700"/>
          </a:xfrm>
          <a:prstGeom prst="rect">
            <a:avLst/>
          </a:prstGeom>
        </p:spPr>
      </p:pic>
      <p:pic>
        <p:nvPicPr>
          <p:cNvPr id="18" name="图片 17"/>
          <p:cNvPicPr>
            <a:picLocks noChangeAspect="1"/>
          </p:cNvPicPr>
          <p:nvPr/>
        </p:nvPicPr>
        <p:blipFill>
          <a:blip r:embed="rId7"/>
          <a:stretch>
            <a:fillRect/>
          </a:stretch>
        </p:blipFill>
        <p:spPr>
          <a:xfrm>
            <a:off x="3579495" y="3675380"/>
            <a:ext cx="2865120" cy="297180"/>
          </a:xfrm>
          <a:prstGeom prst="rect">
            <a:avLst/>
          </a:prstGeom>
        </p:spPr>
      </p:pic>
      <p:sp>
        <p:nvSpPr>
          <p:cNvPr id="19" name="文本框 18"/>
          <p:cNvSpPr txBox="1"/>
          <p:nvPr/>
        </p:nvSpPr>
        <p:spPr>
          <a:xfrm>
            <a:off x="2721610" y="4209415"/>
            <a:ext cx="8359140" cy="645160"/>
          </a:xfrm>
          <a:prstGeom prst="rect">
            <a:avLst/>
          </a:prstGeom>
          <a:noFill/>
        </p:spPr>
        <p:txBody>
          <a:bodyPr wrap="square">
            <a:spAutoFit/>
          </a:bodyPr>
          <a:p>
            <a:r>
              <a:rPr lang="zh-CN" altLang="en-US" b="1" dirty="0">
                <a:sym typeface="+mn-ea"/>
              </a:rPr>
              <a:t>综上，</a:t>
            </a:r>
            <a:endParaRPr lang="zh-CN" altLang="en-US" b="1" dirty="0">
              <a:sym typeface="+mn-ea"/>
            </a:endParaRPr>
          </a:p>
          <a:p>
            <a:r>
              <a:rPr lang="zh-CN" altLang="en-US" b="1" dirty="0">
                <a:sym typeface="+mn-ea"/>
              </a:rPr>
              <a:t>共</a:t>
            </a:r>
            <a:r>
              <a:rPr lang="zh-CN" altLang="en-US" b="1" dirty="0">
                <a:sym typeface="+mn-ea"/>
              </a:rPr>
              <a:t>产生</a:t>
            </a:r>
            <a:endParaRPr lang="zh-CN" altLang="en-US" b="1" dirty="0">
              <a:sym typeface="+mn-ea"/>
            </a:endParaRPr>
          </a:p>
        </p:txBody>
      </p:sp>
      <p:pic>
        <p:nvPicPr>
          <p:cNvPr id="20" name="图片 19"/>
          <p:cNvPicPr>
            <a:picLocks noChangeAspect="1"/>
          </p:cNvPicPr>
          <p:nvPr/>
        </p:nvPicPr>
        <p:blipFill>
          <a:blip r:embed="rId8"/>
          <a:stretch>
            <a:fillRect/>
          </a:stretch>
        </p:blipFill>
        <p:spPr>
          <a:xfrm>
            <a:off x="3977005" y="5601970"/>
            <a:ext cx="5459095" cy="729615"/>
          </a:xfrm>
          <a:prstGeom prst="rect">
            <a:avLst/>
          </a:prstGeom>
        </p:spPr>
      </p:pic>
      <p:sp>
        <p:nvSpPr>
          <p:cNvPr id="21" name="文本框 20"/>
          <p:cNvSpPr txBox="1"/>
          <p:nvPr/>
        </p:nvSpPr>
        <p:spPr>
          <a:xfrm>
            <a:off x="2722245" y="5481955"/>
            <a:ext cx="1906270" cy="368300"/>
          </a:xfrm>
          <a:prstGeom prst="rect">
            <a:avLst/>
          </a:prstGeom>
          <a:noFill/>
        </p:spPr>
        <p:txBody>
          <a:bodyPr wrap="square" rtlCol="0">
            <a:spAutoFit/>
          </a:bodyPr>
          <a:p>
            <a:r>
              <a:rPr lang="zh-CN" altLang="en-US"/>
              <a:t>简化</a:t>
            </a:r>
            <a:r>
              <a:rPr lang="zh-CN" altLang="en-US"/>
              <a:t>为</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21"/>
          <p:cNvSpPr/>
          <p:nvPr/>
        </p:nvSpPr>
        <p:spPr>
          <a:xfrm>
            <a:off x="126253" y="1679089"/>
            <a:ext cx="2419723" cy="2781300"/>
          </a:xfrm>
          <a:custGeom>
            <a:avLst/>
            <a:gdLst>
              <a:gd name="connsiteX0" fmla="*/ 284837 w 1675487"/>
              <a:gd name="connsiteY0" fmla="*/ 0 h 2781300"/>
              <a:gd name="connsiteX1" fmla="*/ 1675487 w 1675487"/>
              <a:gd name="connsiteY1" fmla="*/ 1390650 h 2781300"/>
              <a:gd name="connsiteX2" fmla="*/ 284837 w 1675487"/>
              <a:gd name="connsiteY2" fmla="*/ 2781300 h 2781300"/>
              <a:gd name="connsiteX3" fmla="*/ 4573 w 1675487"/>
              <a:gd name="connsiteY3" fmla="*/ 2753047 h 2781300"/>
              <a:gd name="connsiteX4" fmla="*/ 0 w 1675487"/>
              <a:gd name="connsiteY4" fmla="*/ 2751872 h 2781300"/>
              <a:gd name="connsiteX5" fmla="*/ 0 w 1675487"/>
              <a:gd name="connsiteY5" fmla="*/ 29429 h 2781300"/>
              <a:gd name="connsiteX6" fmla="*/ 4573 w 1675487"/>
              <a:gd name="connsiteY6" fmla="*/ 28253 h 2781300"/>
              <a:gd name="connsiteX7" fmla="*/ 284837 w 1675487"/>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87" h="2781300">
                <a:moveTo>
                  <a:pt x="284837" y="0"/>
                </a:moveTo>
                <a:cubicBezTo>
                  <a:pt x="1052872" y="0"/>
                  <a:pt x="1675487" y="622615"/>
                  <a:pt x="1675487" y="1390650"/>
                </a:cubicBezTo>
                <a:cubicBezTo>
                  <a:pt x="1675487" y="2158685"/>
                  <a:pt x="1052872" y="2781300"/>
                  <a:pt x="284837" y="2781300"/>
                </a:cubicBezTo>
                <a:cubicBezTo>
                  <a:pt x="188833" y="2781300"/>
                  <a:pt x="95101" y="2771572"/>
                  <a:pt x="4573" y="2753047"/>
                </a:cubicBezTo>
                <a:lnTo>
                  <a:pt x="0" y="2751872"/>
                </a:lnTo>
                <a:lnTo>
                  <a:pt x="0" y="29429"/>
                </a:lnTo>
                <a:lnTo>
                  <a:pt x="4573" y="28253"/>
                </a:lnTo>
                <a:cubicBezTo>
                  <a:pt x="95101" y="9729"/>
                  <a:pt x="188833" y="0"/>
                  <a:pt x="284837"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a:solidFill>
                  <a:schemeClr val="bg1"/>
                </a:solidFill>
                <a:latin typeface="微软雅黑" panose="020B0503020204020204" charset="-122"/>
                <a:ea typeface="微软雅黑" panose="020B0503020204020204" charset="-122"/>
                <a:cs typeface="+mn-ea"/>
                <a:sym typeface="+mn-lt"/>
              </a:rPr>
              <a:t>Theoretical Analysis</a:t>
            </a:r>
            <a:endParaRPr lang="en-US" altLang="zh-CN" sz="2800" b="1">
              <a:solidFill>
                <a:schemeClr val="bg1"/>
              </a:solidFill>
              <a:latin typeface="微软雅黑" panose="020B0503020204020204" charset="-122"/>
              <a:ea typeface="微软雅黑" panose="020B0503020204020204" charset="-122"/>
              <a:cs typeface="+mn-ea"/>
              <a:sym typeface="+mn-lt"/>
            </a:endParaRPr>
          </a:p>
        </p:txBody>
      </p:sp>
      <p:sp>
        <p:nvSpPr>
          <p:cNvPr id="4" name="文本框 3"/>
          <p:cNvSpPr txBox="1"/>
          <p:nvPr/>
        </p:nvSpPr>
        <p:spPr>
          <a:xfrm>
            <a:off x="2721610" y="692150"/>
            <a:ext cx="8359140" cy="2030095"/>
          </a:xfrm>
          <a:prstGeom prst="rect">
            <a:avLst/>
          </a:prstGeom>
          <a:noFill/>
        </p:spPr>
        <p:txBody>
          <a:bodyPr wrap="square">
            <a:spAutoFit/>
          </a:bodyPr>
          <a:p>
            <a:r>
              <a:rPr lang="zh-CN" altLang="en-US" dirty="0">
                <a:sym typeface="+mn-ea"/>
              </a:rPr>
              <a:t>用</a:t>
            </a:r>
            <a:r>
              <a:rPr lang="zh-CN" altLang="en-US" dirty="0">
                <a:sym typeface="+mn-ea"/>
              </a:rPr>
              <a:t>Rd*和Rp*分别表示拥有最多更新数据块和校验块的数据机架和校验机架，假定一个规则：如果Rd*上的更新的数据块数量不小于Rp*上的更新校验块数量，则选择Rd*作为收集器，记为</a:t>
            </a:r>
            <a:r>
              <a:rPr lang="en-US" altLang="zh-CN" dirty="0">
                <a:sym typeface="+mn-ea"/>
              </a:rPr>
              <a:t>L</a:t>
            </a:r>
            <a:r>
              <a:rPr lang="zh-CN" altLang="en-US" dirty="0">
                <a:sym typeface="+mn-ea"/>
              </a:rPr>
              <a:t>。</a:t>
            </a:r>
            <a:endParaRPr lang="zh-CN" altLang="en-US" dirty="0">
              <a:sym typeface="+mn-ea"/>
            </a:endParaRPr>
          </a:p>
          <a:p>
            <a:r>
              <a:rPr lang="zh-CN" altLang="en-US" dirty="0">
                <a:sym typeface="+mn-ea"/>
              </a:rPr>
              <a:t>可有如下</a:t>
            </a:r>
            <a:r>
              <a:rPr lang="zh-CN" altLang="en-US" dirty="0">
                <a:sym typeface="+mn-ea"/>
              </a:rPr>
              <a:t>结论：</a:t>
            </a:r>
            <a:endParaRPr lang="zh-CN" altLang="en-US" dirty="0">
              <a:sym typeface="+mn-ea"/>
            </a:endParaRPr>
          </a:p>
          <a:p>
            <a:r>
              <a:rPr lang="zh-CN" altLang="en-US" dirty="0">
                <a:sym typeface="+mn-ea"/>
              </a:rPr>
              <a:t>结论</a:t>
            </a:r>
            <a:r>
              <a:rPr lang="en-US" altLang="zh-CN" dirty="0">
                <a:sym typeface="+mn-ea"/>
              </a:rPr>
              <a:t>1</a:t>
            </a:r>
            <a:r>
              <a:rPr lang="zh-CN" altLang="en-US" dirty="0">
                <a:sym typeface="+mn-ea"/>
              </a:rPr>
              <a:t>：在所有的解集中，有包含</a:t>
            </a:r>
            <a:r>
              <a:rPr lang="en-US" altLang="zh-CN" dirty="0">
                <a:sym typeface="+mn-ea"/>
              </a:rPr>
              <a:t>L</a:t>
            </a:r>
            <a:r>
              <a:rPr lang="zh-CN" altLang="en-US" dirty="0">
                <a:sym typeface="+mn-ea"/>
              </a:rPr>
              <a:t>收集器的解，需传输的数据块</a:t>
            </a:r>
            <a:r>
              <a:rPr lang="zh-CN" altLang="en-US" dirty="0">
                <a:sym typeface="+mn-ea"/>
              </a:rPr>
              <a:t>最少。</a:t>
            </a:r>
            <a:endParaRPr lang="zh-CN" altLang="en-US" dirty="0">
              <a:sym typeface="+mn-ea"/>
            </a:endParaRPr>
          </a:p>
          <a:p>
            <a:endParaRPr lang="zh-CN" altLang="en-US" dirty="0">
              <a:sym typeface="+mn-ea"/>
            </a:endParaRPr>
          </a:p>
          <a:p>
            <a:r>
              <a:rPr lang="zh-CN" altLang="en-US" dirty="0">
                <a:sym typeface="+mn-ea"/>
              </a:rPr>
              <a:t>结论</a:t>
            </a:r>
            <a:r>
              <a:rPr lang="en-US" altLang="zh-CN" dirty="0">
                <a:sym typeface="+mn-ea"/>
              </a:rPr>
              <a:t>2</a:t>
            </a:r>
            <a:r>
              <a:rPr lang="zh-CN" altLang="en-US" dirty="0">
                <a:sym typeface="+mn-ea"/>
              </a:rPr>
              <a:t>：仅有一个收集器</a:t>
            </a:r>
            <a:r>
              <a:rPr lang="zh-CN" altLang="en-US" dirty="0">
                <a:sym typeface="+mn-ea"/>
              </a:rPr>
              <a:t>且为</a:t>
            </a:r>
            <a:r>
              <a:rPr lang="en-US" altLang="zh-CN" dirty="0">
                <a:sym typeface="+mn-ea"/>
              </a:rPr>
              <a:t>L</a:t>
            </a:r>
            <a:r>
              <a:rPr lang="zh-CN" altLang="en-US" dirty="0">
                <a:sym typeface="+mn-ea"/>
              </a:rPr>
              <a:t>的解，所产生的流量</a:t>
            </a:r>
            <a:r>
              <a:rPr lang="zh-CN" altLang="en-US" dirty="0">
                <a:sym typeface="+mn-ea"/>
              </a:rPr>
              <a:t>最少。</a:t>
            </a:r>
            <a:endParaRPr lang="zh-CN" altLang="en-US"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流程图: 终止 32"/>
          <p:cNvSpPr/>
          <p:nvPr/>
        </p:nvSpPr>
        <p:spPr>
          <a:xfrm>
            <a:off x="6629498" y="885694"/>
            <a:ext cx="3786090" cy="1028124"/>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泪滴形 33"/>
          <p:cNvSpPr/>
          <p:nvPr/>
        </p:nvSpPr>
        <p:spPr>
          <a:xfrm>
            <a:off x="6697780" y="953949"/>
            <a:ext cx="885825" cy="905405"/>
          </a:xfrm>
          <a:prstGeom prst="teardrop">
            <a:avLst>
              <a:gd name="adj" fmla="val 98387"/>
            </a:avLst>
          </a:prstGeom>
          <a:solidFill>
            <a:srgbClr val="C7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1">
            <a:extLst>
              <a:ext uri="{BEBA8EAE-BF5A-486C-A8C5-ECC9F3942E4B}">
                <a14:imgProps xmlns:a14="http://schemas.microsoft.com/office/drawing/2010/main">
                  <a14:imgLayer r:embed="rId2">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847828">
            <a:off x="633498" y="2234825"/>
            <a:ext cx="3762359" cy="2929365"/>
          </a:xfrm>
          <a:prstGeom prst="rect">
            <a:avLst/>
          </a:prstGeom>
        </p:spPr>
      </p:pic>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680979" y="872446"/>
            <a:ext cx="954107" cy="923330"/>
          </a:xfrm>
          <a:prstGeom prst="rect">
            <a:avLst/>
          </a:prstGeom>
          <a:noFill/>
        </p:spPr>
        <p:txBody>
          <a:bodyPr wrap="none" lIns="91440" tIns="45720" rIns="91440" bIns="45720">
            <a:spAutoFit/>
          </a:bodyPr>
          <a:lstStyle/>
          <a:p>
            <a:pPr algn="ctr"/>
            <a:r>
              <a:rPr lang="en-US" altLang="zh-CN" sz="5400" b="1" dirty="0">
                <a:ln w="10160">
                  <a:solidFill>
                    <a:schemeClr val="bg1"/>
                  </a:solidFill>
                  <a:prstDash val="solid"/>
                </a:ln>
                <a:solidFill>
                  <a:schemeClr val="bg1"/>
                </a:solidFill>
                <a:effectLst>
                  <a:outerShdw blurRad="38100" dist="22860" dir="5400000" algn="tl" rotWithShape="0">
                    <a:srgbClr val="000000">
                      <a:alpha val="30000"/>
                    </a:srgbClr>
                  </a:outerShdw>
                </a:effectLst>
              </a:rPr>
              <a:t>01</a:t>
            </a:r>
            <a:endParaRPr lang="zh-CN" altLang="en-US" sz="54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sp>
        <p:nvSpPr>
          <p:cNvPr id="9" name="矩形 8"/>
          <p:cNvSpPr/>
          <p:nvPr/>
        </p:nvSpPr>
        <p:spPr>
          <a:xfrm>
            <a:off x="1647158" y="2713674"/>
            <a:ext cx="1569660" cy="923330"/>
          </a:xfrm>
          <a:prstGeom prst="rect">
            <a:avLst/>
          </a:prstGeom>
          <a:noFill/>
        </p:spPr>
        <p:txBody>
          <a:bodyPr wrap="none" lIns="91440" tIns="45720" rIns="91440" bIns="45720">
            <a:spAutoFit/>
          </a:bodyPr>
          <a:lstStyle/>
          <a:p>
            <a:pPr algn="ctr"/>
            <a:r>
              <a:rPr lang="zh-CN" altLang="en-US" sz="5400" b="1" dirty="0">
                <a:ln w="10160">
                  <a:solidFill>
                    <a:schemeClr val="bg1"/>
                  </a:solidFill>
                  <a:prstDash val="solid"/>
                </a:ln>
                <a:solidFill>
                  <a:srgbClr val="FFFFFF"/>
                </a:solidFill>
                <a:effectLst>
                  <a:outerShdw blurRad="38100" dist="22860" dir="5400000" algn="tl" rotWithShape="0">
                    <a:srgbClr val="000000">
                      <a:alpha val="30000"/>
                    </a:srgbClr>
                  </a:outerShdw>
                </a:effectLst>
              </a:rPr>
              <a:t>内容</a:t>
            </a:r>
            <a:endParaRPr lang="zh-CN" altLang="en-US" sz="5400" b="1" dirty="0">
              <a:ln w="10160">
                <a:solidFill>
                  <a:schemeClr val="bg1"/>
                </a:solidFill>
                <a:prstDash val="solid"/>
              </a:ln>
              <a:solidFill>
                <a:srgbClr val="FFFFFF"/>
              </a:solidFill>
              <a:effectLst>
                <a:outerShdw blurRad="38100" dist="22860" dir="5400000" algn="tl" rotWithShape="0">
                  <a:srgbClr val="000000">
                    <a:alpha val="30000"/>
                  </a:srgbClr>
                </a:outerShdw>
              </a:effectLst>
            </a:endParaRPr>
          </a:p>
        </p:txBody>
      </p:sp>
      <p:sp>
        <p:nvSpPr>
          <p:cNvPr id="10" name="矩形 9"/>
          <p:cNvSpPr/>
          <p:nvPr/>
        </p:nvSpPr>
        <p:spPr>
          <a:xfrm>
            <a:off x="1653163" y="3570650"/>
            <a:ext cx="1648207" cy="523220"/>
          </a:xfrm>
          <a:prstGeom prst="rect">
            <a:avLst/>
          </a:prstGeom>
          <a:noFill/>
        </p:spPr>
        <p:txBody>
          <a:bodyPr wrap="none" lIns="91440" tIns="45720" rIns="91440" bIns="45720">
            <a:spAutoFit/>
          </a:bodyPr>
          <a:lstStyle/>
          <a:p>
            <a:pPr algn="ctr"/>
            <a:r>
              <a:rPr lang="en-US" altLang="zh-CN" sz="2800" b="1" dirty="0">
                <a:ln w="10160">
                  <a:solidFill>
                    <a:schemeClr val="bg1"/>
                  </a:solidFill>
                  <a:prstDash val="solid"/>
                </a:ln>
                <a:solidFill>
                  <a:srgbClr val="FFFFFF"/>
                </a:solidFill>
                <a:effectLst>
                  <a:outerShdw blurRad="38100" dist="22860" dir="5400000" algn="tl" rotWithShape="0">
                    <a:srgbClr val="000000">
                      <a:alpha val="30000"/>
                    </a:srgbClr>
                  </a:outerShdw>
                </a:effectLst>
              </a:rPr>
              <a:t>Contents</a:t>
            </a:r>
            <a:endParaRPr lang="zh-CN" altLang="en-US" sz="2800" b="1" dirty="0">
              <a:ln w="10160">
                <a:solidFill>
                  <a:schemeClr val="bg1"/>
                </a:solidFill>
                <a:prstDash val="solid"/>
              </a:ln>
              <a:solidFill>
                <a:srgbClr val="FFFFFF"/>
              </a:solidFill>
              <a:effectLst>
                <a:outerShdw blurRad="38100" dist="22860" dir="5400000" algn="tl" rotWithShape="0">
                  <a:srgbClr val="000000">
                    <a:alpha val="30000"/>
                  </a:srgbClr>
                </a:outerShdw>
              </a:effectLst>
            </a:endParaRP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sp>
        <p:nvSpPr>
          <p:cNvPr id="31" name="文本框 30"/>
          <p:cNvSpPr txBox="1"/>
          <p:nvPr/>
        </p:nvSpPr>
        <p:spPr>
          <a:xfrm>
            <a:off x="7660566" y="1017781"/>
            <a:ext cx="2449830" cy="584775"/>
          </a:xfrm>
          <a:prstGeom prst="rect">
            <a:avLst/>
          </a:prstGeom>
          <a:noFill/>
        </p:spPr>
        <p:txBody>
          <a:bodyPr wrap="square" rtlCol="0">
            <a:spAutoFit/>
          </a:bodyPr>
          <a:lstStyle/>
          <a:p>
            <a:r>
              <a:rPr lang="en-US" altLang="zh-CN" sz="3200" dirty="0"/>
              <a:t>Background</a:t>
            </a:r>
            <a:endParaRPr lang="en-US" altLang="zh-CN" sz="3200" dirty="0"/>
          </a:p>
        </p:txBody>
      </p:sp>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终止 34"/>
          <p:cNvSpPr/>
          <p:nvPr/>
        </p:nvSpPr>
        <p:spPr>
          <a:xfrm>
            <a:off x="7534555" y="2044233"/>
            <a:ext cx="4336440" cy="1220807"/>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终止 37"/>
          <p:cNvSpPr/>
          <p:nvPr/>
        </p:nvSpPr>
        <p:spPr>
          <a:xfrm>
            <a:off x="6672318" y="3471406"/>
            <a:ext cx="3786090" cy="1028124"/>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终止 40"/>
          <p:cNvSpPr/>
          <p:nvPr/>
        </p:nvSpPr>
        <p:spPr>
          <a:xfrm>
            <a:off x="7435769" y="4760558"/>
            <a:ext cx="3786090" cy="1028124"/>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泪滴形 44"/>
          <p:cNvSpPr/>
          <p:nvPr/>
        </p:nvSpPr>
        <p:spPr>
          <a:xfrm>
            <a:off x="7607760" y="2252685"/>
            <a:ext cx="885825" cy="905405"/>
          </a:xfrm>
          <a:prstGeom prst="teardrop">
            <a:avLst>
              <a:gd name="adj" fmla="val 98387"/>
            </a:avLst>
          </a:prstGeom>
          <a:solidFill>
            <a:srgbClr val="B01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7565238" y="2202245"/>
            <a:ext cx="954107" cy="923330"/>
          </a:xfrm>
          <a:prstGeom prst="rect">
            <a:avLst/>
          </a:prstGeom>
          <a:noFill/>
        </p:spPr>
        <p:txBody>
          <a:bodyPr wrap="none" lIns="91440" tIns="45720" rIns="91440" bIns="45720">
            <a:spAutoFit/>
          </a:bodyPr>
          <a:lstStyle/>
          <a:p>
            <a:pPr algn="ctr"/>
            <a:r>
              <a:rPr lang="en-US" altLang="zh-CN" sz="5400" b="1" dirty="0">
                <a:ln w="10160">
                  <a:solidFill>
                    <a:schemeClr val="bg1"/>
                  </a:solidFill>
                  <a:prstDash val="solid"/>
                </a:ln>
                <a:solidFill>
                  <a:schemeClr val="bg1"/>
                </a:solidFill>
                <a:effectLst>
                  <a:outerShdw blurRad="38100" dist="22860" dir="5400000" algn="tl" rotWithShape="0">
                    <a:srgbClr val="000000">
                      <a:alpha val="30000"/>
                    </a:srgbClr>
                  </a:outerShdw>
                </a:effectLst>
              </a:rPr>
              <a:t>02</a:t>
            </a:r>
            <a:endParaRPr lang="zh-CN" altLang="en-US" sz="54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sp>
        <p:nvSpPr>
          <p:cNvPr id="46" name="泪滴形 45"/>
          <p:cNvSpPr/>
          <p:nvPr/>
        </p:nvSpPr>
        <p:spPr>
          <a:xfrm>
            <a:off x="6749261" y="3530913"/>
            <a:ext cx="885825" cy="905405"/>
          </a:xfrm>
          <a:prstGeom prst="teardrop">
            <a:avLst>
              <a:gd name="adj" fmla="val 98387"/>
            </a:avLst>
          </a:prstGeom>
          <a:solidFill>
            <a:srgbClr val="CE6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706459" y="3497138"/>
            <a:ext cx="954107" cy="923330"/>
          </a:xfrm>
          <a:prstGeom prst="rect">
            <a:avLst/>
          </a:prstGeom>
          <a:noFill/>
        </p:spPr>
        <p:txBody>
          <a:bodyPr wrap="none" lIns="91440" tIns="45720" rIns="91440" bIns="45720">
            <a:spAutoFit/>
          </a:bodyPr>
          <a:lstStyle/>
          <a:p>
            <a:pPr algn="ctr"/>
            <a:r>
              <a:rPr lang="en-US" altLang="zh-CN" sz="5400" b="1" dirty="0">
                <a:ln w="10160">
                  <a:solidFill>
                    <a:schemeClr val="bg1"/>
                  </a:solidFill>
                  <a:prstDash val="solid"/>
                </a:ln>
                <a:solidFill>
                  <a:schemeClr val="bg1"/>
                </a:solidFill>
                <a:effectLst>
                  <a:outerShdw blurRad="38100" dist="22860" dir="5400000" algn="tl" rotWithShape="0">
                    <a:srgbClr val="000000">
                      <a:alpha val="30000"/>
                    </a:srgbClr>
                  </a:outerShdw>
                </a:effectLst>
              </a:rPr>
              <a:t>03</a:t>
            </a:r>
            <a:endParaRPr lang="zh-CN" altLang="en-US" sz="54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sp>
        <p:nvSpPr>
          <p:cNvPr id="50" name="泪滴形 49"/>
          <p:cNvSpPr/>
          <p:nvPr/>
        </p:nvSpPr>
        <p:spPr>
          <a:xfrm>
            <a:off x="7496585" y="4847774"/>
            <a:ext cx="885825" cy="905405"/>
          </a:xfrm>
          <a:prstGeom prst="teardrop">
            <a:avLst>
              <a:gd name="adj" fmla="val 98387"/>
            </a:avLst>
          </a:prstGeom>
          <a:solidFill>
            <a:srgbClr val="B01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469910" y="4802200"/>
            <a:ext cx="954107" cy="923330"/>
          </a:xfrm>
          <a:prstGeom prst="rect">
            <a:avLst/>
          </a:prstGeom>
          <a:noFill/>
        </p:spPr>
        <p:txBody>
          <a:bodyPr wrap="none" lIns="91440" tIns="45720" rIns="91440" bIns="45720">
            <a:spAutoFit/>
          </a:bodyPr>
          <a:lstStyle/>
          <a:p>
            <a:pPr algn="ctr"/>
            <a:r>
              <a:rPr lang="en-US" altLang="zh-CN" sz="5400" b="1" dirty="0">
                <a:ln w="10160">
                  <a:solidFill>
                    <a:schemeClr val="bg1"/>
                  </a:solidFill>
                  <a:prstDash val="solid"/>
                </a:ln>
                <a:solidFill>
                  <a:schemeClr val="bg1"/>
                </a:solidFill>
                <a:effectLst>
                  <a:outerShdw blurRad="38100" dist="22860" dir="5400000" algn="tl" rotWithShape="0">
                    <a:srgbClr val="000000">
                      <a:alpha val="30000"/>
                    </a:srgbClr>
                  </a:outerShdw>
                </a:effectLst>
              </a:rPr>
              <a:t>04</a:t>
            </a:r>
            <a:endParaRPr lang="zh-CN" altLang="en-US" sz="54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pic>
        <p:nvPicPr>
          <p:cNvPr id="3" name="图片 2"/>
          <p:cNvPicPr>
            <a:picLocks noChangeAspect="1"/>
          </p:cNvPicPr>
          <p:nvPr/>
        </p:nvPicPr>
        <p:blipFill rotWithShape="1">
          <a:blip r:embed="rId5" cstate="print">
            <a:extLst>
              <a:ext uri="{28A0092B-C50C-407E-A947-70E740481C1C}">
                <a14:useLocalDpi xmlns:a14="http://schemas.microsoft.com/office/drawing/2010/main" val="0"/>
              </a:ext>
            </a:extLst>
          </a:blip>
          <a:srcRect l="8442" t="12950" r="53367" b="37778"/>
          <a:stretch>
            <a:fillRect/>
          </a:stretch>
        </p:blipFill>
        <p:spPr>
          <a:xfrm rot="17709911">
            <a:off x="-53362" y="2125118"/>
            <a:ext cx="1107817" cy="1071542"/>
          </a:xfrm>
          <a:prstGeom prst="rect">
            <a:avLst/>
          </a:prstGeom>
        </p:spPr>
      </p:pic>
      <p:pic>
        <p:nvPicPr>
          <p:cNvPr id="4" name="图片 3"/>
          <p:cNvPicPr>
            <a:picLocks noChangeAspect="1"/>
          </p:cNvPicPr>
          <p:nvPr/>
        </p:nvPicPr>
        <p:blipFill rotWithShape="1">
          <a:blip r:embed="rId6" cstate="print">
            <a:extLst>
              <a:ext uri="{28A0092B-C50C-407E-A947-70E740481C1C}">
                <a14:useLocalDpi xmlns:a14="http://schemas.microsoft.com/office/drawing/2010/main" val="0"/>
              </a:ext>
            </a:extLst>
          </a:blip>
          <a:srcRect l="7960" t="14362" r="52214" b="37393"/>
          <a:stretch>
            <a:fillRect/>
          </a:stretch>
        </p:blipFill>
        <p:spPr>
          <a:xfrm rot="18635906">
            <a:off x="3528970" y="1096181"/>
            <a:ext cx="1593695" cy="1447414"/>
          </a:xfrm>
          <a:prstGeom prst="rect">
            <a:avLst/>
          </a:prstGeom>
        </p:spPr>
      </p:pic>
      <p:sp>
        <p:nvSpPr>
          <p:cNvPr id="5" name="文本框 4"/>
          <p:cNvSpPr txBox="1"/>
          <p:nvPr/>
        </p:nvSpPr>
        <p:spPr>
          <a:xfrm>
            <a:off x="8574969" y="2202245"/>
            <a:ext cx="3244794" cy="1077218"/>
          </a:xfrm>
          <a:prstGeom prst="rect">
            <a:avLst/>
          </a:prstGeom>
          <a:noFill/>
        </p:spPr>
        <p:txBody>
          <a:bodyPr wrap="square" rtlCol="0">
            <a:spAutoFit/>
          </a:bodyPr>
          <a:lstStyle/>
          <a:p>
            <a:r>
              <a:rPr lang="en-US" altLang="zh-CN" sz="3200" dirty="0"/>
              <a:t>Rack-Coordinate Updates</a:t>
            </a:r>
            <a:endParaRPr lang="en-US" altLang="zh-CN" sz="3200" dirty="0"/>
          </a:p>
        </p:txBody>
      </p:sp>
      <p:sp>
        <p:nvSpPr>
          <p:cNvPr id="6" name="文本框 5"/>
          <p:cNvSpPr txBox="1"/>
          <p:nvPr/>
        </p:nvSpPr>
        <p:spPr>
          <a:xfrm>
            <a:off x="7718998" y="3658522"/>
            <a:ext cx="3136900" cy="584775"/>
          </a:xfrm>
          <a:prstGeom prst="rect">
            <a:avLst/>
          </a:prstGeom>
          <a:noFill/>
        </p:spPr>
        <p:txBody>
          <a:bodyPr wrap="square" rtlCol="0">
            <a:spAutoFit/>
          </a:bodyPr>
          <a:lstStyle/>
          <a:p>
            <a:r>
              <a:rPr lang="en-US" altLang="zh-CN" sz="3200" dirty="0"/>
              <a:t>Implement</a:t>
            </a:r>
            <a:endParaRPr lang="en-US" altLang="zh-CN" sz="3200" dirty="0"/>
          </a:p>
        </p:txBody>
      </p:sp>
      <p:sp>
        <p:nvSpPr>
          <p:cNvPr id="7" name="文本框 6"/>
          <p:cNvSpPr txBox="1"/>
          <p:nvPr/>
        </p:nvSpPr>
        <p:spPr>
          <a:xfrm>
            <a:off x="8519160" y="4878705"/>
            <a:ext cx="2381250" cy="584775"/>
          </a:xfrm>
          <a:prstGeom prst="rect">
            <a:avLst/>
          </a:prstGeom>
          <a:noFill/>
        </p:spPr>
        <p:txBody>
          <a:bodyPr wrap="square" rtlCol="0">
            <a:spAutoFit/>
          </a:bodyPr>
          <a:lstStyle/>
          <a:p>
            <a:r>
              <a:rPr lang="en-US" altLang="zh-CN" sz="3200" dirty="0"/>
              <a:t>Experiment</a:t>
            </a:r>
            <a:endParaRPr lang="en-US" altLang="zh-CN" sz="32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21"/>
          <p:cNvSpPr/>
          <p:nvPr/>
        </p:nvSpPr>
        <p:spPr>
          <a:xfrm>
            <a:off x="126253" y="1679089"/>
            <a:ext cx="2419723" cy="2781300"/>
          </a:xfrm>
          <a:custGeom>
            <a:avLst/>
            <a:gdLst>
              <a:gd name="connsiteX0" fmla="*/ 284837 w 1675487"/>
              <a:gd name="connsiteY0" fmla="*/ 0 h 2781300"/>
              <a:gd name="connsiteX1" fmla="*/ 1675487 w 1675487"/>
              <a:gd name="connsiteY1" fmla="*/ 1390650 h 2781300"/>
              <a:gd name="connsiteX2" fmla="*/ 284837 w 1675487"/>
              <a:gd name="connsiteY2" fmla="*/ 2781300 h 2781300"/>
              <a:gd name="connsiteX3" fmla="*/ 4573 w 1675487"/>
              <a:gd name="connsiteY3" fmla="*/ 2753047 h 2781300"/>
              <a:gd name="connsiteX4" fmla="*/ 0 w 1675487"/>
              <a:gd name="connsiteY4" fmla="*/ 2751872 h 2781300"/>
              <a:gd name="connsiteX5" fmla="*/ 0 w 1675487"/>
              <a:gd name="connsiteY5" fmla="*/ 29429 h 2781300"/>
              <a:gd name="connsiteX6" fmla="*/ 4573 w 1675487"/>
              <a:gd name="connsiteY6" fmla="*/ 28253 h 2781300"/>
              <a:gd name="connsiteX7" fmla="*/ 284837 w 1675487"/>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87" h="2781300">
                <a:moveTo>
                  <a:pt x="284837" y="0"/>
                </a:moveTo>
                <a:cubicBezTo>
                  <a:pt x="1052872" y="0"/>
                  <a:pt x="1675487" y="622615"/>
                  <a:pt x="1675487" y="1390650"/>
                </a:cubicBezTo>
                <a:cubicBezTo>
                  <a:pt x="1675487" y="2158685"/>
                  <a:pt x="1052872" y="2781300"/>
                  <a:pt x="284837" y="2781300"/>
                </a:cubicBezTo>
                <a:cubicBezTo>
                  <a:pt x="188833" y="2781300"/>
                  <a:pt x="95101" y="2771572"/>
                  <a:pt x="4573" y="2753047"/>
                </a:cubicBezTo>
                <a:lnTo>
                  <a:pt x="0" y="2751872"/>
                </a:lnTo>
                <a:lnTo>
                  <a:pt x="0" y="29429"/>
                </a:lnTo>
                <a:lnTo>
                  <a:pt x="4573" y="28253"/>
                </a:lnTo>
                <a:cubicBezTo>
                  <a:pt x="95101" y="9729"/>
                  <a:pt x="188833" y="0"/>
                  <a:pt x="284837"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a:solidFill>
                  <a:schemeClr val="bg1"/>
                </a:solidFill>
                <a:latin typeface="微软雅黑" panose="020B0503020204020204" charset="-122"/>
                <a:ea typeface="微软雅黑" panose="020B0503020204020204" charset="-122"/>
                <a:cs typeface="+mn-ea"/>
                <a:sym typeface="+mn-lt"/>
              </a:rPr>
              <a:t>Design RackCU</a:t>
            </a:r>
            <a:endParaRPr lang="en-US" altLang="zh-CN" sz="2800" b="1">
              <a:solidFill>
                <a:schemeClr val="bg1"/>
              </a:solidFill>
              <a:latin typeface="微软雅黑" panose="020B0503020204020204" charset="-122"/>
              <a:ea typeface="微软雅黑" panose="020B0503020204020204" charset="-122"/>
              <a:cs typeface="+mn-ea"/>
              <a:sym typeface="+mn-lt"/>
            </a:endParaRPr>
          </a:p>
        </p:txBody>
      </p:sp>
      <p:pic>
        <p:nvPicPr>
          <p:cNvPr id="3" name="图片 2"/>
          <p:cNvPicPr>
            <a:picLocks noChangeAspect="1"/>
          </p:cNvPicPr>
          <p:nvPr/>
        </p:nvPicPr>
        <p:blipFill>
          <a:blip r:embed="rId1"/>
          <a:stretch>
            <a:fillRect/>
          </a:stretch>
        </p:blipFill>
        <p:spPr>
          <a:xfrm>
            <a:off x="2682875" y="151130"/>
            <a:ext cx="5478780" cy="5554980"/>
          </a:xfrm>
          <a:prstGeom prst="rect">
            <a:avLst/>
          </a:prstGeom>
        </p:spPr>
      </p:pic>
      <p:sp>
        <p:nvSpPr>
          <p:cNvPr id="9" name="文本框 8"/>
          <p:cNvSpPr txBox="1"/>
          <p:nvPr/>
        </p:nvSpPr>
        <p:spPr>
          <a:xfrm>
            <a:off x="7684135" y="533400"/>
            <a:ext cx="4507865" cy="1476375"/>
          </a:xfrm>
          <a:prstGeom prst="rect">
            <a:avLst/>
          </a:prstGeom>
          <a:noFill/>
        </p:spPr>
        <p:txBody>
          <a:bodyPr wrap="square">
            <a:spAutoFit/>
          </a:bodyPr>
          <a:p>
            <a:r>
              <a:rPr lang="zh-CN" altLang="en-US" dirty="0"/>
              <a:t>输入数据、校验块的机架，</a:t>
            </a:r>
            <a:endParaRPr lang="zh-CN" altLang="en-US" dirty="0"/>
          </a:p>
          <a:p>
            <a:r>
              <a:rPr lang="zh-CN" altLang="en-US" dirty="0"/>
              <a:t>找出需要更新的机架的节点</a:t>
            </a:r>
            <a:endParaRPr lang="zh-CN" altLang="en-US" dirty="0"/>
          </a:p>
          <a:p>
            <a:r>
              <a:rPr lang="zh-CN" altLang="en-US" dirty="0"/>
              <a:t>发送增量数据给收集机架</a:t>
            </a:r>
            <a:endParaRPr lang="zh-CN" altLang="en-US" dirty="0"/>
          </a:p>
          <a:p>
            <a:r>
              <a:rPr lang="zh-CN" altLang="en-US" dirty="0"/>
              <a:t>计算出是发送数据增量还是校验增量</a:t>
            </a:r>
            <a:endParaRPr lang="zh-CN" altLang="en-US" dirty="0"/>
          </a:p>
          <a:p>
            <a:r>
              <a:rPr lang="zh-CN" altLang="en-US" dirty="0"/>
              <a:t>进行发送和更新</a:t>
            </a:r>
            <a:endParaRPr lang="zh-CN" altLang="en-US" dirty="0"/>
          </a:p>
        </p:txBody>
      </p:sp>
      <p:sp>
        <p:nvSpPr>
          <p:cNvPr id="4" name="文本框 3"/>
          <p:cNvSpPr txBox="1"/>
          <p:nvPr/>
        </p:nvSpPr>
        <p:spPr>
          <a:xfrm>
            <a:off x="7684135" y="2767965"/>
            <a:ext cx="4070985" cy="922020"/>
          </a:xfrm>
          <a:prstGeom prst="rect">
            <a:avLst/>
          </a:prstGeom>
          <a:noFill/>
        </p:spPr>
        <p:txBody>
          <a:bodyPr wrap="square" rtlCol="0">
            <a:spAutoFit/>
          </a:bodyPr>
          <a:p>
            <a:r>
              <a:rPr lang="zh-CN" altLang="en-US"/>
              <a:t>算法复杂度：为找到收集器机架需浏览全部的数据和校验机架，故复杂度</a:t>
            </a:r>
            <a:r>
              <a:rPr lang="zh-CN" altLang="en-US"/>
              <a:t>为</a:t>
            </a:r>
            <a:endParaRPr lang="zh-CN" altLang="en-US"/>
          </a:p>
          <a:p>
            <a:endParaRPr lang="zh-CN" altLang="en-US">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7749540" y="3377565"/>
            <a:ext cx="975360" cy="3124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21"/>
          <p:cNvSpPr/>
          <p:nvPr/>
        </p:nvSpPr>
        <p:spPr>
          <a:xfrm>
            <a:off x="126253" y="1679089"/>
            <a:ext cx="2419723" cy="2781300"/>
          </a:xfrm>
          <a:custGeom>
            <a:avLst/>
            <a:gdLst>
              <a:gd name="connsiteX0" fmla="*/ 284837 w 1675487"/>
              <a:gd name="connsiteY0" fmla="*/ 0 h 2781300"/>
              <a:gd name="connsiteX1" fmla="*/ 1675487 w 1675487"/>
              <a:gd name="connsiteY1" fmla="*/ 1390650 h 2781300"/>
              <a:gd name="connsiteX2" fmla="*/ 284837 w 1675487"/>
              <a:gd name="connsiteY2" fmla="*/ 2781300 h 2781300"/>
              <a:gd name="connsiteX3" fmla="*/ 4573 w 1675487"/>
              <a:gd name="connsiteY3" fmla="*/ 2753047 h 2781300"/>
              <a:gd name="connsiteX4" fmla="*/ 0 w 1675487"/>
              <a:gd name="connsiteY4" fmla="*/ 2751872 h 2781300"/>
              <a:gd name="connsiteX5" fmla="*/ 0 w 1675487"/>
              <a:gd name="connsiteY5" fmla="*/ 29429 h 2781300"/>
              <a:gd name="connsiteX6" fmla="*/ 4573 w 1675487"/>
              <a:gd name="connsiteY6" fmla="*/ 28253 h 2781300"/>
              <a:gd name="connsiteX7" fmla="*/ 284837 w 1675487"/>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87" h="2781300">
                <a:moveTo>
                  <a:pt x="284837" y="0"/>
                </a:moveTo>
                <a:cubicBezTo>
                  <a:pt x="1052872" y="0"/>
                  <a:pt x="1675487" y="622615"/>
                  <a:pt x="1675487" y="1390650"/>
                </a:cubicBezTo>
                <a:cubicBezTo>
                  <a:pt x="1675487" y="2158685"/>
                  <a:pt x="1052872" y="2781300"/>
                  <a:pt x="284837" y="2781300"/>
                </a:cubicBezTo>
                <a:cubicBezTo>
                  <a:pt x="188833" y="2781300"/>
                  <a:pt x="95101" y="2771572"/>
                  <a:pt x="4573" y="2753047"/>
                </a:cubicBezTo>
                <a:lnTo>
                  <a:pt x="0" y="2751872"/>
                </a:lnTo>
                <a:lnTo>
                  <a:pt x="0" y="29429"/>
                </a:lnTo>
                <a:lnTo>
                  <a:pt x="4573" y="28253"/>
                </a:lnTo>
                <a:cubicBezTo>
                  <a:pt x="95101" y="9729"/>
                  <a:pt x="188833" y="0"/>
                  <a:pt x="284837"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a:solidFill>
                  <a:schemeClr val="bg1"/>
                </a:solidFill>
                <a:latin typeface="微软雅黑" panose="020B0503020204020204" charset="-122"/>
                <a:ea typeface="微软雅黑" panose="020B0503020204020204" charset="-122"/>
                <a:cs typeface="+mn-ea"/>
                <a:sym typeface="+mn-lt"/>
              </a:rPr>
              <a:t>Design RackCU</a:t>
            </a:r>
            <a:endParaRPr lang="en-US" altLang="zh-CN" sz="2800" b="1">
              <a:solidFill>
                <a:schemeClr val="bg1"/>
              </a:solidFill>
              <a:latin typeface="微软雅黑" panose="020B0503020204020204" charset="-122"/>
              <a:ea typeface="微软雅黑" panose="020B0503020204020204" charset="-122"/>
              <a:cs typeface="+mn-ea"/>
              <a:sym typeface="+mn-lt"/>
            </a:endParaRPr>
          </a:p>
        </p:txBody>
      </p:sp>
      <p:pic>
        <p:nvPicPr>
          <p:cNvPr id="8" name="图片 7"/>
          <p:cNvPicPr>
            <a:picLocks noChangeAspect="1"/>
          </p:cNvPicPr>
          <p:nvPr/>
        </p:nvPicPr>
        <p:blipFill>
          <a:blip r:embed="rId1"/>
          <a:stretch>
            <a:fillRect/>
          </a:stretch>
        </p:blipFill>
        <p:spPr>
          <a:xfrm>
            <a:off x="3498215" y="140970"/>
            <a:ext cx="5840095" cy="4562475"/>
          </a:xfrm>
          <a:prstGeom prst="rect">
            <a:avLst/>
          </a:prstGeom>
        </p:spPr>
      </p:pic>
      <p:sp>
        <p:nvSpPr>
          <p:cNvPr id="6" name="文本框 5"/>
          <p:cNvSpPr txBox="1"/>
          <p:nvPr/>
        </p:nvSpPr>
        <p:spPr>
          <a:xfrm>
            <a:off x="3623653" y="4809694"/>
            <a:ext cx="6097464" cy="1198880"/>
          </a:xfrm>
          <a:prstGeom prst="rect">
            <a:avLst/>
          </a:prstGeom>
          <a:noFill/>
        </p:spPr>
        <p:txBody>
          <a:bodyPr wrap="square">
            <a:spAutoFit/>
          </a:bodyPr>
          <a:p>
            <a:r>
              <a:rPr lang="zh-CN" altLang="en-US" b="0" i="0" dirty="0">
                <a:solidFill>
                  <a:srgbClr val="FF0000"/>
                </a:solidFill>
                <a:effectLst/>
                <a:latin typeface="-apple-system"/>
              </a:rPr>
              <a:t>思考</a:t>
            </a:r>
            <a:r>
              <a:rPr lang="zh-CN" altLang="en-US" b="0" i="0" dirty="0">
                <a:solidFill>
                  <a:srgbClr val="000000"/>
                </a:solidFill>
                <a:effectLst/>
                <a:latin typeface="-apple-system"/>
              </a:rPr>
              <a:t>：虽然将数据发送给收集机架需要</a:t>
            </a:r>
            <a:r>
              <a:rPr lang="en-US" altLang="zh-CN" b="0" i="0" dirty="0">
                <a:solidFill>
                  <a:srgbClr val="000000"/>
                </a:solidFill>
                <a:effectLst/>
                <a:latin typeface="-apple-system"/>
              </a:rPr>
              <a:t>I/O</a:t>
            </a:r>
            <a:r>
              <a:rPr lang="zh-CN" altLang="en-US" b="0" i="0" dirty="0">
                <a:solidFill>
                  <a:srgbClr val="000000"/>
                </a:solidFill>
                <a:effectLst/>
                <a:latin typeface="-apple-system"/>
              </a:rPr>
              <a:t>代价，但通过其计算出的最小发送块能大大优化校验块更新的效率。且进一步，提高的效率是由通过精简化大量数据增量的发送块为校验增量块来完成的。</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alphaModFix amt="50000"/>
          </a:blip>
          <a:stretch>
            <a:fillRect/>
          </a:stretch>
        </p:blipFill>
        <p:spPr>
          <a:xfrm>
            <a:off x="5474883" y="3076620"/>
            <a:ext cx="3130256" cy="3114079"/>
          </a:xfrm>
          <a:prstGeom prst="rect">
            <a:avLst/>
          </a:prstGeom>
        </p:spPr>
      </p:pic>
      <p:sp>
        <p:nvSpPr>
          <p:cNvPr id="9" name="矩形 8"/>
          <p:cNvSpPr/>
          <p:nvPr/>
        </p:nvSpPr>
        <p:spPr>
          <a:xfrm>
            <a:off x="0" y="2486711"/>
            <a:ext cx="12192000" cy="1627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alphaModFix amt="20000"/>
            <a:grayscl/>
            <a:extLst>
              <a:ext uri="{28A0092B-C50C-407E-A947-70E740481C1C}">
                <a14:useLocalDpi xmlns:a14="http://schemas.microsoft.com/office/drawing/2010/main" val="0"/>
              </a:ext>
            </a:extLst>
          </a:blip>
          <a:stretch>
            <a:fillRect/>
          </a:stretch>
        </p:blipFill>
        <p:spPr>
          <a:xfrm>
            <a:off x="-254594" y="-182199"/>
            <a:ext cx="8414982" cy="2611768"/>
          </a:xfrm>
          <a:prstGeom prst="rect">
            <a:avLst/>
          </a:prstGeom>
        </p:spPr>
      </p:pic>
      <p:sp>
        <p:nvSpPr>
          <p:cNvPr id="11" name="文本框 10"/>
          <p:cNvSpPr txBox="1"/>
          <p:nvPr/>
        </p:nvSpPr>
        <p:spPr>
          <a:xfrm>
            <a:off x="4635718" y="2707229"/>
            <a:ext cx="6030477" cy="1107996"/>
          </a:xfrm>
          <a:prstGeom prst="rect">
            <a:avLst/>
          </a:prstGeom>
          <a:noFill/>
        </p:spPr>
        <p:txBody>
          <a:bodyPr wrap="square" rtlCol="0">
            <a:spAutoFit/>
          </a:bodyPr>
          <a:lstStyle/>
          <a:p>
            <a:r>
              <a:rPr lang="en-US" altLang="zh-CN" sz="6600" dirty="0"/>
              <a:t>Implement</a:t>
            </a:r>
            <a:endParaRPr lang="zh-CN" altLang="en-US" sz="6600" dirty="0"/>
          </a:p>
        </p:txBody>
      </p:sp>
      <p:pic>
        <p:nvPicPr>
          <p:cNvPr id="4" name="图片 3"/>
          <p:cNvPicPr>
            <a:picLocks noChangeAspect="1"/>
          </p:cNvPicPr>
          <p:nvPr/>
        </p:nvPicPr>
        <p:blipFill rotWithShape="1">
          <a:blip r:embed="rId3" cstate="print">
            <a:alphaModFix amt="85000"/>
            <a:extLst>
              <a:ext uri="{BEBA8EAE-BF5A-486C-A8C5-ECC9F3942E4B}">
                <a14:imgProps xmlns:a14="http://schemas.microsoft.com/office/drawing/2010/main">
                  <a14:imgLayer r:embed="rId4">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1017725">
            <a:off x="9008166" y="381026"/>
            <a:ext cx="2257268" cy="1757504"/>
          </a:xfrm>
          <a:prstGeom prst="rect">
            <a:avLst/>
          </a:prstGeom>
        </p:spPr>
      </p:pic>
      <p:sp>
        <p:nvSpPr>
          <p:cNvPr id="21" name="流程图: 离页连接符 20"/>
          <p:cNvSpPr/>
          <p:nvPr/>
        </p:nvSpPr>
        <p:spPr>
          <a:xfrm rot="16200000">
            <a:off x="1267995" y="1090042"/>
            <a:ext cx="1873692" cy="4414839"/>
          </a:xfrm>
          <a:prstGeom prst="flowChartOffpage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rotWithShape="1">
          <a:blip r:embed="rId5" cstate="print">
            <a:alphaModFix amt="20000"/>
            <a:extLst>
              <a:ext uri="{BEBA8EAE-BF5A-486C-A8C5-ECC9F3942E4B}">
                <a14:imgProps xmlns:a14="http://schemas.microsoft.com/office/drawing/2010/main">
                  <a14:imgLayer r:embed="rId6">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19839691">
            <a:off x="11063388" y="79579"/>
            <a:ext cx="892365" cy="694793"/>
          </a:xfrm>
          <a:prstGeom prst="rect">
            <a:avLst/>
          </a:prstGeom>
        </p:spPr>
      </p:pic>
      <p:sp>
        <p:nvSpPr>
          <p:cNvPr id="10" name="矩形 9"/>
          <p:cNvSpPr/>
          <p:nvPr/>
        </p:nvSpPr>
        <p:spPr>
          <a:xfrm>
            <a:off x="385916" y="2410277"/>
            <a:ext cx="5436115" cy="1569660"/>
          </a:xfrm>
          <a:prstGeom prst="rect">
            <a:avLst/>
          </a:prstGeom>
          <a:noFill/>
        </p:spPr>
        <p:txBody>
          <a:bodyPr wrap="square" lIns="91440" tIns="45720" rIns="91440" bIns="45720">
            <a:spAutoFit/>
          </a:bodyPr>
          <a:lstStyle/>
          <a:p>
            <a:pPr algn="ctr"/>
            <a:r>
              <a:rPr lang="en-US" altLang="zh-CN" sz="9600" b="1" dirty="0">
                <a:ln w="10160">
                  <a:solidFill>
                    <a:schemeClr val="bg1"/>
                  </a:solidFill>
                  <a:prstDash val="solid"/>
                </a:ln>
                <a:solidFill>
                  <a:schemeClr val="bg1"/>
                </a:solidFill>
                <a:effectLst>
                  <a:outerShdw blurRad="38100" dist="22860" dir="5400000" algn="tl" rotWithShape="0">
                    <a:srgbClr val="000000">
                      <a:alpha val="30000"/>
                    </a:srgbClr>
                  </a:outerShdw>
                </a:effectLst>
              </a:rPr>
              <a:t>03</a:t>
            </a:r>
            <a:endParaRPr lang="zh-CN" altLang="en-US" sz="96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pic>
        <p:nvPicPr>
          <p:cNvPr id="6" name="图片 5"/>
          <p:cNvPicPr>
            <a:picLocks noChangeAspect="1"/>
          </p:cNvPicPr>
          <p:nvPr/>
        </p:nvPicPr>
        <p:blipFill>
          <a:blip r:embed="rId7">
            <a:alphaModFix amt="50000"/>
          </a:blip>
          <a:stretch>
            <a:fillRect/>
          </a:stretch>
        </p:blipFill>
        <p:spPr>
          <a:xfrm rot="13896274">
            <a:off x="10314061" y="5120775"/>
            <a:ext cx="1605446" cy="1503460"/>
          </a:xfrm>
          <a:prstGeom prst="rect">
            <a:avLst/>
          </a:prstGeom>
        </p:spPr>
      </p:pic>
      <p:pic>
        <p:nvPicPr>
          <p:cNvPr id="7" name="图片 6"/>
          <p:cNvPicPr>
            <a:picLocks noChangeAspect="1"/>
          </p:cNvPicPr>
          <p:nvPr/>
        </p:nvPicPr>
        <p:blipFill>
          <a:blip r:embed="rId8">
            <a:alphaModFix amt="20000"/>
          </a:blip>
          <a:stretch>
            <a:fillRect/>
          </a:stretch>
        </p:blipFill>
        <p:spPr>
          <a:xfrm>
            <a:off x="-1827106" y="3147602"/>
            <a:ext cx="5408954" cy="54498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17"/>
          <p:cNvSpPr/>
          <p:nvPr/>
        </p:nvSpPr>
        <p:spPr>
          <a:xfrm>
            <a:off x="418241" y="392733"/>
            <a:ext cx="3086959" cy="499110"/>
          </a:xfrm>
          <a:prstGeom prst="roundRect">
            <a:avLst>
              <a:gd name="adj" fmla="val 50000"/>
            </a:avLst>
          </a:prstGeom>
          <a:solidFill>
            <a:srgbClr val="C00000"/>
          </a:solidFill>
          <a:ln w="19050" cap="flat" cmpd="sng" algn="ctr">
            <a:solidFill>
              <a:schemeClr val="bg1"/>
            </a:solidFill>
            <a:prstDash val="solid"/>
            <a:miter lim="800000"/>
          </a:ln>
          <a:effectLst>
            <a:outerShdw blurRad="152400" dist="152400" dir="5400000" sx="81000" sy="81000" algn="t" rotWithShape="0">
              <a:schemeClr val="tx2">
                <a:lumMod val="50000"/>
                <a:lumOff val="50000"/>
                <a:alpha val="30000"/>
              </a:schemeClr>
            </a:outerShdw>
          </a:effectLst>
        </p:spPr>
        <p:txBody>
          <a:bodyPr rtlCol="0" anchor="ctr"/>
          <a:lstStyle/>
          <a:p>
            <a:pPr algn="ctr"/>
            <a:r>
              <a:rPr lang="en-US" altLang="zh-CN" sz="2000" b="1" kern="0" dirty="0">
                <a:solidFill>
                  <a:schemeClr val="bg1"/>
                </a:solidFill>
                <a:effectLst/>
                <a:latin typeface="微软雅黑" panose="020B0503020204020204" charset="-122"/>
                <a:ea typeface="微软雅黑" panose="020B0503020204020204" charset="-122"/>
              </a:rPr>
              <a:t>System architecture</a:t>
            </a:r>
            <a:endParaRPr lang="zh-CN" altLang="en-US" sz="2000" b="1" kern="0" dirty="0">
              <a:solidFill>
                <a:schemeClr val="bg1"/>
              </a:solidFill>
              <a:effectLst/>
              <a:latin typeface="微软雅黑" panose="020B0503020204020204" charset="-122"/>
              <a:ea typeface="微软雅黑" panose="020B0503020204020204" charset="-122"/>
            </a:endParaRPr>
          </a:p>
        </p:txBody>
      </p:sp>
      <p:sp>
        <p:nvSpPr>
          <p:cNvPr id="5" name="矩形: 圆角 17"/>
          <p:cNvSpPr/>
          <p:nvPr/>
        </p:nvSpPr>
        <p:spPr>
          <a:xfrm>
            <a:off x="0" y="4076225"/>
            <a:ext cx="2647689" cy="499110"/>
          </a:xfrm>
          <a:prstGeom prst="roundRect">
            <a:avLst>
              <a:gd name="adj" fmla="val 50000"/>
            </a:avLst>
          </a:prstGeom>
          <a:solidFill>
            <a:srgbClr val="C00000"/>
          </a:solidFill>
          <a:ln w="19050" cap="flat" cmpd="sng" algn="ctr">
            <a:solidFill>
              <a:schemeClr val="bg1"/>
            </a:solidFill>
            <a:prstDash val="solid"/>
            <a:miter lim="800000"/>
          </a:ln>
          <a:effectLst>
            <a:outerShdw blurRad="152400" dist="152400" dir="5400000" sx="81000" sy="81000" algn="t" rotWithShape="0">
              <a:schemeClr val="tx2">
                <a:lumMod val="50000"/>
                <a:lumOff val="50000"/>
                <a:alpha val="30000"/>
              </a:schemeClr>
            </a:outerShdw>
          </a:effectLst>
        </p:spPr>
        <p:txBody>
          <a:bodyPr rtlCol="0" anchor="ctr"/>
          <a:lstStyle/>
          <a:p>
            <a:pPr algn="ctr"/>
            <a:r>
              <a:rPr lang="en-US" altLang="zh-CN" sz="2000" b="1" kern="0" dirty="0">
                <a:solidFill>
                  <a:schemeClr val="bg1"/>
                </a:solidFill>
                <a:effectLst/>
                <a:latin typeface="微软雅黑" panose="020B0503020204020204" charset="-122"/>
                <a:ea typeface="微软雅黑" panose="020B0503020204020204" charset="-122"/>
              </a:rPr>
              <a:t>Operating flow</a:t>
            </a:r>
            <a:endParaRPr lang="zh-CN" altLang="en-US" sz="2000" b="1" kern="0" dirty="0">
              <a:solidFill>
                <a:schemeClr val="bg1"/>
              </a:solidFill>
              <a:effectLst/>
              <a:latin typeface="微软雅黑" panose="020B0503020204020204" charset="-122"/>
              <a:ea typeface="微软雅黑" panose="020B0503020204020204" charset="-122"/>
            </a:endParaRPr>
          </a:p>
        </p:txBody>
      </p:sp>
      <p:sp>
        <p:nvSpPr>
          <p:cNvPr id="7" name="文本框 6"/>
          <p:cNvSpPr txBox="1"/>
          <p:nvPr/>
        </p:nvSpPr>
        <p:spPr>
          <a:xfrm>
            <a:off x="168055" y="4575335"/>
            <a:ext cx="11010933" cy="1200329"/>
          </a:xfrm>
          <a:prstGeom prst="rect">
            <a:avLst/>
          </a:prstGeom>
          <a:noFill/>
        </p:spPr>
        <p:txBody>
          <a:bodyPr wrap="square">
            <a:spAutoFit/>
          </a:bodyPr>
          <a:lstStyle/>
          <a:p>
            <a:r>
              <a:rPr lang="zh-CN" altLang="en-US" b="1" dirty="0"/>
              <a:t>step </a:t>
            </a:r>
            <a:r>
              <a:rPr lang="en-US" altLang="zh-CN" b="1" dirty="0"/>
              <a:t>1</a:t>
            </a:r>
            <a:endParaRPr lang="en-US" altLang="zh-CN" b="1" dirty="0"/>
          </a:p>
          <a:p>
            <a:r>
              <a:rPr lang="en-US" altLang="zh-CN" dirty="0"/>
              <a:t>The coordinator first determines the collector rack based on the footprints of the updated data chunks and the associated parity chunks, and launches commands to the agents of the involved nodes as well as the proxy of the collector rack for instructing the parity update</a:t>
            </a:r>
            <a:endParaRPr lang="zh-CN" altLang="en-US" dirty="0"/>
          </a:p>
        </p:txBody>
      </p:sp>
      <p:sp>
        <p:nvSpPr>
          <p:cNvPr id="8" name="文本框 7"/>
          <p:cNvSpPr txBox="1"/>
          <p:nvPr/>
        </p:nvSpPr>
        <p:spPr>
          <a:xfrm>
            <a:off x="168055" y="5775664"/>
            <a:ext cx="11360556" cy="923330"/>
          </a:xfrm>
          <a:prstGeom prst="rect">
            <a:avLst/>
          </a:prstGeom>
          <a:noFill/>
        </p:spPr>
        <p:txBody>
          <a:bodyPr wrap="square">
            <a:spAutoFit/>
          </a:bodyPr>
          <a:lstStyle/>
          <a:p>
            <a:r>
              <a:rPr lang="zh-CN" altLang="en-US" b="1" dirty="0"/>
              <a:t>step </a:t>
            </a:r>
            <a:r>
              <a:rPr lang="en-US" altLang="zh-CN" b="1" dirty="0"/>
              <a:t>2  </a:t>
            </a:r>
            <a:endParaRPr lang="en-US" altLang="zh-CN" b="1" dirty="0"/>
          </a:p>
          <a:p>
            <a:r>
              <a:rPr lang="en-US" altLang="zh-CN" dirty="0"/>
              <a:t>Upon receiving the command, the agent calculates the data delta chunk and sends it to the proxy of the collector rack</a:t>
            </a:r>
            <a:endParaRPr lang="zh-CN" altLang="en-US" dirty="0"/>
          </a:p>
        </p:txBody>
      </p:sp>
      <p:pic>
        <p:nvPicPr>
          <p:cNvPr id="2" name="图片 1"/>
          <p:cNvPicPr>
            <a:picLocks noChangeAspect="1"/>
          </p:cNvPicPr>
          <p:nvPr/>
        </p:nvPicPr>
        <p:blipFill>
          <a:blip r:embed="rId1"/>
          <a:stretch>
            <a:fillRect/>
          </a:stretch>
        </p:blipFill>
        <p:spPr>
          <a:xfrm>
            <a:off x="2844800" y="891540"/>
            <a:ext cx="6954520" cy="33210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5579" y="153660"/>
            <a:ext cx="1754757" cy="452156"/>
          </a:xfrm>
          <a:prstGeom prst="rect">
            <a:avLst/>
          </a:prstGeom>
        </p:spPr>
      </p:pic>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082" y="153660"/>
            <a:ext cx="620717" cy="530609"/>
          </a:xfrm>
          <a:prstGeom prst="rect">
            <a:avLst/>
          </a:prstGeom>
        </p:spPr>
      </p:pic>
      <p:sp>
        <p:nvSpPr>
          <p:cNvPr id="7" name="矩形 6"/>
          <p:cNvSpPr/>
          <p:nvPr/>
        </p:nvSpPr>
        <p:spPr>
          <a:xfrm>
            <a:off x="0" y="2662199"/>
            <a:ext cx="12192000" cy="1627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4" name="图片 13"/>
          <p:cNvPicPr>
            <a:picLocks noChangeAspect="1"/>
          </p:cNvPicPr>
          <p:nvPr/>
        </p:nvPicPr>
        <p:blipFill>
          <a:blip r:embed="rId3" cstate="print">
            <a:alphaModFix amt="20000"/>
            <a:grayscl/>
            <a:extLst>
              <a:ext uri="{28A0092B-C50C-407E-A947-70E740481C1C}">
                <a14:useLocalDpi xmlns:a14="http://schemas.microsoft.com/office/drawing/2010/main" val="0"/>
              </a:ext>
            </a:extLst>
          </a:blip>
          <a:stretch>
            <a:fillRect/>
          </a:stretch>
        </p:blipFill>
        <p:spPr>
          <a:xfrm>
            <a:off x="4051247" y="4302192"/>
            <a:ext cx="8316244" cy="2581123"/>
          </a:xfrm>
          <a:prstGeom prst="rect">
            <a:avLst/>
          </a:prstGeom>
        </p:spPr>
      </p:pic>
      <p:pic>
        <p:nvPicPr>
          <p:cNvPr id="2" name="图片 1"/>
          <p:cNvPicPr>
            <a:picLocks noChangeAspect="1"/>
          </p:cNvPicPr>
          <p:nvPr/>
        </p:nvPicPr>
        <p:blipFill rotWithShape="1">
          <a:blip r:embed="rId4" cstate="print">
            <a:extLst>
              <a:ext uri="{BEBA8EAE-BF5A-486C-A8C5-ECC9F3942E4B}">
                <a14:imgProps xmlns:a14="http://schemas.microsoft.com/office/drawing/2010/main">
                  <a14:imgLayer r:embed="rId5">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770689">
            <a:off x="-264725" y="-216986"/>
            <a:ext cx="2800605" cy="2180546"/>
          </a:xfrm>
          <a:prstGeom prst="rect">
            <a:avLst/>
          </a:prstGeom>
        </p:spPr>
      </p:pic>
      <p:sp>
        <p:nvSpPr>
          <p:cNvPr id="13" name="椭圆 12"/>
          <p:cNvSpPr/>
          <p:nvPr/>
        </p:nvSpPr>
        <p:spPr>
          <a:xfrm>
            <a:off x="7717156" y="1755126"/>
            <a:ext cx="619054" cy="619054"/>
          </a:xfrm>
          <a:prstGeom prst="ellipse">
            <a:avLst/>
          </a:prstGeom>
          <a:solidFill>
            <a:srgbClr val="F4C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流程图: 离页连接符 19"/>
          <p:cNvSpPr/>
          <p:nvPr/>
        </p:nvSpPr>
        <p:spPr>
          <a:xfrm rot="16200000">
            <a:off x="1270574" y="1268477"/>
            <a:ext cx="1873692" cy="4414839"/>
          </a:xfrm>
          <a:prstGeom prst="flowChartOffpage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85916" y="2585765"/>
            <a:ext cx="5436115" cy="1569660"/>
          </a:xfrm>
          <a:prstGeom prst="rect">
            <a:avLst/>
          </a:prstGeom>
          <a:noFill/>
        </p:spPr>
        <p:txBody>
          <a:bodyPr wrap="square" lIns="91440" tIns="45720" rIns="91440" bIns="45720">
            <a:spAutoFit/>
          </a:bodyPr>
          <a:lstStyle/>
          <a:p>
            <a:pPr algn="ctr"/>
            <a:r>
              <a:rPr lang="en-US" altLang="zh-CN" sz="9600" b="1" dirty="0">
                <a:ln w="10160">
                  <a:solidFill>
                    <a:schemeClr val="bg1"/>
                  </a:solidFill>
                  <a:prstDash val="solid"/>
                </a:ln>
                <a:solidFill>
                  <a:schemeClr val="bg1"/>
                </a:solidFill>
                <a:effectLst>
                  <a:outerShdw blurRad="38100" dist="22860" dir="5400000" algn="tl" rotWithShape="0">
                    <a:srgbClr val="000000">
                      <a:alpha val="30000"/>
                    </a:srgbClr>
                  </a:outerShdw>
                </a:effectLst>
              </a:rPr>
              <a:t>04</a:t>
            </a:r>
            <a:endParaRPr lang="zh-CN" altLang="en-US" sz="96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pic>
        <p:nvPicPr>
          <p:cNvPr id="3" name="图片 2"/>
          <p:cNvPicPr>
            <a:picLocks noChangeAspect="1"/>
          </p:cNvPicPr>
          <p:nvPr/>
        </p:nvPicPr>
        <p:blipFill>
          <a:blip r:embed="rId6">
            <a:alphaModFix amt="70000"/>
          </a:blip>
          <a:stretch>
            <a:fillRect/>
          </a:stretch>
        </p:blipFill>
        <p:spPr>
          <a:xfrm>
            <a:off x="5114124" y="-788102"/>
            <a:ext cx="2732994" cy="2738151"/>
          </a:xfrm>
          <a:prstGeom prst="rect">
            <a:avLst/>
          </a:prstGeom>
        </p:spPr>
      </p:pic>
      <p:pic>
        <p:nvPicPr>
          <p:cNvPr id="6" name="图片 5"/>
          <p:cNvPicPr>
            <a:picLocks noChangeAspect="1"/>
          </p:cNvPicPr>
          <p:nvPr/>
        </p:nvPicPr>
        <p:blipFill>
          <a:blip r:embed="rId6">
            <a:alphaModFix amt="85000"/>
          </a:blip>
          <a:stretch>
            <a:fillRect/>
          </a:stretch>
        </p:blipFill>
        <p:spPr>
          <a:xfrm rot="9561429">
            <a:off x="9145680" y="-257520"/>
            <a:ext cx="3681829" cy="3688776"/>
          </a:xfrm>
          <a:prstGeom prst="rect">
            <a:avLst/>
          </a:prstGeom>
        </p:spPr>
      </p:pic>
      <p:pic>
        <p:nvPicPr>
          <p:cNvPr id="9" name="图片 8"/>
          <p:cNvPicPr>
            <a:picLocks noChangeAspect="1"/>
          </p:cNvPicPr>
          <p:nvPr/>
        </p:nvPicPr>
        <p:blipFill>
          <a:blip r:embed="rId7">
            <a:alphaModFix amt="70000"/>
            <a:extLst>
              <a:ext uri="{BEBA8EAE-BF5A-486C-A8C5-ECC9F3942E4B}">
                <a14:imgProps xmlns:a14="http://schemas.microsoft.com/office/drawing/2010/main">
                  <a14:imgLayer r:embed="rId8">
                    <a14:imgEffect>
                      <a14:colorTemperature colorTemp="7200"/>
                    </a14:imgEffect>
                  </a14:imgLayer>
                </a14:imgProps>
              </a:ext>
            </a:extLst>
          </a:blip>
          <a:stretch>
            <a:fillRect/>
          </a:stretch>
        </p:blipFill>
        <p:spPr>
          <a:xfrm rot="19216361">
            <a:off x="2507538" y="1346632"/>
            <a:ext cx="1085853" cy="929355"/>
          </a:xfrm>
          <a:prstGeom prst="rect">
            <a:avLst/>
          </a:prstGeom>
        </p:spPr>
      </p:pic>
      <p:sp>
        <p:nvSpPr>
          <p:cNvPr id="5" name="文本框 4"/>
          <p:cNvSpPr txBox="1"/>
          <p:nvPr/>
        </p:nvSpPr>
        <p:spPr>
          <a:xfrm>
            <a:off x="4542094" y="2900558"/>
            <a:ext cx="6030477" cy="1107996"/>
          </a:xfrm>
          <a:prstGeom prst="rect">
            <a:avLst/>
          </a:prstGeom>
          <a:noFill/>
        </p:spPr>
        <p:txBody>
          <a:bodyPr wrap="square" rtlCol="0">
            <a:spAutoFit/>
          </a:bodyPr>
          <a:lstStyle/>
          <a:p>
            <a:r>
              <a:rPr lang="en-US" altLang="zh-CN" sz="6600" dirty="0"/>
              <a:t>Experiment</a:t>
            </a:r>
            <a:endParaRPr lang="zh-CN" altLang="en-US" sz="66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2355406"/>
            <a:ext cx="12191999" cy="3599150"/>
          </a:xfrm>
          <a:prstGeom prst="rect">
            <a:avLst/>
          </a:prstGeom>
          <a:solidFill>
            <a:schemeClr val="bg1">
              <a:lumMod val="75000"/>
              <a:alpha val="14000"/>
            </a:schemeClr>
          </a:solidFill>
          <a:ln>
            <a:solidFill>
              <a:srgbClr val="C00000">
                <a:alpha val="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dirty="0"/>
          </a:p>
        </p:txBody>
      </p:sp>
      <p:pic>
        <p:nvPicPr>
          <p:cNvPr id="2" name="图片 1"/>
          <p:cNvPicPr>
            <a:picLocks noChangeAspect="1"/>
          </p:cNvPicPr>
          <p:nvPr/>
        </p:nvPicPr>
        <p:blipFill rotWithShape="1">
          <a:blip r:embed="rId1" cstate="print">
            <a:extLst>
              <a:ext uri="{BEBA8EAE-BF5A-486C-A8C5-ECC9F3942E4B}">
                <a14:imgProps xmlns:a14="http://schemas.microsoft.com/office/drawing/2010/main">
                  <a14:imgLayer r:embed="rId2">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847828">
            <a:off x="10440148" y="-396155"/>
            <a:ext cx="2193239" cy="1707651"/>
          </a:xfrm>
          <a:prstGeom prst="rect">
            <a:avLst/>
          </a:prstGeom>
        </p:spPr>
      </p:pic>
      <p:sp>
        <p:nvSpPr>
          <p:cNvPr id="14" name="文本框 13"/>
          <p:cNvSpPr txBox="1"/>
          <p:nvPr/>
        </p:nvSpPr>
        <p:spPr>
          <a:xfrm>
            <a:off x="661364" y="572035"/>
            <a:ext cx="9888599" cy="707886"/>
          </a:xfrm>
          <a:prstGeom prst="rect">
            <a:avLst/>
          </a:prstGeom>
          <a:noFill/>
        </p:spPr>
        <p:txBody>
          <a:bodyPr wrap="square" rtlCol="0">
            <a:spAutoFit/>
          </a:bodyPr>
          <a:lstStyle/>
          <a:p>
            <a:pPr algn="just"/>
            <a:r>
              <a:rPr lang="en-US" altLang="zh-CN" sz="4000" dirty="0">
                <a:latin typeface="+mn-ea"/>
                <a:sym typeface="+mn-ea"/>
              </a:rPr>
              <a:t>Preliminaries</a:t>
            </a:r>
            <a:endParaRPr lang="en-US" altLang="zh-CN" sz="4000" dirty="0">
              <a:latin typeface="+mn-ea"/>
              <a:sym typeface="+mn-ea"/>
            </a:endParaRPr>
          </a:p>
        </p:txBody>
      </p:sp>
      <p:sp>
        <p:nvSpPr>
          <p:cNvPr id="15" name="矩形 14"/>
          <p:cNvSpPr/>
          <p:nvPr/>
        </p:nvSpPr>
        <p:spPr>
          <a:xfrm rot="16200000">
            <a:off x="1635483" y="4256255"/>
            <a:ext cx="1010558" cy="4281525"/>
          </a:xfrm>
          <a:prstGeom prst="rect">
            <a:avLst/>
          </a:prstGeom>
          <a:solidFill>
            <a:srgbClr val="B01F2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824" y="6178136"/>
            <a:ext cx="1828773" cy="471228"/>
          </a:xfrm>
          <a:prstGeom prst="rect">
            <a:avLst/>
          </a:prstGeom>
        </p:spPr>
      </p:pic>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301" y="6137255"/>
            <a:ext cx="646899" cy="552990"/>
          </a:xfrm>
          <a:prstGeom prst="rect">
            <a:avLst/>
          </a:prstGeom>
        </p:spPr>
      </p:pic>
      <p:sp>
        <p:nvSpPr>
          <p:cNvPr id="19" name="L 形 18"/>
          <p:cNvSpPr/>
          <p:nvPr/>
        </p:nvSpPr>
        <p:spPr>
          <a:xfrm rot="5400000">
            <a:off x="243608" y="100688"/>
            <a:ext cx="592510" cy="713966"/>
          </a:xfrm>
          <a:prstGeom prst="corne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1079917" y="6353485"/>
            <a:ext cx="1433991" cy="1433991"/>
          </a:xfrm>
          <a:prstGeom prst="ellipse">
            <a:avLst/>
          </a:prstGeom>
          <a:solidFill>
            <a:srgbClr val="D9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rotWithShape="1">
          <a:blip r:embed="rId5" cstate="print">
            <a:extLst>
              <a:ext uri="{28A0092B-C50C-407E-A947-70E740481C1C}">
                <a14:useLocalDpi xmlns:a14="http://schemas.microsoft.com/office/drawing/2010/main" val="0"/>
              </a:ext>
            </a:extLst>
          </a:blip>
          <a:srcRect l="7960" t="14362" r="52214" b="37393"/>
          <a:stretch>
            <a:fillRect/>
          </a:stretch>
        </p:blipFill>
        <p:spPr>
          <a:xfrm rot="576472" flipV="1">
            <a:off x="10118171" y="5786870"/>
            <a:ext cx="934792" cy="848990"/>
          </a:xfrm>
          <a:prstGeom prst="rect">
            <a:avLst/>
          </a:prstGeom>
        </p:spPr>
      </p:pic>
      <p:pic>
        <p:nvPicPr>
          <p:cNvPr id="7" name="图片 6"/>
          <p:cNvPicPr>
            <a:picLocks noChangeAspect="1"/>
          </p:cNvPicPr>
          <p:nvPr/>
        </p:nvPicPr>
        <p:blipFill rotWithShape="1">
          <a:blip r:embed="rId6" cstate="print">
            <a:extLst>
              <a:ext uri="{28A0092B-C50C-407E-A947-70E740481C1C}">
                <a14:useLocalDpi xmlns:a14="http://schemas.microsoft.com/office/drawing/2010/main" val="0"/>
              </a:ext>
            </a:extLst>
          </a:blip>
          <a:srcRect l="8442" t="12950" r="53367" b="37778"/>
          <a:stretch>
            <a:fillRect/>
          </a:stretch>
        </p:blipFill>
        <p:spPr>
          <a:xfrm rot="1984408">
            <a:off x="11161731" y="5390831"/>
            <a:ext cx="803564" cy="777251"/>
          </a:xfrm>
          <a:prstGeom prst="rect">
            <a:avLst/>
          </a:prstGeom>
        </p:spPr>
      </p:pic>
      <p:pic>
        <p:nvPicPr>
          <p:cNvPr id="3" name="图片 2"/>
          <p:cNvPicPr>
            <a:picLocks noChangeAspect="1"/>
          </p:cNvPicPr>
          <p:nvPr/>
        </p:nvPicPr>
        <p:blipFill>
          <a:blip r:embed="rId7"/>
          <a:stretch>
            <a:fillRect/>
          </a:stretch>
        </p:blipFill>
        <p:spPr>
          <a:xfrm rot="291396">
            <a:off x="10285321" y="691044"/>
            <a:ext cx="563829" cy="484435"/>
          </a:xfrm>
          <a:prstGeom prst="rect">
            <a:avLst/>
          </a:prstGeom>
        </p:spPr>
      </p:pic>
      <p:cxnSp>
        <p:nvCxnSpPr>
          <p:cNvPr id="20" name="直接连接符 19"/>
          <p:cNvCxnSpPr/>
          <p:nvPr/>
        </p:nvCxnSpPr>
        <p:spPr>
          <a:xfrm>
            <a:off x="614301" y="2987972"/>
            <a:ext cx="10007600" cy="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385572" y="3162644"/>
            <a:ext cx="0" cy="216000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647820" y="539863"/>
            <a:ext cx="0" cy="216000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808255" y="3194976"/>
            <a:ext cx="0" cy="216000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41810" y="3727524"/>
            <a:ext cx="2160000" cy="1595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1400" b="0" i="0" dirty="0">
                <a:solidFill>
                  <a:srgbClr val="4D4D4D"/>
                </a:solidFill>
                <a:effectLst/>
                <a:latin typeface="-apple-system"/>
              </a:rPr>
              <a:t>如果数据增量没有超过发送增量校验块的大小，发送数据增量，否则发送增量块</a:t>
            </a:r>
            <a:endParaRPr lang="zh-CN" altLang="en-US" sz="1400" dirty="0">
              <a:solidFill>
                <a:schemeClr val="tx1"/>
              </a:solidFill>
              <a:latin typeface="微软雅黑" panose="020B0503020204020204" charset="-122"/>
              <a:ea typeface="微软雅黑" panose="020B0503020204020204" charset="-122"/>
              <a:sym typeface="+mn-ea"/>
            </a:endParaRPr>
          </a:p>
        </p:txBody>
      </p:sp>
      <p:sp>
        <p:nvSpPr>
          <p:cNvPr id="28" name="矩形: 圆角 27"/>
          <p:cNvSpPr/>
          <p:nvPr/>
        </p:nvSpPr>
        <p:spPr>
          <a:xfrm>
            <a:off x="1887380" y="2732195"/>
            <a:ext cx="996385" cy="462781"/>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CAU</a:t>
            </a:r>
            <a:endParaRPr lang="zh-CN" altLang="en-US" dirty="0">
              <a:latin typeface="思源黑体 CN Bold" panose="020B0800000000000000" pitchFamily="34" charset="-122"/>
              <a:ea typeface="思源黑体 CN Bold" panose="020B0800000000000000" pitchFamily="34" charset="-122"/>
            </a:endParaRPr>
          </a:p>
        </p:txBody>
      </p:sp>
      <p:sp>
        <p:nvSpPr>
          <p:cNvPr id="29" name="矩形: 圆角 28"/>
          <p:cNvSpPr/>
          <p:nvPr/>
        </p:nvSpPr>
        <p:spPr>
          <a:xfrm>
            <a:off x="5065780" y="2745634"/>
            <a:ext cx="1223407" cy="480084"/>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思源黑体 CN Bold" panose="020B0800000000000000" pitchFamily="34" charset="-122"/>
                <a:ea typeface="思源黑体 CN Bold" panose="020B0800000000000000" pitchFamily="34" charset="-122"/>
              </a:rPr>
              <a:t>The Baseline</a:t>
            </a:r>
            <a:endParaRPr lang="zh-CN" altLang="en-US" sz="1400" dirty="0">
              <a:latin typeface="思源黑体 CN Bold" panose="020B0800000000000000" pitchFamily="34" charset="-122"/>
              <a:ea typeface="思源黑体 CN Bold" panose="020B0800000000000000" pitchFamily="34" charset="-122"/>
            </a:endParaRPr>
          </a:p>
        </p:txBody>
      </p:sp>
      <p:sp>
        <p:nvSpPr>
          <p:cNvPr id="30" name="矩形: 圆角 29"/>
          <p:cNvSpPr/>
          <p:nvPr/>
        </p:nvSpPr>
        <p:spPr>
          <a:xfrm>
            <a:off x="8318500" y="2700020"/>
            <a:ext cx="1061720" cy="575945"/>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 P</a:t>
            </a:r>
            <a:r>
              <a:rPr lang="en-US" altLang="zh-CN" dirty="0" err="1">
                <a:latin typeface="思源黑体 CN Bold" panose="020B0800000000000000" pitchFamily="34" charset="-122"/>
                <a:ea typeface="思源黑体 CN Bold" panose="020B0800000000000000" pitchFamily="34" charset="-122"/>
              </a:rPr>
              <a:t>arix</a:t>
            </a:r>
            <a:endParaRPr lang="zh-CN" altLang="en-US" dirty="0">
              <a:latin typeface="思源黑体 CN Bold" panose="020B0800000000000000" pitchFamily="34" charset="-122"/>
              <a:ea typeface="思源黑体 CN Bold" panose="020B0800000000000000" pitchFamily="34" charset="-122"/>
            </a:endParaRPr>
          </a:p>
        </p:txBody>
      </p:sp>
      <p:sp>
        <p:nvSpPr>
          <p:cNvPr id="31" name="矩形 30"/>
          <p:cNvSpPr/>
          <p:nvPr/>
        </p:nvSpPr>
        <p:spPr>
          <a:xfrm>
            <a:off x="5691553" y="539863"/>
            <a:ext cx="2633325" cy="19595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2000" b="0" i="0" dirty="0">
                <a:solidFill>
                  <a:srgbClr val="4D4D4D"/>
                </a:solidFill>
                <a:effectLst/>
                <a:latin typeface="-apple-system"/>
              </a:rPr>
              <a:t>一旦数据更新，就发送增量块给校验块更新</a:t>
            </a: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32" name="矩形 31"/>
          <p:cNvSpPr/>
          <p:nvPr/>
        </p:nvSpPr>
        <p:spPr>
          <a:xfrm>
            <a:off x="8854752" y="3749644"/>
            <a:ext cx="2160000" cy="1595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1600" b="0" i="0" dirty="0">
                <a:solidFill>
                  <a:srgbClr val="4D4D4D"/>
                </a:solidFill>
                <a:effectLst/>
                <a:latin typeface="-apple-system"/>
              </a:rPr>
              <a:t>第一次更新，发送全部数据，之后的校验块更新只发送数据增量</a:t>
            </a:r>
            <a:endParaRPr lang="zh-CN" altLang="en-US" sz="1600" dirty="0">
              <a:solidFill>
                <a:schemeClr val="tx1"/>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182880" y="1970405"/>
            <a:ext cx="6693535" cy="4887595"/>
          </a:xfrm>
          <a:prstGeom prst="rect">
            <a:avLst/>
          </a:prstGeom>
        </p:spPr>
      </p:pic>
      <p:sp>
        <p:nvSpPr>
          <p:cNvPr id="28" name="矩形: 圆角 27"/>
          <p:cNvSpPr/>
          <p:nvPr/>
        </p:nvSpPr>
        <p:spPr>
          <a:xfrm>
            <a:off x="101781" y="1115501"/>
            <a:ext cx="5801560" cy="1081216"/>
          </a:xfrm>
          <a:prstGeom prst="roundRect">
            <a:avLst>
              <a:gd name="adj" fmla="val 29262"/>
            </a:avLst>
          </a:prstGeom>
          <a:solidFill>
            <a:schemeClr val="bg1">
              <a:lumMod val="75000"/>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A1.Impact of update size</a:t>
            </a:r>
            <a:endParaRPr lang="zh-CN" altLang="en-US" dirty="0">
              <a:solidFill>
                <a:schemeClr val="tx1"/>
              </a:solidFill>
            </a:endParaRPr>
          </a:p>
        </p:txBody>
      </p:sp>
      <p:sp>
        <p:nvSpPr>
          <p:cNvPr id="23" name="矩形 22"/>
          <p:cNvSpPr/>
          <p:nvPr/>
        </p:nvSpPr>
        <p:spPr>
          <a:xfrm>
            <a:off x="-1" y="406237"/>
            <a:ext cx="5436115" cy="584775"/>
          </a:xfrm>
          <a:prstGeom prst="rect">
            <a:avLst/>
          </a:prstGeom>
          <a:noFill/>
        </p:spPr>
        <p:txBody>
          <a:bodyPr wrap="squar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 Large-Scale Simulation</a:t>
            </a:r>
            <a:endParaRPr lang="zh-CN" altLang="en-US" sz="3200" dirty="0">
              <a:ln w="0"/>
              <a:solidFill>
                <a:srgbClr val="CF2B2B"/>
              </a:solidFill>
              <a:effectLst>
                <a:outerShdw blurRad="38100" dist="19050" dir="2700000" algn="tl" rotWithShape="0">
                  <a:schemeClr val="dk1">
                    <a:alpha val="40000"/>
                  </a:schemeClr>
                </a:outerShdw>
              </a:effectLst>
            </a:endParaRPr>
          </a:p>
        </p:txBody>
      </p:sp>
      <p:sp>
        <p:nvSpPr>
          <p:cNvPr id="24" name="L 形 23"/>
          <p:cNvSpPr/>
          <p:nvPr/>
        </p:nvSpPr>
        <p:spPr>
          <a:xfrm rot="5400000">
            <a:off x="243608" y="100688"/>
            <a:ext cx="592510" cy="713966"/>
          </a:xfrm>
          <a:prstGeom prst="corne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14"/>
          <p:cNvSpPr txBox="1"/>
          <p:nvPr/>
        </p:nvSpPr>
        <p:spPr>
          <a:xfrm>
            <a:off x="5627843" y="4512991"/>
            <a:ext cx="412292" cy="58477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a:t>
            </a:r>
            <a:endParaRPr lang="zh-CN" altLang="en-US" sz="32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pic>
        <p:nvPicPr>
          <p:cNvPr id="3" name="图片 2"/>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1484696">
            <a:off x="10690041" y="71126"/>
            <a:ext cx="1753923" cy="1365601"/>
          </a:xfrm>
          <a:prstGeom prst="rect">
            <a:avLst/>
          </a:prstGeom>
        </p:spPr>
      </p:pic>
      <p:sp>
        <p:nvSpPr>
          <p:cNvPr id="4" name="椭圆 3"/>
          <p:cNvSpPr/>
          <p:nvPr/>
        </p:nvSpPr>
        <p:spPr>
          <a:xfrm>
            <a:off x="10475344" y="-24491"/>
            <a:ext cx="371813" cy="371813"/>
          </a:xfrm>
          <a:prstGeom prst="ellipse">
            <a:avLst/>
          </a:prstGeom>
          <a:solidFill>
            <a:srgbClr val="C7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10073741" y="726214"/>
            <a:ext cx="225109" cy="225109"/>
          </a:xfrm>
          <a:prstGeom prst="ellipse">
            <a:avLst/>
          </a:prstGeom>
          <a:solidFill>
            <a:srgbClr val="F8D4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991012"/>
            <a:ext cx="1133713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sp>
        <p:nvSpPr>
          <p:cNvPr id="12" name="文本框 11"/>
          <p:cNvSpPr txBox="1"/>
          <p:nvPr/>
        </p:nvSpPr>
        <p:spPr>
          <a:xfrm>
            <a:off x="6876415" y="2824480"/>
            <a:ext cx="4683125" cy="1198880"/>
          </a:xfrm>
          <a:prstGeom prst="rect">
            <a:avLst/>
          </a:prstGeom>
          <a:noFill/>
        </p:spPr>
        <p:txBody>
          <a:bodyPr wrap="square" rtlCol="0">
            <a:spAutoFit/>
          </a:bodyPr>
          <a:p>
            <a:r>
              <a:rPr lang="zh-CN" altLang="en-US"/>
              <a:t>RackCU saves 38.2%, 67.0%, and</a:t>
            </a:r>
            <a:r>
              <a:rPr lang="en-US" altLang="zh-CN"/>
              <a:t> </a:t>
            </a:r>
            <a:r>
              <a:rPr lang="zh-CN" altLang="en-US"/>
              <a:t>75.1% of the cross-rack update traffic on average compared to</a:t>
            </a:r>
            <a:r>
              <a:rPr lang="en-US" altLang="zh-CN"/>
              <a:t> </a:t>
            </a:r>
            <a:r>
              <a:rPr lang="zh-CN" altLang="en-US"/>
              <a:t>CAU, the baseline, and Parix for the seven traces with </a:t>
            </a:r>
            <a:r>
              <a:rPr lang="en-US" altLang="zh-CN"/>
              <a:t>l</a:t>
            </a:r>
            <a:r>
              <a:rPr lang="zh-CN" altLang="en-US"/>
              <a:t>arger</a:t>
            </a:r>
            <a:r>
              <a:rPr lang="en-US" altLang="zh-CN"/>
              <a:t> </a:t>
            </a:r>
            <a:r>
              <a:rPr lang="zh-CN" altLang="en-US"/>
              <a:t>update size</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98675"/>
            <a:ext cx="6640830" cy="4759325"/>
          </a:xfrm>
          <a:prstGeom prst="rect">
            <a:avLst/>
          </a:prstGeom>
        </p:spPr>
      </p:pic>
      <p:sp>
        <p:nvSpPr>
          <p:cNvPr id="28" name="矩形: 圆角 27"/>
          <p:cNvSpPr/>
          <p:nvPr/>
        </p:nvSpPr>
        <p:spPr>
          <a:xfrm>
            <a:off x="101781" y="1115501"/>
            <a:ext cx="5801560" cy="1081216"/>
          </a:xfrm>
          <a:prstGeom prst="roundRect">
            <a:avLst>
              <a:gd name="adj" fmla="val 29262"/>
            </a:avLst>
          </a:prstGeom>
          <a:solidFill>
            <a:schemeClr val="bg1">
              <a:lumMod val="75000"/>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n-ea"/>
                <a:sym typeface="+mn-ea"/>
              </a:rPr>
              <a:t>A2.Impact of erasure coding</a:t>
            </a:r>
            <a:endParaRPr lang="zh-CN" altLang="en-US" dirty="0">
              <a:solidFill>
                <a:schemeClr val="tx1"/>
              </a:solidFill>
            </a:endParaRPr>
          </a:p>
        </p:txBody>
      </p:sp>
      <p:sp>
        <p:nvSpPr>
          <p:cNvPr id="23" name="矩形 22"/>
          <p:cNvSpPr/>
          <p:nvPr/>
        </p:nvSpPr>
        <p:spPr>
          <a:xfrm>
            <a:off x="-1" y="406237"/>
            <a:ext cx="5436115" cy="584775"/>
          </a:xfrm>
          <a:prstGeom prst="rect">
            <a:avLst/>
          </a:prstGeom>
          <a:noFill/>
        </p:spPr>
        <p:txBody>
          <a:bodyPr wrap="squar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 Large-Scale Simulation</a:t>
            </a:r>
            <a:endParaRPr lang="zh-CN" altLang="en-US" sz="3200" dirty="0">
              <a:ln w="0"/>
              <a:solidFill>
                <a:srgbClr val="CF2B2B"/>
              </a:solidFill>
              <a:effectLst>
                <a:outerShdw blurRad="38100" dist="19050" dir="2700000" algn="tl" rotWithShape="0">
                  <a:schemeClr val="dk1">
                    <a:alpha val="40000"/>
                  </a:schemeClr>
                </a:outerShdw>
              </a:effectLst>
            </a:endParaRPr>
          </a:p>
        </p:txBody>
      </p:sp>
      <p:sp>
        <p:nvSpPr>
          <p:cNvPr id="24" name="L 形 23"/>
          <p:cNvSpPr/>
          <p:nvPr/>
        </p:nvSpPr>
        <p:spPr>
          <a:xfrm rot="5400000">
            <a:off x="243608" y="100688"/>
            <a:ext cx="592510" cy="713966"/>
          </a:xfrm>
          <a:prstGeom prst="corne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14"/>
          <p:cNvSpPr txBox="1"/>
          <p:nvPr/>
        </p:nvSpPr>
        <p:spPr>
          <a:xfrm>
            <a:off x="5627843" y="4512991"/>
            <a:ext cx="412292" cy="58477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a:t>
            </a:r>
            <a:endParaRPr lang="zh-CN" altLang="en-US" sz="32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pic>
        <p:nvPicPr>
          <p:cNvPr id="39" name="图片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7824" y="6232841"/>
            <a:ext cx="1828773" cy="471228"/>
          </a:xfrm>
          <a:prstGeom prst="rect">
            <a:avLst/>
          </a:prstGeom>
        </p:spPr>
      </p:pic>
      <p:pic>
        <p:nvPicPr>
          <p:cNvPr id="3" name="图片 2"/>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1484696">
            <a:off x="10690041" y="71126"/>
            <a:ext cx="1753923" cy="1365601"/>
          </a:xfrm>
          <a:prstGeom prst="rect">
            <a:avLst/>
          </a:prstGeom>
        </p:spPr>
      </p:pic>
      <p:sp>
        <p:nvSpPr>
          <p:cNvPr id="4" name="椭圆 3"/>
          <p:cNvSpPr/>
          <p:nvPr/>
        </p:nvSpPr>
        <p:spPr>
          <a:xfrm>
            <a:off x="10475344" y="-24491"/>
            <a:ext cx="371813" cy="371813"/>
          </a:xfrm>
          <a:prstGeom prst="ellipse">
            <a:avLst/>
          </a:prstGeom>
          <a:solidFill>
            <a:srgbClr val="C7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10073741" y="726214"/>
            <a:ext cx="225109" cy="225109"/>
          </a:xfrm>
          <a:prstGeom prst="ellipse">
            <a:avLst/>
          </a:prstGeom>
          <a:solidFill>
            <a:srgbClr val="F8D4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991012"/>
            <a:ext cx="1133713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sp>
        <p:nvSpPr>
          <p:cNvPr id="12" name="文本框 11"/>
          <p:cNvSpPr txBox="1"/>
          <p:nvPr/>
        </p:nvSpPr>
        <p:spPr>
          <a:xfrm>
            <a:off x="6876415" y="2824480"/>
            <a:ext cx="4683125" cy="1198880"/>
          </a:xfrm>
          <a:prstGeom prst="rect">
            <a:avLst/>
          </a:prstGeom>
          <a:noFill/>
        </p:spPr>
        <p:txBody>
          <a:bodyPr wrap="square" rtlCol="0">
            <a:spAutoFit/>
          </a:bodyPr>
          <a:p>
            <a:r>
              <a:rPr lang="zh-CN" altLang="en-US">
                <a:sym typeface="+mn-ea"/>
              </a:rPr>
              <a:t>RackCU can reduce 33.3%,54.1%, and 60.4% of the cross-rack update traffic on average</a:t>
            </a:r>
            <a:endParaRPr lang="zh-CN" altLang="en-US"/>
          </a:p>
          <a:p>
            <a:r>
              <a:rPr lang="zh-CN" altLang="en-US">
                <a:sym typeface="+mn-ea"/>
              </a:rPr>
              <a:t>compared to CAU, the baseline, and Parix, respectively.</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a:off x="101781" y="1115501"/>
            <a:ext cx="5801560" cy="1081216"/>
          </a:xfrm>
          <a:prstGeom prst="roundRect">
            <a:avLst>
              <a:gd name="adj" fmla="val 29262"/>
            </a:avLst>
          </a:prstGeom>
          <a:solidFill>
            <a:schemeClr val="bg1">
              <a:lumMod val="75000"/>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A3.Impact of number of racks</a:t>
            </a:r>
            <a:endParaRPr lang="en-US" altLang="zh-CN" dirty="0">
              <a:solidFill>
                <a:schemeClr val="tx1"/>
              </a:solidFill>
            </a:endParaRPr>
          </a:p>
        </p:txBody>
      </p:sp>
      <p:sp>
        <p:nvSpPr>
          <p:cNvPr id="23" name="矩形 22"/>
          <p:cNvSpPr/>
          <p:nvPr/>
        </p:nvSpPr>
        <p:spPr>
          <a:xfrm>
            <a:off x="-1" y="406237"/>
            <a:ext cx="5436115" cy="584775"/>
          </a:xfrm>
          <a:prstGeom prst="rect">
            <a:avLst/>
          </a:prstGeom>
          <a:noFill/>
        </p:spPr>
        <p:txBody>
          <a:bodyPr wrap="squar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 Large-Scale Simulation</a:t>
            </a:r>
            <a:endParaRPr lang="zh-CN" altLang="en-US" sz="3200" dirty="0">
              <a:ln w="0"/>
              <a:solidFill>
                <a:srgbClr val="CF2B2B"/>
              </a:solidFill>
              <a:effectLst>
                <a:outerShdw blurRad="38100" dist="19050" dir="2700000" algn="tl" rotWithShape="0">
                  <a:schemeClr val="dk1">
                    <a:alpha val="40000"/>
                  </a:schemeClr>
                </a:outerShdw>
              </a:effectLst>
            </a:endParaRPr>
          </a:p>
        </p:txBody>
      </p:sp>
      <p:sp>
        <p:nvSpPr>
          <p:cNvPr id="24" name="L 形 23"/>
          <p:cNvSpPr/>
          <p:nvPr/>
        </p:nvSpPr>
        <p:spPr>
          <a:xfrm rot="5400000">
            <a:off x="243608" y="100688"/>
            <a:ext cx="592510" cy="713966"/>
          </a:xfrm>
          <a:prstGeom prst="corne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14"/>
          <p:cNvSpPr txBox="1"/>
          <p:nvPr/>
        </p:nvSpPr>
        <p:spPr>
          <a:xfrm>
            <a:off x="5627843" y="4512991"/>
            <a:ext cx="412292" cy="58477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a:t>
            </a:r>
            <a:endParaRPr lang="zh-CN" altLang="en-US" sz="32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pic>
        <p:nvPicPr>
          <p:cNvPr id="3" name="图片 2"/>
          <p:cNvPicPr>
            <a:picLocks noChangeAspect="1"/>
          </p:cNvPicPr>
          <p:nvPr/>
        </p:nvPicPr>
        <p:blipFill rotWithShape="1">
          <a:blip r:embed="rId1" cstate="print">
            <a:extLst>
              <a:ext uri="{BEBA8EAE-BF5A-486C-A8C5-ECC9F3942E4B}">
                <a14:imgProps xmlns:a14="http://schemas.microsoft.com/office/drawing/2010/main">
                  <a14:imgLayer r:embed="rId2">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1484696">
            <a:off x="10690041" y="71126"/>
            <a:ext cx="1753923" cy="1365601"/>
          </a:xfrm>
          <a:prstGeom prst="rect">
            <a:avLst/>
          </a:prstGeom>
        </p:spPr>
      </p:pic>
      <p:sp>
        <p:nvSpPr>
          <p:cNvPr id="4" name="椭圆 3"/>
          <p:cNvSpPr/>
          <p:nvPr/>
        </p:nvSpPr>
        <p:spPr>
          <a:xfrm>
            <a:off x="10475344" y="-24491"/>
            <a:ext cx="371813" cy="371813"/>
          </a:xfrm>
          <a:prstGeom prst="ellipse">
            <a:avLst/>
          </a:prstGeom>
          <a:solidFill>
            <a:srgbClr val="C7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10073741" y="726214"/>
            <a:ext cx="225109" cy="225109"/>
          </a:xfrm>
          <a:prstGeom prst="ellipse">
            <a:avLst/>
          </a:prstGeom>
          <a:solidFill>
            <a:srgbClr val="F8D4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991012"/>
            <a:ext cx="1133713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pic>
        <p:nvPicPr>
          <p:cNvPr id="7" name="图片 6"/>
          <p:cNvPicPr>
            <a:picLocks noChangeAspect="1"/>
          </p:cNvPicPr>
          <p:nvPr/>
        </p:nvPicPr>
        <p:blipFill>
          <a:blip r:embed="rId3"/>
          <a:stretch>
            <a:fillRect/>
          </a:stretch>
        </p:blipFill>
        <p:spPr>
          <a:xfrm>
            <a:off x="0" y="2202180"/>
            <a:ext cx="6235065" cy="4381500"/>
          </a:xfrm>
          <a:prstGeom prst="rect">
            <a:avLst/>
          </a:prstGeom>
        </p:spPr>
      </p:pic>
      <p:sp>
        <p:nvSpPr>
          <p:cNvPr id="12" name="文本框 11"/>
          <p:cNvSpPr txBox="1"/>
          <p:nvPr/>
        </p:nvSpPr>
        <p:spPr>
          <a:xfrm>
            <a:off x="6876415" y="2824480"/>
            <a:ext cx="4683125" cy="922020"/>
          </a:xfrm>
          <a:prstGeom prst="rect">
            <a:avLst/>
          </a:prstGeom>
          <a:noFill/>
        </p:spPr>
        <p:txBody>
          <a:bodyPr wrap="square" rtlCol="0">
            <a:spAutoFit/>
          </a:bodyPr>
          <a:p>
            <a:r>
              <a:rPr lang="en-US" altLang="zh-CN">
                <a:sym typeface="+mn-ea"/>
              </a:rPr>
              <a:t>T</a:t>
            </a:r>
            <a:r>
              <a:rPr lang="zh-CN" altLang="en-US">
                <a:sym typeface="+mn-ea"/>
              </a:rPr>
              <a:t>he amounts of the cross-rack update</a:t>
            </a:r>
            <a:endParaRPr lang="zh-CN" altLang="en-US">
              <a:sym typeface="+mn-ea"/>
            </a:endParaRPr>
          </a:p>
          <a:p>
            <a:r>
              <a:rPr lang="zh-CN" altLang="en-US">
                <a:sym typeface="+mn-ea"/>
              </a:rPr>
              <a:t>traffic incurred by RackCU and CAU both increase with the</a:t>
            </a:r>
            <a:r>
              <a:rPr lang="en-US" altLang="zh-CN">
                <a:sym typeface="+mn-ea"/>
              </a:rPr>
              <a:t> </a:t>
            </a:r>
            <a:r>
              <a:rPr lang="zh-CN" altLang="en-US">
                <a:sym typeface="+mn-ea"/>
              </a:rPr>
              <a:t>number of racks. </a:t>
            </a:r>
            <a:endParaRPr lang="zh-CN" altLang="en-US">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30480" y="2197100"/>
            <a:ext cx="6374130" cy="4660900"/>
          </a:xfrm>
          <a:prstGeom prst="rect">
            <a:avLst/>
          </a:prstGeom>
        </p:spPr>
      </p:pic>
      <p:sp>
        <p:nvSpPr>
          <p:cNvPr id="15" name="文本框 18"/>
          <p:cNvSpPr txBox="1"/>
          <p:nvPr/>
        </p:nvSpPr>
        <p:spPr>
          <a:xfrm>
            <a:off x="6514702" y="1449735"/>
            <a:ext cx="184730" cy="400110"/>
          </a:xfrm>
          <a:prstGeom prst="rect">
            <a:avLst/>
          </a:prstGeom>
          <a:noFill/>
        </p:spPr>
        <p:txBody>
          <a:bodyPr wrap="none" rtlCol="0">
            <a:spAutoFit/>
          </a:bodyPr>
          <a:lstStyle/>
          <a:p>
            <a:endParaRPr lang="zh-CN" altLang="en-US" sz="2000" b="1" spc="100" dirty="0">
              <a:solidFill>
                <a:srgbClr val="C00000"/>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3" name="矩形 22"/>
          <p:cNvSpPr/>
          <p:nvPr/>
        </p:nvSpPr>
        <p:spPr>
          <a:xfrm>
            <a:off x="-1" y="406237"/>
            <a:ext cx="5436115" cy="583565"/>
          </a:xfrm>
          <a:prstGeom prst="rect">
            <a:avLst/>
          </a:prstGeom>
          <a:noFill/>
        </p:spPr>
        <p:txBody>
          <a:bodyPr wrap="squar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Testbed Experiments</a:t>
            </a:r>
            <a:endParaRPr lang="en-US" altLang="zh-CN" sz="3200" dirty="0">
              <a:ln w="0"/>
              <a:effectLst>
                <a:outerShdw blurRad="38100" dist="19050" dir="2700000" algn="tl" rotWithShape="0">
                  <a:schemeClr val="dk1">
                    <a:alpha val="40000"/>
                  </a:schemeClr>
                </a:outerShdw>
              </a:effectLst>
            </a:endParaRPr>
          </a:p>
        </p:txBody>
      </p:sp>
      <p:sp>
        <p:nvSpPr>
          <p:cNvPr id="24" name="L 形 23"/>
          <p:cNvSpPr/>
          <p:nvPr/>
        </p:nvSpPr>
        <p:spPr>
          <a:xfrm rot="5400000">
            <a:off x="243608" y="100688"/>
            <a:ext cx="592510" cy="713966"/>
          </a:xfrm>
          <a:prstGeom prst="corne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14"/>
          <p:cNvSpPr txBox="1"/>
          <p:nvPr/>
        </p:nvSpPr>
        <p:spPr>
          <a:xfrm>
            <a:off x="5627843" y="4512991"/>
            <a:ext cx="412292" cy="58477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a:t>
            </a:r>
            <a:endParaRPr lang="zh-CN" altLang="en-US" sz="32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pic>
        <p:nvPicPr>
          <p:cNvPr id="3" name="图片 2"/>
          <p:cNvPicPr>
            <a:picLocks noChangeAspect="1"/>
          </p:cNvPicPr>
          <p:nvPr/>
        </p:nvPicPr>
        <p:blipFill rotWithShape="1">
          <a:blip r:embed="rId2" cstate="print">
            <a:extLst>
              <a:ext uri="{BEBA8EAE-BF5A-486C-A8C5-ECC9F3942E4B}">
                <a14:imgProps xmlns:a14="http://schemas.microsoft.com/office/drawing/2010/main">
                  <a14:imgLayer r:embed="rId3">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1484696">
            <a:off x="10690041" y="71126"/>
            <a:ext cx="1753923" cy="1365601"/>
          </a:xfrm>
          <a:prstGeom prst="rect">
            <a:avLst/>
          </a:prstGeom>
        </p:spPr>
      </p:pic>
      <p:sp>
        <p:nvSpPr>
          <p:cNvPr id="4" name="椭圆 3"/>
          <p:cNvSpPr/>
          <p:nvPr/>
        </p:nvSpPr>
        <p:spPr>
          <a:xfrm>
            <a:off x="10475344" y="-24491"/>
            <a:ext cx="371813" cy="371813"/>
          </a:xfrm>
          <a:prstGeom prst="ellipse">
            <a:avLst/>
          </a:prstGeom>
          <a:solidFill>
            <a:srgbClr val="C7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10073741" y="726214"/>
            <a:ext cx="225109" cy="225109"/>
          </a:xfrm>
          <a:prstGeom prst="ellipse">
            <a:avLst/>
          </a:prstGeom>
          <a:solidFill>
            <a:srgbClr val="F8D4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991012"/>
            <a:ext cx="1133713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sp>
        <p:nvSpPr>
          <p:cNvPr id="2" name="矩形: 圆角 27"/>
          <p:cNvSpPr/>
          <p:nvPr/>
        </p:nvSpPr>
        <p:spPr>
          <a:xfrm>
            <a:off x="101781" y="1115501"/>
            <a:ext cx="5801560" cy="1081216"/>
          </a:xfrm>
          <a:prstGeom prst="roundRect">
            <a:avLst>
              <a:gd name="adj" fmla="val 29262"/>
            </a:avLst>
          </a:prstGeom>
          <a:solidFill>
            <a:schemeClr val="bg1">
              <a:lumMod val="75000"/>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altLang="zh-CN" dirty="0">
                <a:solidFill>
                  <a:schemeClr val="tx1"/>
                </a:solidFill>
              </a:rPr>
              <a:t>B1. Impact of cross-rack bandwidth</a:t>
            </a:r>
            <a:endParaRPr lang="en-US" altLang="zh-CN" dirty="0">
              <a:solidFill>
                <a:schemeClr val="tx1"/>
              </a:solidFill>
            </a:endParaRPr>
          </a:p>
        </p:txBody>
      </p:sp>
      <p:sp>
        <p:nvSpPr>
          <p:cNvPr id="9" name="文本框 8"/>
          <p:cNvSpPr txBox="1"/>
          <p:nvPr/>
        </p:nvSpPr>
        <p:spPr>
          <a:xfrm>
            <a:off x="6876415" y="2824480"/>
            <a:ext cx="4683125" cy="922020"/>
          </a:xfrm>
          <a:prstGeom prst="rect">
            <a:avLst/>
          </a:prstGeom>
          <a:noFill/>
        </p:spPr>
        <p:txBody>
          <a:bodyPr wrap="square" rtlCol="0">
            <a:spAutoFit/>
          </a:bodyPr>
          <a:p>
            <a:r>
              <a:rPr>
                <a:sym typeface="+mn-ea"/>
              </a:rPr>
              <a:t>RackCU improves the update throughput by 106.8%,88.2%, and 262.2% when compared to CAU, the baseline, andParix, respectively. </a:t>
            </a:r>
            <a:endParaRPr>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2485010"/>
            <a:ext cx="12191998" cy="156823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9" name="文本框 8"/>
          <p:cNvSpPr txBox="1"/>
          <p:nvPr/>
        </p:nvSpPr>
        <p:spPr>
          <a:xfrm>
            <a:off x="4501626" y="2683551"/>
            <a:ext cx="8717280" cy="1107996"/>
          </a:xfrm>
          <a:prstGeom prst="rect">
            <a:avLst/>
          </a:prstGeom>
          <a:noFill/>
        </p:spPr>
        <p:txBody>
          <a:bodyPr wrap="square" rtlCol="0">
            <a:spAutoFit/>
          </a:bodyPr>
          <a:lstStyle/>
          <a:p>
            <a:r>
              <a:rPr lang="en-US" altLang="zh-CN" sz="6600" dirty="0"/>
              <a:t>Background</a:t>
            </a:r>
            <a:endParaRPr lang="zh-CN" altLang="en-US" sz="6600" dirty="0"/>
          </a:p>
        </p:txBody>
      </p:sp>
      <p:pic>
        <p:nvPicPr>
          <p:cNvPr id="14" name="图片 13"/>
          <p:cNvPicPr>
            <a:picLocks noChangeAspect="1"/>
          </p:cNvPicPr>
          <p:nvPr/>
        </p:nvPicPr>
        <p:blipFill>
          <a:blip r:embed="rId1" cstate="print">
            <a:alphaModFix amt="20000"/>
            <a:grayscl/>
            <a:extLst>
              <a:ext uri="{28A0092B-C50C-407E-A947-70E740481C1C}">
                <a14:useLocalDpi xmlns:a14="http://schemas.microsoft.com/office/drawing/2010/main" val="0"/>
              </a:ext>
            </a:extLst>
          </a:blip>
          <a:stretch>
            <a:fillRect/>
          </a:stretch>
        </p:blipFill>
        <p:spPr>
          <a:xfrm>
            <a:off x="-256671" y="-38058"/>
            <a:ext cx="8111169" cy="2517473"/>
          </a:xfrm>
          <a:prstGeom prst="rect">
            <a:avLst/>
          </a:prstGeom>
        </p:spPr>
      </p:pic>
      <p:pic>
        <p:nvPicPr>
          <p:cNvPr id="23" name="图片 22"/>
          <p:cNvPicPr>
            <a:picLocks noChangeAspect="1"/>
          </p:cNvPicPr>
          <p:nvPr/>
        </p:nvPicPr>
        <p:blipFill rotWithShape="1">
          <a:blip r:embed="rId2" cstate="print">
            <a:extLst>
              <a:ext uri="{BEBA8EAE-BF5A-486C-A8C5-ECC9F3942E4B}">
                <a14:imgProps xmlns:a14="http://schemas.microsoft.com/office/drawing/2010/main">
                  <a14:imgLayer r:embed="rId3">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847828">
            <a:off x="16425" y="5064144"/>
            <a:ext cx="2237453" cy="1742076"/>
          </a:xfrm>
          <a:prstGeom prst="rect">
            <a:avLst/>
          </a:prstGeom>
        </p:spPr>
      </p:pic>
      <p:sp>
        <p:nvSpPr>
          <p:cNvPr id="24" name="椭圆 23"/>
          <p:cNvSpPr/>
          <p:nvPr/>
        </p:nvSpPr>
        <p:spPr>
          <a:xfrm>
            <a:off x="2269733" y="5430233"/>
            <a:ext cx="486954" cy="486954"/>
          </a:xfrm>
          <a:prstGeom prst="ellipse">
            <a:avLst/>
          </a:prstGeom>
          <a:solidFill>
            <a:srgbClr val="D9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51329" y="6568657"/>
            <a:ext cx="209860" cy="209860"/>
          </a:xfrm>
          <a:prstGeom prst="ellipse">
            <a:avLst/>
          </a:prstGeom>
          <a:solidFill>
            <a:srgbClr val="DA2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流程图: 离页连接符 29"/>
          <p:cNvSpPr/>
          <p:nvPr/>
        </p:nvSpPr>
        <p:spPr>
          <a:xfrm rot="16200000">
            <a:off x="1296243" y="1061709"/>
            <a:ext cx="1822353" cy="4414839"/>
          </a:xfrm>
          <a:prstGeom prst="flowChartOffpage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62000" y="2426023"/>
            <a:ext cx="7414259" cy="1569660"/>
          </a:xfrm>
          <a:prstGeom prst="rect">
            <a:avLst/>
          </a:prstGeom>
          <a:noFill/>
        </p:spPr>
        <p:txBody>
          <a:bodyPr wrap="square" lIns="91440" tIns="45720" rIns="91440" bIns="45720">
            <a:spAutoFit/>
          </a:bodyPr>
          <a:lstStyle/>
          <a:p>
            <a:pPr algn="ctr"/>
            <a:r>
              <a:rPr lang="en-US" altLang="zh-CN" sz="9600" b="1" dirty="0">
                <a:ln w="10160">
                  <a:solidFill>
                    <a:schemeClr val="bg1"/>
                  </a:solidFill>
                  <a:prstDash val="solid"/>
                </a:ln>
                <a:solidFill>
                  <a:schemeClr val="bg1"/>
                </a:solidFill>
                <a:effectLst>
                  <a:outerShdw blurRad="38100" dist="22860" dir="5400000" algn="tl" rotWithShape="0">
                    <a:srgbClr val="000000">
                      <a:alpha val="30000"/>
                    </a:srgbClr>
                  </a:outerShdw>
                </a:effectLst>
              </a:rPr>
              <a:t>01</a:t>
            </a:r>
            <a:endParaRPr lang="zh-CN" altLang="en-US" sz="96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pic>
        <p:nvPicPr>
          <p:cNvPr id="36" name="图片 35"/>
          <p:cNvPicPr>
            <a:picLocks noChangeAspect="1"/>
          </p:cNvPicPr>
          <p:nvPr/>
        </p:nvPicPr>
        <p:blipFill rotWithShape="1">
          <a:blip r:embed="rId4" cstate="print">
            <a:alphaModFix amt="50000"/>
            <a:extLst>
              <a:ext uri="{BEBA8EAE-BF5A-486C-A8C5-ECC9F3942E4B}">
                <a14:imgProps xmlns:a14="http://schemas.microsoft.com/office/drawing/2010/main">
                  <a14:imgLayer r:embed="rId5">
                    <a14:imgEffect>
                      <a14:colorTemperature colorTemp="8800"/>
                    </a14:imgEffect>
                    <a14:imgEffect>
                      <a14:saturation sat="300000"/>
                    </a14:imgEffect>
                  </a14:imgLayer>
                </a14:imgProps>
              </a:ext>
              <a:ext uri="{28A0092B-C50C-407E-A947-70E740481C1C}">
                <a14:useLocalDpi xmlns:a14="http://schemas.microsoft.com/office/drawing/2010/main" val="0"/>
              </a:ext>
            </a:extLst>
          </a:blip>
          <a:srcRect l="9779" t="12124" r="49345" b="36041"/>
          <a:stretch>
            <a:fillRect/>
          </a:stretch>
        </p:blipFill>
        <p:spPr>
          <a:xfrm rot="10800000">
            <a:off x="11088413" y="6068489"/>
            <a:ext cx="830424" cy="789511"/>
          </a:xfrm>
          <a:prstGeom prst="rect">
            <a:avLst/>
          </a:prstGeom>
        </p:spPr>
      </p:pic>
      <p:pic>
        <p:nvPicPr>
          <p:cNvPr id="3" name="图片 2"/>
          <p:cNvPicPr>
            <a:picLocks noChangeAspect="1"/>
          </p:cNvPicPr>
          <p:nvPr/>
        </p:nvPicPr>
        <p:blipFill rotWithShape="1">
          <a:blip r:embed="rId6" cstate="print">
            <a:extLst>
              <a:ext uri="{BEBA8EAE-BF5A-486C-A8C5-ECC9F3942E4B}">
                <a14:imgProps xmlns:a14="http://schemas.microsoft.com/office/drawing/2010/main">
                  <a14:imgLayer r:embed="rId7">
                    <a14:imgEffect>
                      <a14:saturation sat="200000"/>
                    </a14:imgEffect>
                  </a14:imgLayer>
                </a14:imgProps>
              </a:ext>
              <a:ext uri="{28A0092B-C50C-407E-A947-70E740481C1C}">
                <a14:useLocalDpi xmlns:a14="http://schemas.microsoft.com/office/drawing/2010/main" val="0"/>
              </a:ext>
            </a:extLst>
          </a:blip>
          <a:srcRect l="7960" t="14362" r="52214" b="37393"/>
          <a:stretch>
            <a:fillRect/>
          </a:stretch>
        </p:blipFill>
        <p:spPr>
          <a:xfrm rot="11130726">
            <a:off x="5034679" y="5566372"/>
            <a:ext cx="1270405" cy="1153798"/>
          </a:xfrm>
          <a:prstGeom prst="rect">
            <a:avLst/>
          </a:prstGeom>
        </p:spPr>
      </p:pic>
      <p:pic>
        <p:nvPicPr>
          <p:cNvPr id="11" name="图片 10"/>
          <p:cNvPicPr>
            <a:picLocks noChangeAspect="1"/>
          </p:cNvPicPr>
          <p:nvPr/>
        </p:nvPicPr>
        <p:blipFill rotWithShape="1">
          <a:blip r:embed="rId8" cstate="print">
            <a:alphaModFix amt="50000"/>
            <a:extLst>
              <a:ext uri="{BEBA8EAE-BF5A-486C-A8C5-ECC9F3942E4B}">
                <a14:imgProps xmlns:a14="http://schemas.microsoft.com/office/drawing/2010/main">
                  <a14:imgLayer r:embed="rId9">
                    <a14:imgEffect>
                      <a14:saturation sat="200000"/>
                    </a14:imgEffect>
                  </a14:imgLayer>
                </a14:imgProps>
              </a:ext>
              <a:ext uri="{28A0092B-C50C-407E-A947-70E740481C1C}">
                <a14:useLocalDpi xmlns:a14="http://schemas.microsoft.com/office/drawing/2010/main" val="0"/>
              </a:ext>
            </a:extLst>
          </a:blip>
          <a:srcRect l="8442" t="12950" r="53367" b="37778"/>
          <a:stretch>
            <a:fillRect/>
          </a:stretch>
        </p:blipFill>
        <p:spPr>
          <a:xfrm rot="1565595">
            <a:off x="7683911" y="4275067"/>
            <a:ext cx="2200101" cy="212805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stretch>
            <a:fillRect/>
          </a:stretch>
        </p:blipFill>
        <p:spPr>
          <a:xfrm>
            <a:off x="0" y="2129790"/>
            <a:ext cx="6102350" cy="4511675"/>
          </a:xfrm>
          <a:prstGeom prst="rect">
            <a:avLst/>
          </a:prstGeom>
        </p:spPr>
      </p:pic>
      <p:sp>
        <p:nvSpPr>
          <p:cNvPr id="15" name="文本框 18"/>
          <p:cNvSpPr txBox="1"/>
          <p:nvPr/>
        </p:nvSpPr>
        <p:spPr>
          <a:xfrm>
            <a:off x="6514702" y="1449735"/>
            <a:ext cx="184730" cy="400110"/>
          </a:xfrm>
          <a:prstGeom prst="rect">
            <a:avLst/>
          </a:prstGeom>
          <a:noFill/>
        </p:spPr>
        <p:txBody>
          <a:bodyPr wrap="none" rtlCol="0">
            <a:spAutoFit/>
          </a:bodyPr>
          <a:lstStyle/>
          <a:p>
            <a:endParaRPr lang="zh-CN" altLang="en-US" sz="2000" b="1" spc="100" dirty="0">
              <a:solidFill>
                <a:srgbClr val="C00000"/>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3" name="矩形 22"/>
          <p:cNvSpPr/>
          <p:nvPr/>
        </p:nvSpPr>
        <p:spPr>
          <a:xfrm>
            <a:off x="-1" y="406237"/>
            <a:ext cx="5436115" cy="583565"/>
          </a:xfrm>
          <a:prstGeom prst="rect">
            <a:avLst/>
          </a:prstGeom>
          <a:noFill/>
        </p:spPr>
        <p:txBody>
          <a:bodyPr wrap="squar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Testbed Experiments</a:t>
            </a:r>
            <a:endParaRPr lang="en-US" altLang="zh-CN" sz="3200" dirty="0">
              <a:ln w="0"/>
              <a:effectLst>
                <a:outerShdw blurRad="38100" dist="19050" dir="2700000" algn="tl" rotWithShape="0">
                  <a:schemeClr val="dk1">
                    <a:alpha val="40000"/>
                  </a:schemeClr>
                </a:outerShdw>
              </a:effectLst>
            </a:endParaRPr>
          </a:p>
        </p:txBody>
      </p:sp>
      <p:sp>
        <p:nvSpPr>
          <p:cNvPr id="24" name="L 形 23"/>
          <p:cNvSpPr/>
          <p:nvPr/>
        </p:nvSpPr>
        <p:spPr>
          <a:xfrm rot="5400000">
            <a:off x="243608" y="100688"/>
            <a:ext cx="592510" cy="713966"/>
          </a:xfrm>
          <a:prstGeom prst="corne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14"/>
          <p:cNvSpPr txBox="1"/>
          <p:nvPr/>
        </p:nvSpPr>
        <p:spPr>
          <a:xfrm>
            <a:off x="5627843" y="4512991"/>
            <a:ext cx="412292" cy="58477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a:t>
            </a:r>
            <a:endParaRPr lang="zh-CN" altLang="en-US" sz="32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pic>
        <p:nvPicPr>
          <p:cNvPr id="3" name="图片 2"/>
          <p:cNvPicPr>
            <a:picLocks noChangeAspect="1"/>
          </p:cNvPicPr>
          <p:nvPr/>
        </p:nvPicPr>
        <p:blipFill rotWithShape="1">
          <a:blip r:embed="rId2" cstate="print">
            <a:extLst>
              <a:ext uri="{BEBA8EAE-BF5A-486C-A8C5-ECC9F3942E4B}">
                <a14:imgProps xmlns:a14="http://schemas.microsoft.com/office/drawing/2010/main">
                  <a14:imgLayer r:embed="rId3">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1484696">
            <a:off x="10690041" y="71126"/>
            <a:ext cx="1753923" cy="1365601"/>
          </a:xfrm>
          <a:prstGeom prst="rect">
            <a:avLst/>
          </a:prstGeom>
        </p:spPr>
      </p:pic>
      <p:sp>
        <p:nvSpPr>
          <p:cNvPr id="4" name="椭圆 3"/>
          <p:cNvSpPr/>
          <p:nvPr/>
        </p:nvSpPr>
        <p:spPr>
          <a:xfrm>
            <a:off x="10475344" y="-24491"/>
            <a:ext cx="371813" cy="371813"/>
          </a:xfrm>
          <a:prstGeom prst="ellipse">
            <a:avLst/>
          </a:prstGeom>
          <a:solidFill>
            <a:srgbClr val="C7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10073741" y="726214"/>
            <a:ext cx="225109" cy="225109"/>
          </a:xfrm>
          <a:prstGeom prst="ellipse">
            <a:avLst/>
          </a:prstGeom>
          <a:solidFill>
            <a:srgbClr val="F8D4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991012"/>
            <a:ext cx="1133713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sp>
        <p:nvSpPr>
          <p:cNvPr id="2" name="矩形: 圆角 27"/>
          <p:cNvSpPr/>
          <p:nvPr/>
        </p:nvSpPr>
        <p:spPr>
          <a:xfrm>
            <a:off x="101781" y="1115501"/>
            <a:ext cx="5801560" cy="1081216"/>
          </a:xfrm>
          <a:prstGeom prst="roundRect">
            <a:avLst>
              <a:gd name="adj" fmla="val 29262"/>
            </a:avLst>
          </a:prstGeom>
          <a:solidFill>
            <a:schemeClr val="bg1">
              <a:lumMod val="75000"/>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altLang="zh-CN" dirty="0">
                <a:solidFill>
                  <a:schemeClr val="tx1"/>
                </a:solidFill>
              </a:rPr>
              <a:t>B2. Impact of chunk size</a:t>
            </a:r>
            <a:endParaRPr lang="en-US" altLang="zh-CN" dirty="0">
              <a:solidFill>
                <a:schemeClr val="tx1"/>
              </a:solidFill>
            </a:endParaRPr>
          </a:p>
        </p:txBody>
      </p:sp>
      <p:sp>
        <p:nvSpPr>
          <p:cNvPr id="14" name="文本框 13"/>
          <p:cNvSpPr txBox="1"/>
          <p:nvPr/>
        </p:nvSpPr>
        <p:spPr>
          <a:xfrm>
            <a:off x="6876415" y="2824480"/>
            <a:ext cx="4683125" cy="1476375"/>
          </a:xfrm>
          <a:prstGeom prst="rect">
            <a:avLst/>
          </a:prstGeom>
          <a:noFill/>
        </p:spPr>
        <p:txBody>
          <a:bodyPr wrap="square" rtlCol="0">
            <a:spAutoFit/>
          </a:bodyPr>
          <a:p>
            <a:r>
              <a:rPr>
                <a:sym typeface="+mn-ea"/>
              </a:rPr>
              <a:t>RackCU improves the update throughput by 34.2%, 101.1%,and 292.6%, compared to CAU, the baseline, and Parix,respectively.</a:t>
            </a:r>
            <a:endParaRPr>
              <a:sym typeface="+mn-ea"/>
            </a:endParaRPr>
          </a:p>
          <a:p>
            <a:r>
              <a:rPr>
                <a:sym typeface="+mn-ea"/>
              </a:rPr>
              <a:t>Besides, when the chunk size is 16 KB, the</a:t>
            </a:r>
            <a:endParaRPr>
              <a:sym typeface="+mn-ea"/>
            </a:endParaRPr>
          </a:p>
          <a:p>
            <a:r>
              <a:rPr>
                <a:sym typeface="+mn-ea"/>
              </a:rPr>
              <a:t>efficacy of RackCU recedes.</a:t>
            </a:r>
            <a:endParaRPr>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BEBA8EAE-BF5A-486C-A8C5-ECC9F3942E4B}">
                <a14:imgProps xmlns:a14="http://schemas.microsoft.com/office/drawing/2010/main">
                  <a14:imgLayer r:embed="rId2">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a:off x="2791668" y="4654287"/>
            <a:ext cx="6835866" cy="5322391"/>
          </a:xfrm>
          <a:prstGeom prst="rect">
            <a:avLst/>
          </a:prstGeom>
        </p:spPr>
      </p:pic>
      <p:sp>
        <p:nvSpPr>
          <p:cNvPr id="56" name="矩形 55"/>
          <p:cNvSpPr/>
          <p:nvPr/>
        </p:nvSpPr>
        <p:spPr>
          <a:xfrm>
            <a:off x="0" y="1224396"/>
            <a:ext cx="12192000" cy="38634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矩形 54"/>
          <p:cNvSpPr/>
          <p:nvPr/>
        </p:nvSpPr>
        <p:spPr>
          <a:xfrm>
            <a:off x="4751294" y="920886"/>
            <a:ext cx="2563905" cy="701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a:off x="460221" y="2620457"/>
            <a:ext cx="3517532" cy="0"/>
          </a:xfrm>
          <a:prstGeom prst="line">
            <a:avLst/>
          </a:prstGeom>
          <a:ln w="28575">
            <a:solidFill>
              <a:srgbClr val="D83C3C"/>
            </a:solidFill>
          </a:ln>
        </p:spPr>
        <p:style>
          <a:lnRef idx="3">
            <a:schemeClr val="accent3"/>
          </a:lnRef>
          <a:fillRef idx="0">
            <a:schemeClr val="accent3"/>
          </a:fillRef>
          <a:effectRef idx="2">
            <a:schemeClr val="accent3"/>
          </a:effectRef>
          <a:fontRef idx="minor">
            <a:schemeClr val="tx1"/>
          </a:fontRef>
        </p:style>
      </p:cxnSp>
      <p:sp>
        <p:nvSpPr>
          <p:cNvPr id="36" name="流程图: 接点 35"/>
          <p:cNvSpPr/>
          <p:nvPr/>
        </p:nvSpPr>
        <p:spPr>
          <a:xfrm>
            <a:off x="4070211" y="4053977"/>
            <a:ext cx="914400" cy="914400"/>
          </a:xfrm>
          <a:prstGeom prst="flowChartConnecto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接点 34"/>
          <p:cNvSpPr/>
          <p:nvPr/>
        </p:nvSpPr>
        <p:spPr>
          <a:xfrm>
            <a:off x="7818383" y="4009661"/>
            <a:ext cx="914400" cy="914400"/>
          </a:xfrm>
          <a:prstGeom prst="flowChartConnecto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接点 33"/>
          <p:cNvSpPr/>
          <p:nvPr/>
        </p:nvSpPr>
        <p:spPr>
          <a:xfrm>
            <a:off x="5878115" y="2505511"/>
            <a:ext cx="914400" cy="914400"/>
          </a:xfrm>
          <a:prstGeom prst="flowChartConnecto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接点 30"/>
          <p:cNvSpPr/>
          <p:nvPr/>
        </p:nvSpPr>
        <p:spPr>
          <a:xfrm>
            <a:off x="4630262" y="2494951"/>
            <a:ext cx="914400" cy="914400"/>
          </a:xfrm>
          <a:prstGeom prst="flowChartConnecto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34"/>
          <p:cNvSpPr/>
          <p:nvPr/>
        </p:nvSpPr>
        <p:spPr>
          <a:xfrm>
            <a:off x="4630262" y="391318"/>
            <a:ext cx="3032502"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zh-CN" sz="3600" b="1" spc="100" dirty="0">
                <a:solidFill>
                  <a:schemeClr val="tx1"/>
                </a:solidFill>
                <a:latin typeface="Arial" panose="020B0604020202020204" pitchFamily="34" charset="0"/>
                <a:ea typeface="微软雅黑" panose="020B0503020204020204" charset="-122"/>
                <a:cs typeface="+mn-ea"/>
                <a:sym typeface="Arial" panose="020B0604020202020204" pitchFamily="34" charset="0"/>
              </a:rPr>
              <a:t>Conclusion</a:t>
            </a:r>
            <a:endParaRPr lang="zh-CN" altLang="en-US" sz="3600" b="1" spc="100" dirty="0">
              <a:solidFill>
                <a:schemeClr val="tx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0" name="L 形 19"/>
          <p:cNvSpPr/>
          <p:nvPr/>
        </p:nvSpPr>
        <p:spPr>
          <a:xfrm rot="5400000">
            <a:off x="243608" y="100688"/>
            <a:ext cx="592510" cy="713966"/>
          </a:xfrm>
          <a:prstGeom prst="corne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535684" y="4827767"/>
            <a:ext cx="2704123" cy="0"/>
          </a:xfrm>
          <a:prstGeom prst="line">
            <a:avLst/>
          </a:prstGeom>
          <a:ln w="28575">
            <a:solidFill>
              <a:srgbClr val="D83C3C"/>
            </a:solidFill>
          </a:ln>
        </p:spPr>
        <p:style>
          <a:lnRef idx="3">
            <a:schemeClr val="accent3"/>
          </a:lnRef>
          <a:fillRef idx="0">
            <a:schemeClr val="accent3"/>
          </a:fillRef>
          <a:effectRef idx="2">
            <a:schemeClr val="accent3"/>
          </a:effectRef>
          <a:fontRef idx="minor">
            <a:schemeClr val="tx1"/>
          </a:fontRef>
        </p:style>
      </p:cxnSp>
      <p:cxnSp>
        <p:nvCxnSpPr>
          <p:cNvPr id="44" name="直接连接符 43"/>
          <p:cNvCxnSpPr/>
          <p:nvPr/>
        </p:nvCxnSpPr>
        <p:spPr>
          <a:xfrm>
            <a:off x="8913259" y="4823688"/>
            <a:ext cx="2704123" cy="0"/>
          </a:xfrm>
          <a:prstGeom prst="line">
            <a:avLst/>
          </a:prstGeom>
          <a:ln w="28575">
            <a:solidFill>
              <a:srgbClr val="D83C3C"/>
            </a:solidFill>
          </a:ln>
        </p:spPr>
        <p:style>
          <a:lnRef idx="3">
            <a:schemeClr val="accent3"/>
          </a:lnRef>
          <a:fillRef idx="0">
            <a:schemeClr val="accent3"/>
          </a:fillRef>
          <a:effectRef idx="2">
            <a:schemeClr val="accent3"/>
          </a:effectRef>
          <a:fontRef idx="minor">
            <a:schemeClr val="tx1"/>
          </a:fontRef>
        </p:style>
      </p:cxnSp>
      <p:cxnSp>
        <p:nvCxnSpPr>
          <p:cNvPr id="45" name="直接连接符 44"/>
          <p:cNvCxnSpPr/>
          <p:nvPr/>
        </p:nvCxnSpPr>
        <p:spPr>
          <a:xfrm>
            <a:off x="7759320" y="3218952"/>
            <a:ext cx="3517532" cy="0"/>
          </a:xfrm>
          <a:prstGeom prst="line">
            <a:avLst/>
          </a:prstGeom>
          <a:ln w="28575">
            <a:solidFill>
              <a:srgbClr val="D83C3C"/>
            </a:solidFill>
          </a:ln>
        </p:spPr>
        <p:style>
          <a:lnRef idx="3">
            <a:schemeClr val="accent3"/>
          </a:lnRef>
          <a:fillRef idx="0">
            <a:schemeClr val="accent3"/>
          </a:fillRef>
          <a:effectRef idx="2">
            <a:schemeClr val="accent3"/>
          </a:effectRef>
          <a:fontRef idx="minor">
            <a:schemeClr val="tx1"/>
          </a:fontRef>
        </p:style>
      </p:cxnSp>
      <p:sp>
        <p:nvSpPr>
          <p:cNvPr id="50" name="文本框 49"/>
          <p:cNvSpPr txBox="1"/>
          <p:nvPr/>
        </p:nvSpPr>
        <p:spPr>
          <a:xfrm>
            <a:off x="342271" y="2709702"/>
            <a:ext cx="3635482" cy="2031325"/>
          </a:xfrm>
          <a:prstGeom prst="rect">
            <a:avLst/>
          </a:prstGeom>
          <a:noFill/>
        </p:spPr>
        <p:txBody>
          <a:bodyPr wrap="square">
            <a:spAutoFit/>
          </a:bodyPr>
          <a:lstStyle/>
          <a:p>
            <a:r>
              <a:rPr lang="en-US" altLang="zh-CN" dirty="0">
                <a:solidFill>
                  <a:schemeClr val="tx1"/>
                </a:solidFill>
                <a:latin typeface="+mn-ea"/>
                <a:sym typeface="+mn-ea"/>
              </a:rPr>
              <a:t>• We design </a:t>
            </a:r>
            <a:r>
              <a:rPr lang="en-US" altLang="zh-CN" dirty="0" err="1">
                <a:solidFill>
                  <a:schemeClr val="tx1"/>
                </a:solidFill>
                <a:latin typeface="+mn-ea"/>
                <a:sym typeface="+mn-ea"/>
              </a:rPr>
              <a:t>RackCU</a:t>
            </a:r>
            <a:r>
              <a:rPr lang="en-US" altLang="zh-CN" dirty="0">
                <a:solidFill>
                  <a:schemeClr val="tx1"/>
                </a:solidFill>
                <a:latin typeface="+mn-ea"/>
                <a:sym typeface="+mn-ea"/>
              </a:rPr>
              <a:t>, an optimal rack-coordinated update solution that reaches the lower bound of the cross-rack update traffic. We also show that </a:t>
            </a:r>
            <a:r>
              <a:rPr lang="en-US" altLang="zh-CN" dirty="0" err="1">
                <a:solidFill>
                  <a:schemeClr val="tx1"/>
                </a:solidFill>
                <a:latin typeface="+mn-ea"/>
                <a:sym typeface="+mn-ea"/>
              </a:rPr>
              <a:t>RackCU</a:t>
            </a:r>
            <a:r>
              <a:rPr lang="en-US" altLang="zh-CN" dirty="0">
                <a:solidFill>
                  <a:schemeClr val="tx1"/>
                </a:solidFill>
                <a:latin typeface="+mn-ea"/>
                <a:sym typeface="+mn-ea"/>
              </a:rPr>
              <a:t> is a general design for different representative erasure codes.</a:t>
            </a:r>
            <a:endParaRPr lang="en-US" altLang="zh-CN" dirty="0">
              <a:solidFill>
                <a:schemeClr val="tx1"/>
              </a:solidFill>
              <a:latin typeface="+mn-ea"/>
              <a:sym typeface="+mn-ea"/>
            </a:endParaRPr>
          </a:p>
        </p:txBody>
      </p:sp>
      <p:sp>
        <p:nvSpPr>
          <p:cNvPr id="54" name="文本框 53"/>
          <p:cNvSpPr txBox="1"/>
          <p:nvPr/>
        </p:nvSpPr>
        <p:spPr>
          <a:xfrm>
            <a:off x="8812122" y="3367329"/>
            <a:ext cx="2878214" cy="1477328"/>
          </a:xfrm>
          <a:prstGeom prst="rect">
            <a:avLst/>
          </a:prstGeom>
          <a:noFill/>
        </p:spPr>
        <p:txBody>
          <a:bodyPr wrap="square">
            <a:spAutoFit/>
          </a:bodyPr>
          <a:lstStyle/>
          <a:p>
            <a:r>
              <a:rPr lang="en-US" altLang="zh-CN" dirty="0">
                <a:latin typeface="+mn-ea"/>
                <a:sym typeface="+mn-ea"/>
              </a:rPr>
              <a:t>• We propose a new rack-coordinated update mechanism that aims to significantly mitigates the cross-rack update traffic.</a:t>
            </a:r>
            <a:endParaRPr lang="en-US" altLang="zh-CN" dirty="0">
              <a:latin typeface="+mn-ea"/>
              <a:sym typeface="+mn-ea"/>
            </a:endParaRPr>
          </a:p>
        </p:txBody>
      </p:sp>
      <p:sp>
        <p:nvSpPr>
          <p:cNvPr id="57" name="矩形 56"/>
          <p:cNvSpPr/>
          <p:nvPr/>
        </p:nvSpPr>
        <p:spPr>
          <a:xfrm rot="16200000">
            <a:off x="9545959" y="-1635483"/>
            <a:ext cx="1010558" cy="4281525"/>
          </a:xfrm>
          <a:prstGeom prst="rect">
            <a:avLst/>
          </a:prstGeom>
          <a:solidFill>
            <a:srgbClr val="B01F24"/>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8" name="图片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8300" y="286398"/>
            <a:ext cx="1828773" cy="471228"/>
          </a:xfrm>
          <a:prstGeom prst="rect">
            <a:avLst/>
          </a:prstGeom>
          <a:effectLst/>
        </p:spPr>
      </p:pic>
      <p:pic>
        <p:nvPicPr>
          <p:cNvPr id="59" name="图片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24777" y="245517"/>
            <a:ext cx="646899" cy="552990"/>
          </a:xfrm>
          <a:prstGeom prst="rect">
            <a:avLst/>
          </a:prstGeom>
          <a:effectLst/>
        </p:spPr>
      </p:pic>
      <p:cxnSp>
        <p:nvCxnSpPr>
          <p:cNvPr id="7" name="直接连接符 6"/>
          <p:cNvCxnSpPr/>
          <p:nvPr/>
        </p:nvCxnSpPr>
        <p:spPr>
          <a:xfrm>
            <a:off x="0" y="991012"/>
            <a:ext cx="1133713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sp>
        <p:nvSpPr>
          <p:cNvPr id="3" name="文本框 2"/>
          <p:cNvSpPr txBox="1"/>
          <p:nvPr/>
        </p:nvSpPr>
        <p:spPr>
          <a:xfrm>
            <a:off x="7478011" y="1224399"/>
            <a:ext cx="4713989" cy="2031325"/>
          </a:xfrm>
          <a:prstGeom prst="rect">
            <a:avLst/>
          </a:prstGeom>
          <a:noFill/>
        </p:spPr>
        <p:txBody>
          <a:bodyPr wrap="square">
            <a:spAutoFit/>
          </a:bodyPr>
          <a:lstStyle/>
          <a:p>
            <a:r>
              <a:rPr lang="en-US" altLang="zh-CN" dirty="0">
                <a:solidFill>
                  <a:schemeClr val="tx1"/>
                </a:solidFill>
                <a:latin typeface="+mn-ea"/>
                <a:sym typeface="+mn-ea"/>
              </a:rPr>
              <a:t>•We implement a </a:t>
            </a:r>
            <a:r>
              <a:rPr lang="en-US" altLang="zh-CN" dirty="0" err="1">
                <a:solidFill>
                  <a:schemeClr val="tx1"/>
                </a:solidFill>
                <a:latin typeface="+mn-ea"/>
                <a:sym typeface="+mn-ea"/>
              </a:rPr>
              <a:t>RackCU</a:t>
            </a:r>
            <a:r>
              <a:rPr lang="en-US" altLang="zh-CN" dirty="0">
                <a:solidFill>
                  <a:schemeClr val="tx1"/>
                </a:solidFill>
                <a:latin typeface="+mn-ea"/>
                <a:sym typeface="+mn-ea"/>
              </a:rPr>
              <a:t> prototype and conduct tensive evaluation via both large-scale simulation </a:t>
            </a:r>
            <a:r>
              <a:rPr lang="en-US" altLang="zh-CN" dirty="0" err="1">
                <a:solidFill>
                  <a:schemeClr val="tx1"/>
                </a:solidFill>
                <a:latin typeface="+mn-ea"/>
                <a:sym typeface="+mn-ea"/>
              </a:rPr>
              <a:t>andAlibaba</a:t>
            </a:r>
            <a:r>
              <a:rPr lang="en-US" altLang="zh-CN" dirty="0">
                <a:solidFill>
                  <a:schemeClr val="tx1"/>
                </a:solidFill>
                <a:latin typeface="+mn-ea"/>
                <a:sym typeface="+mn-ea"/>
              </a:rPr>
              <a:t> Cloud Elastic Compute Service (ECS) </a:t>
            </a:r>
            <a:r>
              <a:rPr lang="en-US" altLang="zh-CN" dirty="0" err="1">
                <a:solidFill>
                  <a:schemeClr val="tx1"/>
                </a:solidFill>
                <a:latin typeface="+mn-ea"/>
                <a:sym typeface="+mn-ea"/>
              </a:rPr>
              <a:t>periments</a:t>
            </a:r>
            <a:r>
              <a:rPr lang="en-US" altLang="zh-CN" dirty="0">
                <a:solidFill>
                  <a:schemeClr val="tx1"/>
                </a:solidFill>
                <a:latin typeface="+mn-ea"/>
                <a:sym typeface="+mn-ea"/>
              </a:rPr>
              <a:t>, and show that </a:t>
            </a:r>
            <a:r>
              <a:rPr lang="en-US" altLang="zh-CN" dirty="0" err="1">
                <a:solidFill>
                  <a:schemeClr val="tx1"/>
                </a:solidFill>
                <a:latin typeface="+mn-ea"/>
                <a:sym typeface="+mn-ea"/>
              </a:rPr>
              <a:t>RackCU</a:t>
            </a:r>
            <a:r>
              <a:rPr lang="en-US" altLang="zh-CN" dirty="0">
                <a:solidFill>
                  <a:schemeClr val="tx1"/>
                </a:solidFill>
                <a:latin typeface="+mn-ea"/>
                <a:sym typeface="+mn-ea"/>
              </a:rPr>
              <a:t> reduces 22.1%-75.1% of cross-rack update traffic and hence increases 34.2%-292.6% of update throughput.</a:t>
            </a:r>
            <a:endParaRPr lang="en-US" altLang="zh-CN" dirty="0">
              <a:solidFill>
                <a:schemeClr val="tx1"/>
              </a:solidFill>
              <a:latin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4751294" y="920886"/>
            <a:ext cx="2563905" cy="701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34"/>
          <p:cNvSpPr/>
          <p:nvPr/>
        </p:nvSpPr>
        <p:spPr>
          <a:xfrm>
            <a:off x="4630262" y="391318"/>
            <a:ext cx="3032502"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zh-CN" altLang="en-US" sz="3600" b="1" spc="100" dirty="0">
                <a:solidFill>
                  <a:schemeClr val="tx1"/>
                </a:solidFill>
                <a:latin typeface="Arial" panose="020B0604020202020204" pitchFamily="34" charset="0"/>
                <a:ea typeface="微软雅黑" panose="020B0503020204020204" charset="-122"/>
                <a:cs typeface="+mn-ea"/>
                <a:sym typeface="Arial" panose="020B0604020202020204" pitchFamily="34" charset="0"/>
              </a:rPr>
              <a:t>结论与思考</a:t>
            </a:r>
            <a:endParaRPr lang="zh-CN" altLang="en-US" sz="3600" b="1" spc="100" dirty="0">
              <a:solidFill>
                <a:schemeClr val="tx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0" name="L 形 19"/>
          <p:cNvSpPr/>
          <p:nvPr/>
        </p:nvSpPr>
        <p:spPr>
          <a:xfrm rot="5400000">
            <a:off x="243608" y="100688"/>
            <a:ext cx="592510" cy="713966"/>
          </a:xfrm>
          <a:prstGeom prst="corne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rot="16200000">
            <a:off x="9545959" y="-1635483"/>
            <a:ext cx="1010558" cy="4281525"/>
          </a:xfrm>
          <a:prstGeom prst="rect">
            <a:avLst/>
          </a:prstGeom>
          <a:solidFill>
            <a:srgbClr val="B01F24"/>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8" name="图片 5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68300" y="286398"/>
            <a:ext cx="1828773" cy="471228"/>
          </a:xfrm>
          <a:prstGeom prst="rect">
            <a:avLst/>
          </a:prstGeom>
          <a:effectLst/>
        </p:spPr>
      </p:pic>
      <p:pic>
        <p:nvPicPr>
          <p:cNvPr id="59" name="图片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24777" y="245517"/>
            <a:ext cx="646899" cy="552990"/>
          </a:xfrm>
          <a:prstGeom prst="rect">
            <a:avLst/>
          </a:prstGeom>
          <a:effectLst/>
        </p:spPr>
      </p:pic>
      <p:cxnSp>
        <p:nvCxnSpPr>
          <p:cNvPr id="7" name="直接连接符 6"/>
          <p:cNvCxnSpPr/>
          <p:nvPr/>
        </p:nvCxnSpPr>
        <p:spPr>
          <a:xfrm>
            <a:off x="0" y="991012"/>
            <a:ext cx="1133713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sp>
        <p:nvSpPr>
          <p:cNvPr id="5" name="文本框 4"/>
          <p:cNvSpPr txBox="1"/>
          <p:nvPr/>
        </p:nvSpPr>
        <p:spPr>
          <a:xfrm>
            <a:off x="272562" y="1464641"/>
            <a:ext cx="10163907" cy="2306955"/>
          </a:xfrm>
          <a:prstGeom prst="rect">
            <a:avLst/>
          </a:prstGeom>
          <a:noFill/>
        </p:spPr>
        <p:txBody>
          <a:bodyPr wrap="square">
            <a:spAutoFit/>
          </a:bodyPr>
          <a:lstStyle/>
          <a:p>
            <a:r>
              <a:rPr lang="zh-CN" altLang="en-US" dirty="0">
                <a:solidFill>
                  <a:srgbClr val="FF0000"/>
                </a:solidFill>
              </a:rPr>
              <a:t>可以改进的地方：</a:t>
            </a:r>
            <a:r>
              <a:rPr lang="zh-CN" altLang="en-US" dirty="0"/>
              <a:t>可以仅需改进的地方改进的地方可以从模型的强假设中下手，比如机架内可以同时存放数据块和校验块；收集机架的选择在性能上可以进行优化，比如可以为多个，或者改成动态根据当下的性能来选择机架。通过以上的改变都可以使算法更加适应大量的实际应用。</a:t>
            </a:r>
            <a:endParaRPr lang="en-US" altLang="zh-CN" dirty="0"/>
          </a:p>
          <a:p>
            <a:endParaRPr lang="en-US" altLang="zh-CN" dirty="0"/>
          </a:p>
          <a:p>
            <a:endParaRPr lang="en-US" altLang="zh-CN" dirty="0"/>
          </a:p>
          <a:p>
            <a:r>
              <a:rPr lang="zh-CN" altLang="en-US" dirty="0"/>
              <a:t>文献参考文献：G. Gong, Z. Shen, S. Wu, X. Li and P. P. C. Lee, “Optimal Rack-Coordinated Updates in Erasure-Coded Data Centers,” IEEE INFOCOM 2021 - IEEE Conference on Computer Communications, 2021, pp. 1-10, doi: 10.1109/INFOCOM42981.2021.9488813.</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任意多边形: 形状 15"/>
          <p:cNvSpPr/>
          <p:nvPr/>
        </p:nvSpPr>
        <p:spPr>
          <a:xfrm rot="16200000">
            <a:off x="1181318" y="4358525"/>
            <a:ext cx="1318158" cy="3680791"/>
          </a:xfrm>
          <a:custGeom>
            <a:avLst/>
            <a:gdLst>
              <a:gd name="connsiteX0" fmla="*/ 1318158 w 1318158"/>
              <a:gd name="connsiteY0" fmla="*/ 1169821 h 3680791"/>
              <a:gd name="connsiteX1" fmla="*/ 138336 w 1318158"/>
              <a:gd name="connsiteY1" fmla="*/ 3589162 h 3680791"/>
              <a:gd name="connsiteX2" fmla="*/ 0 w 1318158"/>
              <a:gd name="connsiteY2" fmla="*/ 3680791 h 3680791"/>
              <a:gd name="connsiteX3" fmla="*/ 1 w 1318158"/>
              <a:gd name="connsiteY3" fmla="*/ 0 h 3680791"/>
              <a:gd name="connsiteX4" fmla="*/ 1092777 w 1318158"/>
              <a:gd name="connsiteY4" fmla="*/ 0 h 3680791"/>
              <a:gd name="connsiteX5" fmla="*/ 1107865 w 1318158"/>
              <a:gd name="connsiteY5" fmla="*/ 34150 h 3680791"/>
              <a:gd name="connsiteX6" fmla="*/ 1318158 w 1318158"/>
              <a:gd name="connsiteY6" fmla="*/ 1169821 h 3680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8158" h="3680791">
                <a:moveTo>
                  <a:pt x="1318158" y="1169821"/>
                </a:moveTo>
                <a:cubicBezTo>
                  <a:pt x="1318158" y="2176921"/>
                  <a:pt x="850156" y="3064844"/>
                  <a:pt x="138336" y="3589162"/>
                </a:cubicBezTo>
                <a:lnTo>
                  <a:pt x="0" y="3680791"/>
                </a:lnTo>
                <a:lnTo>
                  <a:pt x="1" y="0"/>
                </a:lnTo>
                <a:lnTo>
                  <a:pt x="1092777" y="0"/>
                </a:lnTo>
                <a:lnTo>
                  <a:pt x="1107865" y="34150"/>
                </a:lnTo>
                <a:cubicBezTo>
                  <a:pt x="1243278" y="383210"/>
                  <a:pt x="1318158" y="766981"/>
                  <a:pt x="1318158" y="1169821"/>
                </a:cubicBezTo>
                <a:close/>
              </a:path>
            </a:pathLst>
          </a:custGeom>
          <a:solidFill>
            <a:srgbClr val="D1252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5" name="矩形 4"/>
          <p:cNvSpPr/>
          <p:nvPr/>
        </p:nvSpPr>
        <p:spPr>
          <a:xfrm>
            <a:off x="-28821" y="1832655"/>
            <a:ext cx="12212806" cy="28286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2085" y="2529840"/>
            <a:ext cx="12098020" cy="1568450"/>
          </a:xfrm>
          <a:prstGeom prst="rect">
            <a:avLst/>
          </a:prstGeom>
          <a:noFill/>
          <a:ln>
            <a:noFill/>
          </a:ln>
          <a:effectLst>
            <a:softEdge rad="0"/>
          </a:effectLst>
        </p:spPr>
        <p:txBody>
          <a:bodyPr wrap="square" lIns="91440" tIns="45720" rIns="91440" bIns="45720">
            <a:spAutoFit/>
          </a:bodyPr>
          <a:lstStyle/>
          <a:p>
            <a:pPr algn="ctr"/>
            <a:r>
              <a:rPr lang="en-US" altLang="zh-CN" sz="9600" b="1" cap="none" spc="600" dirty="0">
                <a:ln w="9525">
                  <a:solidFill>
                    <a:srgbClr val="EBA2A4"/>
                  </a:solidFill>
                  <a:prstDash val="solid"/>
                </a:ln>
                <a:solidFill>
                  <a:srgbClr val="D94B4B"/>
                </a:solidFill>
                <a:effectLst>
                  <a:outerShdw blurRad="12700" dist="38100" dir="2700000" algn="tl" rotWithShape="0">
                    <a:schemeClr val="bg1">
                      <a:lumMod val="50000"/>
                    </a:schemeClr>
                  </a:outerShdw>
                </a:effectLst>
              </a:rPr>
              <a:t>Thank you</a:t>
            </a:r>
            <a:r>
              <a:rPr lang="zh-CN" altLang="en-US" sz="9600" b="1" cap="none" spc="600" dirty="0">
                <a:ln w="9525">
                  <a:solidFill>
                    <a:srgbClr val="EBA2A4"/>
                  </a:solidFill>
                  <a:prstDash val="solid"/>
                </a:ln>
                <a:solidFill>
                  <a:srgbClr val="D94B4B"/>
                </a:solidFill>
                <a:effectLst>
                  <a:outerShdw blurRad="12700" dist="38100" dir="2700000" algn="tl" rotWithShape="0">
                    <a:schemeClr val="bg1">
                      <a:lumMod val="50000"/>
                    </a:schemeClr>
                  </a:outerShdw>
                </a:effectLst>
              </a:rPr>
              <a:t>！</a:t>
            </a:r>
            <a:endParaRPr lang="zh-CN" altLang="en-US" sz="9600" b="1" cap="none" spc="600" dirty="0">
              <a:ln w="9525">
                <a:solidFill>
                  <a:srgbClr val="EBA2A4"/>
                </a:solidFill>
                <a:prstDash val="solid"/>
              </a:ln>
              <a:solidFill>
                <a:srgbClr val="D94B4B"/>
              </a:solidFill>
              <a:effectLst>
                <a:outerShdw blurRad="12700" dist="38100" dir="2700000" algn="tl" rotWithShape="0">
                  <a:schemeClr val="bg1">
                    <a:lumMod val="50000"/>
                  </a:schemeClr>
                </a:outerShdw>
              </a:effectLst>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1174" y="6172309"/>
            <a:ext cx="1990934" cy="513013"/>
          </a:xfrm>
          <a:prstGeom prst="rect">
            <a:avLst/>
          </a:prstGeom>
        </p:spPr>
      </p:pic>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361" y="6190424"/>
            <a:ext cx="552421" cy="472228"/>
          </a:xfrm>
          <a:prstGeom prst="rect">
            <a:avLst/>
          </a:prstGeom>
        </p:spPr>
      </p:pic>
      <p:pic>
        <p:nvPicPr>
          <p:cNvPr id="14" name="图片 13"/>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847828">
            <a:off x="6655532" y="-310866"/>
            <a:ext cx="3025455" cy="2355613"/>
          </a:xfrm>
          <a:prstGeom prst="rect">
            <a:avLst/>
          </a:prstGeom>
        </p:spPr>
      </p:pic>
      <p:pic>
        <p:nvPicPr>
          <p:cNvPr id="7" name="图片 6"/>
          <p:cNvPicPr>
            <a:picLocks noChangeAspect="1"/>
          </p:cNvPicPr>
          <p:nvPr/>
        </p:nvPicPr>
        <p:blipFill>
          <a:blip r:embed="rId5"/>
          <a:stretch>
            <a:fillRect/>
          </a:stretch>
        </p:blipFill>
        <p:spPr>
          <a:xfrm rot="16868086">
            <a:off x="924409" y="732723"/>
            <a:ext cx="2359356" cy="2347163"/>
          </a:xfrm>
          <a:prstGeom prst="rect">
            <a:avLst/>
          </a:prstGeom>
        </p:spPr>
      </p:pic>
      <p:pic>
        <p:nvPicPr>
          <p:cNvPr id="8" name="图片 7"/>
          <p:cNvPicPr>
            <a:picLocks noChangeAspect="1"/>
          </p:cNvPicPr>
          <p:nvPr/>
        </p:nvPicPr>
        <p:blipFill>
          <a:blip r:embed="rId6"/>
          <a:stretch>
            <a:fillRect/>
          </a:stretch>
        </p:blipFill>
        <p:spPr>
          <a:xfrm>
            <a:off x="8463667" y="3821482"/>
            <a:ext cx="4035902" cy="406638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21"/>
          <p:cNvSpPr/>
          <p:nvPr/>
        </p:nvSpPr>
        <p:spPr>
          <a:xfrm>
            <a:off x="0" y="65405"/>
            <a:ext cx="1870710" cy="2781300"/>
          </a:xfrm>
          <a:custGeom>
            <a:avLst/>
            <a:gdLst>
              <a:gd name="connsiteX0" fmla="*/ 284837 w 1675487"/>
              <a:gd name="connsiteY0" fmla="*/ 0 h 2781300"/>
              <a:gd name="connsiteX1" fmla="*/ 1675487 w 1675487"/>
              <a:gd name="connsiteY1" fmla="*/ 1390650 h 2781300"/>
              <a:gd name="connsiteX2" fmla="*/ 284837 w 1675487"/>
              <a:gd name="connsiteY2" fmla="*/ 2781300 h 2781300"/>
              <a:gd name="connsiteX3" fmla="*/ 4573 w 1675487"/>
              <a:gd name="connsiteY3" fmla="*/ 2753047 h 2781300"/>
              <a:gd name="connsiteX4" fmla="*/ 0 w 1675487"/>
              <a:gd name="connsiteY4" fmla="*/ 2751872 h 2781300"/>
              <a:gd name="connsiteX5" fmla="*/ 0 w 1675487"/>
              <a:gd name="connsiteY5" fmla="*/ 29429 h 2781300"/>
              <a:gd name="connsiteX6" fmla="*/ 4573 w 1675487"/>
              <a:gd name="connsiteY6" fmla="*/ 28253 h 2781300"/>
              <a:gd name="connsiteX7" fmla="*/ 284837 w 1675487"/>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87" h="2781300">
                <a:moveTo>
                  <a:pt x="284837" y="0"/>
                </a:moveTo>
                <a:cubicBezTo>
                  <a:pt x="1052872" y="0"/>
                  <a:pt x="1675487" y="622615"/>
                  <a:pt x="1675487" y="1390650"/>
                </a:cubicBezTo>
                <a:cubicBezTo>
                  <a:pt x="1675487" y="2158685"/>
                  <a:pt x="1052872" y="2781300"/>
                  <a:pt x="284837" y="2781300"/>
                </a:cubicBezTo>
                <a:cubicBezTo>
                  <a:pt x="188833" y="2781300"/>
                  <a:pt x="95101" y="2771572"/>
                  <a:pt x="4573" y="2753047"/>
                </a:cubicBezTo>
                <a:lnTo>
                  <a:pt x="0" y="2751872"/>
                </a:lnTo>
                <a:lnTo>
                  <a:pt x="0" y="29429"/>
                </a:lnTo>
                <a:lnTo>
                  <a:pt x="4573" y="28253"/>
                </a:lnTo>
                <a:cubicBezTo>
                  <a:pt x="95101" y="9729"/>
                  <a:pt x="188833" y="0"/>
                  <a:pt x="284837"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2800" b="1" dirty="0">
              <a:solidFill>
                <a:schemeClr val="bg1"/>
              </a:solidFill>
              <a:latin typeface="微软雅黑" panose="020B0503020204020204" charset="-122"/>
              <a:ea typeface="微软雅黑" panose="020B0503020204020204" charset="-122"/>
              <a:cs typeface="+mn-ea"/>
              <a:sym typeface="+mn-lt"/>
            </a:endParaRPr>
          </a:p>
          <a:p>
            <a:pPr algn="ctr"/>
            <a:r>
              <a:rPr lang="en-US" altLang="zh-CN" sz="2800" b="1" dirty="0">
                <a:solidFill>
                  <a:schemeClr val="bg1"/>
                </a:solidFill>
                <a:latin typeface="微软雅黑" panose="020B0503020204020204" charset="-122"/>
                <a:ea typeface="微软雅黑" panose="020B0503020204020204" charset="-122"/>
                <a:cs typeface="+mn-ea"/>
                <a:sym typeface="+mn-lt"/>
              </a:rPr>
              <a:t>I</a:t>
            </a:r>
            <a:r>
              <a:rPr lang="en-US" altLang="zh-CN" sz="2800" b="1" dirty="0">
                <a:solidFill>
                  <a:schemeClr val="bg1"/>
                </a:solidFill>
                <a:latin typeface="微软雅黑" panose="020B0503020204020204" charset="-122"/>
                <a:ea typeface="微软雅黑" panose="020B0503020204020204" charset="-122"/>
                <a:cs typeface="+mn-ea"/>
                <a:sym typeface="+mn-lt"/>
              </a:rPr>
              <a:t>ntro-duce</a:t>
            </a:r>
            <a:endParaRPr lang="en-US" altLang="zh-CN" sz="2800" b="1" dirty="0">
              <a:solidFill>
                <a:schemeClr val="bg1"/>
              </a:solidFill>
              <a:latin typeface="微软雅黑" panose="020B0503020204020204" charset="-122"/>
              <a:ea typeface="微软雅黑" panose="020B0503020204020204" charset="-122"/>
              <a:cs typeface="+mn-ea"/>
              <a:sym typeface="+mn-lt"/>
            </a:endParaRPr>
          </a:p>
        </p:txBody>
      </p:sp>
      <p:sp>
        <p:nvSpPr>
          <p:cNvPr id="5" name="文本框 4"/>
          <p:cNvSpPr txBox="1"/>
          <p:nvPr/>
        </p:nvSpPr>
        <p:spPr>
          <a:xfrm>
            <a:off x="2150110" y="1668780"/>
            <a:ext cx="8641715" cy="1476375"/>
          </a:xfrm>
          <a:prstGeom prst="rect">
            <a:avLst/>
          </a:prstGeom>
          <a:noFill/>
        </p:spPr>
        <p:txBody>
          <a:bodyPr wrap="square" rtlCol="0">
            <a:spAutoFit/>
          </a:bodyPr>
          <a:p>
            <a:r>
              <a:rPr lang="en-US" altLang="zh-CN"/>
              <a:t>        </a:t>
            </a:r>
            <a:r>
              <a:rPr lang="zh-CN" altLang="en-US" dirty="0">
                <a:sym typeface="+mn-ea"/>
              </a:rPr>
              <a:t>纠删码在当今的数据中心中被广泛应用，以解决普遍存在的故障，但它为进行校验更新很容易引起大量的跨机架通信流量。在本文中，提出了一种新的机架协同更新机制来减少跨机架的更新流量，并通过大量</a:t>
            </a:r>
            <a:r>
              <a:rPr lang="zh-CN" altLang="en-US" dirty="0">
                <a:sym typeface="+mn-ea"/>
              </a:rPr>
              <a:t>的仿真和真实</a:t>
            </a:r>
            <a:r>
              <a:rPr lang="zh-CN" altLang="en-US" dirty="0">
                <a:sym typeface="+mn-ea"/>
              </a:rPr>
              <a:t>阿里云数据中心实验进行了评估，结果表明</a:t>
            </a:r>
            <a:r>
              <a:rPr lang="zh-CN" altLang="en-US" dirty="0" err="1">
                <a:sym typeface="+mn-ea"/>
              </a:rPr>
              <a:t>本机制</a:t>
            </a:r>
            <a:r>
              <a:rPr lang="zh-CN" altLang="en-US" dirty="0">
                <a:sym typeface="+mn-ea"/>
              </a:rPr>
              <a:t>可以减少</a:t>
            </a:r>
            <a:r>
              <a:rPr lang="en-US" altLang="zh-CN" dirty="0">
                <a:sym typeface="+mn-ea"/>
              </a:rPr>
              <a:t>22.1%-75.1%</a:t>
            </a:r>
            <a:r>
              <a:rPr lang="zh-CN" altLang="en-US" dirty="0">
                <a:sym typeface="+mn-ea"/>
              </a:rPr>
              <a:t>的跨机架更新流量，从而提高</a:t>
            </a:r>
            <a:r>
              <a:rPr lang="en-US" altLang="zh-CN" dirty="0">
                <a:sym typeface="+mn-ea"/>
              </a:rPr>
              <a:t>34.2%-292.6%</a:t>
            </a:r>
            <a:r>
              <a:rPr lang="zh-CN" altLang="en-US" dirty="0">
                <a:sym typeface="+mn-ea"/>
              </a:rPr>
              <a:t>的更新吞吐量。</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直接连接符 20"/>
          <p:cNvCxnSpPr/>
          <p:nvPr/>
        </p:nvCxnSpPr>
        <p:spPr>
          <a:xfrm>
            <a:off x="0" y="991012"/>
            <a:ext cx="1133713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sp>
        <p:nvSpPr>
          <p:cNvPr id="8" name="矩形 7"/>
          <p:cNvSpPr/>
          <p:nvPr/>
        </p:nvSpPr>
        <p:spPr>
          <a:xfrm>
            <a:off x="1" y="1313978"/>
            <a:ext cx="12191999" cy="4646297"/>
          </a:xfrm>
          <a:prstGeom prst="rect">
            <a:avLst/>
          </a:prstGeom>
          <a:solidFill>
            <a:schemeClr val="bg1">
              <a:lumMod val="75000"/>
              <a:alpha val="14000"/>
            </a:schemeClr>
          </a:solidFill>
          <a:ln>
            <a:solidFill>
              <a:srgbClr val="C00000">
                <a:alpha val="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pic>
        <p:nvPicPr>
          <p:cNvPr id="2" name="图片 1"/>
          <p:cNvPicPr>
            <a:picLocks noChangeAspect="1"/>
          </p:cNvPicPr>
          <p:nvPr/>
        </p:nvPicPr>
        <p:blipFill rotWithShape="1">
          <a:blip r:embed="rId1" cstate="print">
            <a:extLst>
              <a:ext uri="{BEBA8EAE-BF5A-486C-A8C5-ECC9F3942E4B}">
                <a14:imgProps xmlns:a14="http://schemas.microsoft.com/office/drawing/2010/main">
                  <a14:imgLayer r:embed="rId2">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847828">
            <a:off x="10440148" y="-396155"/>
            <a:ext cx="2193239" cy="1707651"/>
          </a:xfrm>
          <a:prstGeom prst="rect">
            <a:avLst/>
          </a:prstGeom>
        </p:spPr>
      </p:pic>
      <p:sp>
        <p:nvSpPr>
          <p:cNvPr id="14" name="文本框 13"/>
          <p:cNvSpPr txBox="1"/>
          <p:nvPr/>
        </p:nvSpPr>
        <p:spPr>
          <a:xfrm>
            <a:off x="980046" y="1613062"/>
            <a:ext cx="9888599" cy="461665"/>
          </a:xfrm>
          <a:prstGeom prst="rect">
            <a:avLst/>
          </a:prstGeom>
          <a:noFill/>
        </p:spPr>
        <p:txBody>
          <a:bodyPr wrap="square" rtlCol="0">
            <a:spAutoFit/>
          </a:bodyPr>
          <a:lstStyle/>
          <a:p>
            <a:pPr algn="just"/>
            <a:r>
              <a:rPr lang="en-US" altLang="zh-CN" sz="2400" dirty="0">
                <a:latin typeface="+mn-ea"/>
                <a:sym typeface="+mn-ea"/>
              </a:rPr>
              <a:t>Data Center</a:t>
            </a:r>
            <a:endParaRPr lang="en-US" altLang="zh-CN" sz="2400" dirty="0">
              <a:latin typeface="+mn-ea"/>
              <a:sym typeface="+mn-ea"/>
            </a:endParaRPr>
          </a:p>
        </p:txBody>
      </p:sp>
      <p:sp>
        <p:nvSpPr>
          <p:cNvPr id="12" name="矩形 11"/>
          <p:cNvSpPr/>
          <p:nvPr/>
        </p:nvSpPr>
        <p:spPr>
          <a:xfrm>
            <a:off x="-331172" y="406237"/>
            <a:ext cx="5436115" cy="584775"/>
          </a:xfrm>
          <a:prstGeom prst="rect">
            <a:avLst/>
          </a:prstGeom>
          <a:noFill/>
        </p:spPr>
        <p:txBody>
          <a:bodyPr wrap="squar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 </a:t>
            </a:r>
            <a:r>
              <a:rPr lang="zh-CN" altLang="en-US" sz="3200" dirty="0">
                <a:ln w="0"/>
                <a:effectLst>
                  <a:outerShdw blurRad="38100" dist="19050" dir="2700000" algn="tl" rotWithShape="0">
                    <a:schemeClr val="dk1">
                      <a:alpha val="40000"/>
                    </a:schemeClr>
                  </a:outerShdw>
                </a:effectLst>
              </a:rPr>
              <a:t>背景</a:t>
            </a:r>
            <a:r>
              <a:rPr lang="en-US" altLang="zh-CN" sz="3200" dirty="0">
                <a:ln w="0"/>
                <a:effectLst>
                  <a:outerShdw blurRad="38100" dist="19050" dir="2700000" algn="tl" rotWithShape="0">
                    <a:schemeClr val="dk1">
                      <a:alpha val="40000"/>
                    </a:schemeClr>
                  </a:outerShdw>
                </a:effectLst>
              </a:rPr>
              <a:t>-</a:t>
            </a:r>
            <a:r>
              <a:rPr lang="zh-CN" altLang="en-US" sz="3200" dirty="0">
                <a:ln w="0"/>
                <a:effectLst>
                  <a:outerShdw blurRad="38100" dist="19050" dir="2700000" algn="tl" rotWithShape="0">
                    <a:schemeClr val="dk1">
                      <a:alpha val="40000"/>
                    </a:schemeClr>
                  </a:outerShdw>
                </a:effectLst>
              </a:rPr>
              <a:t>概念介绍</a:t>
            </a:r>
            <a:endParaRPr lang="zh-CN" altLang="en-US" sz="3200" dirty="0">
              <a:ln w="0"/>
              <a:solidFill>
                <a:srgbClr val="CF2B2B"/>
              </a:solidFill>
              <a:effectLst>
                <a:outerShdw blurRad="38100" dist="19050" dir="2700000" algn="tl" rotWithShape="0">
                  <a:schemeClr val="dk1">
                    <a:alpha val="40000"/>
                  </a:schemeClr>
                </a:outerShdw>
              </a:effectLst>
            </a:endParaRPr>
          </a:p>
        </p:txBody>
      </p:sp>
      <p:sp>
        <p:nvSpPr>
          <p:cNvPr id="15" name="矩形 14"/>
          <p:cNvSpPr/>
          <p:nvPr/>
        </p:nvSpPr>
        <p:spPr>
          <a:xfrm rot="16200000">
            <a:off x="1635483" y="4256255"/>
            <a:ext cx="1010558" cy="4281525"/>
          </a:xfrm>
          <a:prstGeom prst="rect">
            <a:avLst/>
          </a:prstGeom>
          <a:solidFill>
            <a:srgbClr val="B01F2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824" y="6178136"/>
            <a:ext cx="1828773" cy="471228"/>
          </a:xfrm>
          <a:prstGeom prst="rect">
            <a:avLst/>
          </a:prstGeom>
        </p:spPr>
      </p:pic>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301" y="6137255"/>
            <a:ext cx="646899" cy="552990"/>
          </a:xfrm>
          <a:prstGeom prst="rect">
            <a:avLst/>
          </a:prstGeom>
        </p:spPr>
      </p:pic>
      <p:sp>
        <p:nvSpPr>
          <p:cNvPr id="19" name="L 形 18"/>
          <p:cNvSpPr/>
          <p:nvPr/>
        </p:nvSpPr>
        <p:spPr>
          <a:xfrm rot="5400000">
            <a:off x="243608" y="100688"/>
            <a:ext cx="592510" cy="713966"/>
          </a:xfrm>
          <a:prstGeom prst="corne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1079917" y="6353485"/>
            <a:ext cx="1433991" cy="1433991"/>
          </a:xfrm>
          <a:prstGeom prst="ellipse">
            <a:avLst/>
          </a:prstGeom>
          <a:solidFill>
            <a:srgbClr val="D9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rotWithShape="1">
          <a:blip r:embed="rId5" cstate="print">
            <a:extLst>
              <a:ext uri="{28A0092B-C50C-407E-A947-70E740481C1C}">
                <a14:useLocalDpi xmlns:a14="http://schemas.microsoft.com/office/drawing/2010/main" val="0"/>
              </a:ext>
            </a:extLst>
          </a:blip>
          <a:srcRect l="7960" t="14362" r="52214" b="37393"/>
          <a:stretch>
            <a:fillRect/>
          </a:stretch>
        </p:blipFill>
        <p:spPr>
          <a:xfrm rot="576472" flipV="1">
            <a:off x="10118171" y="5786870"/>
            <a:ext cx="934792" cy="848990"/>
          </a:xfrm>
          <a:prstGeom prst="rect">
            <a:avLst/>
          </a:prstGeom>
        </p:spPr>
      </p:pic>
      <p:pic>
        <p:nvPicPr>
          <p:cNvPr id="7" name="图片 6"/>
          <p:cNvPicPr>
            <a:picLocks noChangeAspect="1"/>
          </p:cNvPicPr>
          <p:nvPr/>
        </p:nvPicPr>
        <p:blipFill rotWithShape="1">
          <a:blip r:embed="rId6" cstate="print">
            <a:extLst>
              <a:ext uri="{28A0092B-C50C-407E-A947-70E740481C1C}">
                <a14:useLocalDpi xmlns:a14="http://schemas.microsoft.com/office/drawing/2010/main" val="0"/>
              </a:ext>
            </a:extLst>
          </a:blip>
          <a:srcRect l="8442" t="12950" r="53367" b="37778"/>
          <a:stretch>
            <a:fillRect/>
          </a:stretch>
        </p:blipFill>
        <p:spPr>
          <a:xfrm rot="1984408">
            <a:off x="11161731" y="5390831"/>
            <a:ext cx="803564" cy="777251"/>
          </a:xfrm>
          <a:prstGeom prst="rect">
            <a:avLst/>
          </a:prstGeom>
        </p:spPr>
      </p:pic>
      <p:pic>
        <p:nvPicPr>
          <p:cNvPr id="3" name="图片 2"/>
          <p:cNvPicPr>
            <a:picLocks noChangeAspect="1"/>
          </p:cNvPicPr>
          <p:nvPr/>
        </p:nvPicPr>
        <p:blipFill>
          <a:blip r:embed="rId7"/>
          <a:stretch>
            <a:fillRect/>
          </a:stretch>
        </p:blipFill>
        <p:spPr>
          <a:xfrm rot="291396">
            <a:off x="10285321" y="691044"/>
            <a:ext cx="563829" cy="484435"/>
          </a:xfrm>
          <a:prstGeom prst="rect">
            <a:avLst/>
          </a:prstGeom>
        </p:spPr>
      </p:pic>
      <p:sp>
        <p:nvSpPr>
          <p:cNvPr id="4" name="文本框 3"/>
          <p:cNvSpPr txBox="1"/>
          <p:nvPr/>
        </p:nvSpPr>
        <p:spPr>
          <a:xfrm>
            <a:off x="980045" y="2566020"/>
            <a:ext cx="9888599" cy="461665"/>
          </a:xfrm>
          <a:prstGeom prst="rect">
            <a:avLst/>
          </a:prstGeom>
          <a:noFill/>
        </p:spPr>
        <p:txBody>
          <a:bodyPr wrap="square" rtlCol="0">
            <a:spAutoFit/>
          </a:bodyPr>
          <a:lstStyle/>
          <a:p>
            <a:pPr algn="just"/>
            <a:r>
              <a:rPr lang="en-US" altLang="zh-CN" sz="2400" dirty="0">
                <a:latin typeface="+mn-ea"/>
                <a:sym typeface="+mn-ea"/>
              </a:rPr>
              <a:t>Erasure Coding</a:t>
            </a:r>
            <a:endParaRPr lang="en-US" altLang="zh-CN" sz="2400" dirty="0">
              <a:latin typeface="+mn-ea"/>
              <a:sym typeface="+mn-ea"/>
            </a:endParaRPr>
          </a:p>
        </p:txBody>
      </p:sp>
      <p:sp>
        <p:nvSpPr>
          <p:cNvPr id="5" name="文本框 4"/>
          <p:cNvSpPr txBox="1"/>
          <p:nvPr/>
        </p:nvSpPr>
        <p:spPr>
          <a:xfrm>
            <a:off x="980045" y="3817379"/>
            <a:ext cx="9888599" cy="461665"/>
          </a:xfrm>
          <a:prstGeom prst="rect">
            <a:avLst/>
          </a:prstGeom>
          <a:noFill/>
        </p:spPr>
        <p:txBody>
          <a:bodyPr wrap="square" rtlCol="0">
            <a:spAutoFit/>
          </a:bodyPr>
          <a:lstStyle/>
          <a:p>
            <a:pPr algn="just"/>
            <a:r>
              <a:rPr lang="en-US" altLang="zh-CN" sz="2400" dirty="0">
                <a:latin typeface="+mn-ea"/>
                <a:sym typeface="+mn-ea"/>
              </a:rPr>
              <a:t>Parity Update in Erasure Coding</a:t>
            </a:r>
            <a:endParaRPr lang="en-US" altLang="zh-CN" sz="2400" dirty="0">
              <a:latin typeface="+mn-ea"/>
              <a:sym typeface="+mn-ea"/>
            </a:endParaRPr>
          </a:p>
        </p:txBody>
      </p:sp>
      <p:sp>
        <p:nvSpPr>
          <p:cNvPr id="9" name="文本框 8"/>
          <p:cNvSpPr txBox="1"/>
          <p:nvPr/>
        </p:nvSpPr>
        <p:spPr>
          <a:xfrm>
            <a:off x="980044" y="4865518"/>
            <a:ext cx="9888599" cy="461665"/>
          </a:xfrm>
          <a:prstGeom prst="rect">
            <a:avLst/>
          </a:prstGeom>
          <a:noFill/>
        </p:spPr>
        <p:txBody>
          <a:bodyPr wrap="square" rtlCol="0">
            <a:spAutoFit/>
          </a:bodyPr>
          <a:lstStyle/>
          <a:p>
            <a:pPr algn="just"/>
            <a:r>
              <a:rPr lang="en-US" altLang="zh-CN" sz="2400" dirty="0">
                <a:latin typeface="+mn-ea"/>
                <a:sym typeface="+mn-ea"/>
              </a:rPr>
              <a:t>Parity Update in Erasure-Coded Data Centers</a:t>
            </a:r>
            <a:endParaRPr lang="en-US" altLang="zh-CN" sz="2400" dirty="0">
              <a:latin typeface="+mn-ea"/>
              <a:sym typeface="+mn-ea"/>
            </a:endParaRPr>
          </a:p>
        </p:txBody>
      </p:sp>
      <p:sp>
        <p:nvSpPr>
          <p:cNvPr id="11" name="椭圆 10"/>
          <p:cNvSpPr/>
          <p:nvPr/>
        </p:nvSpPr>
        <p:spPr>
          <a:xfrm>
            <a:off x="219329" y="1526908"/>
            <a:ext cx="677515" cy="651753"/>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1</a:t>
            </a:r>
            <a:endParaRPr lang="en-US" altLang="zh-CN" sz="3200" b="1" dirty="0">
              <a:solidFill>
                <a:srgbClr val="25557A"/>
              </a:solidFill>
              <a:latin typeface="微软雅黑" panose="020B0503020204020204" charset="-122"/>
              <a:ea typeface="微软雅黑" panose="020B0503020204020204" charset="-122"/>
            </a:endParaRPr>
          </a:p>
        </p:txBody>
      </p:sp>
      <p:sp>
        <p:nvSpPr>
          <p:cNvPr id="13" name="椭圆 12"/>
          <p:cNvSpPr/>
          <p:nvPr/>
        </p:nvSpPr>
        <p:spPr>
          <a:xfrm>
            <a:off x="201105" y="2461221"/>
            <a:ext cx="677515" cy="651753"/>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2</a:t>
            </a:r>
            <a:endParaRPr lang="en-US" altLang="zh-CN" sz="3200" b="1" dirty="0">
              <a:solidFill>
                <a:srgbClr val="25557A"/>
              </a:solidFill>
              <a:latin typeface="微软雅黑" panose="020B0503020204020204" charset="-122"/>
              <a:ea typeface="微软雅黑" panose="020B0503020204020204" charset="-122"/>
            </a:endParaRPr>
          </a:p>
        </p:txBody>
      </p:sp>
      <p:sp>
        <p:nvSpPr>
          <p:cNvPr id="17" name="椭圆 16"/>
          <p:cNvSpPr/>
          <p:nvPr/>
        </p:nvSpPr>
        <p:spPr>
          <a:xfrm>
            <a:off x="206820" y="3711922"/>
            <a:ext cx="677515" cy="651753"/>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3</a:t>
            </a:r>
            <a:endParaRPr lang="en-US" altLang="zh-CN" sz="3200" b="1" dirty="0">
              <a:solidFill>
                <a:srgbClr val="25557A"/>
              </a:solidFill>
              <a:latin typeface="微软雅黑" panose="020B0503020204020204" charset="-122"/>
              <a:ea typeface="微软雅黑" panose="020B0503020204020204" charset="-122"/>
            </a:endParaRPr>
          </a:p>
        </p:txBody>
      </p:sp>
      <p:sp>
        <p:nvSpPr>
          <p:cNvPr id="18" name="椭圆 17"/>
          <p:cNvSpPr/>
          <p:nvPr/>
        </p:nvSpPr>
        <p:spPr>
          <a:xfrm>
            <a:off x="206820" y="4725909"/>
            <a:ext cx="677515" cy="651753"/>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4</a:t>
            </a:r>
            <a:endParaRPr lang="en-US" altLang="zh-CN" sz="3200" b="1" dirty="0">
              <a:solidFill>
                <a:srgbClr val="25557A"/>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3248660" y="2437130"/>
            <a:ext cx="6442075" cy="4314190"/>
          </a:xfrm>
          <a:prstGeom prst="rect">
            <a:avLst/>
          </a:prstGeom>
        </p:spPr>
      </p:pic>
      <p:sp>
        <p:nvSpPr>
          <p:cNvPr id="5" name="文本框 4"/>
          <p:cNvSpPr txBox="1"/>
          <p:nvPr/>
        </p:nvSpPr>
        <p:spPr>
          <a:xfrm>
            <a:off x="984250" y="978535"/>
            <a:ext cx="9807575" cy="1753235"/>
          </a:xfrm>
          <a:prstGeom prst="rect">
            <a:avLst/>
          </a:prstGeom>
          <a:noFill/>
        </p:spPr>
        <p:txBody>
          <a:bodyPr wrap="square" rtlCol="0">
            <a:spAutoFit/>
          </a:bodyPr>
          <a:p>
            <a:r>
              <a:rPr lang="en-US" altLang="zh-CN"/>
              <a:t>        </a:t>
            </a:r>
            <a:endParaRPr lang="en-US" altLang="zh-CN"/>
          </a:p>
          <a:p>
            <a:r>
              <a:rPr lang="en-US" altLang="zh-CN"/>
              <a:t>       </a:t>
            </a:r>
            <a:r>
              <a:rPr lang="zh-CN" altLang="en-US"/>
              <a:t>文中聚焦于具有两层分层架构的数据中心，在该架构中，首先将一群节点组织到一个机架中，多个机架通过网络核心(即聚合和核心交换机)进一步互连。图1描述了一个有四个机架的数据中心，每个机架包括四个节点。分层结构导致了带宽差异现象，也就是说，由于在同一机架内的节点之间共享和激烈竞争，跨机架带宽通常只是机架内带宽的一小部分。更糟糕的是，因为一些需要</a:t>
            </a:r>
            <a:r>
              <a:rPr lang="zh-CN" altLang="en-US">
                <a:sym typeface="+mn-ea"/>
              </a:rPr>
              <a:t>多个机架的</a:t>
            </a:r>
            <a:r>
              <a:rPr lang="zh-CN" altLang="en-US">
                <a:sym typeface="+mn-ea"/>
              </a:rPr>
              <a:t>大型</a:t>
            </a:r>
            <a:r>
              <a:rPr lang="zh-CN" altLang="en-US">
                <a:sym typeface="+mn-ea"/>
              </a:rPr>
              <a:t>作业出现，使得</a:t>
            </a:r>
            <a:r>
              <a:rPr lang="zh-CN" altLang="en-US"/>
              <a:t>跨机架通信急剧增长。</a:t>
            </a:r>
            <a:endParaRPr lang="zh-CN" altLang="en-US"/>
          </a:p>
        </p:txBody>
      </p:sp>
      <p:cxnSp>
        <p:nvCxnSpPr>
          <p:cNvPr id="21" name="直接连接符 20"/>
          <p:cNvCxnSpPr/>
          <p:nvPr/>
        </p:nvCxnSpPr>
        <p:spPr>
          <a:xfrm>
            <a:off x="0" y="991012"/>
            <a:ext cx="1133713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sp>
        <p:nvSpPr>
          <p:cNvPr id="4" name="矩形 3"/>
          <p:cNvSpPr/>
          <p:nvPr/>
        </p:nvSpPr>
        <p:spPr>
          <a:xfrm>
            <a:off x="793750" y="406400"/>
            <a:ext cx="9930130" cy="583565"/>
          </a:xfrm>
          <a:prstGeom prst="rect">
            <a:avLst/>
          </a:prstGeom>
          <a:noFill/>
        </p:spPr>
        <p:txBody>
          <a:bodyPr wrap="square" lIns="91440" tIns="45720" rIns="91440" bIns="45720">
            <a:spAutoFit/>
          </a:bodyPr>
          <a:p>
            <a:pPr algn="l"/>
            <a:r>
              <a:rPr sz="3200" dirty="0">
                <a:ln w="0"/>
                <a:effectLst>
                  <a:outerShdw blurRad="38100" dist="19050" dir="2700000" algn="tl" rotWithShape="0">
                    <a:schemeClr val="dk1">
                      <a:alpha val="40000"/>
                    </a:schemeClr>
                  </a:outerShdw>
                </a:effectLst>
              </a:rPr>
              <a:t>Data Center</a:t>
            </a:r>
            <a:endParaRPr sz="3200" dirty="0">
              <a:ln w="0"/>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54405" y="1019175"/>
            <a:ext cx="9837420" cy="3415030"/>
          </a:xfrm>
          <a:prstGeom prst="rect">
            <a:avLst/>
          </a:prstGeom>
          <a:noFill/>
        </p:spPr>
        <p:txBody>
          <a:bodyPr wrap="square" rtlCol="0">
            <a:spAutoFit/>
          </a:bodyPr>
          <a:p>
            <a:r>
              <a:rPr lang="en-US" altLang="zh-CN"/>
              <a:t>       </a:t>
            </a:r>
            <a:endParaRPr lang="en-US" altLang="zh-CN"/>
          </a:p>
          <a:p>
            <a:r>
              <a:rPr lang="en-US" altLang="zh-CN"/>
              <a:t>       </a:t>
            </a:r>
            <a:r>
              <a:rPr lang="zh-CN" altLang="en-US"/>
              <a:t>纠删码通常由两个参数(简单地说是k和m)来配置，以平衡存储开销和容错能力。在高级别上，纠删码使用编码操作(产生冗余数据)和</a:t>
            </a:r>
            <a:r>
              <a:rPr lang="zh-CN" altLang="en-US"/>
              <a:t>解码操作(恢复原始数据)。</a:t>
            </a:r>
            <a:endParaRPr lang="zh-CN" altLang="en-US"/>
          </a:p>
          <a:p>
            <a:r>
              <a:rPr lang="zh-CN" altLang="en-US"/>
              <a:t> </a:t>
            </a:r>
            <a:r>
              <a:rPr lang="en-US" altLang="zh-CN"/>
              <a:t>       </a:t>
            </a:r>
            <a:r>
              <a:rPr lang="zh-CN" altLang="en-US"/>
              <a:t>在编码阶段，纠删码对k个数据组块进行编码，通过伽罗瓦有限域上的算法生成额外的</a:t>
            </a:r>
            <a:r>
              <a:rPr lang="en-US" altLang="zh-CN"/>
              <a:t>m</a:t>
            </a:r>
            <a:r>
              <a:rPr lang="zh-CN" altLang="en-US"/>
              <a:t>个校验组块。这些k + m块编码在一起共同构成一个条带，保证一个条带内k + m个块中的任何k个足以再现原始k个数据块。换句话说，</a:t>
            </a:r>
            <a:r>
              <a:rPr lang="zh-CN" altLang="en-US"/>
              <a:t>纠删码可以容忍每个条带内的任何区块内故障。因此，通过将每个条带的k + m个块分布在k + </a:t>
            </a:r>
            <a:r>
              <a:rPr lang="en-US" altLang="zh-CN"/>
              <a:t>m</a:t>
            </a:r>
            <a:r>
              <a:rPr lang="zh-CN" altLang="en-US"/>
              <a:t>个节点上(每个节点一个块)，纠删码可以容忍</a:t>
            </a:r>
            <a:r>
              <a:rPr lang="en-US" altLang="zh-CN"/>
              <a:t>m</a:t>
            </a:r>
            <a:r>
              <a:rPr lang="zh-CN" altLang="en-US"/>
              <a:t>个节点故障。此外，通过</a:t>
            </a:r>
            <a:r>
              <a:rPr lang="zh-CN" altLang="en-US">
                <a:sym typeface="+mn-ea"/>
              </a:rPr>
              <a:t>在一个机架中最多存储同一个条带</a:t>
            </a:r>
            <a:r>
              <a:rPr lang="zh-CN" altLang="en-US">
                <a:sym typeface="+mn-ea"/>
              </a:rPr>
              <a:t>的m个块，</a:t>
            </a:r>
            <a:r>
              <a:rPr lang="zh-CN" altLang="en-US"/>
              <a:t>我们可以容忍任何单个机架，因为我们总是可以从其他可用机架中获取同一条带的至少k个幸存块。</a:t>
            </a:r>
            <a:endParaRPr lang="zh-CN" altLang="en-US"/>
          </a:p>
          <a:p>
            <a:r>
              <a:rPr lang="en-US" altLang="zh-CN"/>
              <a:t>       </a:t>
            </a:r>
            <a:r>
              <a:rPr lang="zh-CN" altLang="en-US"/>
              <a:t>在本文中，为了便于理解，选择现在广泛使用的Reed-Solomon码(RS码)作为例子，并</a:t>
            </a:r>
            <a:r>
              <a:rPr lang="zh-CN" altLang="en-US">
                <a:sym typeface="+mn-ea"/>
              </a:rPr>
              <a:t>使用RS(k. m)来表示由参数k和m配置的RS码。</a:t>
            </a:r>
            <a:r>
              <a:rPr lang="zh-CN" altLang="en-US"/>
              <a:t>同时经验证，这种方法也可以很容易地扩展到其他代码，如局部可修复代码（</a:t>
            </a:r>
            <a:r>
              <a:rPr lang="en-US" altLang="zh-CN"/>
              <a:t>LRC</a:t>
            </a:r>
            <a:r>
              <a:rPr lang="zh-CN" altLang="en-US"/>
              <a:t>）。</a:t>
            </a:r>
            <a:endParaRPr lang="zh-CN" altLang="en-US"/>
          </a:p>
        </p:txBody>
      </p:sp>
      <p:cxnSp>
        <p:nvCxnSpPr>
          <p:cNvPr id="21" name="直接连接符 20"/>
          <p:cNvCxnSpPr/>
          <p:nvPr/>
        </p:nvCxnSpPr>
        <p:spPr>
          <a:xfrm>
            <a:off x="0" y="991012"/>
            <a:ext cx="1133713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sp>
        <p:nvSpPr>
          <p:cNvPr id="3" name="矩形 2"/>
          <p:cNvSpPr/>
          <p:nvPr/>
        </p:nvSpPr>
        <p:spPr>
          <a:xfrm>
            <a:off x="793750" y="406400"/>
            <a:ext cx="9930130" cy="583565"/>
          </a:xfrm>
          <a:prstGeom prst="rect">
            <a:avLst/>
          </a:prstGeom>
          <a:noFill/>
        </p:spPr>
        <p:txBody>
          <a:bodyPr wrap="square" lIns="91440" tIns="45720" rIns="91440" bIns="45720">
            <a:spAutoFit/>
          </a:bodyPr>
          <a:p>
            <a:pPr algn="l"/>
            <a:r>
              <a:rPr sz="3200" dirty="0">
                <a:ln w="0"/>
                <a:effectLst>
                  <a:outerShdw blurRad="38100" dist="19050" dir="2700000" algn="tl" rotWithShape="0">
                    <a:schemeClr val="dk1">
                      <a:alpha val="40000"/>
                    </a:schemeClr>
                  </a:outerShdw>
                </a:effectLst>
              </a:rPr>
              <a:t>Erasure Coding</a:t>
            </a:r>
            <a:endParaRPr sz="3200" dirty="0">
              <a:ln w="0"/>
              <a:effectLst>
                <a:outerShdw blurRad="38100" dist="19050" dir="2700000" algn="tl" rotWithShape="0">
                  <a:schemeClr val="dk1">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63930" y="1019175"/>
            <a:ext cx="9827895" cy="5354320"/>
          </a:xfrm>
          <a:prstGeom prst="rect">
            <a:avLst/>
          </a:prstGeom>
          <a:noFill/>
        </p:spPr>
        <p:txBody>
          <a:bodyPr wrap="square" rtlCol="0">
            <a:spAutoFit/>
          </a:bodyPr>
          <a:p>
            <a:r>
              <a:rPr lang="en-US" altLang="zh-CN"/>
              <a:t>       </a:t>
            </a:r>
            <a:endParaRPr lang="en-US" altLang="zh-CN"/>
          </a:p>
          <a:p>
            <a:r>
              <a:rPr lang="en-US" altLang="zh-CN"/>
              <a:t>       </a:t>
            </a:r>
            <a:r>
              <a:t>本文中，主要考虑</a:t>
            </a:r>
            <a:r>
              <a:rPr lang="zh-CN"/>
              <a:t>纠删码</a:t>
            </a:r>
            <a:r>
              <a:t>中</a:t>
            </a:r>
            <a:r>
              <a:rPr lang="zh-CN"/>
              <a:t>编码阶段</a:t>
            </a:r>
            <a:r>
              <a:t>基于增量的更新。假设</a:t>
            </a:r>
            <a:r>
              <a:rPr lang="zh-CN"/>
              <a:t>｛</a:t>
            </a:r>
            <a:r>
              <a:rPr lang="en-US" altLang="zh-CN"/>
              <a:t>D1,D2,...,Dk</a:t>
            </a:r>
            <a:r>
              <a:rPr lang="zh-CN"/>
              <a:t>｝</a:t>
            </a:r>
            <a:r>
              <a:t>和	</a:t>
            </a:r>
            <a:r>
              <a:rPr lang="zh-CN"/>
              <a:t>｛</a:t>
            </a:r>
            <a:r>
              <a:rPr lang="en-US" altLang="zh-CN"/>
              <a:t>P1,P2,...,Pm</a:t>
            </a:r>
            <a:r>
              <a:rPr lang="zh-CN"/>
              <a:t>｝</a:t>
            </a:r>
            <a:r>
              <a:t>分别表示一个条带的k个数据块和m个校验块。每个校验块P</a:t>
            </a:r>
            <a:r>
              <a:rPr lang="en-US"/>
              <a:t>j</a:t>
            </a:r>
            <a:r>
              <a:t>；(1</a:t>
            </a:r>
            <a:r>
              <a:rPr lang="en-US"/>
              <a:t>&lt;</a:t>
            </a:r>
            <a:r>
              <a:t>j</a:t>
            </a:r>
            <a:r>
              <a:rPr lang="en-US"/>
              <a:t>&lt;</a:t>
            </a:r>
            <a:r>
              <a:t>m)</a:t>
            </a:r>
            <a:r>
              <a:rPr lang="zh-CN"/>
              <a:t>根据</a:t>
            </a:r>
            <a:r>
              <a:rPr lang="en-US" altLang="zh-CN"/>
              <a:t>k</a:t>
            </a:r>
            <a:r>
              <a:rPr lang="zh-CN" altLang="en-US"/>
              <a:t>个数据块</a:t>
            </a:r>
            <a:r>
              <a:t>通过伽罗瓦域算法计算</a:t>
            </a:r>
            <a:r>
              <a:rPr lang="zh-CN"/>
              <a:t>得出</a:t>
            </a:r>
            <a:r>
              <a:t>，由下式给出</a:t>
            </a:r>
          </a:p>
          <a:p/>
          <a:p/>
          <a:p/>
          <a:p/>
          <a:p>
            <a:r>
              <a:rPr lang="en-US"/>
              <a:t>        </a:t>
            </a:r>
            <a:r>
              <a:rPr lang="zh-CN" altLang="en-US"/>
              <a:t>这里的</a:t>
            </a:r>
            <a:r>
              <a:rPr lang="en-US" altLang="zh-CN"/>
              <a:t>                                              </a:t>
            </a:r>
            <a:r>
              <a:rPr lang="zh-CN" altLang="en-US"/>
              <a:t>是</a:t>
            </a:r>
            <a:r>
              <a:rPr lang="en-US" altLang="zh-CN"/>
              <a:t>数据块Di用来计算校验块P j的编码系数。</a:t>
            </a:r>
            <a:endParaRPr lang="en-US" altLang="zh-CN"/>
          </a:p>
          <a:p>
            <a:r>
              <a:rPr lang="en-US" altLang="zh-CN"/>
              <a:t>      </a:t>
            </a:r>
            <a:r>
              <a:t> </a:t>
            </a:r>
            <a:r>
              <a:rPr lang="en-US"/>
              <a:t> </a:t>
            </a:r>
            <a:r>
              <a:t>假设数据块Dh被更新为D</a:t>
            </a:r>
            <a:r>
              <a:rPr lang="en-US"/>
              <a:t>h’</a:t>
            </a:r>
            <a:r>
              <a:rPr lang="zh-CN" altLang="en-US"/>
              <a:t>，</a:t>
            </a:r>
            <a:r>
              <a:t>为了保证数据块和校验块之间的编码一致，每个校验块Pj应该</a:t>
            </a:r>
            <a:r>
              <a:rPr lang="zh-CN"/>
              <a:t>相应地</a:t>
            </a:r>
            <a:r>
              <a:t>根据等式</a:t>
            </a:r>
            <a:r>
              <a:rPr lang="zh-CN"/>
              <a:t>（</a:t>
            </a:r>
            <a:r>
              <a:rPr lang="en-US" altLang="zh-CN"/>
              <a:t>1</a:t>
            </a:r>
            <a:r>
              <a:rPr lang="zh-CN"/>
              <a:t>）</a:t>
            </a:r>
            <a:r>
              <a:rPr lang="zh-CN"/>
              <a:t>进行如等式（</a:t>
            </a:r>
            <a:r>
              <a:rPr lang="en-US" altLang="zh-CN"/>
              <a:t>2</a:t>
            </a:r>
            <a:r>
              <a:rPr lang="zh-CN"/>
              <a:t>）</a:t>
            </a:r>
            <a:r>
              <a:t>地更新:</a:t>
            </a:r>
          </a:p>
          <a:p/>
          <a:p/>
          <a:p/>
          <a:p>
            <a:r>
              <a:rPr lang="en-US"/>
              <a:t>       </a:t>
            </a:r>
            <a:r>
              <a:rPr lang="zh-CN" altLang="en-US"/>
              <a:t>等</a:t>
            </a:r>
            <a:r>
              <a:t>式(2)表示新的校验块Pj</a:t>
            </a:r>
            <a:r>
              <a:rPr lang="en-US"/>
              <a:t>’</a:t>
            </a:r>
            <a:r>
              <a:t>可以通过利用旧的校验块Pj和数据</a:t>
            </a:r>
            <a:r>
              <a:rPr lang="zh-CN"/>
              <a:t>增量获得。</a:t>
            </a:r>
            <a:endParaRPr lang="zh-CN"/>
          </a:p>
          <a:p>
            <a:r>
              <a:rPr lang="zh-CN"/>
              <a:t> </a:t>
            </a:r>
            <a:r>
              <a:rPr lang="en-US" altLang="zh-CN"/>
              <a:t>      </a:t>
            </a:r>
            <a:r>
              <a:rPr lang="zh-CN" altLang="en-US"/>
              <a:t>这里的</a:t>
            </a:r>
            <a:r>
              <a:rPr lang="en-US" altLang="zh-CN"/>
              <a:t>            </a:t>
            </a:r>
            <a:r>
              <a:rPr lang="zh-CN" altLang="en-US"/>
              <a:t>是数据增量块，</a:t>
            </a:r>
            <a:r>
              <a:rPr lang="en-US" altLang="zh-CN"/>
              <a:t>                 </a:t>
            </a:r>
            <a:r>
              <a:rPr lang="zh-CN" altLang="en-US"/>
              <a:t>是校验增量块。</a:t>
            </a:r>
            <a:endParaRPr lang="zh-CN" altLang="en-US"/>
          </a:p>
          <a:p>
            <a:r>
              <a:rPr lang="zh-CN" altLang="en-US"/>
              <a:t> </a:t>
            </a:r>
            <a:r>
              <a:rPr lang="en-US" altLang="zh-CN"/>
              <a:t>      </a:t>
            </a:r>
            <a:r>
              <a:rPr lang="zh-CN" altLang="en-US"/>
              <a:t>此外，这里的编码系数是全部节点均知的，无需传输。</a:t>
            </a:r>
            <a:endParaRPr lang="zh-CN" altLang="en-US"/>
          </a:p>
          <a:p/>
          <a:p/>
        </p:txBody>
      </p:sp>
      <p:pic>
        <p:nvPicPr>
          <p:cNvPr id="3" name="图片 2"/>
          <p:cNvPicPr>
            <a:picLocks noChangeAspect="1"/>
          </p:cNvPicPr>
          <p:nvPr/>
        </p:nvPicPr>
        <p:blipFill>
          <a:blip r:embed="rId1"/>
          <a:stretch>
            <a:fillRect/>
          </a:stretch>
        </p:blipFill>
        <p:spPr>
          <a:xfrm>
            <a:off x="2566035" y="1871345"/>
            <a:ext cx="7266940" cy="1137285"/>
          </a:xfrm>
          <a:prstGeom prst="rect">
            <a:avLst/>
          </a:prstGeom>
        </p:spPr>
      </p:pic>
      <p:pic>
        <p:nvPicPr>
          <p:cNvPr id="6" name="图片 5"/>
          <p:cNvPicPr>
            <a:picLocks noChangeAspect="1"/>
          </p:cNvPicPr>
          <p:nvPr/>
        </p:nvPicPr>
        <p:blipFill>
          <a:blip r:embed="rId2"/>
          <a:stretch>
            <a:fillRect/>
          </a:stretch>
        </p:blipFill>
        <p:spPr>
          <a:xfrm>
            <a:off x="2319020" y="3186430"/>
            <a:ext cx="2795270" cy="339725"/>
          </a:xfrm>
          <a:prstGeom prst="rect">
            <a:avLst/>
          </a:prstGeom>
        </p:spPr>
      </p:pic>
      <p:pic>
        <p:nvPicPr>
          <p:cNvPr id="7" name="图片 6"/>
          <p:cNvPicPr>
            <a:picLocks noChangeAspect="1"/>
          </p:cNvPicPr>
          <p:nvPr/>
        </p:nvPicPr>
        <p:blipFill>
          <a:blip r:embed="rId3"/>
          <a:stretch>
            <a:fillRect/>
          </a:stretch>
        </p:blipFill>
        <p:spPr>
          <a:xfrm>
            <a:off x="4036695" y="4161155"/>
            <a:ext cx="5715000" cy="694690"/>
          </a:xfrm>
          <a:prstGeom prst="rect">
            <a:avLst/>
          </a:prstGeom>
        </p:spPr>
      </p:pic>
      <p:pic>
        <p:nvPicPr>
          <p:cNvPr id="9" name="图片 8"/>
          <p:cNvPicPr>
            <a:picLocks noChangeAspect="1"/>
          </p:cNvPicPr>
          <p:nvPr/>
        </p:nvPicPr>
        <p:blipFill>
          <a:blip r:embed="rId4"/>
          <a:stretch>
            <a:fillRect/>
          </a:stretch>
        </p:blipFill>
        <p:spPr>
          <a:xfrm>
            <a:off x="2240280" y="5208905"/>
            <a:ext cx="640080" cy="243840"/>
          </a:xfrm>
          <a:prstGeom prst="rect">
            <a:avLst/>
          </a:prstGeom>
        </p:spPr>
      </p:pic>
      <p:pic>
        <p:nvPicPr>
          <p:cNvPr id="10" name="图片 9"/>
          <p:cNvPicPr>
            <a:picLocks noChangeAspect="1"/>
          </p:cNvPicPr>
          <p:nvPr/>
        </p:nvPicPr>
        <p:blipFill>
          <a:blip r:embed="rId5"/>
          <a:stretch>
            <a:fillRect/>
          </a:stretch>
        </p:blipFill>
        <p:spPr>
          <a:xfrm>
            <a:off x="4375150" y="5208905"/>
            <a:ext cx="1051560" cy="228600"/>
          </a:xfrm>
          <a:prstGeom prst="rect">
            <a:avLst/>
          </a:prstGeom>
        </p:spPr>
      </p:pic>
      <p:cxnSp>
        <p:nvCxnSpPr>
          <p:cNvPr id="21" name="直接连接符 20"/>
          <p:cNvCxnSpPr/>
          <p:nvPr/>
        </p:nvCxnSpPr>
        <p:spPr>
          <a:xfrm>
            <a:off x="0" y="991012"/>
            <a:ext cx="1133713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sp>
        <p:nvSpPr>
          <p:cNvPr id="11" name="矩形 10"/>
          <p:cNvSpPr/>
          <p:nvPr/>
        </p:nvSpPr>
        <p:spPr>
          <a:xfrm>
            <a:off x="793750" y="406400"/>
            <a:ext cx="9930130" cy="583565"/>
          </a:xfrm>
          <a:prstGeom prst="rect">
            <a:avLst/>
          </a:prstGeom>
          <a:noFill/>
        </p:spPr>
        <p:txBody>
          <a:bodyPr wrap="square" lIns="91440" tIns="45720" rIns="91440" bIns="45720">
            <a:spAutoFit/>
          </a:bodyPr>
          <a:p>
            <a:pPr algn="l"/>
            <a:r>
              <a:rPr sz="3200" dirty="0">
                <a:ln w="0"/>
                <a:effectLst>
                  <a:outerShdw blurRad="38100" dist="19050" dir="2700000" algn="tl" rotWithShape="0">
                    <a:schemeClr val="dk1">
                      <a:alpha val="40000"/>
                    </a:schemeClr>
                  </a:outerShdw>
                </a:effectLst>
              </a:rPr>
              <a:t>Parity Update in Erasure-Coded </a:t>
            </a:r>
            <a:endParaRPr sz="3200" dirty="0">
              <a:ln w="0"/>
              <a:effectLst>
                <a:outerShdw blurRad="38100" dist="19050" dir="2700000" algn="tl" rotWithShape="0">
                  <a:schemeClr val="dk1">
                    <a:alpha val="40000"/>
                  </a:scheme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3130" y="1019175"/>
            <a:ext cx="9878695" cy="3138170"/>
          </a:xfrm>
          <a:prstGeom prst="rect">
            <a:avLst/>
          </a:prstGeom>
          <a:noFill/>
        </p:spPr>
        <p:txBody>
          <a:bodyPr wrap="square" rtlCol="0">
            <a:spAutoFit/>
          </a:bodyPr>
          <a:p>
            <a:r>
              <a:rPr lang="en-US" altLang="zh-CN"/>
              <a:t>      </a:t>
            </a:r>
            <a:endParaRPr lang="en-US" altLang="zh-CN"/>
          </a:p>
          <a:p>
            <a:r>
              <a:rPr lang="en-US" altLang="zh-CN"/>
              <a:t>       </a:t>
            </a:r>
            <a:r>
              <a:rPr lang="zh-CN"/>
              <a:t>为不失一般性，假定机架</a:t>
            </a:r>
            <a:r>
              <a:rPr lang="en-US" altLang="zh-CN"/>
              <a:t>Rx</a:t>
            </a:r>
            <a:r>
              <a:rPr lang="zh-CN" altLang="en-US"/>
              <a:t>中的数据块</a:t>
            </a:r>
            <a:r>
              <a:rPr lang="en-US" altLang="zh-CN"/>
              <a:t>                       </a:t>
            </a:r>
            <a:r>
              <a:rPr lang="zh-CN" altLang="en-US"/>
              <a:t>更新为</a:t>
            </a:r>
            <a:r>
              <a:rPr lang="en-US" altLang="zh-CN"/>
              <a:t>                       </a:t>
            </a:r>
            <a:r>
              <a:rPr lang="zh-CN" altLang="en-US"/>
              <a:t>，这里的</a:t>
            </a:r>
            <a:r>
              <a:rPr lang="en-US" altLang="zh-CN"/>
              <a:t>ux</a:t>
            </a:r>
            <a:r>
              <a:rPr lang="zh-CN" altLang="en-US"/>
              <a:t>表示更新的数据块的数量。根据前述等式（</a:t>
            </a:r>
            <a:r>
              <a:rPr lang="en-US" altLang="zh-CN"/>
              <a:t>2</a:t>
            </a:r>
            <a:r>
              <a:rPr lang="zh-CN" altLang="en-US"/>
              <a:t>）可以得到</a:t>
            </a:r>
            <a:endParaRPr lang="zh-CN" altLang="en-US"/>
          </a:p>
          <a:p>
            <a:endParaRPr lang="zh-CN" altLang="en-US"/>
          </a:p>
          <a:p>
            <a:endParaRPr lang="zh-CN" altLang="en-US"/>
          </a:p>
          <a:p>
            <a:endParaRPr lang="zh-CN" altLang="en-US"/>
          </a:p>
          <a:p>
            <a:endParaRPr lang="zh-CN" altLang="en-US"/>
          </a:p>
          <a:p>
            <a:r>
              <a:rPr lang="zh-CN"/>
              <a:t>这里的</a:t>
            </a:r>
            <a:r>
              <a:rPr lang="en-US" altLang="zh-CN"/>
              <a:t>                        </a:t>
            </a:r>
            <a:r>
              <a:rPr lang="zh-CN" altLang="en-US"/>
              <a:t>，</a:t>
            </a:r>
            <a:r>
              <a:rPr lang="en-US" altLang="zh-CN"/>
              <a:t>                           </a:t>
            </a:r>
            <a:r>
              <a:rPr lang="zh-CN" altLang="en-US"/>
              <a:t>。</a:t>
            </a:r>
            <a:endParaRPr lang="zh-CN" altLang="en-US"/>
          </a:p>
          <a:p>
            <a:r>
              <a:rPr lang="en-US"/>
              <a:t>      </a:t>
            </a:r>
            <a:r>
              <a:rPr lang="zh-CN" altLang="en-US"/>
              <a:t>如此来</a:t>
            </a:r>
            <a:r>
              <a:t>考虑另一个存储</a:t>
            </a:r>
            <a:r>
              <a:rPr lang="en-US"/>
              <a:t>ty</a:t>
            </a:r>
            <a:r>
              <a:t>个校验块</a:t>
            </a:r>
            <a:r>
              <a:rPr lang="en-US"/>
              <a:t>                      </a:t>
            </a:r>
            <a:r>
              <a:t>的机架R</a:t>
            </a:r>
            <a:r>
              <a:rPr lang="en-US"/>
              <a:t>y</a:t>
            </a:r>
            <a:r>
              <a:t> </a:t>
            </a:r>
            <a:r>
              <a:rPr lang="zh-CN"/>
              <a:t>。基于等式</a:t>
            </a:r>
            <a:r>
              <a:rPr lang="en-US" altLang="zh-CN"/>
              <a:t>3</a:t>
            </a:r>
            <a:r>
              <a:rPr lang="zh-CN" altLang="en-US"/>
              <a:t>，这里有两部分的</a:t>
            </a:r>
            <a:r>
              <a:rPr lang="zh-CN" altLang="en-US"/>
              <a:t>更新，即</a:t>
            </a:r>
            <a:r>
              <a:t>基于数据增量</a:t>
            </a:r>
            <a:r>
              <a:rPr lang="zh-CN"/>
              <a:t>和校验</a:t>
            </a:r>
            <a:r>
              <a:t>增量的更新</a:t>
            </a:r>
            <a:r>
              <a:rPr lang="zh-CN"/>
              <a:t>。</a:t>
            </a:r>
            <a:endParaRPr lang="zh-CN"/>
          </a:p>
          <a:p/>
        </p:txBody>
      </p:sp>
      <p:cxnSp>
        <p:nvCxnSpPr>
          <p:cNvPr id="21" name="直接连接符 20"/>
          <p:cNvCxnSpPr/>
          <p:nvPr/>
        </p:nvCxnSpPr>
        <p:spPr>
          <a:xfrm>
            <a:off x="0" y="991012"/>
            <a:ext cx="1133713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sp>
        <p:nvSpPr>
          <p:cNvPr id="12" name="矩形 11"/>
          <p:cNvSpPr/>
          <p:nvPr/>
        </p:nvSpPr>
        <p:spPr>
          <a:xfrm>
            <a:off x="793750" y="406400"/>
            <a:ext cx="9930130" cy="583565"/>
          </a:xfrm>
          <a:prstGeom prst="rect">
            <a:avLst/>
          </a:prstGeom>
          <a:noFill/>
        </p:spPr>
        <p:txBody>
          <a:bodyPr wrap="square" lIns="91440" tIns="45720" rIns="91440" bIns="45720">
            <a:spAutoFit/>
          </a:bodyPr>
          <a:p>
            <a:pPr algn="l"/>
            <a:r>
              <a:rPr sz="3200" dirty="0">
                <a:ln w="0"/>
                <a:effectLst>
                  <a:outerShdw blurRad="38100" dist="19050" dir="2700000" algn="tl" rotWithShape="0">
                    <a:schemeClr val="dk1">
                      <a:alpha val="40000"/>
                    </a:schemeClr>
                  </a:outerShdw>
                </a:effectLst>
              </a:rPr>
              <a:t>Parity Update in Erasure-Coded Data Centers </a:t>
            </a:r>
            <a:endParaRPr sz="3200" dirty="0">
              <a:ln w="0"/>
              <a:effectLst>
                <a:outerShdw blurRad="38100" dist="19050" dir="2700000" algn="tl" rotWithShape="0">
                  <a:schemeClr val="dk1">
                    <a:alpha val="40000"/>
                  </a:schemeClr>
                </a:outerShdw>
              </a:effectLst>
            </a:endParaRPr>
          </a:p>
        </p:txBody>
      </p:sp>
      <p:pic>
        <p:nvPicPr>
          <p:cNvPr id="6" name="图片 5"/>
          <p:cNvPicPr>
            <a:picLocks noChangeAspect="1"/>
          </p:cNvPicPr>
          <p:nvPr/>
        </p:nvPicPr>
        <p:blipFill>
          <a:blip r:embed="rId1"/>
          <a:stretch>
            <a:fillRect/>
          </a:stretch>
        </p:blipFill>
        <p:spPr>
          <a:xfrm>
            <a:off x="5394960" y="1358265"/>
            <a:ext cx="1402080" cy="243840"/>
          </a:xfrm>
          <a:prstGeom prst="rect">
            <a:avLst/>
          </a:prstGeom>
        </p:spPr>
      </p:pic>
      <p:pic>
        <p:nvPicPr>
          <p:cNvPr id="7" name="图片 6"/>
          <p:cNvPicPr>
            <a:picLocks noChangeAspect="1"/>
          </p:cNvPicPr>
          <p:nvPr/>
        </p:nvPicPr>
        <p:blipFill>
          <a:blip r:embed="rId2"/>
          <a:stretch>
            <a:fillRect/>
          </a:stretch>
        </p:blipFill>
        <p:spPr>
          <a:xfrm>
            <a:off x="7472045" y="1343025"/>
            <a:ext cx="1386840" cy="259080"/>
          </a:xfrm>
          <a:prstGeom prst="rect">
            <a:avLst/>
          </a:prstGeom>
        </p:spPr>
      </p:pic>
      <p:pic>
        <p:nvPicPr>
          <p:cNvPr id="8" name="图片 7"/>
          <p:cNvPicPr>
            <a:picLocks noChangeAspect="1"/>
          </p:cNvPicPr>
          <p:nvPr/>
        </p:nvPicPr>
        <p:blipFill>
          <a:blip r:embed="rId3"/>
          <a:stretch>
            <a:fillRect/>
          </a:stretch>
        </p:blipFill>
        <p:spPr>
          <a:xfrm>
            <a:off x="3187065" y="1970405"/>
            <a:ext cx="7418070" cy="961390"/>
          </a:xfrm>
          <a:prstGeom prst="rect">
            <a:avLst/>
          </a:prstGeom>
        </p:spPr>
      </p:pic>
      <p:pic>
        <p:nvPicPr>
          <p:cNvPr id="10" name="图片 9"/>
          <p:cNvPicPr>
            <a:picLocks noChangeAspect="1"/>
          </p:cNvPicPr>
          <p:nvPr/>
        </p:nvPicPr>
        <p:blipFill>
          <a:blip r:embed="rId4"/>
          <a:stretch>
            <a:fillRect/>
          </a:stretch>
        </p:blipFill>
        <p:spPr>
          <a:xfrm>
            <a:off x="1810385" y="2995295"/>
            <a:ext cx="1226820" cy="259080"/>
          </a:xfrm>
          <a:prstGeom prst="rect">
            <a:avLst/>
          </a:prstGeom>
        </p:spPr>
      </p:pic>
      <p:pic>
        <p:nvPicPr>
          <p:cNvPr id="11" name="图片 10"/>
          <p:cNvPicPr>
            <a:picLocks noChangeAspect="1"/>
          </p:cNvPicPr>
          <p:nvPr/>
        </p:nvPicPr>
        <p:blipFill>
          <a:blip r:embed="rId5"/>
          <a:stretch>
            <a:fillRect/>
          </a:stretch>
        </p:blipFill>
        <p:spPr>
          <a:xfrm>
            <a:off x="3420745" y="2995295"/>
            <a:ext cx="1577340" cy="297180"/>
          </a:xfrm>
          <a:prstGeom prst="rect">
            <a:avLst/>
          </a:prstGeom>
        </p:spPr>
      </p:pic>
      <p:pic>
        <p:nvPicPr>
          <p:cNvPr id="13" name="图片 12"/>
          <p:cNvPicPr>
            <a:picLocks noChangeAspect="1"/>
          </p:cNvPicPr>
          <p:nvPr/>
        </p:nvPicPr>
        <p:blipFill>
          <a:blip r:embed="rId6"/>
          <a:stretch>
            <a:fillRect/>
          </a:stretch>
        </p:blipFill>
        <p:spPr>
          <a:xfrm>
            <a:off x="4785995" y="3300095"/>
            <a:ext cx="1242060" cy="25146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4764,&quot;width&quot;:7116}"/>
</p:tagLst>
</file>

<file path=ppt/tags/tag2.xml><?xml version="1.0" encoding="utf-8"?>
<p:tagLst xmlns:p="http://schemas.openxmlformats.org/presentationml/2006/main">
  <p:tag name="KSO_WM_UNIT_PLACING_PICTURE_USER_VIEWPORT" val="{&quot;height&quot;:5717.647244094488,&quot;width&quot;:7830.944881889764}"/>
</p:tagLst>
</file>

<file path=ppt/tags/tag3.xml><?xml version="1.0" encoding="utf-8"?>
<p:tagLst xmlns:p="http://schemas.openxmlformats.org/presentationml/2006/main">
  <p:tag name="COMMONDATA" val="eyJoZGlkIjoiMWUwZWJjZTlhMmU5MjJmYmRiOTIxMGJhMTg2NzVlYTUifQ=="/>
  <p:tag name="KSO_WPP_MARK_KEY" val="2f10ba91-7617-42bc-b0b0-e4e2b7ea969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6527</Words>
  <Application>WPS 演示</Application>
  <PresentationFormat>宽屏</PresentationFormat>
  <Paragraphs>298</Paragraphs>
  <Slides>33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Arial</vt:lpstr>
      <vt:lpstr>宋体</vt:lpstr>
      <vt:lpstr>Wingdings</vt:lpstr>
      <vt:lpstr>Times New Roman</vt:lpstr>
      <vt:lpstr>微软雅黑</vt:lpstr>
      <vt:lpstr>等线</vt:lpstr>
      <vt:lpstr>Arial Unicode MS</vt:lpstr>
      <vt:lpstr>等线 Light</vt:lpstr>
      <vt:lpstr>Calibri</vt:lpstr>
      <vt:lpstr>-apple-system</vt:lpstr>
      <vt:lpstr>魂心</vt:lpstr>
      <vt:lpstr>思源黑体 CN 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 晓科</dc:creator>
  <cp:lastModifiedBy>流年，乱了</cp:lastModifiedBy>
  <cp:revision>61</cp:revision>
  <dcterms:created xsi:type="dcterms:W3CDTF">2022-09-20T13:10:00Z</dcterms:created>
  <dcterms:modified xsi:type="dcterms:W3CDTF">2022-12-24T04:26:14Z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CA35A85189C040E8BC22FFA9C6D2C183</vt:lpwstr>
  </property>
  <property fmtid="{D5CDD505-2E9C-101B-9397-08002B2CF9AE}" pid="3" name="KSOProductBuildVer">
    <vt:lpwstr>2052-11.1.0.12763</vt:lpwstr>
  </property>
</Properties>
</file>