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8" r:id="rId2"/>
    <p:sldId id="256" r:id="rId3"/>
    <p:sldId id="345" r:id="rId4"/>
    <p:sldId id="302" r:id="rId5"/>
    <p:sldId id="347" r:id="rId6"/>
    <p:sldId id="346" r:id="rId7"/>
    <p:sldId id="330" r:id="rId8"/>
    <p:sldId id="348" r:id="rId9"/>
    <p:sldId id="349" r:id="rId10"/>
    <p:sldId id="350" r:id="rId11"/>
    <p:sldId id="351" r:id="rId12"/>
    <p:sldId id="30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版权归B站木卫林所有" id="{4E2020B4-105C-4FFF-A1F3-EC09663B48FF}">
          <p14:sldIdLst>
            <p14:sldId id="288"/>
            <p14:sldId id="256"/>
            <p14:sldId id="345"/>
            <p14:sldId id="302"/>
            <p14:sldId id="347"/>
            <p14:sldId id="346"/>
            <p14:sldId id="330"/>
            <p14:sldId id="348"/>
            <p14:sldId id="349"/>
            <p14:sldId id="350"/>
            <p14:sldId id="35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>
        <p:guide orient="horz" pos="222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5CB64-0103-44C8-89C8-8AF8A6F75BD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C5-CD06-4A26-A905-95DCAF07F9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7889B9-496A-476E-9C79-B623D32F03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1B07-1CC9-4FF5-8D01-9008F79E0C8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EBD3-C1F4-4F99-9417-E0D3BF503C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9074547" flipH="1" flipV="1">
            <a:off x="-493161" y="513707"/>
            <a:ext cx="400693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>
                <a:solidFill>
                  <a:schemeClr val="bg1">
                    <a:lumMod val="65000"/>
                  </a:schemeClr>
                </a:solidFill>
              </a:rPr>
              <a:t>木卫林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4608" y="488442"/>
            <a:ext cx="222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spc="600" dirty="0">
                <a:solidFill>
                  <a:srgbClr val="FFFFFF"/>
                </a:solidFill>
                <a:latin typeface="阿里巴巴普惠体 B"/>
                <a:ea typeface="阿里巴巴普惠体 B"/>
              </a:rPr>
              <a:t>题目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B"/>
              <a:ea typeface="阿里巴巴普惠体 B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2011" y="2479775"/>
            <a:ext cx="10467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effectLst/>
                <a:latin typeface="NimbusRomNo9L-Medi"/>
              </a:rPr>
              <a:t>What You Can’t Forget Exploiting Parallelism for Zoned Namespaces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69165" y="4141779"/>
            <a:ext cx="1025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Proceedings of the 14th ACM Workshop on Hot Topics in Storage and File Systems (2022): n. </a:t>
            </a:r>
            <a:r>
              <a:rPr lang="en-US" altLang="zh-CN" b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pag</a:t>
            </a:r>
            <a:r>
              <a:rPr lang="en-US" altLang="zh-CN" b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3A0B2-A732-4D81-B89F-BE8B7FB03198}"/>
              </a:ext>
            </a:extLst>
          </p:cNvPr>
          <p:cNvSpPr txBox="1"/>
          <p:nvPr/>
        </p:nvSpPr>
        <p:spPr>
          <a:xfrm>
            <a:off x="3267030" y="4972787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汇报人：柴若愚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FA6F47-23D9-40CE-82A5-33F22BF4CC40}"/>
              </a:ext>
            </a:extLst>
          </p:cNvPr>
          <p:cNvSpPr txBox="1"/>
          <p:nvPr/>
        </p:nvSpPr>
        <p:spPr>
          <a:xfrm>
            <a:off x="7002906" y="497278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M202273750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09" y="207010"/>
              <a:ext cx="513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</a:rPr>
                <a:t>5.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SCHEDULING IMPACT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32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E035ED-B6F4-4B2A-B4A3-FBCF0E22A354}"/>
              </a:ext>
            </a:extLst>
          </p:cNvPr>
          <p:cNvSpPr txBox="1"/>
          <p:nvPr/>
        </p:nvSpPr>
        <p:spPr>
          <a:xfrm>
            <a:off x="308608" y="1050761"/>
            <a:ext cx="1155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在本节中，重点评估可能受益于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的实际工作负载的性能限制。具体来说，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通过模拟两个企业级应用程序场景来设置评估环境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RocksDB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和推荐系统。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CF7E8-5ECF-47C6-919E-97C93A5CE126}"/>
              </a:ext>
            </a:extLst>
          </p:cNvPr>
          <p:cNvSpPr txBox="1"/>
          <p:nvPr/>
        </p:nvSpPr>
        <p:spPr>
          <a:xfrm>
            <a:off x="298098" y="3703047"/>
            <a:ext cx="26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5.1 Bandwidth Impact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110F1A-1572-4CEE-A6E2-C0CCCB02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93" y="3096825"/>
            <a:ext cx="5334462" cy="21414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EB63DC3-8171-470D-9C0F-1D83C65A9EE5}"/>
              </a:ext>
            </a:extLst>
          </p:cNvPr>
          <p:cNvSpPr txBox="1"/>
          <p:nvPr/>
        </p:nvSpPr>
        <p:spPr>
          <a:xfrm>
            <a:off x="1199163" y="1709846"/>
            <a:ext cx="1051849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RocksDB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SST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文件（排序字符串表）分配给不同数量的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，范围从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推荐系统，分配了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来管理包含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万个索引的嵌入表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两个调度程序，一个多队列块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IO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和一个区域干扰感知多队列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），它使用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的干扰分析信息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。共同运行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1~32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个进程。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8F8061-50F2-4574-A4C7-1FF73B71329B}"/>
              </a:ext>
            </a:extLst>
          </p:cNvPr>
          <p:cNvSpPr txBox="1"/>
          <p:nvPr/>
        </p:nvSpPr>
        <p:spPr>
          <a:xfrm>
            <a:off x="1199163" y="5298761"/>
            <a:ext cx="56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76C7A-C20F-445D-9522-0FFCACD8027E}"/>
              </a:ext>
            </a:extLst>
          </p:cNvPr>
          <p:cNvSpPr txBox="1"/>
          <p:nvPr/>
        </p:nvSpPr>
        <p:spPr>
          <a:xfrm>
            <a:off x="2390020" y="5298761"/>
            <a:ext cx="741196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SST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文件大小的增加，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降低了带宽（平均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16%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8EBDDE-E788-404E-A38B-169A65DF85F1}"/>
              </a:ext>
            </a:extLst>
          </p:cNvPr>
          <p:cNvSpPr txBox="1"/>
          <p:nvPr/>
        </p:nvSpPr>
        <p:spPr>
          <a:xfrm>
            <a:off x="298098" y="2180835"/>
            <a:ext cx="90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47032C-C36D-40AD-8257-04E76FC3BAF1}"/>
              </a:ext>
            </a:extLst>
          </p:cNvPr>
          <p:cNvSpPr txBox="1"/>
          <p:nvPr/>
        </p:nvSpPr>
        <p:spPr>
          <a:xfrm>
            <a:off x="2382398" y="5819673"/>
            <a:ext cx="741196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即使增加了并行训练嵌入的进程的数量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的带宽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仍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是有限的，并且以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878MB / 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的速度饱和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_mq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的趋势与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RocksDB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DC6880-C951-4B2B-AEDB-C1E01CB132D5}"/>
              </a:ext>
            </a:extLst>
          </p:cNvPr>
          <p:cNvSpPr txBox="1"/>
          <p:nvPr/>
        </p:nvSpPr>
        <p:spPr>
          <a:xfrm>
            <a:off x="1199163" y="5888281"/>
            <a:ext cx="56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9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09" y="207010"/>
              <a:ext cx="513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</a:rPr>
                <a:t>5.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SCHEDULING IMPACT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32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10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CF7E8-5ECF-47C6-919E-97C93A5CE126}"/>
              </a:ext>
            </a:extLst>
          </p:cNvPr>
          <p:cNvSpPr txBox="1"/>
          <p:nvPr/>
        </p:nvSpPr>
        <p:spPr>
          <a:xfrm>
            <a:off x="384809" y="1245017"/>
            <a:ext cx="26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5.2 Latency Impact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4761EA-6E58-430F-94FA-71D0FBD2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00" y="1911372"/>
            <a:ext cx="5532599" cy="22633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C806C0-BD04-4FCD-9D7A-8D688205FE69}"/>
              </a:ext>
            </a:extLst>
          </p:cNvPr>
          <p:cNvSpPr txBox="1"/>
          <p:nvPr/>
        </p:nvSpPr>
        <p:spPr>
          <a:xfrm>
            <a:off x="2306081" y="4558857"/>
            <a:ext cx="655621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实现了窄的分布宽度，而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的尾部分布更广。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干扰的影响从八个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变得饱和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2E1484-63F3-4E67-A4C5-3ACCB0C915C1}"/>
              </a:ext>
            </a:extLst>
          </p:cNvPr>
          <p:cNvSpPr txBox="1"/>
          <p:nvPr/>
        </p:nvSpPr>
        <p:spPr>
          <a:xfrm>
            <a:off x="2306081" y="5546727"/>
            <a:ext cx="951444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实现了窄的分布宽度，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为推荐系统减少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92%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的长尾延迟；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的尾部分布更广。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由于高干扰水平，推荐系统的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zns_mq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不仅可以减少长尾延迟，还可以减少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的平均延迟。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A8327E-77C1-4502-A3CB-1234C74A77A5}"/>
              </a:ext>
            </a:extLst>
          </p:cNvPr>
          <p:cNvSpPr txBox="1"/>
          <p:nvPr/>
        </p:nvSpPr>
        <p:spPr>
          <a:xfrm>
            <a:off x="1446847" y="4812131"/>
            <a:ext cx="56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C721EB-0664-4056-8E4A-D467BA7209CB}"/>
              </a:ext>
            </a:extLst>
          </p:cNvPr>
          <p:cNvSpPr txBox="1"/>
          <p:nvPr/>
        </p:nvSpPr>
        <p:spPr>
          <a:xfrm>
            <a:off x="1446847" y="5800001"/>
            <a:ext cx="56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76347"/>
            <a:ext cx="12192000" cy="31690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0349" y="2702138"/>
            <a:ext cx="75713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rPr>
              <a:t>恳请大家批评指正</a:t>
            </a:r>
            <a:endParaRPr lang="en-US" altLang="zh-CN" sz="6600" b="1" spc="600" dirty="0">
              <a:solidFill>
                <a:schemeClr val="bg1"/>
              </a:solidFill>
              <a:latin typeface="阿里巴巴普惠体 B"/>
              <a:ea typeface="阿里巴巴普惠体 R" panose="00020600040101010101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9970" y="4972787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汇报人：柴若愚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794816" y="497278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1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ea typeface="阿里巴巴普惠体 R" panose="00020600040101010101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8341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8610" y="2198753"/>
            <a:ext cx="11566367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重新讨论了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通过实验引出内部并行性和区域间干扰对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small zone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的影响，指出缩小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空间会剥夺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的内部并行性，同时降低区域间干扰也会提升其带宽。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创新设计一种简单机制判别相互产生干扰的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，并通过了解内部并行性来调度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请求。最终在两个场景下进行带宽和延迟的性能评估。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610" y="207010"/>
            <a:ext cx="362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rPr>
              <a:t>摘要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F42AA5-C651-4F22-B0D3-AA57FE663E03}"/>
              </a:ext>
            </a:extLst>
          </p:cNvPr>
          <p:cNvSpPr txBox="1"/>
          <p:nvPr/>
        </p:nvSpPr>
        <p:spPr>
          <a:xfrm>
            <a:off x="308610" y="1528512"/>
            <a:ext cx="186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EA601C-4BDA-4CBB-9FCE-D1A832843836}"/>
              </a:ext>
            </a:extLst>
          </p:cNvPr>
          <p:cNvSpPr txBox="1"/>
          <p:nvPr/>
        </p:nvSpPr>
        <p:spPr>
          <a:xfrm>
            <a:off x="583564" y="4524575"/>
            <a:ext cx="11036936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需要注意的是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可写容量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可能会使区域回收的延迟更长，这会在一段时间内阻塞后续读取服务。由于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 zone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可以包含许多存在于不同闪存块中的有效页面，因此在重置目标区域之前，显然需要更长的时间将有效数据保存在安全空间中（例如，页面迁移）。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2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ea typeface="阿里巴巴普惠体 R" panose="00020600040101010101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8341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2816" y="1398653"/>
            <a:ext cx="11566367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分区命名空间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是一种新兴的存储接口，它可以匹配数据写入设备端后端闪存的方式，同时隐藏闪存特定管理的细节。具体来说，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提供了一个区域概念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，每个区域都映射到一个或多个闪存物理块，并将它们的操作约束暴露给主机（例如，块中的顺序写入和写入前擦除）。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610" y="207010"/>
            <a:ext cx="362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rPr>
              <a:t>1.</a:t>
            </a:r>
            <a:r>
              <a:rPr lang="en-US" altLang="zh-CN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rPr>
              <a:t> Introduction</a:t>
            </a:r>
            <a:endParaRPr lang="zh-CN" altLang="en-US" sz="2400" b="1" spc="300" dirty="0">
              <a:solidFill>
                <a:schemeClr val="bg1"/>
              </a:solidFill>
              <a:latin typeface="阿里巴巴普惠体 B"/>
              <a:ea typeface="阿里巴巴普惠体 R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6556" y="936988"/>
            <a:ext cx="19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ZNS</a:t>
            </a:r>
            <a:r>
              <a:rPr lang="zh-CN" altLang="en-US" sz="2400" b="1" dirty="0"/>
              <a:t>概述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E7B30A-EDE7-4765-8A7B-DD6027D1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05" y="3254524"/>
            <a:ext cx="515918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10" y="207010"/>
              <a:ext cx="6063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2.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RETHINKING ZONED NAMESPACES</a:t>
              </a:r>
              <a:endParaRPr lang="zh-CN" altLang="zh-CN" sz="2400" b="1" spc="300" dirty="0">
                <a:solidFill>
                  <a:schemeClr val="bg1"/>
                </a:solidFill>
                <a:latin typeface="阿里巴巴普惠体 B"/>
              </a:endParaRP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13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2E8B88-D20A-4B78-9A9F-36C29F8D2352}"/>
              </a:ext>
            </a:extLst>
          </p:cNvPr>
          <p:cNvSpPr txBox="1"/>
          <p:nvPr/>
        </p:nvSpPr>
        <p:spPr>
          <a:xfrm>
            <a:off x="406556" y="936988"/>
            <a:ext cx="19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ZNS</a:t>
            </a:r>
            <a:r>
              <a:rPr lang="zh-CN" altLang="en-US" sz="2400" b="1" dirty="0"/>
              <a:t>优势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F2DA5-BA75-4967-AFF2-C7E369159321}"/>
              </a:ext>
            </a:extLst>
          </p:cNvPr>
          <p:cNvSpPr txBox="1"/>
          <p:nvPr/>
        </p:nvSpPr>
        <p:spPr>
          <a:xfrm>
            <a:off x="312816" y="1501480"/>
            <a:ext cx="11566367" cy="419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的透明设计可以提供更好的性能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例如，由于主机比底层闪存固件更能利用应用程序知识，因此它可以更好地进行应用程序感知数据放置并执行接近最佳的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GC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过程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。这可以使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GC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脱离关键路径，这样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有望提高性能可预测性并减少读尾延迟。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这一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实用的接口可以使存储更具成本效益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OC-SSD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允许底层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SSD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具有闪存固件，但它可以更轻量，因为固件只管理跨不同区域的映射和设备级错误，而不是页面。主机和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SSD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之间的边界可以降低为大尺寸的内部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DRAM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和固件支付的货币成本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还可以使底层存储更加可靠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因为主机需要在顺序和回收区域（即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GC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）中显式执行写入。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应用前景较好。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推荐系统和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RocksDB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场景会以大多数连续的方式偶尔更新大规模用户数据（例如，配置文件和图表），他们对海量存储容量和出色读取性能的高要求使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ZNS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和高密度闪存技术在此类数据中心场景中大有可为。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10" y="207010"/>
              <a:ext cx="5053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3.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ABSTRACTION GRAY AREA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28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B86091-DDAF-4473-A948-330DB23A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14" y="3149475"/>
            <a:ext cx="3566469" cy="19204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8D47CD-8958-4248-85D5-F742136B1261}"/>
              </a:ext>
            </a:extLst>
          </p:cNvPr>
          <p:cNvSpPr txBox="1"/>
          <p:nvPr/>
        </p:nvSpPr>
        <p:spPr>
          <a:xfrm>
            <a:off x="1047748" y="5038996"/>
            <a:ext cx="96012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随着读取的任务大小的增加，</a:t>
            </a:r>
            <a:r>
              <a:rPr lang="en-US" altLang="zh-CN" dirty="0"/>
              <a:t>ZNS-large </a:t>
            </a:r>
            <a:r>
              <a:rPr lang="zh-CN" altLang="en-US" dirty="0"/>
              <a:t>的带宽会变得更好。当块大小增加至 </a:t>
            </a:r>
            <a:r>
              <a:rPr lang="en-US" altLang="zh-CN" dirty="0"/>
              <a:t>16MB </a:t>
            </a:r>
            <a:r>
              <a:rPr lang="zh-CN" altLang="en-US" dirty="0"/>
              <a:t>时，它会达到 </a:t>
            </a:r>
            <a:r>
              <a:rPr lang="en-US" altLang="zh-CN" dirty="0"/>
              <a:t>PCIe </a:t>
            </a:r>
            <a:r>
              <a:rPr lang="zh-CN" altLang="en-US" dirty="0"/>
              <a:t>的最大带宽并饱和。它在更长的请求长度下表现出更好的性能的原因是 </a:t>
            </a:r>
            <a:r>
              <a:rPr lang="en-US" altLang="zh-CN" dirty="0"/>
              <a:t>SSD </a:t>
            </a:r>
            <a:r>
              <a:rPr lang="zh-CN" altLang="en-US" dirty="0"/>
              <a:t>的内部并行性；</a:t>
            </a:r>
            <a:r>
              <a:rPr lang="zh-CN" altLang="zh-CN" dirty="0"/>
              <a:t>即使有大请求，</a:t>
            </a:r>
            <a:r>
              <a:rPr lang="en-US" altLang="zh-CN" dirty="0"/>
              <a:t>ZNS-small</a:t>
            </a:r>
            <a:r>
              <a:rPr lang="zh-CN" altLang="zh-CN" dirty="0"/>
              <a:t>的带宽也受到</a:t>
            </a:r>
            <a:r>
              <a:rPr lang="en-US" altLang="zh-CN" dirty="0"/>
              <a:t>460 MB/s</a:t>
            </a:r>
            <a:r>
              <a:rPr lang="zh-CN" altLang="zh-CN" dirty="0"/>
              <a:t>的限制，比</a:t>
            </a:r>
            <a:r>
              <a:rPr lang="en-US" altLang="zh-CN" dirty="0"/>
              <a:t>ZNS-large</a:t>
            </a:r>
            <a:r>
              <a:rPr lang="zh-CN" altLang="zh-CN" dirty="0"/>
              <a:t>差</a:t>
            </a:r>
            <a:r>
              <a:rPr lang="en-US" altLang="zh-CN" dirty="0"/>
              <a:t>7.85</a:t>
            </a:r>
            <a:r>
              <a:rPr lang="zh-CN" altLang="en-US" dirty="0"/>
              <a:t>倍</a:t>
            </a:r>
            <a:r>
              <a:rPr lang="zh-CN" altLang="zh-CN" dirty="0"/>
              <a:t>。这是因为，当它将区域可写容量配置为</a:t>
            </a:r>
            <a:r>
              <a:rPr lang="en-US" altLang="zh-CN" dirty="0"/>
              <a:t> 96MB </a:t>
            </a:r>
            <a:r>
              <a:rPr lang="zh-CN" altLang="zh-CN" dirty="0"/>
              <a:t>时，该区域将失去其中的所有并行性。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4DEC03-A48C-4BB7-A3BE-05CE8E6CACDD}"/>
              </a:ext>
            </a:extLst>
          </p:cNvPr>
          <p:cNvSpPr txBox="1"/>
          <p:nvPr/>
        </p:nvSpPr>
        <p:spPr>
          <a:xfrm>
            <a:off x="406556" y="936988"/>
            <a:ext cx="1105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ZNS-large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ZNS-small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顺序和随机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带宽比较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内部并行性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43E85F-11DA-4EC3-B95D-286578B53DBC}"/>
              </a:ext>
            </a:extLst>
          </p:cNvPr>
          <p:cNvSpPr txBox="1"/>
          <p:nvPr/>
        </p:nvSpPr>
        <p:spPr>
          <a:xfrm>
            <a:off x="406556" y="1472905"/>
            <a:ext cx="11566367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分为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large-zone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每个区域配置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2.18GB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，支持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12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个开放区域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small-zone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96MB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4096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个开放区域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）两部分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读取方式分为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顺序和随机读取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使用相同的闪存固件控制器和相同的后端存储技术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后端存储的每个闪存芯片都包含四个平面，完全并行运行。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0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10" y="207010"/>
              <a:ext cx="5053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3.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  <a:ea typeface="阿里巴巴普惠体 R" panose="00020600040101010101"/>
                </a:rPr>
                <a:t>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ABSTRACTION GRAY AREA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28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D47CD-8958-4248-85D5-F742136B1261}"/>
              </a:ext>
            </a:extLst>
          </p:cNvPr>
          <p:cNvSpPr txBox="1"/>
          <p:nvPr/>
        </p:nvSpPr>
        <p:spPr>
          <a:xfrm>
            <a:off x="6220204" y="2459004"/>
            <a:ext cx="5497451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由于主机没有底层</a:t>
            </a:r>
            <a:r>
              <a:rPr lang="en-US" altLang="zh-CN" dirty="0"/>
              <a:t> SSD </a:t>
            </a:r>
            <a:r>
              <a:rPr lang="zh-CN" altLang="zh-CN" dirty="0"/>
              <a:t>硬件的具体信息，它可以将相互干扰的</a:t>
            </a:r>
            <a:r>
              <a:rPr lang="en-US" altLang="zh-CN" dirty="0"/>
              <a:t>zone</a:t>
            </a:r>
            <a:r>
              <a:rPr lang="zh-CN" altLang="zh-CN" dirty="0"/>
              <a:t>（由于闪存通道</a:t>
            </a:r>
            <a:r>
              <a:rPr lang="en-US" altLang="zh-CN" dirty="0"/>
              <a:t>/</a:t>
            </a:r>
            <a:r>
              <a:rPr lang="zh-CN" altLang="zh-CN" dirty="0"/>
              <a:t>芯片共享）分配给不同的进程，从而限制内部并行度。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57F2A9-4756-41D3-B08C-349716D0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2" y="2183020"/>
            <a:ext cx="4191363" cy="18289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4CE7F9-E82F-4E78-A38F-05321E5B567A}"/>
              </a:ext>
            </a:extLst>
          </p:cNvPr>
          <p:cNvSpPr txBox="1"/>
          <p:nvPr/>
        </p:nvSpPr>
        <p:spPr>
          <a:xfrm>
            <a:off x="576260" y="1040606"/>
            <a:ext cx="9196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ZNS-large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ZNS-small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在多进程下的读取性能比较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区域间干扰水平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4C6D0-97F9-4953-BA67-4058DF4BE434}"/>
              </a:ext>
            </a:extLst>
          </p:cNvPr>
          <p:cNvSpPr txBox="1"/>
          <p:nvPr/>
        </p:nvSpPr>
        <p:spPr>
          <a:xfrm>
            <a:off x="1630488" y="4712374"/>
            <a:ext cx="9423271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 ZNS-small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的性能根据区域间干扰水平而显着变化。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一定程度上降低区域干扰水平（并非完全）可以有效提升带宽。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是，主机无法控制干扰级别，因为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中没有接口抽象，从而将内部硬件配置暴露给主机。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5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09" y="207010"/>
              <a:ext cx="513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</a:rPr>
                <a:t>4.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EXPLOITING PARALLELISM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32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B54BA1-F19D-4B66-9E16-E5BFE90B0B8E}"/>
              </a:ext>
            </a:extLst>
          </p:cNvPr>
          <p:cNvSpPr txBox="1"/>
          <p:nvPr/>
        </p:nvSpPr>
        <p:spPr>
          <a:xfrm>
            <a:off x="560989" y="28975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 Inter-Zone Interference Detection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BCE29C-326D-435F-A23C-057E13BB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2" y="3793131"/>
            <a:ext cx="2979678" cy="167654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307B47-848E-48DB-8C03-59FC57B4F144}"/>
              </a:ext>
            </a:extLst>
          </p:cNvPr>
          <p:cNvSpPr txBox="1"/>
          <p:nvPr/>
        </p:nvSpPr>
        <p:spPr>
          <a:xfrm>
            <a:off x="560989" y="1019084"/>
            <a:ext cx="1051849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由上述实验可以得出，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如果可以在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中添加简单的功能来计算干扰级别或硬件布局，则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可以在不损失并行性的情况下控制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ZNS-small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，同时显着减少区域回收延迟。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了一种简单有效的方法，该方法通过利用内部并行性来提高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ZNS SSD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的带宽。此方法由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区域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干扰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探测器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和区域感知调度器组成。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7ACF38-ED8C-4875-9239-FD20BB7E1DEF}"/>
              </a:ext>
            </a:extLst>
          </p:cNvPr>
          <p:cNvSpPr txBox="1"/>
          <p:nvPr/>
        </p:nvSpPr>
        <p:spPr>
          <a:xfrm>
            <a:off x="5118736" y="3266835"/>
            <a:ext cx="63436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一组要比较的基线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∼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（互不干扰）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表示与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相应基线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并行评估的不同区域索引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蓝色表示基线和目标区域之间存在干扰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，带宽降低；而红色则表示没有干扰。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作者收集每行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蓝色突出显示的所有区域，并将它们称为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（冲突域）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09" y="207010"/>
              <a:ext cx="513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</a:rPr>
                <a:t>4.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EXPLOITING PARALLELISM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32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7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D44382-386A-466F-8A17-68A24AFC14CD}"/>
              </a:ext>
            </a:extLst>
          </p:cNvPr>
          <p:cNvSpPr txBox="1"/>
          <p:nvPr/>
        </p:nvSpPr>
        <p:spPr>
          <a:xfrm>
            <a:off x="5374005" y="1730801"/>
            <a:ext cx="6343650" cy="4200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 0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CG0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的基线区域。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它还需要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设置性能阈值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来确定访问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是否干扰基线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然后，它访问所有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行）并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评估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基线区域相关联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行）。在评估过程中，主机可以并行发出一些访问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（即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en-US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的基线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（即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CG[l][0]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）的请求。如果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的带宽低于阈值，则会将此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添加到目标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CG[l]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中。否则，它将创建一个新的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并使用访问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设置基线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12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∼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行）。一旦我们访问了所有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，该算法就会生成一个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Z2C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映射表，该表可用于运行时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I/O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调度程序。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A4588-1FD0-475C-8A92-D1E230E8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32" y="2054263"/>
            <a:ext cx="3657917" cy="34521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D1CCB69-7644-4740-9BFB-B7E7DE080944}"/>
              </a:ext>
            </a:extLst>
          </p:cNvPr>
          <p:cNvSpPr txBox="1"/>
          <p:nvPr/>
        </p:nvSpPr>
        <p:spPr>
          <a:xfrm>
            <a:off x="866774" y="1361469"/>
            <a:ext cx="320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算法流程：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6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0" y="0"/>
            <a:ext cx="12192000" cy="1038007"/>
            <a:chOff x="0" y="0"/>
            <a:chExt cx="12192000" cy="1038007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12192000" cy="8341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8609" y="207010"/>
              <a:ext cx="513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阿里巴巴普惠体 B"/>
                </a:rPr>
                <a:t>4.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阿里巴巴普惠体 B"/>
                </a:rPr>
                <a:t>EXPLOITING PARALLELISM</a:t>
              </a:r>
            </a:p>
            <a:p>
              <a:endParaRPr lang="zh-CN" altLang="en-US" sz="2400" b="1" spc="300" dirty="0">
                <a:solidFill>
                  <a:schemeClr val="bg1"/>
                </a:solidFill>
                <a:latin typeface="阿里巴巴普惠体 B"/>
                <a:ea typeface="阿里巴巴普惠体 R" panose="00020600040101010101"/>
              </a:endParaRPr>
            </a:p>
          </p:txBody>
        </p:sp>
      </p:grpSp>
      <p:sp>
        <p:nvSpPr>
          <p:cNvPr id="32" name="矩形: 圆角 13"/>
          <p:cNvSpPr/>
          <p:nvPr/>
        </p:nvSpPr>
        <p:spPr>
          <a:xfrm>
            <a:off x="11462385" y="6381750"/>
            <a:ext cx="510540" cy="2990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ea typeface="阿里巴巴普惠体 R" panose="00020600040101010101"/>
              </a:rPr>
              <a:t>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B54BA1-F19D-4B66-9E16-E5BFE90B0B8E}"/>
              </a:ext>
            </a:extLst>
          </p:cNvPr>
          <p:cNvSpPr txBox="1"/>
          <p:nvPr/>
        </p:nvSpPr>
        <p:spPr>
          <a:xfrm>
            <a:off x="308609" y="1038007"/>
            <a:ext cx="634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 Interference-aware I/O Scheduling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D0F7EE-20B2-4177-B68C-9053595F14C5}"/>
              </a:ext>
            </a:extLst>
          </p:cNvPr>
          <p:cNvSpPr txBox="1"/>
          <p:nvPr/>
        </p:nvSpPr>
        <p:spPr>
          <a:xfrm>
            <a:off x="308609" y="149611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干扰感知调度器的主要目标是调度来自不同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I/O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请求，而不是尽可能多地调度同一个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C11D9-CFE9-4BCA-97E9-44BD1FC9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6" y="2497301"/>
            <a:ext cx="3673158" cy="35588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D66D1C8-8A41-435E-B2E9-8EA2D2B075F3}"/>
              </a:ext>
            </a:extLst>
          </p:cNvPr>
          <p:cNvSpPr txBox="1"/>
          <p:nvPr/>
        </p:nvSpPr>
        <p:spPr>
          <a:xfrm>
            <a:off x="5374006" y="2362830"/>
            <a:ext cx="63436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Z2C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映射表增加了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SSD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的内部并行度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。由于块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）没有关于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的信息，块层（例如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blk_mq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）检查传入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bio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的逻辑块地址（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LBA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）以确定哪个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拥有它。基于检索到的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zone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索引，块层可以通过参考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Z2C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映射表找到对应的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索引标记到目标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bio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排序调度。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标记之后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调度程序为要调度的未完成请求数较少的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提供最高优先级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进行调度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保持每个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CG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的未完成请求数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40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U5MGJlZDMyZGUwNDU2NzlhODkzMzVmMmI5NTUwM2UifQ=="/>
  <p:tag name="KSO_WPP_MARK_KEY" val="7c33bb91-9263-436f-ad34-de7198b4fe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1644</Words>
  <Application>Microsoft Office PowerPoint</Application>
  <PresentationFormat>宽屏</PresentationFormat>
  <Paragraphs>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NimbusRomNo9L-Medi</vt:lpstr>
      <vt:lpstr>阿里巴巴普惠体 B</vt:lpstr>
      <vt:lpstr>等线</vt:lpstr>
      <vt:lpstr>等线 Light</vt:lpstr>
      <vt:lpstr>黑体</vt:lpstr>
      <vt:lpstr>Arial</vt:lpstr>
      <vt:lpstr>Calibri</vt:lpstr>
      <vt:lpstr>Roboto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版权归木卫林所有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木卫林自制模板</dc:subject>
  <dc:creator>Chen Varick</dc:creator>
  <cp:keywords>木卫林</cp:keywords>
  <dc:description>尊重劳动成果，请勿商用</dc:description>
  <cp:lastModifiedBy>柴 若愚</cp:lastModifiedBy>
  <cp:revision>87</cp:revision>
  <dcterms:created xsi:type="dcterms:W3CDTF">2022-07-21T12:02:00Z</dcterms:created>
  <dcterms:modified xsi:type="dcterms:W3CDTF">2022-12-15T01:40:54Z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2694F9E1570F4683BD5BFE5C526393C4</vt:lpwstr>
  </property>
  <property fmtid="{D5CDD505-2E9C-101B-9397-08002B2CF9AE}" pid="3" name="KSOProductBuildVer">
    <vt:lpwstr>2052-11.1.0.12598</vt:lpwstr>
  </property>
</Properties>
</file>