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9" r:id="rId23"/>
    <p:sldId id="283" r:id="rId24"/>
    <p:sldId id="284" r:id="rId25"/>
    <p:sldId id="285" r:id="rId26"/>
    <p:sldId id="286" r:id="rId27"/>
    <p:sldId id="288" r:id="rId28"/>
  </p:sldIdLst>
  <p:sldSz cx="12192000" cy="6858000"/>
  <p:notesSz cx="7103745" cy="10234295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leaderPre</a:t>
            </a:r>
            <a:r>
              <a:rPr lang="zh-CN" altLang="en-US"/>
              <a:t>阶段呢，可以看到图</a:t>
            </a:r>
            <a:r>
              <a:rPr lang="en-US" altLang="zh-CN"/>
              <a:t>a</a:t>
            </a:r>
            <a:r>
              <a:rPr lang="zh-CN" altLang="en-US"/>
              <a:t>中，先前的</a:t>
            </a:r>
            <a:r>
              <a:rPr lang="en-US" altLang="zh-CN"/>
              <a:t>S1</a:t>
            </a:r>
            <a:r>
              <a:rPr lang="zh-CN" altLang="en-US"/>
              <a:t>已经</a:t>
            </a:r>
            <a:r>
              <a:rPr lang="en-US" altLang="zh-CN"/>
              <a:t>down</a:t>
            </a:r>
            <a:r>
              <a:rPr lang="zh-CN" altLang="en-US"/>
              <a:t>掉了，</a:t>
            </a:r>
            <a:r>
              <a:rPr lang="en-US" altLang="zh-CN"/>
              <a:t>S2</a:t>
            </a:r>
            <a:r>
              <a:rPr lang="zh-CN" altLang="en-US"/>
              <a:t>成为新</a:t>
            </a:r>
            <a:r>
              <a:rPr lang="en-US" altLang="zh-CN"/>
              <a:t>leader</a:t>
            </a:r>
            <a:r>
              <a:rPr lang="zh-CN" altLang="en-US"/>
              <a:t>，这个时候，</a:t>
            </a:r>
            <a:r>
              <a:rPr lang="en-US" altLang="zh-CN"/>
              <a:t>S2</a:t>
            </a:r>
            <a:r>
              <a:rPr lang="zh-CN" altLang="en-US"/>
              <a:t>开始从其他服务器（他自己，</a:t>
            </a:r>
            <a:r>
              <a:rPr lang="en-US" altLang="zh-CN"/>
              <a:t>S3,S4</a:t>
            </a:r>
            <a:r>
              <a:rPr lang="zh-CN" altLang="en-US"/>
              <a:t>）中收集对应</a:t>
            </a:r>
            <a:r>
              <a:rPr lang="zh-CN" altLang="en-US"/>
              <a:t>片段，</a:t>
            </a:r>
            <a:endParaRPr lang="zh-CN" altLang="en-US"/>
          </a:p>
          <a:p>
            <a:r>
              <a:rPr lang="zh-CN" altLang="en-US"/>
              <a:t>可以看到可以恢复索引</a:t>
            </a:r>
            <a:r>
              <a:rPr lang="en-US" altLang="zh-CN"/>
              <a:t>2</a:t>
            </a:r>
            <a:r>
              <a:rPr lang="zh-CN" altLang="en-US"/>
              <a:t>数据，以为索引</a:t>
            </a:r>
            <a:r>
              <a:rPr lang="en-US" altLang="zh-CN"/>
              <a:t>3</a:t>
            </a:r>
            <a:r>
              <a:rPr lang="zh-CN" altLang="en-US"/>
              <a:t>恢复不了，所以直接</a:t>
            </a:r>
            <a:r>
              <a:rPr lang="zh-CN" altLang="en-US"/>
              <a:t>删除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在图</a:t>
            </a:r>
            <a:r>
              <a:rPr lang="en-US" altLang="zh-CN"/>
              <a:t>b</a:t>
            </a:r>
            <a:r>
              <a:rPr lang="zh-CN" altLang="en-US"/>
              <a:t>中，从他自己，</a:t>
            </a:r>
            <a:r>
              <a:rPr lang="en-US" altLang="zh-CN"/>
              <a:t>S3,S5</a:t>
            </a:r>
            <a:r>
              <a:rPr lang="zh-CN" altLang="en-US"/>
              <a:t>服务器收集片段，从而两个索引数据都能</a:t>
            </a:r>
            <a:r>
              <a:rPr lang="zh-CN" altLang="en-US"/>
              <a:t>恢复，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leaderpre</a:t>
            </a:r>
            <a:r>
              <a:rPr lang="zh-CN" altLang="en-US"/>
              <a:t>阶段中，新</a:t>
            </a:r>
            <a:r>
              <a:rPr lang="en-US" altLang="zh-CN"/>
              <a:t>leader</a:t>
            </a:r>
            <a:r>
              <a:rPr lang="zh-CN" altLang="en-US"/>
              <a:t>一定能且一定会恢复已提交片段，但不一定恢复未提交</a:t>
            </a:r>
            <a:r>
              <a:rPr lang="zh-CN" altLang="en-US"/>
              <a:t>片段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我将从</a:t>
            </a:r>
            <a:r>
              <a:rPr lang="en-US" altLang="zh-CN"/>
              <a:t>Introduction</a:t>
            </a:r>
            <a:r>
              <a:rPr lang="zh-CN" altLang="en-US"/>
              <a:t>，</a:t>
            </a:r>
            <a:r>
              <a:rPr lang="en-US" altLang="zh-CN"/>
              <a:t>Craft</a:t>
            </a:r>
            <a:r>
              <a:rPr lang="zh-CN" altLang="en-US"/>
              <a:t>，也就这篇论文提出的协议，对这个协议的一些评估实验，和总结四个章节</a:t>
            </a:r>
            <a:r>
              <a:rPr lang="zh-CN" altLang="en-US"/>
              <a:t>汇报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首先我们先引入一些概念，在一个原始分布式服务器集群中，我们如何保证集群的安全可靠</a:t>
            </a:r>
            <a:r>
              <a:rPr lang="zh-CN" altLang="en-US"/>
              <a:t>呢</a:t>
            </a:r>
            <a:endParaRPr lang="zh-CN" altLang="en-US"/>
          </a:p>
          <a:p>
            <a:r>
              <a:rPr lang="zh-CN" altLang="en-US"/>
              <a:t>一个很容易想到的办法就是，我们可以添加更多服务器，每次接收数据之后呢，将数据</a:t>
            </a:r>
            <a:r>
              <a:rPr lang="zh-CN" altLang="en-US"/>
              <a:t>完整复制到其他服务器中，</a:t>
            </a:r>
            <a:endParaRPr lang="zh-CN" altLang="en-US"/>
          </a:p>
          <a:p>
            <a:r>
              <a:rPr lang="zh-CN" altLang="en-US"/>
              <a:t>这样当有服务器出现故障时，整个集群依然能正常</a:t>
            </a:r>
            <a:r>
              <a:rPr lang="zh-CN" altLang="en-US"/>
              <a:t>提供服务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还有这样一种情况，比如说服务器集群配置在两个机房，然后出现网络故障机房直接不能通信，就会造成两边数据对不上的</a:t>
            </a:r>
            <a:r>
              <a:rPr lang="zh-CN" altLang="en-US"/>
              <a:t>情况，</a:t>
            </a:r>
            <a:endParaRPr lang="zh-CN" altLang="en-US"/>
          </a:p>
          <a:p>
            <a:r>
              <a:rPr lang="zh-CN" altLang="en-US"/>
              <a:t>我们要让服务器达成共识的话呢，可以在整集群中选取一位</a:t>
            </a:r>
            <a:r>
              <a:rPr lang="en-US" altLang="zh-CN"/>
              <a:t>leader</a:t>
            </a:r>
            <a:r>
              <a:rPr lang="zh-CN" altLang="en-US"/>
              <a:t>，所有的服务器听从这位</a:t>
            </a:r>
            <a:r>
              <a:rPr lang="en-US" altLang="zh-CN"/>
              <a:t>leader</a:t>
            </a:r>
            <a:r>
              <a:rPr lang="zh-CN" altLang="en-US"/>
              <a:t>从而达成</a:t>
            </a:r>
            <a:r>
              <a:rPr lang="zh-CN" altLang="en-US"/>
              <a:t>共识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选举</a:t>
            </a:r>
            <a:r>
              <a:rPr lang="en-US" altLang="zh-CN"/>
              <a:t>leader</a:t>
            </a:r>
            <a:r>
              <a:rPr lang="zh-CN" altLang="en-US"/>
              <a:t>需要过半的投票，而偶数个服务器，可能选出两个</a:t>
            </a:r>
            <a:r>
              <a:rPr lang="en-US" altLang="zh-CN"/>
              <a:t>leader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881" y="1361313"/>
            <a:ext cx="11864941" cy="1287282"/>
          </a:xfrm>
        </p:spPr>
        <p:txBody>
          <a:bodyPr/>
          <a:p>
            <a:r>
              <a:rPr lang="en-US" altLang="zh-CN" sz="4300" b="1">
                <a:solidFill>
                  <a:srgbClr val="92D050"/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C</a:t>
            </a:r>
            <a:r>
              <a:rPr lang="en-US" altLang="zh-CN" sz="4300" b="1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Raft: An Erasure</a:t>
            </a:r>
            <a:r>
              <a:rPr lang="zh-CN" altLang="en-US" sz="4300" b="1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-</a:t>
            </a:r>
            <a:r>
              <a:rPr lang="en-US" altLang="zh-CN" sz="4300" b="1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coding</a:t>
            </a:r>
            <a:r>
              <a:rPr lang="zh-CN" altLang="en-US" sz="4300" b="1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-</a:t>
            </a:r>
            <a:r>
              <a:rPr lang="en-US" altLang="zh-CN" sz="4300" b="1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supported Version of Raft for Reducing Storage Cost and Network Cost</a:t>
            </a:r>
            <a:endParaRPr lang="zh-CN" altLang="en-US" sz="4300" b="1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112" y="2817436"/>
            <a:ext cx="11566405" cy="1655762"/>
          </a:xfrm>
        </p:spPr>
        <p:txBody>
          <a:bodyPr/>
          <a:p>
            <a:pPr marL="0" indent="0" algn="ctr"/>
            <a:r>
              <a:rPr lang="en-US" sz="3500">
                <a:solidFill>
                  <a:srgbClr val="000000"/>
                </a:solidFill>
                <a:latin typeface="Calibri" panose="020F0502020204030204" charset="0"/>
              </a:rPr>
              <a:t>ZizhongWang, TongliangLi, HaixiaWang, AiranShao, YunrenBai, </a:t>
            </a:r>
            <a:endParaRPr lang="en-US" sz="3500">
              <a:solidFill>
                <a:srgbClr val="000000"/>
              </a:solidFill>
              <a:latin typeface="Calibri" panose="020F0502020204030204" charset="0"/>
            </a:endParaRPr>
          </a:p>
          <a:p>
            <a:pPr marL="0" indent="0" algn="ctr"/>
            <a:r>
              <a:rPr lang="en-US" sz="3500">
                <a:solidFill>
                  <a:srgbClr val="000000"/>
                </a:solidFill>
                <a:latin typeface="Calibri" panose="020F0502020204030204" charset="0"/>
              </a:rPr>
              <a:t>ShangmingCai, ZihanXu, and DongshengWang </a:t>
            </a:r>
            <a:endParaRPr lang="en-US" sz="3500">
              <a:solidFill>
                <a:srgbClr val="000000"/>
              </a:solidFill>
              <a:latin typeface="Calibri" panose="020F0502020204030204" charset="0"/>
            </a:endParaRPr>
          </a:p>
          <a:p>
            <a:pPr marL="0" indent="0" algn="ctr"/>
            <a:r>
              <a:rPr lang="en-US" sz="3000" i="1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Tsinghua University</a:t>
            </a:r>
            <a:endParaRPr lang="zh-CN" altLang="en-US"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 algn="ctr"/>
            <a:endParaRPr lang="zh-CN" altLang="en-US" sz="2800"/>
          </a:p>
          <a:p>
            <a:pPr marL="0" indent="0" algn="ctr"/>
            <a:r>
              <a:rPr lang="zh-CN" altLang="en-US"/>
              <a:t>汇报人：李梓航</a:t>
            </a:r>
            <a:endParaRPr lang="zh-CN" altLang="en-US"/>
          </a:p>
          <a:p>
            <a:pPr marL="0" indent="0" algn="ctr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2022.12.1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3200"/>
              <a:t>论文提出</a:t>
            </a:r>
            <a:r>
              <a:rPr lang="en-US" altLang="zh-CN" sz="3200">
                <a:solidFill>
                  <a:schemeClr val="accent6"/>
                </a:solidFill>
              </a:rPr>
              <a:t>C</a:t>
            </a:r>
            <a:r>
              <a:rPr lang="en-US" altLang="zh-CN" sz="3200"/>
              <a:t>Raft</a:t>
            </a:r>
            <a:endParaRPr lang="en-US" altLang="zh-CN" sz="3200"/>
          </a:p>
          <a:p>
            <a:endParaRPr lang="en-US" altLang="zh-CN" sz="2800" b="1"/>
          </a:p>
          <a:p>
            <a:r>
              <a:rPr lang="en-US" altLang="zh-CN" sz="2800"/>
              <a:t>RS-Paxos</a:t>
            </a:r>
            <a:r>
              <a:rPr lang="zh-CN" altLang="en-US" sz="2800"/>
              <a:t>虽然能够降低网络和存储成本，</a:t>
            </a:r>
            <a:endParaRPr lang="zh-CN" altLang="en-US" sz="2800"/>
          </a:p>
          <a:p>
            <a:r>
              <a:rPr lang="zh-CN" altLang="en-US" sz="2800"/>
              <a:t>但是在</a:t>
            </a:r>
            <a:r>
              <a:rPr lang="en-US" altLang="zh-CN" sz="2800" b="1"/>
              <a:t>2F+1</a:t>
            </a:r>
            <a:r>
              <a:rPr lang="zh-CN" altLang="en-US" sz="2800"/>
              <a:t>个服务器情况下，无法容忍</a:t>
            </a:r>
            <a:r>
              <a:rPr lang="en-US" altLang="zh-CN" sz="2800" b="1"/>
              <a:t>F</a:t>
            </a:r>
            <a:r>
              <a:rPr lang="zh-CN" altLang="en-US" sz="2800"/>
              <a:t>个</a:t>
            </a:r>
            <a:r>
              <a:rPr lang="zh-CN" altLang="en-US" sz="2800"/>
              <a:t>故障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>
                <a:solidFill>
                  <a:schemeClr val="accent6"/>
                </a:solidFill>
              </a:rPr>
              <a:t>C</a:t>
            </a:r>
            <a:r>
              <a:rPr lang="en-US" altLang="zh-CN" sz="2800"/>
              <a:t>Raft</a:t>
            </a:r>
            <a:r>
              <a:rPr lang="zh-CN" altLang="en-US" sz="2800"/>
              <a:t>基于</a:t>
            </a:r>
            <a:r>
              <a:rPr lang="zh-CN" altLang="en-US" sz="2800"/>
              <a:t>共识协议</a:t>
            </a:r>
            <a:r>
              <a:rPr lang="en-US" altLang="zh-CN" sz="2800"/>
              <a:t>Raft</a:t>
            </a:r>
            <a:r>
              <a:rPr lang="zh-CN" altLang="en-US" sz="2800"/>
              <a:t>使用了</a:t>
            </a:r>
            <a:r>
              <a:rPr lang="en-US" altLang="zh-CN" sz="2800"/>
              <a:t>RS-Code</a:t>
            </a:r>
            <a:r>
              <a:rPr lang="zh-CN" altLang="en-US" sz="2800"/>
              <a:t>来降低网络和存储</a:t>
            </a:r>
            <a:r>
              <a:rPr lang="zh-CN" altLang="en-US" sz="2800"/>
              <a:t>成本，</a:t>
            </a:r>
            <a:endParaRPr lang="zh-CN" altLang="en-US" sz="2800"/>
          </a:p>
          <a:p>
            <a:r>
              <a:rPr lang="zh-CN" altLang="en-US" sz="2800"/>
              <a:t>同时能在</a:t>
            </a:r>
            <a:r>
              <a:rPr lang="en-US" altLang="zh-CN" sz="2800" b="1"/>
              <a:t>2F+1</a:t>
            </a:r>
            <a:r>
              <a:rPr lang="zh-CN" altLang="en-US" sz="2800"/>
              <a:t>个服务器情况下容忍</a:t>
            </a:r>
            <a:r>
              <a:rPr lang="en-US" altLang="zh-CN" sz="2800"/>
              <a:t>F</a:t>
            </a:r>
            <a:r>
              <a:rPr lang="zh-CN" altLang="en-US" sz="2800"/>
              <a:t>个</a:t>
            </a:r>
            <a:r>
              <a:rPr lang="zh-CN" altLang="en-US" sz="2800"/>
              <a:t>故障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200"/>
              <a:t>1.Coded-fragment Replication</a:t>
            </a:r>
            <a:endParaRPr lang="en-US" altLang="zh-CN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1365250"/>
            <a:ext cx="10311765" cy="41268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1949450"/>
            <a:ext cx="5894705" cy="430847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579269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200"/>
              <a:t>1.Coded-fragment Replication</a:t>
            </a:r>
            <a:endParaRPr lang="en-US" altLang="zh-CN" sz="3200"/>
          </a:p>
          <a:p>
            <a:pPr marL="3657600" lvl="8" indent="457200"/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6699250" y="1568450"/>
            <a:ext cx="49358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编码完成之后，</a:t>
            </a:r>
            <a:r>
              <a:rPr lang="en-US" altLang="zh-CN" sz="2400"/>
              <a:t>leader</a:t>
            </a:r>
            <a:r>
              <a:rPr lang="zh-CN" altLang="en-US" sz="2400"/>
              <a:t>将</a:t>
            </a:r>
            <a:r>
              <a:rPr lang="en-US" altLang="zh-CN" sz="2400" b="1"/>
              <a:t>N</a:t>
            </a:r>
            <a:r>
              <a:rPr lang="zh-CN" altLang="en-US" sz="2400"/>
              <a:t>个片段发送给每个</a:t>
            </a:r>
            <a:r>
              <a:rPr lang="en-US" altLang="zh-CN" sz="2400"/>
              <a:t>follower</a:t>
            </a:r>
            <a:r>
              <a:rPr lang="zh-CN" altLang="en-US" sz="2400"/>
              <a:t>，当收到至少</a:t>
            </a:r>
            <a:r>
              <a:rPr lang="en-US" altLang="zh-CN" sz="2400" b="1"/>
              <a:t>F+k</a:t>
            </a:r>
            <a:r>
              <a:rPr lang="zh-CN" altLang="en-US" sz="2400"/>
              <a:t>个确认之后才能提交这个数据。（比</a:t>
            </a:r>
            <a:r>
              <a:rPr lang="en-US" altLang="zh-CN" sz="2400"/>
              <a:t>Raft</a:t>
            </a:r>
            <a:r>
              <a:rPr lang="zh-CN" altLang="en-US" sz="2400"/>
              <a:t>更严格）</a:t>
            </a:r>
            <a:endParaRPr lang="zh-CN" altLang="en-US" sz="2400"/>
          </a:p>
          <a:p>
            <a:r>
              <a:rPr lang="zh-CN" altLang="en-US" sz="2400"/>
              <a:t>这说明至少有</a:t>
            </a:r>
            <a:r>
              <a:rPr lang="en-US" altLang="zh-CN" sz="2400"/>
              <a:t>k</a:t>
            </a:r>
            <a:r>
              <a:rPr lang="zh-CN" altLang="en-US" sz="2400"/>
              <a:t>个片段在任意一个</a:t>
            </a:r>
            <a:r>
              <a:rPr lang="en-US" altLang="zh-CN" sz="2400" b="1"/>
              <a:t>F+1</a:t>
            </a:r>
            <a:r>
              <a:rPr lang="zh-CN" altLang="en-US" sz="2400"/>
              <a:t>个服务器</a:t>
            </a:r>
            <a:r>
              <a:rPr lang="zh-CN" altLang="en-US" sz="2400"/>
              <a:t>里面。</a:t>
            </a:r>
            <a:endParaRPr lang="zh-CN" altLang="en-US" sz="2400"/>
          </a:p>
          <a:p>
            <a:r>
              <a:rPr lang="zh-CN" altLang="en-US" sz="2400"/>
              <a:t>因为</a:t>
            </a:r>
            <a:endParaRPr lang="zh-CN" altLang="en-US" sz="2400"/>
          </a:p>
          <a:p>
            <a:r>
              <a:rPr lang="en-US" altLang="zh-CN" sz="2400"/>
              <a:t>(F+k)+(F+1)-N=2F+1-N+k=k</a:t>
            </a:r>
            <a:endParaRPr lang="en-US" altLang="zh-CN" sz="2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579269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200"/>
              <a:t>1.Coded-fragment Replication</a:t>
            </a:r>
            <a:endParaRPr lang="en-US" altLang="zh-CN" sz="3200"/>
          </a:p>
          <a:p>
            <a:r>
              <a:rPr lang="zh-CN" altLang="en-US" sz="3200"/>
              <a:t>当一个</a:t>
            </a:r>
            <a:r>
              <a:rPr lang="en-US" altLang="zh-CN" sz="3200"/>
              <a:t>leader</a:t>
            </a:r>
            <a:r>
              <a:rPr lang="zh-CN" altLang="en-US" sz="3200"/>
              <a:t>出现</a:t>
            </a:r>
            <a:r>
              <a:rPr lang="zh-CN" altLang="en-US" sz="3200"/>
              <a:t>故障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1949450"/>
            <a:ext cx="5894705" cy="4308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94500" y="1808480"/>
            <a:ext cx="4678045" cy="4449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如果一个</a:t>
            </a:r>
            <a:r>
              <a:rPr lang="en-US" altLang="zh-CN"/>
              <a:t>leader</a:t>
            </a:r>
            <a:r>
              <a:rPr lang="zh-CN" altLang="en-US"/>
              <a:t>故障了，就会选举出一个新的</a:t>
            </a:r>
            <a:r>
              <a:rPr lang="en-US" altLang="zh-CN"/>
              <a:t>leader</a:t>
            </a:r>
            <a:r>
              <a:rPr lang="zh-CN" altLang="en-US"/>
              <a:t>。如果此时已经提交了一个数据，</a:t>
            </a:r>
            <a:r>
              <a:rPr lang="en-US" altLang="zh-CN"/>
              <a:t>Raft</a:t>
            </a:r>
            <a:r>
              <a:rPr lang="zh-CN" altLang="en-US"/>
              <a:t>的选举规则保证新的</a:t>
            </a:r>
            <a:r>
              <a:rPr lang="en-US" altLang="zh-CN"/>
              <a:t>leader</a:t>
            </a:r>
            <a:r>
              <a:rPr lang="zh-CN" altLang="en-US"/>
              <a:t>至少有一个这个数据的片段，这意味着安全性得到</a:t>
            </a:r>
            <a:r>
              <a:rPr lang="zh-CN" altLang="en-US"/>
              <a:t>保证。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</a:t>
            </a:r>
            <a:r>
              <a:rPr lang="zh-CN" altLang="en-US">
                <a:sym typeface="+mn-ea"/>
              </a:rPr>
              <a:t>至少有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个片段在任意一个</a:t>
            </a:r>
            <a:r>
              <a:rPr lang="en-US" altLang="zh-CN" b="1">
                <a:sym typeface="+mn-ea"/>
              </a:rPr>
              <a:t>F+1</a:t>
            </a:r>
            <a:r>
              <a:rPr lang="zh-CN" altLang="en-US">
                <a:sym typeface="+mn-ea"/>
              </a:rPr>
              <a:t>个服务器里面，这说明新</a:t>
            </a:r>
            <a:r>
              <a:rPr lang="en-US" altLang="zh-CN">
                <a:sym typeface="+mn-ea"/>
              </a:rPr>
              <a:t>leader</a:t>
            </a:r>
            <a:r>
              <a:rPr lang="zh-CN" altLang="en-US">
                <a:sym typeface="+mn-ea"/>
              </a:rPr>
              <a:t>可以在至少有</a:t>
            </a:r>
            <a:r>
              <a:rPr lang="en-US" altLang="zh-CN" b="1">
                <a:sym typeface="+mn-ea"/>
              </a:rPr>
              <a:t>F+1</a:t>
            </a:r>
            <a:r>
              <a:rPr lang="zh-CN" altLang="en-US">
                <a:sym typeface="+mn-ea"/>
              </a:rPr>
              <a:t>个健康服务器的情况下恢复数据，这意味着活</a:t>
            </a:r>
            <a:r>
              <a:rPr lang="zh-CN" altLang="en-US">
                <a:sym typeface="+mn-ea"/>
              </a:rPr>
              <a:t>动性得到</a:t>
            </a:r>
            <a:r>
              <a:rPr lang="zh-CN" altLang="en-US">
                <a:sym typeface="+mn-ea"/>
              </a:rPr>
              <a:t>保证。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根据编码过程，编码之后的片段大小为原来的</a:t>
            </a:r>
            <a:r>
              <a:rPr lang="en-US" altLang="zh-CN">
                <a:sym typeface="+mn-ea"/>
              </a:rPr>
              <a:t>1/k</a:t>
            </a:r>
            <a:r>
              <a:rPr lang="zh-CN" altLang="en-US">
                <a:sym typeface="+mn-ea"/>
              </a:rPr>
              <a:t>，大大降低网络和存储</a:t>
            </a:r>
            <a:r>
              <a:rPr lang="zh-CN" altLang="en-US">
                <a:sym typeface="+mn-ea"/>
              </a:rPr>
              <a:t>成本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200"/>
              <a:t>2.Complete-entry Replication</a:t>
            </a:r>
            <a:endParaRPr lang="en-US" altLang="zh-CN" sz="3200"/>
          </a:p>
          <a:p>
            <a:endParaRPr lang="zh-CN" altLang="en-US" sz="3200"/>
          </a:p>
          <a:p>
            <a:r>
              <a:rPr lang="zh-CN" altLang="en-US" sz="2800"/>
              <a:t>当健康服务器数量大于</a:t>
            </a:r>
            <a:r>
              <a:rPr lang="en-US" altLang="zh-CN" sz="2800"/>
              <a:t>F</a:t>
            </a:r>
            <a:r>
              <a:rPr lang="zh-CN" altLang="en-US" sz="2800"/>
              <a:t>，小于</a:t>
            </a:r>
            <a:r>
              <a:rPr lang="en-US" altLang="zh-CN" sz="2800" b="1"/>
              <a:t>F+k</a:t>
            </a:r>
            <a:r>
              <a:rPr lang="zh-CN" altLang="en-US" sz="2800"/>
              <a:t>时，使用编码片段无法得到</a:t>
            </a:r>
            <a:r>
              <a:rPr lang="en-US" altLang="zh-CN" sz="2800" b="1"/>
              <a:t>F+k</a:t>
            </a:r>
            <a:r>
              <a:rPr lang="zh-CN" altLang="en-US" sz="2800"/>
              <a:t>个回应，这时会使用完整复制来复制数据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这时的策略如同</a:t>
            </a:r>
            <a:r>
              <a:rPr lang="en-US" altLang="zh-CN" sz="2800"/>
              <a:t>Raft</a:t>
            </a:r>
            <a:r>
              <a:rPr lang="zh-CN" altLang="en-US" sz="2800"/>
              <a:t>一样，在提交数据之前需要收到</a:t>
            </a:r>
            <a:r>
              <a:rPr lang="en-US" altLang="zh-CN" sz="2800" b="1"/>
              <a:t>F+1</a:t>
            </a:r>
            <a:r>
              <a:rPr lang="zh-CN" altLang="en-US" sz="2800"/>
              <a:t>个服务器的</a:t>
            </a:r>
            <a:r>
              <a:rPr lang="zh-CN" altLang="en-US" sz="2800"/>
              <a:t>完整复制</a:t>
            </a:r>
            <a:r>
              <a:rPr lang="zh-CN" altLang="en-US" sz="2800"/>
              <a:t>确认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200"/>
              <a:t>2.Complete-entry Replication</a:t>
            </a:r>
            <a:endParaRPr lang="en-US" altLang="zh-CN" sz="3200"/>
          </a:p>
          <a:p>
            <a:endParaRPr lang="zh-CN" altLang="en-US" sz="2000"/>
          </a:p>
          <a:p>
            <a:r>
              <a:rPr lang="zh-CN" altLang="en-US" sz="2000"/>
              <a:t>定义一个参数p，0≤p≤F，领导者可以首先将条目的完整副本发送给(F+p)个追随者，然后将编码片段发送给剩余的(F-p)个追随者。更小的P意味着更少的存储和网络成本，但也意味着更大的概率如果没有</a:t>
            </a:r>
            <a:r>
              <a:rPr lang="en-US" altLang="zh-CN" sz="2000"/>
              <a:t>(</a:t>
            </a:r>
            <a:r>
              <a:rPr lang="zh-CN" altLang="en-US" sz="2000"/>
              <a:t>F+p</a:t>
            </a:r>
            <a:r>
              <a:rPr lang="en-US" altLang="zh-CN" sz="2000"/>
              <a:t>)</a:t>
            </a:r>
            <a:r>
              <a:rPr lang="zh-CN" altLang="en-US" sz="2000"/>
              <a:t>个答案中的F个及时返回，则在</a:t>
            </a:r>
            <a:r>
              <a:rPr lang="zh-CN" altLang="en-US" sz="2000"/>
              <a:t>提交之前可能需要进行更多轮通信）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2973070"/>
            <a:ext cx="9963150" cy="31337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7730" y="1899285"/>
            <a:ext cx="5860415" cy="353758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200"/>
              <a:t>3.Prediction</a:t>
            </a:r>
            <a:endParaRPr lang="en-US" altLang="zh-CN" sz="3200"/>
          </a:p>
          <a:p>
            <a:endParaRPr lang="zh-CN" altLang="en-US" sz="2000"/>
          </a:p>
          <a:p>
            <a:r>
              <a:rPr lang="zh-CN" altLang="en-US" sz="2400"/>
              <a:t>准确选择复制方法可以使性能最大化，</a:t>
            </a:r>
            <a:endParaRPr lang="zh-CN" altLang="en-US" sz="2400"/>
          </a:p>
          <a:p>
            <a:r>
              <a:rPr lang="zh-CN" altLang="en-US" sz="2400"/>
              <a:t>但是</a:t>
            </a:r>
            <a:r>
              <a:rPr lang="en-US" altLang="zh-CN" sz="2400"/>
              <a:t>leader</a:t>
            </a:r>
            <a:r>
              <a:rPr lang="zh-CN" altLang="en-US" sz="2400"/>
              <a:t>并不知道其他服务器的状态。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解决方法：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/>
              <a:t>根据心跳回应来预测健康服务器数量，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/>
              <a:t>如果最近心跳回应的数量不小于(</a:t>
            </a:r>
            <a:r>
              <a:rPr lang="zh-CN" altLang="en-US" sz="2400" b="1"/>
              <a:t>F+k</a:t>
            </a:r>
            <a:r>
              <a:rPr lang="zh-CN" altLang="en-US" sz="2400"/>
              <a:t>)，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/>
              <a:t>则领导者应首先使用编码片段复制，如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/>
              <a:t>果编码片段复制不起作用，则尝试完整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/>
              <a:t>复制。若回应小于</a:t>
            </a:r>
            <a:r>
              <a:rPr lang="zh-CN" altLang="en-US" sz="2400" b="1"/>
              <a:t>F+</a:t>
            </a:r>
            <a:r>
              <a:rPr lang="en-US" altLang="zh-CN" sz="2400" b="1"/>
              <a:t>k</a:t>
            </a:r>
            <a:r>
              <a:rPr lang="zh-CN" altLang="en-US" sz="2400"/>
              <a:t>，领导者直接使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/>
              <a:t>用完整复制。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200"/>
              <a:t>4.Newly-elected Leader</a:t>
            </a:r>
            <a:endParaRPr lang="en-US" altLang="zh-CN" sz="3200"/>
          </a:p>
          <a:p>
            <a:endParaRPr lang="zh-CN" altLang="en-US" sz="3200"/>
          </a:p>
          <a:p>
            <a:r>
              <a:rPr lang="zh-CN" altLang="en-US" sz="2800"/>
              <a:t>当一个</a:t>
            </a:r>
            <a:r>
              <a:rPr lang="en-US" altLang="zh-CN" sz="2800"/>
              <a:t>leader</a:t>
            </a:r>
            <a:r>
              <a:rPr lang="zh-CN" altLang="en-US" sz="2800"/>
              <a:t>有所有完整数据时，安全性和活性都能被</a:t>
            </a:r>
            <a:r>
              <a:rPr lang="zh-CN" altLang="en-US" sz="2800"/>
              <a:t>保证。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但真实情况是，很有可能新</a:t>
            </a:r>
            <a:r>
              <a:rPr lang="en-US" altLang="zh-CN" sz="2800"/>
              <a:t>leader</a:t>
            </a:r>
            <a:r>
              <a:rPr lang="zh-CN" altLang="en-US" sz="2800"/>
              <a:t>没有完整复制数据，只有数据的编码片段。</a:t>
            </a:r>
            <a:endParaRPr lang="zh-CN" altLang="en-US" sz="2800"/>
          </a:p>
          <a:p>
            <a:endParaRPr lang="zh-CN" altLang="en-US" sz="28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/>
              <a:t>如果该片段是被</a:t>
            </a:r>
            <a:r>
              <a:rPr lang="zh-CN" altLang="en-US" sz="2800"/>
              <a:t>应用过的片段，则根据前面的两种复制方法，在</a:t>
            </a:r>
            <a:r>
              <a:rPr lang="en-US" altLang="zh-CN" sz="2800"/>
              <a:t>F+1</a:t>
            </a:r>
            <a:r>
              <a:rPr lang="zh-CN" altLang="en-US" sz="2800"/>
              <a:t>个健康服务器下可以恢复</a:t>
            </a:r>
            <a:r>
              <a:rPr lang="zh-CN" altLang="en-US" sz="2800"/>
              <a:t>该片段。</a:t>
            </a:r>
            <a:endParaRPr lang="zh-CN" altLang="en-US" sz="28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/>
              <a:t>如果该片段未被</a:t>
            </a:r>
            <a:r>
              <a:rPr lang="zh-CN" altLang="en-US" sz="2800"/>
              <a:t>应用，则无法保证该片段是否可恢复，则会影响接下来的</a:t>
            </a:r>
            <a:r>
              <a:rPr lang="zh-CN" altLang="en-US" sz="2800"/>
              <a:t>工作。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200"/>
              <a:t>4.Newly-elected Leader</a:t>
            </a:r>
            <a:endParaRPr lang="en-US" altLang="zh-CN" sz="3200"/>
          </a:p>
          <a:p>
            <a:r>
              <a:rPr lang="zh-CN" altLang="en-US" sz="3200"/>
              <a:t>解决方法：</a:t>
            </a:r>
            <a:r>
              <a:rPr lang="en-US" altLang="zh-CN" sz="3200">
                <a:sym typeface="+mn-ea"/>
              </a:rPr>
              <a:t>LeaderPre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  <a:p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813560"/>
            <a:ext cx="10484485" cy="37096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2800"/>
              <a:t>5.</a:t>
            </a:r>
            <a:r>
              <a:rPr lang="en-US" altLang="zh-CN" sz="3200"/>
              <a:t>Performance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73885" y="1565910"/>
            <a:ext cx="8443595" cy="42049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 userDrawn="1"/>
        </p:nvSpPr>
        <p:spPr>
          <a:xfrm>
            <a:off x="969708" y="580013"/>
            <a:ext cx="9126710" cy="547220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40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1.Introduction</a:t>
            </a:r>
            <a:endParaRPr lang="en-US" altLang="zh-CN" sz="400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endParaRPr lang="en-US" altLang="zh-CN" sz="400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40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2.</a:t>
            </a:r>
            <a:r>
              <a:rPr lang="en-US" altLang="zh-CN" sz="4000">
                <a:solidFill>
                  <a:srgbClr val="92D05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</a:t>
            </a:r>
            <a:r>
              <a:rPr lang="en-US" altLang="zh-CN" sz="40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Raft</a:t>
            </a:r>
            <a:endParaRPr lang="en-US" altLang="zh-CN" sz="400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endParaRPr lang="en-US" altLang="zh-CN" sz="400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40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3.Evaluation</a:t>
            </a:r>
            <a:endParaRPr lang="en-US" altLang="zh-CN" sz="400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endParaRPr lang="en-US" altLang="zh-CN" sz="400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40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4.Summary</a:t>
            </a:r>
            <a:endParaRPr lang="zh-CN" altLang="en-US" sz="400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2800"/>
              <a:t>5.</a:t>
            </a:r>
            <a:r>
              <a:rPr lang="en-US" altLang="zh-CN" sz="3200"/>
              <a:t>Performance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LeaderPre可能会影响选举时间，因此可能会影响协议的可用性。</a:t>
            </a:r>
            <a:r>
              <a:rPr lang="zh-CN" altLang="en-US" sz="2800"/>
              <a:t>主要是通信时间，而这个通信时间很短。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编码时间也是一个问题。许多研究表明，与实际系统中的传输时间相比，编码时间足够短。为了降低网络成本，稍微延长编码时间是值得的。</a:t>
            </a:r>
            <a:endParaRPr lang="en-US" altLang="zh-CN" sz="2800"/>
          </a:p>
          <a:p>
            <a:endParaRPr lang="en-US" altLang="zh-CN" sz="28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200"/>
              <a:t>Evaluation  </a:t>
            </a:r>
            <a:endParaRPr lang="en-US" altLang="zh-CN" sz="3200"/>
          </a:p>
          <a:p>
            <a:endParaRPr lang="en-US" altLang="zh-CN" sz="2800"/>
          </a:p>
          <a:p>
            <a:endParaRPr lang="en-US" altLang="zh-CN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895" y="1661795"/>
            <a:ext cx="9553575" cy="35337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200"/>
              <a:t>Evaluation  </a:t>
            </a:r>
            <a:endParaRPr lang="en-US" altLang="zh-CN" sz="3200"/>
          </a:p>
          <a:p>
            <a:endParaRPr lang="en-US" altLang="zh-CN" sz="2800"/>
          </a:p>
          <a:p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1877695"/>
            <a:ext cx="9925050" cy="3581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200"/>
              <a:t>Evaluation  </a:t>
            </a:r>
            <a:endParaRPr lang="en-US" altLang="zh-CN" sz="3200"/>
          </a:p>
          <a:p>
            <a:endParaRPr lang="en-US" altLang="zh-CN" sz="2800"/>
          </a:p>
          <a:p>
            <a:endParaRPr lang="en-US" altLang="zh-CN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1557655"/>
            <a:ext cx="10296525" cy="39528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3200"/>
              <a:t>Summary </a:t>
            </a:r>
            <a:endParaRPr lang="en-US" altLang="zh-CN" sz="2800"/>
          </a:p>
          <a:p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通过心跳来预测健康服务器数量，从而</a:t>
            </a:r>
            <a:r>
              <a:rPr lang="zh-CN" altLang="en-US" sz="2800"/>
              <a:t>选择complete-entry replication或coded-fragment replication两种复制方式</a:t>
            </a:r>
            <a:endParaRPr lang="zh-CN" altLang="en-US" sz="2800"/>
          </a:p>
          <a:p>
            <a:pPr indent="0">
              <a:buFont typeface="Arial" panose="020B0604020202020204" pitchFamily="34" charset="0"/>
              <a:buNone/>
            </a:pP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LeaderPre操作确保新leader当选后的liveness问题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将纠删码应用到Raft里，既可以使数据的一致性得到了保证，又减少了网络和存储的开销。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4000"/>
              <a:t>Q&amp;A:</a:t>
            </a:r>
            <a:endParaRPr lang="en-US" altLang="zh-CN" sz="4000"/>
          </a:p>
          <a:p>
            <a:endParaRPr lang="en-US" altLang="zh-CN" sz="4000"/>
          </a:p>
          <a:p>
            <a:endParaRPr lang="en-US" altLang="zh-CN" sz="4000"/>
          </a:p>
          <a:p>
            <a:endParaRPr lang="en-US" altLang="zh-CN" sz="4000"/>
          </a:p>
          <a:p>
            <a:pPr algn="ctr"/>
            <a:r>
              <a:rPr lang="en-US" altLang="zh-CN" sz="4000"/>
              <a:t>Thank you for watching</a:t>
            </a:r>
            <a:r>
              <a:rPr lang="zh-CN" altLang="en-US" sz="4000"/>
              <a:t>！</a:t>
            </a:r>
            <a:endParaRPr lang="en-US" altLang="zh-CN" sz="4000"/>
          </a:p>
          <a:p>
            <a:pPr indent="0">
              <a:buFont typeface="Arial" panose="020B0604020202020204" pitchFamily="34" charset="0"/>
              <a:buNone/>
            </a:pPr>
            <a:endParaRPr lang="zh-CN" altLang="en-US" sz="40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upload_post_object_v2_8334828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314" y="1633520"/>
            <a:ext cx="6115720" cy="4602552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3200"/>
              <a:t>问题：如何使服务器集群安全可靠？</a:t>
            </a:r>
            <a:endParaRPr lang="zh-CN" altLang="en-US" sz="3200"/>
          </a:p>
          <a:p>
            <a:endParaRPr lang="zh-CN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</a:rPr>
              <a:t>将数据复制</a:t>
            </a:r>
            <a:r>
              <a:rPr lang="en-US" altLang="zh-CN" sz="2800" b="1">
                <a:solidFill>
                  <a:schemeClr val="tx1"/>
                </a:solidFill>
              </a:rPr>
              <a:t>N</a:t>
            </a:r>
            <a:r>
              <a:rPr lang="zh-CN" altLang="en-US" sz="2800">
                <a:solidFill>
                  <a:schemeClr val="tx1"/>
                </a:solidFill>
              </a:rPr>
              <a:t>份，保存到</a:t>
            </a:r>
            <a:r>
              <a:rPr lang="en-US" altLang="zh-CN" sz="2800" b="1">
                <a:solidFill>
                  <a:schemeClr val="tx1"/>
                </a:solidFill>
              </a:rPr>
              <a:t>N</a:t>
            </a:r>
            <a:r>
              <a:rPr lang="zh-CN" altLang="en-US" sz="2800">
                <a:solidFill>
                  <a:schemeClr val="tx1"/>
                </a:solidFill>
              </a:rPr>
              <a:t>个服务器中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/>
                </a:solidFill>
              </a:rPr>
              <a:t>集群将具备</a:t>
            </a:r>
            <a:r>
              <a:rPr lang="en-US" altLang="zh-CN" sz="2800" b="1">
                <a:solidFill>
                  <a:srgbClr val="C00000"/>
                </a:solidFill>
              </a:rPr>
              <a:t>F</a:t>
            </a:r>
            <a:r>
              <a:rPr lang="zh-CN" altLang="en-US" sz="2800">
                <a:solidFill>
                  <a:schemeClr val="tx1"/>
                </a:solidFill>
              </a:rPr>
              <a:t>个容错能力，即当集群中</a:t>
            </a:r>
            <a:endParaRPr lang="zh-CN" altLang="en-US" sz="2800">
              <a:solidFill>
                <a:schemeClr val="tx1"/>
              </a:solidFill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有</a:t>
            </a:r>
            <a:r>
              <a:rPr lang="en-US" altLang="zh-CN" sz="2800" b="1">
                <a:solidFill>
                  <a:srgbClr val="C00000"/>
                </a:solidFill>
              </a:rPr>
              <a:t>F</a:t>
            </a:r>
            <a:r>
              <a:rPr lang="zh-CN" altLang="en-US" sz="2800">
                <a:solidFill>
                  <a:schemeClr val="tx1"/>
                </a:solidFill>
              </a:rPr>
              <a:t>个服务器故障时，依然能正常运行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67045" y="1831340"/>
            <a:ext cx="6365240" cy="479298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636905" y="596900"/>
            <a:ext cx="11203940" cy="5944870"/>
          </a:xfrm>
          <a:prstGeom prst="rect">
            <a:avLst/>
          </a:prstGeom>
        </p:spPr>
        <p:txBody>
          <a:bodyPr wrap="square" rtlCol="0">
            <a:noAutofit/>
          </a:bodyPr>
          <a:p>
            <a:endParaRPr lang="zh-CN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当网络出现故障，服务器组之间无法通讯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需要让服务器之间达成共识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若</a:t>
            </a:r>
            <a:r>
              <a:rPr lang="en-US" altLang="zh-CN" sz="2800" b="1">
                <a:sym typeface="+mn-ea"/>
              </a:rPr>
              <a:t>N</a:t>
            </a:r>
            <a:r>
              <a:rPr lang="en-US" altLang="zh-CN" sz="2800">
                <a:sym typeface="+mn-ea"/>
              </a:rPr>
              <a:t>=2</a:t>
            </a:r>
            <a:r>
              <a:rPr lang="en-US" altLang="zh-CN" sz="2800" b="1">
                <a:solidFill>
                  <a:srgbClr val="C00000"/>
                </a:solidFill>
                <a:sym typeface="+mn-ea"/>
              </a:rPr>
              <a:t>F</a:t>
            </a:r>
            <a:r>
              <a:rPr lang="zh-CN" altLang="en-US" sz="2800" b="1">
                <a:sym typeface="+mn-ea"/>
              </a:rPr>
              <a:t>，</a:t>
            </a:r>
            <a:r>
              <a:rPr lang="zh-CN" altLang="en-US" sz="2800">
                <a:sym typeface="+mn-ea"/>
              </a:rPr>
              <a:t>集群无法容忍</a:t>
            </a:r>
            <a:r>
              <a:rPr lang="en-US" altLang="zh-CN" sz="2800" b="1">
                <a:solidFill>
                  <a:srgbClr val="C00000"/>
                </a:solidFill>
                <a:sym typeface="+mn-ea"/>
              </a:rPr>
              <a:t>F</a:t>
            </a:r>
            <a:r>
              <a:rPr lang="zh-CN" altLang="en-US" sz="2800">
                <a:sym typeface="+mn-ea"/>
              </a:rPr>
              <a:t>个</a:t>
            </a:r>
            <a:endParaRPr lang="zh-CN" altLang="en-US" sz="2800">
              <a:sym typeface="+mn-ea"/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 sz="2800">
                <a:sym typeface="+mn-ea"/>
              </a:rPr>
              <a:t>机器故障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628015" y="605790"/>
            <a:ext cx="11203940" cy="594487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3200"/>
              <a:t>共识协议（</a:t>
            </a:r>
            <a:r>
              <a:rPr lang="en-US" altLang="zh-CN" sz="3200"/>
              <a:t>Consensus Protocols</a:t>
            </a:r>
            <a:r>
              <a:rPr lang="zh-CN" altLang="en-US" sz="3200"/>
              <a:t>）：</a:t>
            </a:r>
            <a:endParaRPr lang="zh-CN" altLang="en-US" sz="3200"/>
          </a:p>
          <a:p>
            <a:endParaRPr lang="zh-CN" altLang="en-US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3200"/>
              <a:t>Raft</a:t>
            </a:r>
            <a:r>
              <a:rPr lang="zh-CN" altLang="en-US" sz="3200"/>
              <a:t>：</a:t>
            </a:r>
            <a:endParaRPr lang="zh-CN" altLang="en-US" sz="32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使用</a:t>
            </a:r>
            <a:r>
              <a:rPr lang="en-US" altLang="zh-CN" sz="3200" b="1">
                <a:solidFill>
                  <a:schemeClr val="accent6"/>
                </a:solidFill>
              </a:rPr>
              <a:t>2F+1</a:t>
            </a:r>
            <a:r>
              <a:rPr lang="zh-CN" altLang="en-US" sz="3200"/>
              <a:t>个服务器来容忍</a:t>
            </a:r>
            <a:r>
              <a:rPr lang="en-US" altLang="zh-CN" sz="3200" b="1">
                <a:solidFill>
                  <a:srgbClr val="C00000"/>
                </a:solidFill>
              </a:rPr>
              <a:t>F</a:t>
            </a:r>
            <a:r>
              <a:rPr lang="zh-CN" altLang="en-US" sz="3200"/>
              <a:t>个故障</a:t>
            </a:r>
            <a:endParaRPr lang="zh-CN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/>
              <a:t>一个节点成为</a:t>
            </a:r>
            <a:r>
              <a:rPr lang="en-US" altLang="zh-CN" sz="3200"/>
              <a:t>leader</a:t>
            </a:r>
            <a:r>
              <a:rPr lang="zh-CN" altLang="en-US" sz="3200"/>
              <a:t>需要至少</a:t>
            </a:r>
            <a:r>
              <a:rPr lang="en-US" altLang="zh-CN" sz="3200" b="1">
                <a:solidFill>
                  <a:schemeClr val="accent6"/>
                </a:solidFill>
              </a:rPr>
              <a:t>F+1</a:t>
            </a:r>
            <a:r>
              <a:rPr lang="zh-CN" altLang="en-US" sz="3200"/>
              <a:t>个</a:t>
            </a:r>
            <a:r>
              <a:rPr lang="en-US" altLang="zh-CN" sz="3200"/>
              <a:t>follower</a:t>
            </a:r>
            <a:r>
              <a:rPr lang="zh-CN" altLang="en-US" sz="3200"/>
              <a:t>的</a:t>
            </a:r>
            <a:r>
              <a:rPr lang="zh-CN" altLang="en-US" sz="3200"/>
              <a:t>投票</a:t>
            </a:r>
            <a:endParaRPr lang="zh-CN" altLang="en-US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/>
              <a:t>一个数据被</a:t>
            </a:r>
            <a:r>
              <a:rPr lang="zh-CN" altLang="en-US" sz="3200"/>
              <a:t>提交成功需要</a:t>
            </a:r>
            <a:r>
              <a:rPr lang="en-US" altLang="zh-CN" sz="3200" b="1">
                <a:solidFill>
                  <a:schemeClr val="accent6"/>
                </a:solidFill>
              </a:rPr>
              <a:t>F+1</a:t>
            </a:r>
            <a:r>
              <a:rPr lang="zh-CN" altLang="en-US" sz="3200"/>
              <a:t>个</a:t>
            </a:r>
            <a:r>
              <a:rPr lang="en-US" altLang="zh-CN" sz="3200"/>
              <a:t>follower</a:t>
            </a:r>
            <a:r>
              <a:rPr lang="zh-CN" altLang="en-US" sz="3200"/>
              <a:t>的成功</a:t>
            </a:r>
            <a:r>
              <a:rPr lang="zh-CN" altLang="en-US" sz="3200"/>
              <a:t>复制</a:t>
            </a:r>
            <a:endParaRPr lang="zh-CN" altLang="en-US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/>
              <a:t>当</a:t>
            </a:r>
            <a:r>
              <a:rPr lang="en-US" altLang="zh-CN" sz="3200"/>
              <a:t>leader</a:t>
            </a:r>
            <a:r>
              <a:rPr lang="zh-CN" altLang="en-US" sz="3200"/>
              <a:t>节点故障时，会在其他</a:t>
            </a:r>
            <a:r>
              <a:rPr lang="en-US" altLang="zh-CN" sz="3200"/>
              <a:t>follower</a:t>
            </a:r>
            <a:r>
              <a:rPr lang="zh-CN" altLang="en-US" sz="3200"/>
              <a:t>中选举新</a:t>
            </a:r>
            <a:r>
              <a:rPr lang="en-US" altLang="zh-CN" sz="3200"/>
              <a:t>leader</a:t>
            </a:r>
            <a:endParaRPr lang="zh-CN" altLang="en-US" sz="3200"/>
          </a:p>
          <a:p>
            <a:pPr indent="0">
              <a:buFont typeface="Arial" panose="020B0604020202020204" pitchFamily="34" charset="0"/>
              <a:buNone/>
            </a:pPr>
            <a:endParaRPr lang="zh-CN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endParaRPr lang="zh-CN" altLang="en-US" sz="32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0175" y="1136650"/>
            <a:ext cx="6981825" cy="56007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628015" y="788035"/>
            <a:ext cx="11203940" cy="5762625"/>
          </a:xfrm>
          <a:prstGeom prst="rect">
            <a:avLst/>
          </a:prstGeom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3200"/>
              <a:t>存在的</a:t>
            </a:r>
            <a:r>
              <a:rPr lang="zh-CN" altLang="en-US" sz="3200"/>
              <a:t>不足：</a:t>
            </a:r>
            <a:r>
              <a:rPr lang="zh-CN" altLang="en-US" sz="3200">
                <a:sym typeface="+mn-ea"/>
              </a:rPr>
              <a:t>数据比较大时复制会产生较大开销</a:t>
            </a:r>
            <a:endParaRPr lang="zh-CN" altLang="en-US" sz="3200"/>
          </a:p>
          <a:p>
            <a:pPr indent="0">
              <a:buFont typeface="Arial" panose="020B0604020202020204" pitchFamily="34" charset="0"/>
              <a:buNone/>
            </a:pPr>
            <a:endParaRPr lang="zh-CN" altLang="en-US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3200"/>
              <a:t>1.</a:t>
            </a:r>
            <a:r>
              <a:rPr lang="en-US" altLang="zh-CN" sz="3200" b="1"/>
              <a:t>N</a:t>
            </a:r>
            <a:r>
              <a:rPr lang="zh-CN" altLang="en-US" sz="3200"/>
              <a:t>倍的网络</a:t>
            </a:r>
            <a:r>
              <a:rPr lang="zh-CN" altLang="en-US" sz="3200"/>
              <a:t>消耗</a:t>
            </a:r>
            <a:endParaRPr lang="zh-CN" altLang="en-US" sz="3200"/>
          </a:p>
          <a:p>
            <a:pPr indent="0">
              <a:buFont typeface="Arial" panose="020B0604020202020204" pitchFamily="34" charset="0"/>
              <a:buNone/>
            </a:pPr>
            <a:endParaRPr lang="zh-CN" altLang="en-US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3200"/>
              <a:t>2.</a:t>
            </a:r>
            <a:r>
              <a:rPr lang="en-US" altLang="zh-CN" sz="3200" b="1"/>
              <a:t>N</a:t>
            </a:r>
            <a:r>
              <a:rPr lang="zh-CN" altLang="en-US" sz="3200"/>
              <a:t>倍的</a:t>
            </a:r>
            <a:r>
              <a:rPr lang="zh-CN" altLang="en-US" sz="3200"/>
              <a:t>存储空间</a:t>
            </a:r>
            <a:endParaRPr lang="zh-CN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endParaRPr lang="zh-CN" altLang="en-US" sz="32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450850" y="605790"/>
            <a:ext cx="11381105" cy="5944870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zh-CN" altLang="en-US" sz="3200"/>
              <a:t>纠删码（Erasure Coding）：</a:t>
            </a:r>
            <a:endParaRPr lang="zh-CN" altLang="en-US" sz="3200"/>
          </a:p>
          <a:p>
            <a:pPr>
              <a:lnSpc>
                <a:spcPct val="100000"/>
              </a:lnSpc>
            </a:pPr>
            <a:endParaRPr lang="zh-CN" altLang="en-US" sz="320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/>
              <a:t>(k,m)</a:t>
            </a:r>
            <a:r>
              <a:rPr lang="en-US" altLang="zh-CN" sz="2800"/>
              <a:t>-</a:t>
            </a:r>
            <a:r>
              <a:rPr lang="zh-CN" altLang="en-US" sz="2800"/>
              <a:t>Reed-Solomon Code：</a:t>
            </a:r>
            <a:endParaRPr lang="zh-CN" altLang="en-US" sz="2800"/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将数据编码分割成</a:t>
            </a:r>
            <a:r>
              <a:rPr lang="en-US" altLang="zh-CN" sz="2800"/>
              <a:t>(</a:t>
            </a:r>
            <a:r>
              <a:rPr lang="en-US" altLang="zh-CN" sz="2800" b="1"/>
              <a:t>k+m)</a:t>
            </a:r>
            <a:r>
              <a:rPr lang="zh-CN" altLang="en-US" sz="2800"/>
              <a:t>块，每块大小为原来的</a:t>
            </a:r>
            <a:r>
              <a:rPr lang="en-US" altLang="zh-CN" sz="2800" b="1"/>
              <a:t>1/k</a:t>
            </a:r>
            <a:endParaRPr lang="en-US" altLang="zh-CN" sz="2800" b="1"/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任意</a:t>
            </a:r>
            <a:r>
              <a:rPr lang="en-US" altLang="zh-CN" sz="2800" b="1"/>
              <a:t>k</a:t>
            </a:r>
            <a:r>
              <a:rPr lang="zh-CN" altLang="en-US" sz="2800"/>
              <a:t>块可以恢复源数据块</a:t>
            </a:r>
            <a:endParaRPr lang="en-US" altLang="zh-CN" sz="2800"/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endParaRPr lang="zh-CN" altLang="en-US" sz="320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485" y="3293110"/>
            <a:ext cx="11289030" cy="33667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358775" y="596900"/>
            <a:ext cx="11642090" cy="614299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3200"/>
              <a:t>是否可以将纠删码与</a:t>
            </a:r>
            <a:r>
              <a:rPr lang="zh-CN" altLang="en-US" sz="3200"/>
              <a:t>共识协议相结合？</a:t>
            </a:r>
            <a:endParaRPr lang="zh-CN" altLang="en-US" sz="3200"/>
          </a:p>
          <a:p>
            <a:endParaRPr lang="zh-CN" altLang="en-US" sz="2800"/>
          </a:p>
          <a:p>
            <a:r>
              <a:rPr lang="zh-CN" altLang="en-US" sz="3200"/>
              <a:t>相关工作：</a:t>
            </a:r>
            <a:r>
              <a:rPr lang="en-US" altLang="zh-CN" sz="3200"/>
              <a:t>RS-Paxos</a:t>
            </a:r>
            <a:endParaRPr lang="en-US" altLang="zh-CN" sz="32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基于</a:t>
            </a:r>
            <a:r>
              <a:rPr lang="en-US" altLang="zh-CN" sz="2800"/>
              <a:t>Paxos</a:t>
            </a:r>
            <a:r>
              <a:rPr lang="zh-CN" altLang="en-US" sz="2800"/>
              <a:t>协议使用了</a:t>
            </a:r>
            <a:r>
              <a:rPr lang="en-US" altLang="zh-CN" sz="2800" b="1"/>
              <a:t>(k,m)</a:t>
            </a:r>
            <a:r>
              <a:rPr lang="en-US" altLang="zh-CN" sz="2800"/>
              <a:t>Reed-Solomon code</a:t>
            </a:r>
            <a:endParaRPr lang="en-US" altLang="zh-CN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写入</a:t>
            </a:r>
            <a:r>
              <a:rPr lang="en-US" altLang="zh-CN" sz="2800" b="1">
                <a:solidFill>
                  <a:schemeClr val="accent6"/>
                </a:solidFill>
              </a:rPr>
              <a:t>Q</a:t>
            </a:r>
            <a:r>
              <a:rPr lang="en-US" altLang="zh-CN" sz="2800" b="1" baseline="-25000">
                <a:solidFill>
                  <a:schemeClr val="accent6"/>
                </a:solidFill>
              </a:rPr>
              <a:t>W</a:t>
            </a:r>
            <a:r>
              <a:rPr lang="zh-CN" altLang="en-US" sz="2800"/>
              <a:t>个服务器之后提交写</a:t>
            </a:r>
            <a:r>
              <a:rPr lang="zh-CN" altLang="en-US" sz="2800"/>
              <a:t>数据</a:t>
            </a:r>
            <a:endParaRPr lang="zh-CN" alt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存在</a:t>
            </a:r>
            <a:r>
              <a:rPr lang="en-US" altLang="zh-CN" sz="2800" b="1">
                <a:solidFill>
                  <a:schemeClr val="accent6"/>
                </a:solidFill>
              </a:rPr>
              <a:t>Q</a:t>
            </a:r>
            <a:r>
              <a:rPr lang="en-US" altLang="zh-CN" sz="2800" b="1" baseline="-25000">
                <a:solidFill>
                  <a:schemeClr val="accent6"/>
                </a:solidFill>
              </a:rPr>
              <a:t>R</a:t>
            </a:r>
            <a:r>
              <a:rPr lang="zh-CN" altLang="en-US" sz="2800"/>
              <a:t>个共识服务器才能</a:t>
            </a:r>
            <a:r>
              <a:rPr lang="zh-CN" altLang="en-US" sz="2800"/>
              <a:t>读</a:t>
            </a:r>
            <a:endParaRPr lang="zh-CN" alt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/>
              <a:t>且</a:t>
            </a:r>
            <a:r>
              <a:rPr lang="en-US" altLang="zh-CN" sz="2800" b="1">
                <a:solidFill>
                  <a:schemeClr val="accent6"/>
                </a:solidFill>
                <a:sym typeface="+mn-ea"/>
              </a:rPr>
              <a:t>Q</a:t>
            </a:r>
            <a:r>
              <a:rPr lang="en-US" altLang="zh-CN" sz="2800" b="1" baseline="-25000">
                <a:solidFill>
                  <a:schemeClr val="accent6"/>
                </a:solidFill>
                <a:sym typeface="+mn-ea"/>
              </a:rPr>
              <a:t>W</a:t>
            </a:r>
            <a:r>
              <a:rPr lang="en-US" altLang="zh-CN" sz="2800"/>
              <a:t>+</a:t>
            </a:r>
            <a:r>
              <a:rPr lang="en-US" altLang="zh-CN" sz="2800" b="1">
                <a:solidFill>
                  <a:schemeClr val="accent6"/>
                </a:solidFill>
                <a:sym typeface="+mn-ea"/>
              </a:rPr>
              <a:t>Q</a:t>
            </a:r>
            <a:r>
              <a:rPr lang="en-US" altLang="zh-CN" sz="2800" b="1" baseline="-25000">
                <a:solidFill>
                  <a:schemeClr val="accent6"/>
                </a:solidFill>
                <a:sym typeface="+mn-ea"/>
              </a:rPr>
              <a:t>R</a:t>
            </a:r>
            <a:r>
              <a:rPr lang="en-US" altLang="zh-CN" sz="2800"/>
              <a:t>-</a:t>
            </a:r>
            <a:r>
              <a:rPr lang="en-US" altLang="zh-CN" sz="2800" b="1"/>
              <a:t>N</a:t>
            </a:r>
            <a:r>
              <a:rPr lang="en-US" altLang="zh-CN" sz="2800"/>
              <a:t>≥</a:t>
            </a:r>
            <a:r>
              <a:rPr lang="en-US" altLang="zh-CN" sz="2800" b="1"/>
              <a:t>k</a:t>
            </a:r>
            <a:endParaRPr lang="en-US" altLang="zh-CN" sz="2800" b="1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4217035"/>
            <a:ext cx="10896600" cy="19748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637054" y="597072"/>
            <a:ext cx="11364237" cy="614283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3200"/>
              <a:t>对于</a:t>
            </a:r>
            <a:r>
              <a:rPr lang="en-US" altLang="zh-CN" sz="3200"/>
              <a:t>RS-Paxos</a:t>
            </a:r>
            <a:r>
              <a:rPr lang="zh-CN" altLang="en-US" sz="3200"/>
              <a:t>的</a:t>
            </a:r>
            <a:r>
              <a:rPr lang="en-US" altLang="zh-CN" sz="3200"/>
              <a:t>liveness</a:t>
            </a:r>
            <a:r>
              <a:rPr lang="zh-CN" altLang="en-US" sz="3200"/>
              <a:t>：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结论：当</a:t>
            </a:r>
            <a:r>
              <a:rPr lang="en-US" altLang="zh-CN" sz="3200" b="1"/>
              <a:t>N=2</a:t>
            </a:r>
            <a:r>
              <a:rPr lang="en-US" altLang="zh-CN" sz="3200" b="1">
                <a:solidFill>
                  <a:srgbClr val="C00000"/>
                </a:solidFill>
              </a:rPr>
              <a:t>F</a:t>
            </a:r>
            <a:r>
              <a:rPr lang="en-US" altLang="zh-CN" sz="3200" b="1"/>
              <a:t>+1</a:t>
            </a:r>
            <a:r>
              <a:rPr lang="zh-CN" altLang="en-US" sz="3200"/>
              <a:t>时，不能容忍</a:t>
            </a:r>
            <a:r>
              <a:rPr lang="en-US" altLang="zh-CN" sz="3200" b="1">
                <a:solidFill>
                  <a:srgbClr val="C00000"/>
                </a:solidFill>
              </a:rPr>
              <a:t>F</a:t>
            </a:r>
            <a:r>
              <a:rPr lang="zh-CN" altLang="en-US" sz="3200"/>
              <a:t>个</a:t>
            </a:r>
            <a:r>
              <a:rPr lang="zh-CN" altLang="en-US" sz="3200"/>
              <a:t>故障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证明：</a:t>
            </a:r>
            <a:endParaRPr lang="zh-CN" altLang="en-US" sz="3200"/>
          </a:p>
          <a:p>
            <a:r>
              <a:rPr lang="en-US" altLang="zh-CN" sz="3200"/>
              <a:t>RS-Paxos</a:t>
            </a:r>
            <a:r>
              <a:rPr lang="zh-CN" altLang="en-US" sz="3200"/>
              <a:t>协议下正常工作</a:t>
            </a:r>
            <a:r>
              <a:rPr lang="zh-CN" altLang="en-US" sz="3200"/>
              <a:t>需要至少</a:t>
            </a:r>
            <a:r>
              <a:rPr lang="en-US" altLang="zh-CN" sz="3200"/>
              <a:t>max{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Q</a:t>
            </a:r>
            <a:r>
              <a:rPr lang="en-US" altLang="zh-CN" sz="3200" baseline="-25000">
                <a:solidFill>
                  <a:schemeClr val="tx1"/>
                </a:solidFill>
                <a:sym typeface="+mn-ea"/>
              </a:rPr>
              <a:t>W</a:t>
            </a:r>
            <a:r>
              <a:rPr lang="en-US" altLang="zh-CN" sz="3200">
                <a:sym typeface="+mn-ea"/>
              </a:rPr>
              <a:t>,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Q</a:t>
            </a:r>
            <a:r>
              <a:rPr lang="en-US" altLang="zh-CN" sz="3200" baseline="-25000">
                <a:solidFill>
                  <a:schemeClr val="tx1"/>
                </a:solidFill>
                <a:sym typeface="+mn-ea"/>
              </a:rPr>
              <a:t>R</a:t>
            </a:r>
            <a:r>
              <a:rPr lang="en-US" altLang="zh-CN" sz="3200"/>
              <a:t>}</a:t>
            </a:r>
            <a:r>
              <a:rPr lang="zh-CN" altLang="en-US" sz="3200"/>
              <a:t>个健康</a:t>
            </a:r>
            <a:r>
              <a:rPr lang="zh-CN" altLang="en-US" sz="3200"/>
              <a:t>服务器</a:t>
            </a:r>
            <a:endParaRPr lang="zh-CN" altLang="en-US" sz="3200"/>
          </a:p>
          <a:p>
            <a:pPr indent="457200"/>
            <a:r>
              <a:rPr lang="zh-CN" altLang="en-US" sz="3200"/>
              <a:t>所以容忍度</a:t>
            </a:r>
            <a:r>
              <a:rPr lang="en-US" altLang="zh-CN" sz="3200"/>
              <a:t>L≤N-</a:t>
            </a:r>
            <a:r>
              <a:rPr lang="en-US" altLang="zh-CN" sz="3200">
                <a:sym typeface="+mn-ea"/>
              </a:rPr>
              <a:t>max{</a:t>
            </a:r>
            <a:r>
              <a:rPr lang="en-US" altLang="zh-CN" sz="3200">
                <a:sym typeface="+mn-ea"/>
              </a:rPr>
              <a:t>Q</a:t>
            </a:r>
            <a:r>
              <a:rPr lang="en-US" altLang="zh-CN" sz="3200" baseline="-25000">
                <a:sym typeface="+mn-ea"/>
              </a:rPr>
              <a:t>W</a:t>
            </a:r>
            <a:r>
              <a:rPr lang="en-US" altLang="zh-CN" sz="3200">
                <a:sym typeface="+mn-ea"/>
              </a:rPr>
              <a:t>,Q</a:t>
            </a:r>
            <a:r>
              <a:rPr lang="en-US" altLang="zh-CN" sz="3200" baseline="-25000">
                <a:sym typeface="+mn-ea"/>
              </a:rPr>
              <a:t>R</a:t>
            </a:r>
            <a:r>
              <a:rPr lang="en-US" altLang="zh-CN" sz="3200">
                <a:sym typeface="+mn-ea"/>
              </a:rPr>
              <a:t>}</a:t>
            </a:r>
            <a:endParaRPr lang="en-US" altLang="zh-CN" sz="3200">
              <a:sym typeface="+mn-ea"/>
            </a:endParaRPr>
          </a:p>
          <a:p>
            <a:r>
              <a:rPr lang="zh-CN" altLang="en-US" sz="3200"/>
              <a:t>因为条件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Q</a:t>
            </a:r>
            <a:r>
              <a:rPr lang="en-US" altLang="zh-CN" sz="3200" baseline="-25000">
                <a:solidFill>
                  <a:schemeClr val="tx1"/>
                </a:solidFill>
                <a:sym typeface="+mn-ea"/>
              </a:rPr>
              <a:t>W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+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Q</a:t>
            </a:r>
            <a:r>
              <a:rPr lang="en-US" altLang="zh-CN" sz="3200" baseline="-25000">
                <a:solidFill>
                  <a:schemeClr val="tx1"/>
                </a:solidFill>
                <a:sym typeface="+mn-ea"/>
              </a:rPr>
              <a:t>R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-N≥k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，可以得出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 indent="457200"/>
            <a:r>
              <a:rPr lang="en-US" altLang="zh-CN" sz="3200">
                <a:sym typeface="+mn-ea"/>
              </a:rPr>
              <a:t>max{</a:t>
            </a:r>
            <a:r>
              <a:rPr lang="en-US" altLang="zh-CN" sz="3200">
                <a:sym typeface="+mn-ea"/>
              </a:rPr>
              <a:t>Q</a:t>
            </a:r>
            <a:r>
              <a:rPr lang="en-US" altLang="zh-CN" sz="3200" baseline="-25000">
                <a:sym typeface="+mn-ea"/>
              </a:rPr>
              <a:t>W</a:t>
            </a:r>
            <a:r>
              <a:rPr lang="en-US" altLang="zh-CN" sz="3200">
                <a:sym typeface="+mn-ea"/>
              </a:rPr>
              <a:t>,Q</a:t>
            </a:r>
            <a:r>
              <a:rPr lang="en-US" altLang="zh-CN" sz="3200" baseline="-25000">
                <a:sym typeface="+mn-ea"/>
              </a:rPr>
              <a:t>R</a:t>
            </a:r>
            <a:r>
              <a:rPr lang="en-US" altLang="zh-CN" sz="3200">
                <a:sym typeface="+mn-ea"/>
              </a:rPr>
              <a:t>}≥(</a:t>
            </a:r>
            <a:r>
              <a:rPr lang="en-US" altLang="zh-CN" sz="3200">
                <a:sym typeface="+mn-ea"/>
              </a:rPr>
              <a:t>Q</a:t>
            </a:r>
            <a:r>
              <a:rPr lang="en-US" altLang="zh-CN" sz="3200" baseline="-25000">
                <a:sym typeface="+mn-ea"/>
              </a:rPr>
              <a:t>W</a:t>
            </a:r>
            <a:r>
              <a:rPr lang="en-US" altLang="zh-CN" sz="3200">
                <a:sym typeface="+mn-ea"/>
              </a:rPr>
              <a:t>+Q</a:t>
            </a:r>
            <a:r>
              <a:rPr lang="en-US" altLang="zh-CN" sz="3200" baseline="-25000">
                <a:sym typeface="+mn-ea"/>
              </a:rPr>
              <a:t>R</a:t>
            </a:r>
            <a:r>
              <a:rPr lang="en-US" altLang="zh-CN" sz="3200">
                <a:sym typeface="+mn-ea"/>
              </a:rPr>
              <a:t>)/2≥(N+k)/2</a:t>
            </a:r>
            <a:endParaRPr lang="en-US" altLang="zh-CN" sz="3200">
              <a:sym typeface="+mn-ea"/>
            </a:endParaRPr>
          </a:p>
          <a:p>
            <a:r>
              <a:rPr lang="zh-CN" altLang="en-US" sz="3200">
                <a:sym typeface="+mn-ea"/>
              </a:rPr>
              <a:t>因此，</a:t>
            </a:r>
            <a:r>
              <a:rPr lang="en-US" altLang="zh-CN" sz="3200">
                <a:sym typeface="+mn-ea"/>
              </a:rPr>
              <a:t>RS-Paxos</a:t>
            </a:r>
            <a:r>
              <a:rPr lang="zh-CN" altLang="en-US" sz="3200">
                <a:sym typeface="+mn-ea"/>
              </a:rPr>
              <a:t>协议的容忍度</a:t>
            </a:r>
            <a:r>
              <a:rPr lang="en-US" altLang="zh-CN" sz="3200">
                <a:sym typeface="+mn-ea"/>
              </a:rPr>
              <a:t>L≤N-(N+k)/2=F-(k-1)/2&lt;F</a:t>
            </a:r>
            <a:endParaRPr lang="zh-CN" altLang="en-US" sz="3200"/>
          </a:p>
          <a:p>
            <a:endParaRPr lang="zh-CN" altLang="en-US" sz="3200"/>
          </a:p>
          <a:p>
            <a:endParaRPr lang="en-US" altLang="zh-CN" sz="2800" b="1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9465,&quot;width&quot;:12570}"/>
</p:tagLst>
</file>

<file path=ppt/tags/tag2.xml><?xml version="1.0" encoding="utf-8"?>
<p:tagLst xmlns:p="http://schemas.openxmlformats.org/presentationml/2006/main">
  <p:tag name="KSO_WM_UNIT_PLACING_PICTURE_USER_VIEWPORT" val="{&quot;height&quot;:3660,&quot;width&quot;:7350}"/>
</p:tagLst>
</file>

<file path=ppt/tags/tag3.xml><?xml version="1.0" encoding="utf-8"?>
<p:tagLst xmlns:p="http://schemas.openxmlformats.org/presentationml/2006/main">
  <p:tag name="KSO_WPP_MARK_KEY" val="7e7e82b7-320d-43fe-b755-b17395160c96"/>
  <p:tag name="COMMONDATA" val="eyJoZGlkIjoiNmNkNWQzZjc5YzYxMGE0ZTBhODIyMWVlZDYwMzc5Mj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2448</Words>
  <Application>WPS 演示</Application>
  <PresentationFormat>宽屏</PresentationFormat>
  <Paragraphs>203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Office 主题</vt:lpstr>
      <vt:lpstr>CRaft: An Erasure-coding-supported Version of Raft for Reducing Storage Cost and Network Cost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CRaft: An Erasure-coding-supported Version of Raft for Reducing Storage Cost and Network Cost</dc:title>
  <dc:creator/>
  <cp:lastModifiedBy>春光乍洩</cp:lastModifiedBy>
  <cp:revision>3</cp:revision>
  <dcterms:created xsi:type="dcterms:W3CDTF">2022-11-29T13:25:00Z</dcterms:created>
  <dcterms:modified xsi:type="dcterms:W3CDTF">2022-12-01T03:03:45Z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B75C98F4C40948689CB49D1002CA5FAC</vt:lpwstr>
  </property>
</Properties>
</file>