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556" r:id="rId2"/>
    <p:sldId id="530" r:id="rId3"/>
    <p:sldId id="555" r:id="rId4"/>
    <p:sldId id="557" r:id="rId5"/>
    <p:sldId id="558" r:id="rId6"/>
    <p:sldId id="559" r:id="rId7"/>
    <p:sldId id="560" r:id="rId8"/>
    <p:sldId id="561" r:id="rId9"/>
    <p:sldId id="563" r:id="rId10"/>
    <p:sldId id="564" r:id="rId11"/>
    <p:sldId id="565" r:id="rId12"/>
    <p:sldId id="562" r:id="rId13"/>
    <p:sldId id="573" r:id="rId14"/>
    <p:sldId id="574" r:id="rId15"/>
    <p:sldId id="566" r:id="rId16"/>
    <p:sldId id="567" r:id="rId17"/>
    <p:sldId id="568" r:id="rId18"/>
    <p:sldId id="569" r:id="rId19"/>
    <p:sldId id="570" r:id="rId20"/>
    <p:sldId id="571" r:id="rId21"/>
    <p:sldId id="572" r:id="rId22"/>
    <p:sldId id="57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634" autoAdjust="0"/>
  </p:normalViewPr>
  <p:slideViewPr>
    <p:cSldViewPr snapToGrid="0">
      <p:cViewPr varScale="1">
        <p:scale>
          <a:sx n="70" d="100"/>
          <a:sy n="70" d="100"/>
        </p:scale>
        <p:origin x="97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FFACA-E62C-4E57-A9A9-CD0B221B4CB3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CC35B-2CD6-44E4-960D-5D76909F5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30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834B1CA-DC75-4F5C-9B7C-67FAB2207E5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204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一旦构建了一个</a:t>
            </a:r>
            <a:r>
              <a:rPr lang="en-US" altLang="zh-CN" dirty="0"/>
              <a:t>DEG</a:t>
            </a:r>
            <a:r>
              <a:rPr lang="zh-CN" altLang="en-US" dirty="0"/>
              <a:t>。沿着图中的边的数据流和每个顶点利用一个</a:t>
            </a:r>
            <a:r>
              <a:rPr lang="en-US" altLang="zh-CN" dirty="0"/>
              <a:t>INEC</a:t>
            </a:r>
            <a:r>
              <a:rPr lang="zh-CN" altLang="en-US" dirty="0"/>
              <a:t>基元来加入计算和数据传输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CC35B-2CD6-44E4-960D-5D76909F572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04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参与度指标是通过采用</a:t>
            </a:r>
            <a:r>
              <a:rPr lang="en-US" altLang="zh-CN" dirty="0"/>
              <a:t>INEC</a:t>
            </a:r>
            <a:r>
              <a:rPr lang="zh-CN" altLang="en-US" dirty="0"/>
              <a:t>减少的</a:t>
            </a:r>
            <a:r>
              <a:rPr lang="en-US" altLang="zh-CN" dirty="0"/>
              <a:t>CPU</a:t>
            </a:r>
            <a:r>
              <a:rPr lang="zh-CN" altLang="en-US" dirty="0"/>
              <a:t>参与量</a:t>
            </a:r>
            <a:endParaRPr lang="en-US" altLang="zh-CN" dirty="0"/>
          </a:p>
          <a:p>
            <a:r>
              <a:rPr lang="en-US" altLang="zh-CN" dirty="0"/>
              <a:t>DMA</a:t>
            </a:r>
            <a:r>
              <a:rPr lang="zh-CN" altLang="en-US" dirty="0"/>
              <a:t>是相干网络内基元节省的</a:t>
            </a:r>
            <a:r>
              <a:rPr lang="en-US" altLang="zh-CN" dirty="0"/>
              <a:t>DMA</a:t>
            </a:r>
            <a:r>
              <a:rPr lang="zh-CN" altLang="en-US" dirty="0"/>
              <a:t>流量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CC35B-2CD6-44E4-960D-5D76909F572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889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从三个维度对</a:t>
            </a:r>
            <a:r>
              <a:rPr lang="en-US" altLang="zh-CN" dirty="0"/>
              <a:t>INEC</a:t>
            </a:r>
            <a:r>
              <a:rPr lang="zh-CN" altLang="en-US" dirty="0"/>
              <a:t>性能进行分析</a:t>
            </a:r>
            <a:endParaRPr lang="en-US" altLang="zh-CN" dirty="0"/>
          </a:p>
          <a:p>
            <a:r>
              <a:rPr lang="zh-CN" altLang="en-US" dirty="0"/>
              <a:t>操作数</a:t>
            </a:r>
            <a:endParaRPr lang="en-US" altLang="zh-CN" dirty="0"/>
          </a:p>
          <a:p>
            <a:r>
              <a:rPr lang="zh-CN" altLang="en-US" dirty="0"/>
              <a:t>通信 用</a:t>
            </a:r>
            <a:r>
              <a:rPr lang="en-US" altLang="zh-CN" dirty="0"/>
              <a:t>T=</a:t>
            </a:r>
            <a:r>
              <a:rPr lang="zh-CN" altLang="en-US" dirty="0"/>
              <a:t>网络延迟</a:t>
            </a:r>
            <a:r>
              <a:rPr lang="en-US" altLang="zh-CN" dirty="0"/>
              <a:t>+</a:t>
            </a:r>
            <a:r>
              <a:rPr lang="zh-CN" altLang="en-US" dirty="0"/>
              <a:t>传输的数据量</a:t>
            </a:r>
            <a:r>
              <a:rPr lang="en-US" altLang="zh-CN" dirty="0"/>
              <a:t>/</a:t>
            </a:r>
            <a:r>
              <a:rPr lang="zh-CN" altLang="en-US" dirty="0"/>
              <a:t>带宽模拟通信</a:t>
            </a:r>
            <a:endParaRPr lang="en-US" altLang="zh-CN" dirty="0"/>
          </a:p>
          <a:p>
            <a:r>
              <a:rPr lang="en-US" altLang="zh-CN" dirty="0"/>
              <a:t>Gains</a:t>
            </a:r>
            <a:r>
              <a:rPr lang="zh-CN" altLang="en-US" dirty="0"/>
              <a:t>度量：分为</a:t>
            </a:r>
            <a:r>
              <a:rPr lang="en-US" altLang="zh-CN" dirty="0"/>
              <a:t>states</a:t>
            </a:r>
            <a:r>
              <a:rPr lang="zh-CN" altLang="en-US" dirty="0"/>
              <a:t>（需要维持的额外状态数量）、减少的</a:t>
            </a:r>
            <a:r>
              <a:rPr lang="en-US" altLang="zh-CN" dirty="0"/>
              <a:t>CPU</a:t>
            </a:r>
            <a:r>
              <a:rPr lang="zh-CN" altLang="en-US" dirty="0"/>
              <a:t>参与度、减少的</a:t>
            </a:r>
            <a:r>
              <a:rPr lang="en-US" altLang="zh-CN" dirty="0"/>
              <a:t>DMA</a:t>
            </a:r>
            <a:r>
              <a:rPr lang="zh-CN" altLang="en-US" dirty="0"/>
              <a:t>流量</a:t>
            </a:r>
            <a:endParaRPr lang="en-US" altLang="zh-CN" dirty="0"/>
          </a:p>
          <a:p>
            <a:r>
              <a:rPr lang="zh-CN" altLang="en-US" dirty="0"/>
              <a:t>这张表描述了在不同</a:t>
            </a:r>
            <a:r>
              <a:rPr lang="en-US" altLang="zh-CN" dirty="0"/>
              <a:t>EC</a:t>
            </a:r>
            <a:r>
              <a:rPr lang="zh-CN" altLang="en-US" dirty="0"/>
              <a:t>方案中，各个涉及到的</a:t>
            </a:r>
            <a:r>
              <a:rPr lang="en-US" altLang="zh-CN" dirty="0"/>
              <a:t>INEC</a:t>
            </a:r>
            <a:r>
              <a:rPr lang="zh-CN" altLang="en-US" dirty="0"/>
              <a:t>原语在三个维度上性能的相关表示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CC35B-2CD6-44E4-960D-5D76909F572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830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CC35B-2CD6-44E4-960D-5D76909F572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966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除</a:t>
            </a:r>
            <a:r>
              <a:rPr lang="en-US" altLang="zh-CN" dirty="0"/>
              <a:t>LRC</a:t>
            </a:r>
            <a:r>
              <a:rPr lang="zh-CN" altLang="en-US" dirty="0"/>
              <a:t>外，选择了三种广泛</a:t>
            </a:r>
            <a:endParaRPr lang="en-US" altLang="zh-CN" dirty="0"/>
          </a:p>
          <a:p>
            <a:r>
              <a:rPr lang="zh-CN" altLang="en-US" dirty="0"/>
              <a:t>使用的</a:t>
            </a:r>
            <a:r>
              <a:rPr lang="en-US" altLang="zh-CN" dirty="0"/>
              <a:t>EC</a:t>
            </a:r>
            <a:r>
              <a:rPr lang="zh-CN" altLang="en-US" dirty="0"/>
              <a:t>配置</a:t>
            </a:r>
            <a:r>
              <a:rPr lang="en-US" altLang="zh-CN" dirty="0"/>
              <a:t>(</a:t>
            </a:r>
            <a:r>
              <a:rPr lang="zh-CN" altLang="en-US" dirty="0"/>
              <a:t>即</a:t>
            </a:r>
            <a:r>
              <a:rPr lang="en-US" altLang="zh-CN" dirty="0"/>
              <a:t>(3,2)</a:t>
            </a:r>
            <a:r>
              <a:rPr lang="zh-CN" altLang="en-US" dirty="0"/>
              <a:t>、</a:t>
            </a:r>
            <a:r>
              <a:rPr lang="en-US" altLang="zh-CN" dirty="0"/>
              <a:t>(6,3)</a:t>
            </a:r>
            <a:r>
              <a:rPr lang="zh-CN" altLang="en-US" dirty="0"/>
              <a:t>和</a:t>
            </a:r>
            <a:r>
              <a:rPr lang="en-US" altLang="zh-CN" dirty="0"/>
              <a:t>(12,4))</a:t>
            </a:r>
            <a:r>
              <a:rPr lang="zh-CN" altLang="en-US" dirty="0"/>
              <a:t>作为</a:t>
            </a:r>
            <a:r>
              <a:rPr lang="en-US" altLang="zh-CN" dirty="0"/>
              <a:t>EC</a:t>
            </a:r>
            <a:r>
              <a:rPr lang="zh-CN" altLang="en-US" dirty="0"/>
              <a:t>方案。对于</a:t>
            </a:r>
            <a:r>
              <a:rPr lang="en-US" altLang="zh-CN" dirty="0"/>
              <a:t>LRC</a:t>
            </a:r>
            <a:r>
              <a:rPr lang="zh-CN" altLang="en-US" dirty="0"/>
              <a:t>，选择的配置是</a:t>
            </a:r>
            <a:r>
              <a:rPr lang="en-US" altLang="zh-CN" dirty="0"/>
              <a:t>LRC(4,2,2)</a:t>
            </a:r>
            <a:r>
              <a:rPr lang="zh-CN" altLang="en-US" dirty="0"/>
              <a:t>， </a:t>
            </a:r>
            <a:r>
              <a:rPr lang="en-US" altLang="zh-CN" dirty="0"/>
              <a:t>LRC(6,2,2)</a:t>
            </a:r>
            <a:r>
              <a:rPr lang="zh-CN" altLang="en-US" dirty="0"/>
              <a:t>和</a:t>
            </a:r>
            <a:r>
              <a:rPr lang="en-US" altLang="zh-CN" dirty="0"/>
              <a:t>LRC(12,2,2)</a:t>
            </a:r>
          </a:p>
          <a:p>
            <a:r>
              <a:rPr lang="en-US" altLang="zh-CN" dirty="0"/>
              <a:t>LRC</a:t>
            </a:r>
            <a:r>
              <a:rPr lang="zh-CN" altLang="en-US" dirty="0"/>
              <a:t>配置的参数（将原始数据分为</a:t>
            </a:r>
            <a:r>
              <a:rPr lang="en-US" altLang="zh-CN" dirty="0"/>
              <a:t>k</a:t>
            </a:r>
            <a:r>
              <a:rPr lang="zh-CN" altLang="en-US" dirty="0"/>
              <a:t>块，将</a:t>
            </a:r>
            <a:r>
              <a:rPr lang="en-US" altLang="zh-CN" dirty="0"/>
              <a:t>k</a:t>
            </a:r>
            <a:r>
              <a:rPr lang="zh-CN" altLang="en-US" dirty="0"/>
              <a:t>块划分到</a:t>
            </a:r>
            <a:r>
              <a:rPr lang="en-US" altLang="zh-CN" dirty="0"/>
              <a:t>l</a:t>
            </a:r>
            <a:r>
              <a:rPr lang="zh-CN" altLang="en-US" dirty="0"/>
              <a:t>组，产生</a:t>
            </a:r>
            <a:r>
              <a:rPr lang="en-US" altLang="zh-CN" dirty="0"/>
              <a:t>m</a:t>
            </a:r>
            <a:r>
              <a:rPr lang="zh-CN" altLang="en-US" dirty="0"/>
              <a:t>个全局校验块）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erriweather" panose="00000500000000000000" pitchFamily="2" charset="0"/>
              </a:rPr>
              <a:t>6a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erriweather" panose="00000500000000000000" pitchFamily="2" charset="0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erriweather" panose="00000500000000000000" pitchFamily="2" charset="0"/>
              </a:rPr>
              <a:t>6b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erriweather" panose="00000500000000000000" pitchFamily="2" charset="0"/>
              </a:rPr>
              <a:t>所示，显示出相干的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erriweather" panose="00000500000000000000" pitchFamily="2" charset="0"/>
              </a:rPr>
              <a:t>ec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erriweather" panose="00000500000000000000" pitchFamily="2" charset="0"/>
              </a:rPr>
              <a:t>-send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erriweather" panose="00000500000000000000" pitchFamily="2" charset="0"/>
              </a:rPr>
              <a:t>的整合大大减少了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erriweather" panose="00000500000000000000" pitchFamily="2" charset="0"/>
              </a:rPr>
              <a:t>EC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erriweather" panose="00000500000000000000" pitchFamily="2" charset="0"/>
              </a:rPr>
              <a:t>方案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erriweather" panose="00000500000000000000" pitchFamily="2" charset="0"/>
              </a:rPr>
              <a:t>RS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erriweather" panose="00000500000000000000" pitchFamily="2" charset="0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erriweather" panose="00000500000000000000" pitchFamily="2" charset="0"/>
              </a:rPr>
              <a:t>LRC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erriweather" panose="00000500000000000000" pitchFamily="2" charset="0"/>
              </a:rPr>
              <a:t>在中小块大小上的编码延迟，但对大块大小没有多大帮助。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Merriweather" panose="00000500000000000000" pitchFamily="2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因为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RS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LRC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并不会减少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DMA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流量，因此当块大小相当大时，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INEC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的性能由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α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决定，因此与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baseline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相当</a:t>
            </a:r>
            <a:endParaRPr lang="en-US" altLang="zh-CN" b="0" i="0" dirty="0">
              <a:solidFill>
                <a:srgbClr val="333333"/>
              </a:solidFill>
              <a:effectLst/>
              <a:latin typeface="Merriweather" panose="00000500000000000000" pitchFamily="2" charset="0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Merriweather" panose="00000500000000000000" pitchFamily="2" charset="0"/>
            </a:endParaRPr>
          </a:p>
          <a:p>
            <a:r>
              <a:rPr lang="en-US" altLang="zh-CN" dirty="0"/>
              <a:t>6c</a:t>
            </a:r>
            <a:r>
              <a:rPr lang="zh-CN" altLang="en-US" dirty="0"/>
              <a:t>描述了</a:t>
            </a:r>
            <a:r>
              <a:rPr lang="en-US" altLang="zh-CN" dirty="0"/>
              <a:t>INEC</a:t>
            </a:r>
            <a:r>
              <a:rPr lang="zh-CN" altLang="en-US" dirty="0"/>
              <a:t>原语为</a:t>
            </a:r>
            <a:r>
              <a:rPr lang="en-US" altLang="zh-CN" dirty="0" err="1"/>
              <a:t>TriEC</a:t>
            </a:r>
            <a:r>
              <a:rPr lang="zh-CN" altLang="en-US" dirty="0"/>
              <a:t>提供了小、中、甚至大块大小的显著性能优势，因为</a:t>
            </a:r>
            <a:r>
              <a:rPr lang="en-US" altLang="zh-CN" dirty="0" err="1"/>
              <a:t>TriEC</a:t>
            </a:r>
            <a:r>
              <a:rPr lang="zh-CN" altLang="en-US" dirty="0"/>
              <a:t>计算器中使用的</a:t>
            </a:r>
            <a:r>
              <a:rPr lang="en-US" altLang="zh-CN" dirty="0" err="1"/>
              <a:t>recv</a:t>
            </a:r>
            <a:r>
              <a:rPr lang="en-US" altLang="zh-CN" dirty="0"/>
              <a:t>-</a:t>
            </a:r>
            <a:r>
              <a:rPr lang="en-US" altLang="zh-CN" dirty="0" err="1"/>
              <a:t>ec</a:t>
            </a:r>
            <a:r>
              <a:rPr lang="en-US" altLang="zh-CN" dirty="0"/>
              <a:t>-send</a:t>
            </a:r>
            <a:r>
              <a:rPr lang="zh-CN" altLang="en-US" dirty="0"/>
              <a:t>原语减少了不必要的</a:t>
            </a:r>
            <a:r>
              <a:rPr lang="en-US" altLang="zh-CN" dirty="0"/>
              <a:t>DMA</a:t>
            </a:r>
            <a:r>
              <a:rPr lang="zh-CN" altLang="en-US" dirty="0"/>
              <a:t>流量</a:t>
            </a:r>
            <a:endParaRPr lang="en-US" altLang="zh-CN" b="0" i="0" dirty="0">
              <a:solidFill>
                <a:srgbClr val="333333"/>
              </a:solidFill>
              <a:effectLst/>
              <a:latin typeface="Merriweather" panose="00000500000000000000" pitchFamily="2" charset="0"/>
            </a:endParaRPr>
          </a:p>
          <a:p>
            <a:r>
              <a:rPr lang="zh-CN" altLang="en-US" dirty="0"/>
              <a:t>本节不包括</a:t>
            </a:r>
            <a:r>
              <a:rPr lang="en-US" altLang="zh-CN" dirty="0"/>
              <a:t>PPR</a:t>
            </a:r>
            <a:r>
              <a:rPr lang="zh-CN" altLang="en-US" dirty="0"/>
              <a:t>和</a:t>
            </a:r>
            <a:r>
              <a:rPr lang="en-US" altLang="zh-CN" dirty="0" err="1"/>
              <a:t>ECPipe</a:t>
            </a:r>
            <a:r>
              <a:rPr lang="zh-CN" altLang="en-US" dirty="0"/>
              <a:t>，因为它们是专门为解码设计的。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CC35B-2CD6-44E4-960D-5D76909F572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73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TriEC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(6,3)(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在图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7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中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128KB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2MB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范围内的性能波动是由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RDMA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运行时中的缓冲区管理策略更改造成的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CC35B-2CD6-44E4-960D-5D76909F572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189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在小块大小的情况下，</a:t>
            </a:r>
            <a:r>
              <a:rPr lang="en-US" altLang="zh-CN" dirty="0"/>
              <a:t>CPU</a:t>
            </a:r>
            <a:r>
              <a:rPr lang="zh-CN" altLang="en-US" dirty="0"/>
              <a:t>使用率保持相对较低，</a:t>
            </a:r>
            <a:r>
              <a:rPr lang="en-US" altLang="zh-CN" dirty="0"/>
              <a:t>CPU</a:t>
            </a:r>
            <a:r>
              <a:rPr lang="zh-CN" altLang="en-US" dirty="0"/>
              <a:t>参与不是非相干基准测试的性能瓶颈</a:t>
            </a:r>
            <a:r>
              <a:rPr lang="en-US" altLang="zh-CN" dirty="0"/>
              <a:t>;</a:t>
            </a:r>
            <a:r>
              <a:rPr lang="zh-CN" altLang="en-US" dirty="0"/>
              <a:t>因此，</a:t>
            </a:r>
            <a:r>
              <a:rPr lang="en-US" altLang="zh-CN" dirty="0" err="1"/>
              <a:t>recv-ec</a:t>
            </a:r>
            <a:r>
              <a:rPr lang="zh-CN" altLang="en-US" dirty="0"/>
              <a:t>引入的额外网络内状态降低了其延迟性能</a:t>
            </a:r>
            <a:endParaRPr lang="en-US" altLang="zh-CN" dirty="0"/>
          </a:p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当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c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块大小较小时，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β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可能在性能模型中占主导地位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。由于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β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是网络延迟、网络内状态数和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参与量的函数，这些因素，特别是网络内状态和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参与量，在决定相干原语在小块大小下的性能优势方面起着重要作用。在延迟基准测试中，在小块大小的情况下，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使用率保持相对较低，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参与不是非相干基准测试的性能瓶颈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;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因此，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recv-ec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引入的额外网络内状态降低了其延迟性能。</a:t>
            </a:r>
            <a:endParaRPr lang="en-US" altLang="zh-CN" b="0" i="0" dirty="0">
              <a:solidFill>
                <a:srgbClr val="333333"/>
              </a:solidFill>
              <a:effectLst/>
              <a:latin typeface="Merriweather" panose="00000500000000000000" pitchFamily="2" charset="0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Merriweather" panose="00000500000000000000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CC35B-2CD6-44E4-960D-5D76909F572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781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图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8d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中的结果显示，对于所有评估过的数据块大小，使用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INEC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可以加快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ECPipe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的速度。对于从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128B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16MB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的块大小，与基线方法相比，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INEC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在（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3,2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）、（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6,3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）和（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12,4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）分别获得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49.82%-67.82%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49.47%-72.73%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42.40%-72.25%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的性能</a:t>
            </a:r>
            <a:endParaRPr lang="en-US" altLang="zh-CN" b="0" i="0" dirty="0">
              <a:solidFill>
                <a:srgbClr val="333333"/>
              </a:solidFill>
              <a:effectLst/>
              <a:latin typeface="Merriweather" panose="00000500000000000000" pitchFamily="2" charset="0"/>
            </a:endParaRPr>
          </a:p>
          <a:p>
            <a:r>
              <a:rPr lang="en-US" altLang="zh-CN" dirty="0"/>
              <a:t>8e</a:t>
            </a:r>
            <a:r>
              <a:rPr lang="zh-CN" altLang="en-US" dirty="0"/>
              <a:t>说明了</a:t>
            </a:r>
            <a:r>
              <a:rPr lang="en-US" altLang="zh-CN" dirty="0" err="1"/>
              <a:t>TriEC</a:t>
            </a:r>
            <a:r>
              <a:rPr lang="zh-CN" altLang="en-US" dirty="0"/>
              <a:t>用所提出的基元获得的性能提高。对于（</a:t>
            </a:r>
            <a:r>
              <a:rPr lang="en-US" altLang="zh-CN" dirty="0"/>
              <a:t>3,2</a:t>
            </a:r>
            <a:r>
              <a:rPr lang="zh-CN" altLang="en-US" dirty="0"/>
              <a:t>）、（</a:t>
            </a:r>
            <a:r>
              <a:rPr lang="en-US" altLang="zh-CN" dirty="0"/>
              <a:t>6,3</a:t>
            </a:r>
            <a:r>
              <a:rPr lang="zh-CN" altLang="en-US" dirty="0"/>
              <a:t>）和（</a:t>
            </a:r>
            <a:r>
              <a:rPr lang="en-US" altLang="zh-CN" dirty="0"/>
              <a:t>12,4</a:t>
            </a:r>
            <a:r>
              <a:rPr lang="zh-CN" altLang="en-US" dirty="0"/>
              <a:t>），带有</a:t>
            </a:r>
            <a:r>
              <a:rPr lang="en-US" altLang="zh-CN" dirty="0"/>
              <a:t>INEC</a:t>
            </a:r>
            <a:r>
              <a:rPr lang="zh-CN" altLang="en-US" dirty="0"/>
              <a:t>的</a:t>
            </a:r>
            <a:r>
              <a:rPr lang="en-US" altLang="zh-CN" dirty="0" err="1"/>
              <a:t>TriEC</a:t>
            </a:r>
            <a:r>
              <a:rPr lang="zh-CN" altLang="en-US" dirty="0"/>
              <a:t>分别减少了</a:t>
            </a:r>
            <a:r>
              <a:rPr lang="en-US" altLang="zh-CN" dirty="0"/>
              <a:t>64.29%</a:t>
            </a:r>
            <a:r>
              <a:rPr lang="zh-CN" altLang="en-US" dirty="0"/>
              <a:t>、</a:t>
            </a:r>
            <a:r>
              <a:rPr lang="en-US" altLang="zh-CN" dirty="0"/>
              <a:t>61.84%</a:t>
            </a:r>
            <a:r>
              <a:rPr lang="zh-CN" altLang="en-US" dirty="0"/>
              <a:t>和</a:t>
            </a:r>
            <a:r>
              <a:rPr lang="en-US" altLang="zh-CN" dirty="0"/>
              <a:t>59.11%</a:t>
            </a:r>
            <a:r>
              <a:rPr lang="zh-CN" altLang="en-US" dirty="0"/>
              <a:t>的延迟。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CC35B-2CD6-44E4-960D-5D76909F572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515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INEC</a:t>
            </a:r>
            <a:r>
              <a:rPr lang="zh-CN" altLang="en-US" dirty="0"/>
              <a:t>在带宽方面的表现优于基线，对于</a:t>
            </a:r>
            <a:r>
              <a:rPr lang="en-US" altLang="zh-CN" dirty="0"/>
              <a:t>RS</a:t>
            </a:r>
            <a:r>
              <a:rPr lang="zh-CN" altLang="en-US" dirty="0"/>
              <a:t>、</a:t>
            </a:r>
            <a:r>
              <a:rPr lang="en-US" altLang="zh-CN" dirty="0"/>
              <a:t>LRC</a:t>
            </a:r>
            <a:r>
              <a:rPr lang="zh-CN" altLang="en-US" dirty="0"/>
              <a:t>、</a:t>
            </a:r>
            <a:r>
              <a:rPr lang="en-US" altLang="zh-CN" dirty="0"/>
              <a:t>PPR</a:t>
            </a:r>
            <a:r>
              <a:rPr lang="zh-CN" altLang="en-US" dirty="0"/>
              <a:t>、</a:t>
            </a:r>
            <a:r>
              <a:rPr lang="en-US" altLang="zh-CN" dirty="0" err="1"/>
              <a:t>ECPipe</a:t>
            </a:r>
            <a:r>
              <a:rPr lang="zh-CN" altLang="en-US" dirty="0"/>
              <a:t>和</a:t>
            </a:r>
            <a:r>
              <a:rPr lang="en-US" altLang="zh-CN" dirty="0" err="1"/>
              <a:t>TriEC</a:t>
            </a:r>
            <a:r>
              <a:rPr lang="zh-CN" altLang="en-US" dirty="0"/>
              <a:t>来说，分别达到</a:t>
            </a:r>
            <a:r>
              <a:rPr lang="en-US" altLang="zh-CN" dirty="0"/>
              <a:t>1.86</a:t>
            </a:r>
            <a:r>
              <a:rPr lang="zh-CN" altLang="en-US" dirty="0"/>
              <a:t>倍、</a:t>
            </a:r>
            <a:r>
              <a:rPr lang="en-US" altLang="zh-CN" dirty="0"/>
              <a:t>2.04</a:t>
            </a:r>
            <a:r>
              <a:rPr lang="zh-CN" altLang="en-US" dirty="0"/>
              <a:t>倍、</a:t>
            </a:r>
            <a:r>
              <a:rPr lang="en-US" altLang="zh-CN" dirty="0"/>
              <a:t>2.03</a:t>
            </a:r>
            <a:r>
              <a:rPr lang="zh-CN" altLang="en-US" dirty="0"/>
              <a:t>倍、</a:t>
            </a:r>
            <a:r>
              <a:rPr lang="en-US" altLang="zh-CN" dirty="0"/>
              <a:t>2.04</a:t>
            </a:r>
            <a:r>
              <a:rPr lang="zh-CN" altLang="en-US" dirty="0"/>
              <a:t>倍和</a:t>
            </a:r>
            <a:r>
              <a:rPr lang="en-US" altLang="zh-CN" dirty="0"/>
              <a:t>2.94</a:t>
            </a:r>
            <a:r>
              <a:rPr lang="zh-CN" altLang="en-US" dirty="0"/>
              <a:t>倍</a:t>
            </a:r>
            <a:endParaRPr lang="en-US" altLang="zh-CN" dirty="0"/>
          </a:p>
          <a:p>
            <a:r>
              <a:rPr lang="zh-CN" altLang="en-US" dirty="0"/>
              <a:t>带有</a:t>
            </a:r>
            <a:r>
              <a:rPr lang="en-US" altLang="zh-CN" dirty="0"/>
              <a:t>INEC</a:t>
            </a:r>
            <a:r>
              <a:rPr lang="zh-CN" altLang="en-US" dirty="0"/>
              <a:t>的</a:t>
            </a:r>
            <a:r>
              <a:rPr lang="en-US" altLang="zh-CN" dirty="0"/>
              <a:t>LRC</a:t>
            </a:r>
            <a:r>
              <a:rPr lang="zh-CN" altLang="en-US" dirty="0"/>
              <a:t>获得了最好的带宽性能，因为</a:t>
            </a:r>
            <a:r>
              <a:rPr lang="en-US" altLang="zh-CN" dirty="0"/>
              <a:t>LRC</a:t>
            </a:r>
            <a:r>
              <a:rPr lang="zh-CN" altLang="en-US" dirty="0"/>
              <a:t>有本地奇偶校验的帮助，在重建单个块时需要更少的块数。因此，</a:t>
            </a:r>
            <a:r>
              <a:rPr lang="en-US" altLang="zh-CN" dirty="0"/>
              <a:t>LRC</a:t>
            </a:r>
            <a:r>
              <a:rPr lang="zh-CN" altLang="en-US" dirty="0"/>
              <a:t>中较少的</a:t>
            </a:r>
            <a:r>
              <a:rPr lang="en-US" altLang="zh-CN" dirty="0"/>
              <a:t>EC</a:t>
            </a:r>
            <a:r>
              <a:rPr lang="zh-CN" altLang="en-US" dirty="0"/>
              <a:t>计算和通信会产生较高的带宽。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CC35B-2CD6-44E4-960D-5D76909F572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39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为了减少纠删码的性能开销，产生了许多的</a:t>
            </a:r>
            <a:r>
              <a:rPr lang="en-US" altLang="zh-CN" dirty="0"/>
              <a:t>EC</a:t>
            </a:r>
            <a:r>
              <a:rPr lang="zh-CN" altLang="en-US" dirty="0"/>
              <a:t>方案，本篇论文使用以下五种</a:t>
            </a:r>
            <a:r>
              <a:rPr lang="en-US" altLang="zh-CN" dirty="0"/>
              <a:t>EC</a:t>
            </a:r>
            <a:r>
              <a:rPr lang="zh-CN" altLang="en-US" dirty="0"/>
              <a:t>方案作为实验对象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CC35B-2CD6-44E4-960D-5D76909F572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701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CC35B-2CD6-44E4-960D-5D76909F572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28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智能网卡的</a:t>
            </a:r>
            <a:r>
              <a:rPr lang="en-US" altLang="zh-CN" dirty="0"/>
              <a:t>API EC</a:t>
            </a:r>
            <a:r>
              <a:rPr lang="zh-CN" altLang="en-US" dirty="0"/>
              <a:t>和网络功能是不连贯的，但是从图一我们可以看到，</a:t>
            </a:r>
            <a:r>
              <a:rPr lang="en-US" altLang="zh-CN" dirty="0"/>
              <a:t>EC</a:t>
            </a:r>
            <a:r>
              <a:rPr lang="zh-CN" altLang="en-US" dirty="0"/>
              <a:t>是穿插在网络操作（发送和接收）之间的，为了进一步减少</a:t>
            </a:r>
            <a:r>
              <a:rPr lang="en-US" altLang="zh-CN" dirty="0"/>
              <a:t>CPU</a:t>
            </a:r>
            <a:r>
              <a:rPr lang="zh-CN" altLang="en-US" dirty="0"/>
              <a:t>的参与缩短延迟，理想的设计方案是连贯的网络内</a:t>
            </a:r>
            <a:r>
              <a:rPr lang="en-US" altLang="zh-CN" dirty="0"/>
              <a:t>EC</a:t>
            </a:r>
            <a:endParaRPr lang="zh-CN" altLang="en-US" dirty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834B1CA-DC75-4F5C-9B7C-67FAB2207E5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771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这些连贯的</a:t>
            </a:r>
            <a:r>
              <a:rPr lang="en-US" altLang="zh-CN" dirty="0"/>
              <a:t>API</a:t>
            </a:r>
            <a:r>
              <a:rPr lang="zh-CN" altLang="en-US" dirty="0"/>
              <a:t>可以将一个任务集卸载到</a:t>
            </a:r>
            <a:r>
              <a:rPr lang="en-US" altLang="zh-CN" dirty="0" err="1"/>
              <a:t>SmartNIC</a:t>
            </a:r>
            <a:r>
              <a:rPr lang="zh-CN" altLang="en-US" dirty="0"/>
              <a:t>上，它将负责等待接收完成，执行</a:t>
            </a:r>
            <a:r>
              <a:rPr lang="en-US" altLang="zh-CN" dirty="0"/>
              <a:t>EC</a:t>
            </a:r>
            <a:r>
              <a:rPr lang="zh-CN" altLang="en-US" dirty="0"/>
              <a:t>计算，等待</a:t>
            </a:r>
            <a:r>
              <a:rPr lang="en-US" altLang="zh-CN" dirty="0"/>
              <a:t>EC</a:t>
            </a:r>
            <a:r>
              <a:rPr lang="zh-CN" altLang="en-US" dirty="0"/>
              <a:t>完成，并发送结果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CC35B-2CD6-44E4-960D-5D76909F572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176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20B0604020202020204" pitchFamily="2" charset="0"/>
              </a:rPr>
              <a:t>之前的一些研究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20B0604020202020204" pitchFamily="2" charset="0"/>
              </a:rPr>
              <a:t>[18]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20B0604020202020204" pitchFamily="2" charset="0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20B0604020202020204" pitchFamily="2" charset="0"/>
              </a:rPr>
              <a:t>[22]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20B0604020202020204" pitchFamily="2" charset="0"/>
              </a:rPr>
              <a:t>阐明了为传统或特定的增强型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20B0604020202020204" pitchFamily="2" charset="0"/>
              </a:rPr>
              <a:t>RS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20B0604020202020204" pitchFamily="2" charset="0"/>
              </a:rPr>
              <a:t>码设计高效的网络内相干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20B0604020202020204" pitchFamily="2" charset="0"/>
              </a:rPr>
              <a:t>EC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20B0604020202020204" pitchFamily="2" charset="0"/>
              </a:rPr>
              <a:t>的机会。然而，这些设计要么只能支持一种类型的代码，要么只是部分地将一些步骤卸载到网络上</a:t>
            </a:r>
            <a:endParaRPr lang="en-US" altLang="zh-CN" b="0" i="0" dirty="0">
              <a:solidFill>
                <a:srgbClr val="333333"/>
              </a:solidFill>
              <a:effectLst/>
              <a:latin typeface="Merriweather" panose="020B0604020202020204" pitchFamily="2" charset="0"/>
            </a:endParaRPr>
          </a:p>
          <a:p>
            <a:r>
              <a:rPr lang="zh-CN" altLang="en-US" dirty="0"/>
              <a:t>可以完全支持所有五种、不同的最先进的</a:t>
            </a:r>
            <a:r>
              <a:rPr lang="en-US" altLang="zh-CN" dirty="0"/>
              <a:t>EC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第一个在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RNIC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上用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RDMA WAIT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提出一整套连贯的网络内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EC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原语的设计，以支持多种类型的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EC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协议。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CC35B-2CD6-44E4-960D-5D76909F572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030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当完成队列中完成预先指定的数量的任务时，回出发</a:t>
            </a:r>
            <a:r>
              <a:rPr lang="en-US" altLang="zh-CN" dirty="0"/>
              <a:t>wait </a:t>
            </a:r>
            <a:r>
              <a:rPr lang="en-US" altLang="zh-CN" dirty="0" err="1"/>
              <a:t>wr</a:t>
            </a:r>
            <a:r>
              <a:rPr lang="zh-CN" altLang="en-US" dirty="0"/>
              <a:t>，随后机会后续的</a:t>
            </a:r>
            <a:r>
              <a:rPr lang="en-US" altLang="zh-CN" dirty="0" err="1"/>
              <a:t>wr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CC35B-2CD6-44E4-960D-5D76909F572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19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20B0604020202020204" pitchFamily="2" charset="0"/>
              </a:rPr>
              <a:t>1.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calc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代表一个数据结构，它描述了计算器类型（即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XOR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计算器），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计算的生成器矩阵等。内存布局由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mem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参数描述，而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stripe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代表发送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条纹的通信通道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参数表示完成队列（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CQ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）和每个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CQ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的完成次数，以等待。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在智能网卡上实现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INEC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所需的关键技术是事件驱动机制，这样一来，一个基元中的后续子任务可以由之前的子任务的完成来触发。在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III-C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节中，我们将详细说明如何在商品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RNIC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上有效地实现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INEC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CC35B-2CD6-44E4-960D-5D76909F572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441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在智能网卡上实现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INEC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所需的关键技术是事件驱动机制，这样一来，一个基元中的后续子任务可以由之前的子任务的完成来触发。在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III-C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节中，我们将详细说明如何在商品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RNIC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上有效地实现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INEC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正如图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4a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所阐明的，发布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ec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/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xor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-send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实际上是向计算器的发送队列（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SQ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）发布一个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EC/XOR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工作请求（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WR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），以及向每个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SQ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发布一个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W AIT WR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，然后是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SEND WR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，用于发送块。向同一个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SQ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发送多个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WR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是通过一次发布的，这样可以减少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PCIe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交易和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的使用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[28]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。在完成发布的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EC/XOR WR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后，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SQ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前面的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W AIT WR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被触发，因此随后的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SEND WR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被激活并由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RNIC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执行，而不涉及主机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图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4b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说明了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recv-ec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/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xor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-send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的细节。与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ec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/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xor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-send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不同，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recv-ec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/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xor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-send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的帖子也会向计算器的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SQ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发布一些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W AIT WRs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W AIT WRs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的数量等于调用者指定的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CQ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的数量。这些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WAIT WRs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最后将由接收完成逐一触发，最后一个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WAIT WR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将激活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EC/XOR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计算。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EC/XOR WR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的完成将触发所有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SQ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前面的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WAIT WRs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，因此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SEND WRs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被激活，结果被发送出去。在我们的实现中，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WAIT WRs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EC/XOR WR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到计算器的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SQ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是由同一个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PCIe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事务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发布的，这进一步减少了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的参与和延迟。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对于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recv-ec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/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xor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原语，如图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4c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所示，几个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W AIT WR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和一个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EC/XOR WR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被一个帖子发布到计算器的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SQ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中，这些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W AIT WR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最后将由被等待的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CQ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的接收完成来触发。最后，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EC/XOR WR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被它前面的最后一个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WAIT WR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激活。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CC35B-2CD6-44E4-960D-5D76909F572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0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3B070-D70E-9552-6CA8-846B8311F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4F23B9-824E-FE59-B2AA-2BA8B9477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8C276-9430-69B0-8200-1DD83353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B29D-23B8-48CB-9600-11EC9C4EF09C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4193D-6380-16C1-E303-7DE819C4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0C2C1-3A96-02D0-EB6B-7EEB993F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31CD-EB19-48CE-9E40-9B8FD749D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37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A0DDC-1B71-7AA8-3EC0-020F051E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E80F3A-08F3-F2C2-1763-1089C1E99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4E41F-C6C7-57AB-3CBB-3ACE67892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B29D-23B8-48CB-9600-11EC9C4EF09C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13D09-589A-F223-9EB2-541FA7F38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DD9F26-EAB9-7418-8E05-F31C9D29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31CD-EB19-48CE-9E40-9B8FD749D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0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7D2BDF-0696-412B-1D6F-0158A6FE8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A08860-09D5-C04B-A831-CC3E463CA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55F97-DAF5-7BDA-ABE4-0EDD3096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B29D-23B8-48CB-9600-11EC9C4EF09C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C1BF30-F802-EC28-0076-51971C2F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6D852-31B3-A43A-F490-CB08D82C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31CD-EB19-48CE-9E40-9B8FD749D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05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68301" y="6356351"/>
            <a:ext cx="647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D40DA-7C90-413A-B4EF-1E5260FD7416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14041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FDF23-4279-0EC0-88C5-D833600C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D845D-48A3-DB6A-0B65-718FBD57E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D4536-0822-4515-813B-456EC2C3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B29D-23B8-48CB-9600-11EC9C4EF09C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B0CE05-4F15-D75B-F722-4C4D91C2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617C05-AE55-EC51-5F99-9CA8A6BF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31CD-EB19-48CE-9E40-9B8FD749D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03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5DB2D-D30C-E8CF-5512-4CF03C7B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1A0CAF-8D11-4075-1C0C-51D593312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EB09A-500C-86FD-392C-273F08174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B29D-23B8-48CB-9600-11EC9C4EF09C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21605B-FA17-2A3D-0E46-39D6DC73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E975B-F9C1-0E57-096F-5BB308ED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31CD-EB19-48CE-9E40-9B8FD749D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12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FF209-940C-F47B-005E-3E3B9BA5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8091A9-0A85-7F66-2110-821399D3F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E2780C-FA1F-3B1E-51DD-2470DC227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D47A59-20F6-F1A8-1B30-013DDB3C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B29D-23B8-48CB-9600-11EC9C4EF09C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26E972-BCDF-C259-B32F-5389B16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27C356-6C33-9FB7-9357-0E5208EB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31CD-EB19-48CE-9E40-9B8FD749D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04A9F-C6BF-6026-5A3B-0561C698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6A4A01-1052-0EC8-AAE4-7A8B02067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0CB6B2-821E-785C-A69D-FA36CC101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AF8217-3227-943B-0D1D-4EAF3D9EB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80BA45-2350-6D41-1702-8694906A3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F978A1-038A-2E43-1064-0FBA03B5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B29D-23B8-48CB-9600-11EC9C4EF09C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5EBE4C-EE3C-9943-E2DD-D1C72CC4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6F4C84-20F5-5177-14FF-B706D05C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31CD-EB19-48CE-9E40-9B8FD749D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1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F5A1D-621A-27EF-C593-DB003243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FD70DE-0A55-2AEA-8EDF-B54FB1D7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B29D-23B8-48CB-9600-11EC9C4EF09C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062446-7123-40F3-B008-383B8489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A05E44-47B0-C490-B677-090168DC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31CD-EB19-48CE-9E40-9B8FD749D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14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E6605E-F03D-27E0-712C-2A4A50E1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B29D-23B8-48CB-9600-11EC9C4EF09C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3D9E9B-EE90-EB97-56CB-522450EE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F3FD3B-AB5C-B446-7D59-03CD1E2C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31CD-EB19-48CE-9E40-9B8FD749D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18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92985-9749-24CF-8E91-F9E61CE9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6E90A7-C69F-F0CC-DBB5-A57D7631D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DB7E01-6658-BCD2-9947-D383CB62F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F163F4-6CAF-85D2-81D7-DE9FAA5F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B29D-23B8-48CB-9600-11EC9C4EF09C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AC328F-CF7C-C9A0-D535-52809B7A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827C52-6A1E-77E1-E9CD-8661FB9C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31CD-EB19-48CE-9E40-9B8FD749D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26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7FE59-44C3-7D64-9632-A6345A427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ABCAA1-52D6-EEF4-2E59-1D0F50C85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6406F8-C9AA-5989-C431-0107F5960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F0AD99-F8C6-377F-D3FE-A787AEC5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B29D-23B8-48CB-9600-11EC9C4EF09C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F8E857-B1F9-28AD-6331-FE8FA06A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074CF1-23D7-E77F-B2AA-99018965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31CD-EB19-48CE-9E40-9B8FD749D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7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4009FD-49EA-4F2E-6351-DDBECF98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47F2FA-18BA-4908-FFF7-78D887DAB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FA147-D256-9FA8-AA8A-7062A96C1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8B29D-23B8-48CB-9600-11EC9C4EF09C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C978A-B9FB-B5C0-70B2-00A363841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C5AE23-3544-CE2D-FACE-4E98B15C0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A31CD-EB19-48CE-9E40-9B8FD749D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54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EC2813-E64D-4C4A-B678-2A6D59330A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5D40DA-7C90-413A-B4EF-1E5260FD7416}" type="slidenum">
              <a:rPr lang="zh-CN" altLang="en-US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" name="WordArt 294">
            <a:extLst>
              <a:ext uri="{FF2B5EF4-FFF2-40B4-BE49-F238E27FC236}">
                <a16:creationId xmlns:a16="http://schemas.microsoft.com/office/drawing/2014/main" id="{915B133D-EA34-4065-9F89-67EDA2A0815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610062" y="3028775"/>
            <a:ext cx="2144450" cy="36240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8E1C72-4976-7A69-27AB-1595CFE24E3B}"/>
              </a:ext>
            </a:extLst>
          </p:cNvPr>
          <p:cNvSpPr/>
          <p:nvPr/>
        </p:nvSpPr>
        <p:spPr>
          <a:xfrm>
            <a:off x="1216152" y="2151612"/>
            <a:ext cx="965683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INEC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Fast and Coherent In-Network Erasure Coding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0021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6C25CB-194A-5CE0-BC10-D3AFE9F659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5D40DA-7C90-413A-B4EF-1E5260FD741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D09FF6-1943-1AEE-D0F5-A6109524ABCE}"/>
              </a:ext>
            </a:extLst>
          </p:cNvPr>
          <p:cNvSpPr txBox="1"/>
          <p:nvPr/>
        </p:nvSpPr>
        <p:spPr>
          <a:xfrm>
            <a:off x="1428857" y="1243469"/>
            <a:ext cx="711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</a:rPr>
              <a:t>3.INEC</a:t>
            </a:r>
            <a:r>
              <a:rPr lang="zh-CN" altLang="en-US" sz="2400" b="1" dirty="0">
                <a:solidFill>
                  <a:srgbClr val="0070C0"/>
                </a:solidFill>
              </a:rPr>
              <a:t>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5ABD87-F77A-DBE0-3022-A2200EDF36FD}"/>
              </a:ext>
            </a:extLst>
          </p:cNvPr>
          <p:cNvSpPr txBox="1"/>
          <p:nvPr/>
        </p:nvSpPr>
        <p:spPr>
          <a:xfrm>
            <a:off x="1201199" y="1887780"/>
            <a:ext cx="9618651" cy="2296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+mn-ea"/>
              </a:rPr>
              <a:t>原语设计</a:t>
            </a:r>
            <a:endParaRPr lang="en-US" altLang="zh-CN" sz="2400" b="1" dirty="0">
              <a:solidFill>
                <a:schemeClr val="accent2"/>
              </a:solidFill>
              <a:latin typeface="+mn-ea"/>
            </a:endParaRPr>
          </a:p>
          <a:p>
            <a:pPr marL="342900" indent="-34290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ec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xor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-send</a:t>
            </a:r>
          </a:p>
          <a:p>
            <a:pPr marL="342900" indent="-34290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recv-ec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xor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-send</a:t>
            </a:r>
          </a:p>
          <a:p>
            <a:pPr marL="342900" indent="-34290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recv-ec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xor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1A2637-674C-B282-B105-2FD74BA1E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466" y="465644"/>
            <a:ext cx="6156032" cy="26616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B4E3CE7-17E6-9DA3-BC9B-50D735B89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150" y="4197434"/>
            <a:ext cx="7964688" cy="197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42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6C25CB-194A-5CE0-BC10-D3AFE9F659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5D40DA-7C90-413A-B4EF-1E5260FD741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D09FF6-1943-1AEE-D0F5-A6109524ABCE}"/>
              </a:ext>
            </a:extLst>
          </p:cNvPr>
          <p:cNvSpPr txBox="1"/>
          <p:nvPr/>
        </p:nvSpPr>
        <p:spPr>
          <a:xfrm>
            <a:off x="1428857" y="1243469"/>
            <a:ext cx="711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</a:rPr>
              <a:t>3.INEC</a:t>
            </a:r>
            <a:r>
              <a:rPr lang="zh-CN" altLang="en-US" sz="2400" b="1" dirty="0">
                <a:solidFill>
                  <a:srgbClr val="0070C0"/>
                </a:solidFill>
              </a:rPr>
              <a:t>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5ABD87-F77A-DBE0-3022-A2200EDF36FD}"/>
              </a:ext>
            </a:extLst>
          </p:cNvPr>
          <p:cNvSpPr txBox="1"/>
          <p:nvPr/>
        </p:nvSpPr>
        <p:spPr>
          <a:xfrm>
            <a:off x="1201199" y="1887780"/>
            <a:ext cx="9618651" cy="65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+mn-ea"/>
              </a:rPr>
              <a:t>在</a:t>
            </a: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RNIC</a:t>
            </a:r>
            <a:r>
              <a:rPr lang="zh-CN" altLang="en-US" sz="2400" b="1" dirty="0">
                <a:solidFill>
                  <a:schemeClr val="accent2"/>
                </a:solidFill>
                <a:latin typeface="+mn-ea"/>
              </a:rPr>
              <a:t>上的实施</a:t>
            </a:r>
            <a:endParaRPr lang="en-US" altLang="zh-CN" sz="24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1C3D11-1513-D493-F39A-CA17F0E60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924" y="2970844"/>
            <a:ext cx="9263395" cy="268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9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B0CABB-7514-2709-2191-F69448CC89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5D40DA-7C90-413A-B4EF-1E5260FD741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FE33A3-AD2E-1C49-268A-A7F3A4D56AF6}"/>
              </a:ext>
            </a:extLst>
          </p:cNvPr>
          <p:cNvSpPr txBox="1"/>
          <p:nvPr/>
        </p:nvSpPr>
        <p:spPr>
          <a:xfrm>
            <a:off x="1428857" y="1243469"/>
            <a:ext cx="711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</a:rPr>
              <a:t>3.INEC</a:t>
            </a:r>
            <a:r>
              <a:rPr lang="zh-CN" altLang="en-US" sz="2400" b="1" dirty="0">
                <a:solidFill>
                  <a:srgbClr val="0070C0"/>
                </a:solidFill>
              </a:rPr>
              <a:t>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D666C0-03F2-DCEC-4ED8-9675A0E242EB}"/>
              </a:ext>
            </a:extLst>
          </p:cNvPr>
          <p:cNvSpPr txBox="1"/>
          <p:nvPr/>
        </p:nvSpPr>
        <p:spPr>
          <a:xfrm>
            <a:off x="1201199" y="1887780"/>
            <a:ext cx="9618651" cy="507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+mn-ea"/>
              </a:rPr>
              <a:t>动态</a:t>
            </a: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EC</a:t>
            </a:r>
            <a:r>
              <a:rPr lang="zh-CN" altLang="en-US" sz="2400" b="1" dirty="0">
                <a:solidFill>
                  <a:schemeClr val="accent2"/>
                </a:solidFill>
                <a:latin typeface="+mn-ea"/>
              </a:rPr>
              <a:t>图（</a:t>
            </a: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DEG</a:t>
            </a:r>
            <a:r>
              <a:rPr lang="zh-CN" altLang="en-US" sz="2400" b="1" dirty="0">
                <a:solidFill>
                  <a:schemeClr val="accent2"/>
                </a:solidFill>
                <a:latin typeface="+mn-ea"/>
              </a:rPr>
              <a:t>）</a:t>
            </a:r>
            <a:endParaRPr lang="en-US" altLang="zh-CN" sz="2400" b="1" dirty="0">
              <a:solidFill>
                <a:schemeClr val="accent2"/>
              </a:solidFill>
              <a:latin typeface="+mn-ea"/>
            </a:endParaRPr>
          </a:p>
          <a:p>
            <a:pPr>
              <a:lnSpc>
                <a:spcPct val="175000"/>
              </a:lnSpc>
            </a:pPr>
            <a:r>
              <a:rPr lang="zh-CN" altLang="en-US" sz="2000" dirty="0"/>
              <a:t>如何将</a:t>
            </a:r>
            <a:r>
              <a:rPr lang="en-US" altLang="zh-CN" sz="2000" dirty="0"/>
              <a:t>INEC</a:t>
            </a:r>
            <a:r>
              <a:rPr lang="zh-CN" altLang="en-US" sz="2000" dirty="0"/>
              <a:t>原语集成到</a:t>
            </a:r>
            <a:r>
              <a:rPr lang="en-US" altLang="zh-CN" sz="2000" dirty="0"/>
              <a:t>EC</a:t>
            </a:r>
            <a:r>
              <a:rPr lang="zh-CN" altLang="en-US" sz="2000" dirty="0"/>
              <a:t>方案中？</a:t>
            </a:r>
            <a:endParaRPr lang="en-US" altLang="zh-CN" sz="2000" dirty="0"/>
          </a:p>
          <a:p>
            <a:pPr>
              <a:lnSpc>
                <a:spcPct val="175000"/>
              </a:lnSpc>
            </a:pPr>
            <a:r>
              <a:rPr lang="zh-CN" altLang="en-US" sz="2000" dirty="0"/>
              <a:t>上层应用程序在运行时使用</a:t>
            </a:r>
            <a:r>
              <a:rPr lang="en-US" altLang="zh-CN" sz="2000" dirty="0"/>
              <a:t>EC</a:t>
            </a:r>
            <a:r>
              <a:rPr lang="zh-CN" altLang="en-US" sz="2000" dirty="0"/>
              <a:t>方案特定的布局算法构建</a:t>
            </a:r>
            <a:r>
              <a:rPr lang="en-US" altLang="zh-CN" sz="2000" dirty="0"/>
              <a:t>DEG</a:t>
            </a:r>
          </a:p>
          <a:p>
            <a:pPr>
              <a:lnSpc>
                <a:spcPct val="175000"/>
              </a:lnSpc>
            </a:pPr>
            <a:r>
              <a:rPr lang="zh-CN" altLang="en-US" sz="2000" dirty="0"/>
              <a:t>构建</a:t>
            </a:r>
            <a:r>
              <a:rPr lang="en-US" altLang="zh-CN" sz="2000" dirty="0"/>
              <a:t>DEG</a:t>
            </a:r>
            <a:r>
              <a:rPr lang="zh-CN" altLang="en-US" sz="2000" dirty="0"/>
              <a:t>后根据规则为每个顶点选择</a:t>
            </a:r>
            <a:r>
              <a:rPr lang="en-US" altLang="zh-CN" sz="2000" dirty="0"/>
              <a:t>INEC</a:t>
            </a:r>
            <a:r>
              <a:rPr lang="zh-CN" altLang="en-US" sz="2000" dirty="0"/>
              <a:t>原语：</a:t>
            </a:r>
            <a:endParaRPr lang="en-US" altLang="zh-CN" sz="2000" dirty="0"/>
          </a:p>
          <a:p>
            <a:pPr>
              <a:lnSpc>
                <a:spcPct val="175000"/>
              </a:lnSpc>
            </a:pPr>
            <a:r>
              <a:rPr lang="en-US" altLang="zh-CN" sz="2000" dirty="0"/>
              <a:t>1</a:t>
            </a:r>
            <a:r>
              <a:rPr lang="zh-CN" altLang="en-US" sz="2000" dirty="0"/>
              <a:t>）具有</a:t>
            </a:r>
            <a:r>
              <a:rPr lang="en-US" altLang="zh-CN" sz="2000" dirty="0"/>
              <a:t>0</a:t>
            </a:r>
            <a:r>
              <a:rPr lang="zh-CN" altLang="en-US" sz="2000" dirty="0"/>
              <a:t>入度的顶点选择</a:t>
            </a:r>
            <a:r>
              <a:rPr lang="en-US" altLang="zh-CN" sz="2000" dirty="0" err="1"/>
              <a:t>ec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xor</a:t>
            </a:r>
            <a:r>
              <a:rPr lang="en-US" altLang="zh-CN" sz="2000" dirty="0"/>
              <a:t>-send</a:t>
            </a:r>
            <a:r>
              <a:rPr lang="zh-CN" altLang="en-US" sz="2000" dirty="0"/>
              <a:t>或如果没有计算就直接发送 </a:t>
            </a:r>
            <a:endParaRPr lang="en-US" altLang="zh-CN" sz="2000" dirty="0"/>
          </a:p>
          <a:p>
            <a:pPr>
              <a:lnSpc>
                <a:spcPct val="175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）具有</a:t>
            </a:r>
            <a:r>
              <a:rPr lang="en-US" altLang="zh-CN" sz="2000" dirty="0"/>
              <a:t>0</a:t>
            </a:r>
            <a:r>
              <a:rPr lang="zh-CN" altLang="en-US" sz="2000" dirty="0"/>
              <a:t>出度的顶点选择</a:t>
            </a:r>
            <a:r>
              <a:rPr lang="en-US" altLang="zh-CN" sz="2000" dirty="0" err="1"/>
              <a:t>recv-ec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xor</a:t>
            </a:r>
            <a:endParaRPr lang="en-US" altLang="zh-CN" sz="2000" dirty="0"/>
          </a:p>
          <a:p>
            <a:pPr>
              <a:lnSpc>
                <a:spcPct val="175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）其他顶点选择</a:t>
            </a:r>
            <a:r>
              <a:rPr lang="en-US" altLang="zh-CN" sz="2000" dirty="0" err="1"/>
              <a:t>recv-ec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xor</a:t>
            </a:r>
            <a:r>
              <a:rPr lang="en-US" altLang="zh-CN" sz="2000" dirty="0"/>
              <a:t>-send</a:t>
            </a:r>
          </a:p>
          <a:p>
            <a:pPr>
              <a:lnSpc>
                <a:spcPct val="175000"/>
              </a:lnSpc>
            </a:pPr>
            <a:r>
              <a:rPr lang="en-US" altLang="zh-CN" sz="2000" dirty="0"/>
              <a:t>4</a:t>
            </a:r>
            <a:r>
              <a:rPr lang="zh-CN" altLang="en-US" sz="2000" dirty="0"/>
              <a:t>）根据不同顶点的计算选择</a:t>
            </a:r>
            <a:r>
              <a:rPr lang="en-US" altLang="zh-CN" sz="2000" dirty="0" err="1"/>
              <a:t>ec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xor</a:t>
            </a:r>
            <a:endParaRPr lang="en-US" altLang="zh-CN" sz="2000" dirty="0"/>
          </a:p>
          <a:p>
            <a:pPr>
              <a:lnSpc>
                <a:spcPct val="175000"/>
              </a:lnSpc>
            </a:pPr>
            <a:endParaRPr lang="en-US" altLang="zh-CN" sz="24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DD4C6F1-0616-9AEF-983C-EDC28B4E4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58556"/>
            <a:ext cx="6112377" cy="246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60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60218CA-13A8-5227-75A7-992A831AF8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5D40DA-7C90-413A-B4EF-1E5260FD741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D091C9-78E2-4CA1-A323-EE2DF3B17C25}"/>
              </a:ext>
            </a:extLst>
          </p:cNvPr>
          <p:cNvSpPr txBox="1"/>
          <p:nvPr/>
        </p:nvSpPr>
        <p:spPr>
          <a:xfrm>
            <a:off x="1428857" y="1243469"/>
            <a:ext cx="711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</a:rPr>
              <a:t>4.</a:t>
            </a:r>
            <a:r>
              <a:rPr lang="zh-CN" altLang="en-US" sz="2400" b="1" dirty="0">
                <a:solidFill>
                  <a:srgbClr val="0070C0"/>
                </a:solidFill>
              </a:rPr>
              <a:t>性能评估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DD10B4-194B-9A77-FB52-F067DF39E838}"/>
              </a:ext>
            </a:extLst>
          </p:cNvPr>
          <p:cNvSpPr txBox="1"/>
          <p:nvPr/>
        </p:nvSpPr>
        <p:spPr>
          <a:xfrm>
            <a:off x="1486123" y="1798499"/>
            <a:ext cx="9618651" cy="2826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l-GR" altLang="zh-CN" sz="2400" b="1" dirty="0">
                <a:solidFill>
                  <a:schemeClr val="accent2"/>
                </a:solidFill>
              </a:rPr>
              <a:t>α-β</a:t>
            </a:r>
            <a:r>
              <a:rPr lang="zh-CN" altLang="en-US" sz="2400" b="1" dirty="0">
                <a:solidFill>
                  <a:schemeClr val="accent2"/>
                </a:solidFill>
              </a:rPr>
              <a:t>模型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>
              <a:lnSpc>
                <a:spcPct val="175000"/>
              </a:lnSpc>
            </a:pPr>
            <a:r>
              <a:rPr lang="zh-CN" altLang="en-US" sz="2000" dirty="0"/>
              <a:t>所有</a:t>
            </a:r>
            <a:r>
              <a:rPr lang="en-US" altLang="zh-CN" sz="2000" dirty="0"/>
              <a:t>INEC</a:t>
            </a:r>
            <a:r>
              <a:rPr lang="zh-CN" altLang="en-US" sz="2000" dirty="0"/>
              <a:t>原语的性能可以被建模为</a:t>
            </a:r>
            <a:r>
              <a:rPr lang="en-US" altLang="zh-CN" sz="2000" dirty="0"/>
              <a:t>α*c+β</a:t>
            </a:r>
          </a:p>
          <a:p>
            <a:pPr>
              <a:lnSpc>
                <a:spcPct val="175000"/>
              </a:lnSpc>
            </a:pPr>
            <a:r>
              <a:rPr lang="en-US" altLang="zh-CN" sz="2000" dirty="0"/>
              <a:t>α</a:t>
            </a:r>
            <a:r>
              <a:rPr lang="zh-CN" altLang="en-US" sz="2000" dirty="0"/>
              <a:t>是</a:t>
            </a:r>
            <a:r>
              <a:rPr lang="en-US" altLang="zh-CN" sz="2000" dirty="0"/>
              <a:t>EC</a:t>
            </a:r>
            <a:r>
              <a:rPr lang="zh-CN" altLang="en-US" sz="2000" dirty="0"/>
              <a:t>配置、网络带宽和减少的</a:t>
            </a:r>
            <a:r>
              <a:rPr lang="en-US" altLang="zh-CN" sz="2000" dirty="0"/>
              <a:t>DMA</a:t>
            </a:r>
            <a:r>
              <a:rPr lang="zh-CN" altLang="en-US" sz="2000" dirty="0"/>
              <a:t>流量的函数</a:t>
            </a:r>
            <a:endParaRPr lang="en-US" altLang="zh-CN" sz="2000" dirty="0"/>
          </a:p>
          <a:p>
            <a:pPr>
              <a:lnSpc>
                <a:spcPct val="175000"/>
              </a:lnSpc>
            </a:pPr>
            <a:r>
              <a:rPr lang="en-US" altLang="zh-CN" sz="2000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β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是网络延迟、网络内状态和减少的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CPU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参与的函数</a:t>
            </a:r>
            <a:endParaRPr lang="en-US" altLang="zh-CN" sz="2000" b="0" i="0" dirty="0">
              <a:solidFill>
                <a:srgbClr val="333333"/>
              </a:solidFill>
              <a:effectLst/>
              <a:latin typeface="Merriweather" panose="00000500000000000000" pitchFamily="2" charset="0"/>
            </a:endParaRPr>
          </a:p>
          <a:p>
            <a:pPr>
              <a:lnSpc>
                <a:spcPct val="175000"/>
              </a:lnSpc>
            </a:pPr>
            <a:r>
              <a:rPr lang="en-US" altLang="zh-CN" sz="2000" dirty="0">
                <a:solidFill>
                  <a:srgbClr val="333333"/>
                </a:solidFill>
                <a:latin typeface="Merriweather" panose="00000500000000000000" pitchFamily="2" charset="0"/>
              </a:rPr>
              <a:t>c</a:t>
            </a:r>
            <a:r>
              <a:rPr lang="zh-CN" altLang="en-US" sz="2000" dirty="0">
                <a:solidFill>
                  <a:srgbClr val="333333"/>
                </a:solidFill>
                <a:latin typeface="Merriweather" panose="00000500000000000000" pitchFamily="2" charset="0"/>
              </a:rPr>
              <a:t>是分块的大小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2775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3921A75-DB18-6F8B-DB49-344875FD25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5D40DA-7C90-413A-B4EF-1E5260FD7416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726B50-F0EC-CC72-21C2-00EC19E2B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28" y="1036674"/>
            <a:ext cx="9714290" cy="478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03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6C25CB-194A-5CE0-BC10-D3AFE9F659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5D40DA-7C90-413A-B4EF-1E5260FD741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D09FF6-1943-1AEE-D0F5-A6109524ABCE}"/>
              </a:ext>
            </a:extLst>
          </p:cNvPr>
          <p:cNvSpPr txBox="1"/>
          <p:nvPr/>
        </p:nvSpPr>
        <p:spPr>
          <a:xfrm>
            <a:off x="1428857" y="1243469"/>
            <a:ext cx="711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</a:rPr>
              <a:t>4.</a:t>
            </a:r>
            <a:r>
              <a:rPr lang="zh-CN" altLang="en-US" sz="2400" b="1" dirty="0">
                <a:solidFill>
                  <a:srgbClr val="0070C0"/>
                </a:solidFill>
              </a:rPr>
              <a:t>性能评估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5ABD87-F77A-DBE0-3022-A2200EDF36FD}"/>
              </a:ext>
            </a:extLst>
          </p:cNvPr>
          <p:cNvSpPr txBox="1"/>
          <p:nvPr/>
        </p:nvSpPr>
        <p:spPr>
          <a:xfrm>
            <a:off x="1486123" y="1798499"/>
            <a:ext cx="9618651" cy="418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 err="1">
                <a:solidFill>
                  <a:schemeClr val="accent2"/>
                </a:solidFill>
              </a:rPr>
              <a:t>MicroBenchmark</a:t>
            </a:r>
            <a:r>
              <a:rPr lang="zh-CN" altLang="en-US" sz="2400" b="1" dirty="0">
                <a:solidFill>
                  <a:schemeClr val="accent2"/>
                </a:solidFill>
              </a:rPr>
              <a:t>（微基准测试）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>
              <a:lnSpc>
                <a:spcPct val="175000"/>
              </a:lnSpc>
            </a:pPr>
            <a:r>
              <a:rPr lang="zh-CN" altLang="en-US" sz="2000" dirty="0"/>
              <a:t>延迟基准测试：编码基准和解码基准</a:t>
            </a:r>
            <a:endParaRPr lang="en-US" altLang="zh-CN" sz="2000" dirty="0"/>
          </a:p>
          <a:p>
            <a:pPr lvl="1">
              <a:lnSpc>
                <a:spcPct val="175000"/>
              </a:lnSpc>
            </a:pPr>
            <a:r>
              <a:rPr lang="zh-CN" altLang="en-US" dirty="0"/>
              <a:t>编码基准：对一个随机字符串填充的文件进行编码，生成编码块</a:t>
            </a:r>
            <a:endParaRPr lang="en-US" altLang="zh-CN" dirty="0"/>
          </a:p>
          <a:p>
            <a:pPr lvl="1">
              <a:lnSpc>
                <a:spcPct val="175000"/>
              </a:lnSpc>
            </a:pPr>
            <a:r>
              <a:rPr lang="zh-CN" altLang="en-US" dirty="0"/>
              <a:t>解码基准：每个</a:t>
            </a:r>
            <a:r>
              <a:rPr lang="en-US" altLang="zh-CN" dirty="0"/>
              <a:t>EC</a:t>
            </a:r>
            <a:r>
              <a:rPr lang="zh-CN" altLang="en-US" dirty="0"/>
              <a:t>方案从编码块中重建原始文件，根据配置擦除部分块</a:t>
            </a:r>
            <a:endParaRPr lang="en-US" altLang="zh-CN" dirty="0"/>
          </a:p>
          <a:p>
            <a:pPr lvl="1">
              <a:lnSpc>
                <a:spcPct val="175000"/>
              </a:lnSpc>
            </a:pPr>
            <a:r>
              <a:rPr lang="zh-CN" altLang="en-US" dirty="0"/>
              <a:t>延迟基准报告编码</a:t>
            </a:r>
            <a:r>
              <a:rPr lang="en-US" altLang="zh-CN" dirty="0"/>
              <a:t>/</a:t>
            </a:r>
            <a:r>
              <a:rPr lang="zh-CN" altLang="en-US" dirty="0"/>
              <a:t>解码操作产生的延迟</a:t>
            </a:r>
            <a:endParaRPr lang="en-US" altLang="zh-CN" dirty="0"/>
          </a:p>
          <a:p>
            <a:pPr>
              <a:lnSpc>
                <a:spcPct val="175000"/>
              </a:lnSpc>
            </a:pPr>
            <a:r>
              <a:rPr lang="zh-CN" altLang="en-US" sz="2000" dirty="0"/>
              <a:t>带宽基准测试</a:t>
            </a:r>
            <a:endParaRPr lang="en-US" altLang="zh-CN" sz="2000" dirty="0"/>
          </a:p>
          <a:p>
            <a:pPr lvl="1">
              <a:lnSpc>
                <a:spcPct val="175000"/>
              </a:lnSpc>
            </a:pPr>
            <a:r>
              <a:rPr lang="zh-CN" altLang="en-US" dirty="0"/>
              <a:t>带宽</a:t>
            </a:r>
            <a:r>
              <a:rPr lang="en-US" altLang="zh-CN" dirty="0"/>
              <a:t>=</a:t>
            </a:r>
            <a:r>
              <a:rPr lang="zh-CN" altLang="en-US" dirty="0"/>
              <a:t>生成数据的大小</a:t>
            </a:r>
            <a:r>
              <a:rPr lang="en-US" altLang="zh-CN" dirty="0"/>
              <a:t>/</a:t>
            </a:r>
            <a:r>
              <a:rPr lang="zh-CN" altLang="en-US" dirty="0"/>
              <a:t>运行时间</a:t>
            </a:r>
            <a:endParaRPr lang="en-US" altLang="zh-CN" dirty="0"/>
          </a:p>
          <a:p>
            <a:pPr lvl="1">
              <a:lnSpc>
                <a:spcPct val="175000"/>
              </a:lnSpc>
            </a:pPr>
            <a:r>
              <a:rPr lang="zh-CN" altLang="en-US" dirty="0"/>
              <a:t>带宽基准的目标是确定可实现最大持续</a:t>
            </a:r>
            <a:r>
              <a:rPr lang="en-US" altLang="zh-CN" dirty="0"/>
              <a:t>EC</a:t>
            </a:r>
            <a:r>
              <a:rPr lang="zh-CN" altLang="en-US" dirty="0"/>
              <a:t>速率</a:t>
            </a:r>
          </a:p>
        </p:txBody>
      </p:sp>
    </p:spTree>
    <p:extLst>
      <p:ext uri="{BB962C8B-B14F-4D97-AF65-F5344CB8AC3E}">
        <p14:creationId xmlns:p14="http://schemas.microsoft.com/office/powerpoint/2010/main" val="1697787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9E4A3C3-71AC-AC72-76B7-1DCF01D09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82" y="2292450"/>
            <a:ext cx="11771235" cy="3993017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5128D9D-CC33-C27A-EB6E-CA91192435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5D40DA-7C90-413A-B4EF-1E5260FD741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947720-F620-8F52-7470-AEF35654CA05}"/>
              </a:ext>
            </a:extLst>
          </p:cNvPr>
          <p:cNvSpPr txBox="1"/>
          <p:nvPr/>
        </p:nvSpPr>
        <p:spPr>
          <a:xfrm>
            <a:off x="1428857" y="1243469"/>
            <a:ext cx="711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</a:rPr>
              <a:t>4.</a:t>
            </a:r>
            <a:r>
              <a:rPr lang="zh-CN" altLang="en-US" sz="2400" b="1" dirty="0">
                <a:solidFill>
                  <a:srgbClr val="0070C0"/>
                </a:solidFill>
              </a:rPr>
              <a:t>性能评估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EF5D8E-7352-85AD-98C2-0506AED06F2C}"/>
              </a:ext>
            </a:extLst>
          </p:cNvPr>
          <p:cNvSpPr txBox="1"/>
          <p:nvPr/>
        </p:nvSpPr>
        <p:spPr>
          <a:xfrm>
            <a:off x="1486123" y="1798499"/>
            <a:ext cx="9618651" cy="56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dirty="0"/>
              <a:t>编码延迟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ABC599-3E68-20C2-CA79-DC9898806371}"/>
              </a:ext>
            </a:extLst>
          </p:cNvPr>
          <p:cNvSpPr txBox="1"/>
          <p:nvPr/>
        </p:nvSpPr>
        <p:spPr>
          <a:xfrm>
            <a:off x="3919870" y="602512"/>
            <a:ext cx="7184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RS(3,2) </a:t>
            </a:r>
            <a:r>
              <a:rPr lang="zh-CN" altLang="en-US" dirty="0"/>
              <a:t>小块加快</a:t>
            </a:r>
            <a:r>
              <a:rPr lang="en-US" altLang="zh-CN" dirty="0">
                <a:solidFill>
                  <a:srgbClr val="FF0000"/>
                </a:solidFill>
              </a:rPr>
              <a:t>29.29%-56.12%</a:t>
            </a:r>
            <a:r>
              <a:rPr lang="zh-CN" altLang="en-US" dirty="0"/>
              <a:t>；中块加快</a:t>
            </a:r>
            <a:r>
              <a:rPr lang="en-US" altLang="zh-CN" dirty="0">
                <a:solidFill>
                  <a:srgbClr val="FF0000"/>
                </a:solidFill>
              </a:rPr>
              <a:t>12.65% - 28.69%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LRC</a:t>
            </a:r>
            <a:r>
              <a:rPr lang="zh-CN" altLang="en-US" dirty="0"/>
              <a:t>（</a:t>
            </a:r>
            <a:r>
              <a:rPr lang="en-US" altLang="zh-CN" dirty="0"/>
              <a:t>6,2,2)</a:t>
            </a:r>
            <a:r>
              <a:rPr lang="zh-CN" altLang="en-US" dirty="0"/>
              <a:t> 小块加快</a:t>
            </a:r>
            <a:r>
              <a:rPr lang="en-US" altLang="zh-CN" dirty="0">
                <a:solidFill>
                  <a:srgbClr val="FF0000"/>
                </a:solidFill>
              </a:rPr>
              <a:t>36.63%</a:t>
            </a:r>
            <a:r>
              <a:rPr lang="zh-CN" altLang="en-US" dirty="0"/>
              <a:t>；中块加快</a:t>
            </a:r>
            <a:r>
              <a:rPr lang="en-US" altLang="zh-CN" dirty="0">
                <a:solidFill>
                  <a:srgbClr val="FF0000"/>
                </a:solidFill>
              </a:rPr>
              <a:t>16.20%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 err="1"/>
              <a:t>TriEC</a:t>
            </a:r>
            <a:r>
              <a:rPr lang="en-US" altLang="zh-CN" dirty="0"/>
              <a:t>(12,4) </a:t>
            </a:r>
            <a:r>
              <a:rPr lang="zh-CN" altLang="en-US" dirty="0"/>
              <a:t>分别加速</a:t>
            </a:r>
            <a:r>
              <a:rPr lang="en-US" altLang="zh-CN" dirty="0">
                <a:solidFill>
                  <a:srgbClr val="FF0000"/>
                </a:solidFill>
              </a:rPr>
              <a:t>1.81</a:t>
            </a:r>
            <a:r>
              <a:rPr lang="zh-CN" altLang="en-US" dirty="0">
                <a:solidFill>
                  <a:srgbClr val="FF0000"/>
                </a:solidFill>
              </a:rPr>
              <a:t>倍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3.36</a:t>
            </a:r>
            <a:r>
              <a:rPr lang="zh-CN" altLang="en-US" dirty="0">
                <a:solidFill>
                  <a:srgbClr val="FF0000"/>
                </a:solidFill>
              </a:rPr>
              <a:t>倍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3.32</a:t>
            </a:r>
            <a:r>
              <a:rPr lang="zh-CN" altLang="en-US" dirty="0">
                <a:solidFill>
                  <a:srgbClr val="FF0000"/>
                </a:solidFill>
              </a:rPr>
              <a:t>倍</a:t>
            </a:r>
          </a:p>
        </p:txBody>
      </p:sp>
    </p:spTree>
    <p:extLst>
      <p:ext uri="{BB962C8B-B14F-4D97-AF65-F5344CB8AC3E}">
        <p14:creationId xmlns:p14="http://schemas.microsoft.com/office/powerpoint/2010/main" val="1519144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CA8B55A-F0C1-0AAE-CFCC-FBFEC01D5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666" y="1105787"/>
            <a:ext cx="8084295" cy="4756024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49360A-638D-AADC-4100-B1C610C8AA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5D40DA-7C90-413A-B4EF-1E5260FD7416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292120-9DE8-9E12-9F9E-C8014811B5B4}"/>
              </a:ext>
            </a:extLst>
          </p:cNvPr>
          <p:cNvSpPr txBox="1"/>
          <p:nvPr/>
        </p:nvSpPr>
        <p:spPr>
          <a:xfrm>
            <a:off x="1428857" y="1243469"/>
            <a:ext cx="711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</a:rPr>
              <a:t>4.</a:t>
            </a:r>
            <a:r>
              <a:rPr lang="zh-CN" altLang="en-US" sz="2400" b="1" dirty="0">
                <a:solidFill>
                  <a:srgbClr val="0070C0"/>
                </a:solidFill>
              </a:rPr>
              <a:t>性能评估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90FE63-18C7-A9BB-C69B-B7F372D14617}"/>
              </a:ext>
            </a:extLst>
          </p:cNvPr>
          <p:cNvSpPr txBox="1"/>
          <p:nvPr/>
        </p:nvSpPr>
        <p:spPr>
          <a:xfrm>
            <a:off x="1486123" y="1798499"/>
            <a:ext cx="9618651" cy="56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dirty="0"/>
              <a:t>编码带宽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EE2ABD-7324-B04F-BF2A-81956E56A552}"/>
              </a:ext>
            </a:extLst>
          </p:cNvPr>
          <p:cNvSpPr txBox="1"/>
          <p:nvPr/>
        </p:nvSpPr>
        <p:spPr>
          <a:xfrm>
            <a:off x="595423" y="2732880"/>
            <a:ext cx="24454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RS(6,3)的带宽提高</a:t>
            </a:r>
            <a:r>
              <a:rPr lang="zh-CN" altLang="en-US" dirty="0">
                <a:solidFill>
                  <a:srgbClr val="FF0000"/>
                </a:solidFill>
              </a:rPr>
              <a:t>2.71倍</a:t>
            </a:r>
            <a:r>
              <a:rPr lang="zh-CN" altLang="en-US" dirty="0"/>
              <a:t>， </a:t>
            </a:r>
            <a:endParaRPr lang="en-US" altLang="zh-CN" dirty="0"/>
          </a:p>
          <a:p>
            <a:r>
              <a:rPr lang="zh-CN" altLang="en-US" dirty="0"/>
              <a:t>LRC(6,2,2)的带宽提高</a:t>
            </a:r>
            <a:r>
              <a:rPr lang="zh-CN" altLang="en-US" dirty="0">
                <a:solidFill>
                  <a:srgbClr val="FF0000"/>
                </a:solidFill>
              </a:rPr>
              <a:t>2.63倍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TriEC(6,3)的带宽提高</a:t>
            </a:r>
            <a:r>
              <a:rPr lang="zh-CN" altLang="en-US" dirty="0">
                <a:solidFill>
                  <a:srgbClr val="FF0000"/>
                </a:solidFill>
              </a:rPr>
              <a:t>5.87倍</a:t>
            </a:r>
          </a:p>
        </p:txBody>
      </p:sp>
    </p:spTree>
    <p:extLst>
      <p:ext uri="{BB962C8B-B14F-4D97-AF65-F5344CB8AC3E}">
        <p14:creationId xmlns:p14="http://schemas.microsoft.com/office/powerpoint/2010/main" val="3575301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9292F9-49D1-23C7-EB6E-CC8391EDA5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5D40DA-7C90-413A-B4EF-1E5260FD741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DD5F84-5325-312B-5ABC-846FEB5C8C34}"/>
              </a:ext>
            </a:extLst>
          </p:cNvPr>
          <p:cNvSpPr txBox="1"/>
          <p:nvPr/>
        </p:nvSpPr>
        <p:spPr>
          <a:xfrm>
            <a:off x="1428857" y="1243469"/>
            <a:ext cx="711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</a:rPr>
              <a:t>4.</a:t>
            </a:r>
            <a:r>
              <a:rPr lang="zh-CN" altLang="en-US" sz="2400" b="1" dirty="0">
                <a:solidFill>
                  <a:srgbClr val="0070C0"/>
                </a:solidFill>
              </a:rPr>
              <a:t>性能评估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3825B2-8454-50BC-F57C-B63758E1C5B1}"/>
              </a:ext>
            </a:extLst>
          </p:cNvPr>
          <p:cNvSpPr txBox="1"/>
          <p:nvPr/>
        </p:nvSpPr>
        <p:spPr>
          <a:xfrm>
            <a:off x="1486123" y="1798499"/>
            <a:ext cx="9618651" cy="56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dirty="0"/>
              <a:t>解码延迟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04EA21-2A16-2B4D-C43F-23BFB7C6E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1" y="2456699"/>
            <a:ext cx="10233246" cy="36673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2F75AEA-B1BA-006D-2DE8-2DCEA6F6B004}"/>
              </a:ext>
            </a:extLst>
          </p:cNvPr>
          <p:cNvSpPr txBox="1"/>
          <p:nvPr/>
        </p:nvSpPr>
        <p:spPr>
          <a:xfrm>
            <a:off x="4118344" y="642831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16KB</a:t>
            </a:r>
            <a:r>
              <a:rPr lang="zh-CN" altLang="en-US" dirty="0"/>
              <a:t>到</a:t>
            </a:r>
            <a:r>
              <a:rPr lang="en-US" altLang="zh-CN" dirty="0"/>
              <a:t>16MB</a:t>
            </a:r>
            <a:r>
              <a:rPr lang="zh-CN" altLang="en-US" dirty="0"/>
              <a:t>的块大小，</a:t>
            </a:r>
            <a:r>
              <a:rPr lang="en-US" altLang="zh-CN" dirty="0" err="1"/>
              <a:t>recv-ec</a:t>
            </a:r>
            <a:r>
              <a:rPr lang="zh-CN" altLang="en-US" dirty="0"/>
              <a:t>将</a:t>
            </a:r>
            <a:r>
              <a:rPr lang="en-US" altLang="zh-CN" dirty="0"/>
              <a:t>RS(12,4)</a:t>
            </a:r>
            <a:r>
              <a:rPr lang="zh-CN" altLang="en-US" dirty="0"/>
              <a:t>加速</a:t>
            </a:r>
            <a:r>
              <a:rPr lang="en-US" altLang="zh-CN" dirty="0">
                <a:solidFill>
                  <a:srgbClr val="FF0000"/>
                </a:solidFill>
              </a:rPr>
              <a:t>25.57% - 54.01%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对于中等和较大的块大小，</a:t>
            </a:r>
            <a:r>
              <a:rPr lang="en-US" altLang="zh-CN" dirty="0"/>
              <a:t>LRC(12,2,2)</a:t>
            </a:r>
            <a:r>
              <a:rPr lang="zh-CN" altLang="en-US" dirty="0"/>
              <a:t>分别加快</a:t>
            </a:r>
            <a:r>
              <a:rPr lang="en-US" altLang="zh-CN" dirty="0">
                <a:solidFill>
                  <a:srgbClr val="FF0000"/>
                </a:solidFill>
              </a:rPr>
              <a:t>1.34</a:t>
            </a:r>
            <a:r>
              <a:rPr lang="zh-CN" altLang="en-US" dirty="0">
                <a:solidFill>
                  <a:srgbClr val="FF0000"/>
                </a:solidFill>
              </a:rPr>
              <a:t>倍</a:t>
            </a:r>
            <a:r>
              <a:rPr lang="en-US" altLang="zh-CN" dirty="0">
                <a:solidFill>
                  <a:srgbClr val="FF0000"/>
                </a:solidFill>
              </a:rPr>
              <a:t>-2.36</a:t>
            </a:r>
            <a:r>
              <a:rPr lang="zh-CN" altLang="en-US" dirty="0">
                <a:solidFill>
                  <a:srgbClr val="FF0000"/>
                </a:solidFill>
              </a:rPr>
              <a:t>倍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1.94</a:t>
            </a:r>
            <a:r>
              <a:rPr lang="zh-CN" altLang="en-US" dirty="0">
                <a:solidFill>
                  <a:srgbClr val="FF0000"/>
                </a:solidFill>
              </a:rPr>
              <a:t>倍</a:t>
            </a:r>
            <a:r>
              <a:rPr lang="en-US" altLang="zh-CN" dirty="0">
                <a:solidFill>
                  <a:srgbClr val="FF0000"/>
                </a:solidFill>
              </a:rPr>
              <a:t>-2.27</a:t>
            </a:r>
            <a:r>
              <a:rPr lang="zh-CN" altLang="en-US" dirty="0">
                <a:solidFill>
                  <a:srgbClr val="FF0000"/>
                </a:solidFill>
              </a:rPr>
              <a:t>倍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对于配置（</a:t>
            </a:r>
            <a:r>
              <a:rPr lang="en-US" altLang="zh-CN" dirty="0"/>
              <a:t>3,2</a:t>
            </a:r>
            <a:r>
              <a:rPr lang="zh-CN" altLang="en-US" dirty="0"/>
              <a:t>）、（</a:t>
            </a:r>
            <a:r>
              <a:rPr lang="en-US" altLang="zh-CN" dirty="0"/>
              <a:t>6,3</a:t>
            </a:r>
            <a:r>
              <a:rPr lang="zh-CN" altLang="en-US" dirty="0"/>
              <a:t>）和（</a:t>
            </a:r>
            <a:r>
              <a:rPr lang="en-US" altLang="zh-CN" dirty="0"/>
              <a:t>12,4</a:t>
            </a:r>
            <a:r>
              <a:rPr lang="zh-CN" altLang="en-US" dirty="0"/>
              <a:t>），</a:t>
            </a:r>
            <a:r>
              <a:rPr lang="en-US" altLang="zh-CN" dirty="0"/>
              <a:t>INEC</a:t>
            </a:r>
            <a:r>
              <a:rPr lang="zh-CN" altLang="en-US" dirty="0"/>
              <a:t>对</a:t>
            </a:r>
            <a:r>
              <a:rPr lang="en-US" altLang="zh-CN" dirty="0"/>
              <a:t>PPR</a:t>
            </a:r>
            <a:r>
              <a:rPr lang="zh-CN" altLang="en-US" dirty="0"/>
              <a:t>的加速分别达到</a:t>
            </a:r>
            <a:r>
              <a:rPr lang="en-US" altLang="zh-CN" dirty="0">
                <a:solidFill>
                  <a:srgbClr val="FF0000"/>
                </a:solidFill>
              </a:rPr>
              <a:t>1.86</a:t>
            </a:r>
            <a:r>
              <a:rPr lang="zh-CN" altLang="en-US" dirty="0">
                <a:solidFill>
                  <a:srgbClr val="FF0000"/>
                </a:solidFill>
              </a:rPr>
              <a:t>倍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2.05</a:t>
            </a:r>
            <a:r>
              <a:rPr lang="zh-CN" altLang="en-US" dirty="0">
                <a:solidFill>
                  <a:srgbClr val="FF0000"/>
                </a:solidFill>
              </a:rPr>
              <a:t>倍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1.75</a:t>
            </a:r>
            <a:r>
              <a:rPr lang="zh-CN" altLang="en-US" dirty="0"/>
              <a:t>倍。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0446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466A60C-C6DD-EAC3-6B78-3722D4A16A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5D40DA-7C90-413A-B4EF-1E5260FD7416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BCB5C1-3EDE-65E0-B3D2-75BC5AFDB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135" y="1853766"/>
            <a:ext cx="8130074" cy="421661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5494C8B-E74B-8138-DB6C-EDB9E35F93EE}"/>
              </a:ext>
            </a:extLst>
          </p:cNvPr>
          <p:cNvSpPr txBox="1"/>
          <p:nvPr/>
        </p:nvSpPr>
        <p:spPr>
          <a:xfrm>
            <a:off x="1428857" y="1243469"/>
            <a:ext cx="711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</a:rPr>
              <a:t>4.</a:t>
            </a:r>
            <a:r>
              <a:rPr lang="zh-CN" altLang="en-US" sz="2400" b="1" dirty="0">
                <a:solidFill>
                  <a:srgbClr val="0070C0"/>
                </a:solidFill>
              </a:rPr>
              <a:t>性能评估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41B74B-C67F-69E5-FE43-36F8C6492AAB}"/>
              </a:ext>
            </a:extLst>
          </p:cNvPr>
          <p:cNvSpPr txBox="1"/>
          <p:nvPr/>
        </p:nvSpPr>
        <p:spPr>
          <a:xfrm>
            <a:off x="4430232" y="597138"/>
            <a:ext cx="74640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使用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INEC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ECPipe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在（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3,2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）、（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6,3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）和（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12,4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）分别减少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Merriweather" panose="00000500000000000000" pitchFamily="2" charset="0"/>
              </a:rPr>
              <a:t>49.82%-67.82%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、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Merriweather" panose="00000500000000000000" pitchFamily="2" charset="0"/>
              </a:rPr>
              <a:t>49.47%-72.73%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和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Merriweather" panose="00000500000000000000" pitchFamily="2" charset="0"/>
              </a:rPr>
              <a:t>42.40%-72.25%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的延迟</a:t>
            </a:r>
            <a:endParaRPr lang="en-US" altLang="zh-CN" b="0" i="0" dirty="0">
              <a:solidFill>
                <a:srgbClr val="333333"/>
              </a:solidFill>
              <a:effectLst/>
              <a:latin typeface="Merriweather" panose="00000500000000000000" pitchFamily="2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使用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INEC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TriEC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在（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3,2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）、（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6,3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）和（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12,4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）分别减少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Merriweather" panose="00000500000000000000" pitchFamily="2" charset="0"/>
              </a:rPr>
              <a:t>64.29%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、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Merriweather" panose="00000500000000000000" pitchFamily="2" charset="0"/>
              </a:rPr>
              <a:t>61.84%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和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Merriweather" panose="00000500000000000000" pitchFamily="2" charset="0"/>
              </a:rPr>
              <a:t>59.11%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的延迟</a:t>
            </a:r>
            <a:endParaRPr lang="en-US" altLang="zh-CN" b="0" i="0" dirty="0">
              <a:solidFill>
                <a:srgbClr val="333333"/>
              </a:solidFill>
              <a:effectLst/>
              <a:latin typeface="Merriweather" panose="00000500000000000000" pitchFamily="2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96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EC2813-E64D-4C4A-B678-2A6D59330A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5D40DA-7C90-413A-B4EF-1E5260FD7416}" type="slidenum">
              <a:rPr lang="zh-CN" altLang="en-US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" name="AutoShape 291">
            <a:extLst>
              <a:ext uri="{FF2B5EF4-FFF2-40B4-BE49-F238E27FC236}">
                <a16:creationId xmlns:a16="http://schemas.microsoft.com/office/drawing/2014/main" id="{E7CF9E81-2B93-41E1-920D-BE20DF7D1AC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224520" y="2547356"/>
            <a:ext cx="5181600" cy="1295000"/>
          </a:xfrm>
          <a:prstGeom prst="parallelogram">
            <a:avLst>
              <a:gd name="adj" fmla="val 5513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AutoShape 292">
            <a:extLst>
              <a:ext uri="{FF2B5EF4-FFF2-40B4-BE49-F238E27FC236}">
                <a16:creationId xmlns:a16="http://schemas.microsoft.com/office/drawing/2014/main" id="{DFC2C263-437E-4EF0-BB2D-71202F91765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889000" y="2547356"/>
            <a:ext cx="5181600" cy="1295000"/>
          </a:xfrm>
          <a:prstGeom prst="parallelogram">
            <a:avLst>
              <a:gd name="adj" fmla="val 5513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WordArt 294">
            <a:extLst>
              <a:ext uri="{FF2B5EF4-FFF2-40B4-BE49-F238E27FC236}">
                <a16:creationId xmlns:a16="http://schemas.microsoft.com/office/drawing/2014/main" id="{915B133D-EA34-4065-9F89-67EDA2A0815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610062" y="3028775"/>
            <a:ext cx="2144450" cy="36240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WordArt 20">
            <a:extLst>
              <a:ext uri="{FF2B5EF4-FFF2-40B4-BE49-F238E27FC236}">
                <a16:creationId xmlns:a16="http://schemas.microsoft.com/office/drawing/2014/main" id="{CDE327BB-4F5D-4F37-96D6-8C4DF546887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709305" y="1980687"/>
            <a:ext cx="192600" cy="56666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kern="10" dirty="0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</a:t>
            </a:r>
            <a:endParaRPr lang="zh-CN" altLang="en-US" sz="3600" b="1" kern="10" dirty="0">
              <a:solidFill>
                <a:srgbClr val="A5A5A5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56EF81E3-D244-4056-9A18-32C25AD80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020" y="1927710"/>
            <a:ext cx="3784992" cy="7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prstClr val="white">
                    <a:lumMod val="65000"/>
                  </a:prstClr>
                </a:solidFill>
                <a:latin typeface="Times New Roman"/>
                <a:ea typeface="Adobe 黑体 Std R" panose="020B0400000000000000" pitchFamily="34" charset="-122"/>
              </a:rPr>
              <a:t>背景</a:t>
            </a:r>
            <a:endParaRPr lang="zh-CN" altLang="en-US" sz="3600" dirty="0">
              <a:solidFill>
                <a:prstClr val="white">
                  <a:lumMod val="65000"/>
                </a:prst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1305C42B-FD49-4E23-9318-EFC09ECFB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246" y="2524188"/>
            <a:ext cx="3041645" cy="71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prstClr val="white">
                    <a:lumMod val="65000"/>
                  </a:prstClr>
                </a:solidFill>
                <a:latin typeface="Times New Roman"/>
                <a:ea typeface="Adobe 黑体 Std R" panose="020B0400000000000000" pitchFamily="34" charset="-122"/>
              </a:rPr>
              <a:t>INEC</a:t>
            </a:r>
            <a:r>
              <a:rPr lang="zh-CN" altLang="en-US" sz="3600" b="1" dirty="0">
                <a:solidFill>
                  <a:prstClr val="white">
                    <a:lumMod val="65000"/>
                  </a:prstClr>
                </a:solidFill>
                <a:latin typeface="Times New Roman"/>
                <a:ea typeface="Adobe 黑体 Std R" panose="020B0400000000000000" pitchFamily="34" charset="-122"/>
              </a:rPr>
              <a:t>介绍</a:t>
            </a:r>
            <a:endParaRPr lang="zh-CN" altLang="en-US" sz="3600" b="1" dirty="0">
              <a:solidFill>
                <a:prstClr val="white">
                  <a:lumMod val="65000"/>
                </a:prst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176ECB0A-F1E6-4273-AE37-F30B87DB8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110" y="3078609"/>
            <a:ext cx="3060125" cy="7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prstClr val="white">
                    <a:lumMod val="65000"/>
                  </a:prstClr>
                </a:solidFill>
                <a:latin typeface="Times New Roman"/>
                <a:ea typeface="Adobe 黑体 Std R" panose="020B0400000000000000" pitchFamily="34" charset="-122"/>
              </a:rPr>
              <a:t>INEC</a:t>
            </a:r>
            <a:r>
              <a:rPr lang="zh-CN" altLang="en-US" sz="3600" b="1" dirty="0">
                <a:solidFill>
                  <a:prstClr val="white">
                    <a:lumMod val="65000"/>
                  </a:prstClr>
                </a:solidFill>
                <a:latin typeface="Times New Roman"/>
                <a:ea typeface="Adobe 黑体 Std R" panose="020B0400000000000000" pitchFamily="34" charset="-122"/>
              </a:rPr>
              <a:t>设计</a:t>
            </a:r>
            <a:endParaRPr lang="zh-CN" altLang="en-US" sz="3600" b="1" dirty="0">
              <a:solidFill>
                <a:prstClr val="white">
                  <a:lumMod val="65000"/>
                </a:prst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1CB46987-FB4F-4E43-9AF6-3D1AB264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229" y="3769125"/>
            <a:ext cx="3437670" cy="7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prstClr val="white">
                    <a:lumMod val="65000"/>
                  </a:prst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性能评估</a:t>
            </a:r>
            <a:endParaRPr lang="zh-CN" altLang="en-US" sz="3600" dirty="0">
              <a:solidFill>
                <a:prstClr val="white">
                  <a:lumMod val="65000"/>
                </a:prst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WordArt 20">
            <a:extLst>
              <a:ext uri="{FF2B5EF4-FFF2-40B4-BE49-F238E27FC236}">
                <a16:creationId xmlns:a16="http://schemas.microsoft.com/office/drawing/2014/main" id="{B971AA90-86F9-F272-766F-C14EB8EC505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043194" y="2547356"/>
            <a:ext cx="272456" cy="51408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kern="10" dirty="0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2</a:t>
            </a:r>
            <a:endParaRPr lang="zh-CN" altLang="en-US" sz="3600" b="1" kern="10" dirty="0">
              <a:solidFill>
                <a:srgbClr val="A5A5A5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4" name="WordArt 20">
            <a:extLst>
              <a:ext uri="{FF2B5EF4-FFF2-40B4-BE49-F238E27FC236}">
                <a16:creationId xmlns:a16="http://schemas.microsoft.com/office/drawing/2014/main" id="{CB2F512F-FEAD-F03F-2C13-EA4FF6FE4E5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358742" y="3190521"/>
            <a:ext cx="242772" cy="50121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kern="10" dirty="0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3</a:t>
            </a:r>
            <a:endParaRPr lang="zh-CN" altLang="en-US" sz="3600" b="1" kern="10" dirty="0">
              <a:solidFill>
                <a:srgbClr val="A5A5A5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5" name="WordArt 20">
            <a:extLst>
              <a:ext uri="{FF2B5EF4-FFF2-40B4-BE49-F238E27FC236}">
                <a16:creationId xmlns:a16="http://schemas.microsoft.com/office/drawing/2014/main" id="{B2A295B4-5A4E-04CC-4581-E5B06AECBE1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601837" y="3762154"/>
            <a:ext cx="281127" cy="58670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kern="10" dirty="0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4</a:t>
            </a:r>
            <a:endParaRPr lang="zh-CN" altLang="en-US" sz="3600" b="1" kern="10" dirty="0">
              <a:solidFill>
                <a:srgbClr val="A5A5A5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6" name="WordArt 20">
            <a:extLst>
              <a:ext uri="{FF2B5EF4-FFF2-40B4-BE49-F238E27FC236}">
                <a16:creationId xmlns:a16="http://schemas.microsoft.com/office/drawing/2014/main" id="{B847F424-4A0F-49A0-45C4-B2679CE94F1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921008" y="4428283"/>
            <a:ext cx="281127" cy="58670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kern="10" dirty="0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5</a:t>
            </a:r>
            <a:endParaRPr lang="zh-CN" altLang="en-US" sz="3600" b="1" kern="10" dirty="0">
              <a:solidFill>
                <a:srgbClr val="A5A5A5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7" name="Rectangle 22">
            <a:extLst>
              <a:ext uri="{FF2B5EF4-FFF2-40B4-BE49-F238E27FC236}">
                <a16:creationId xmlns:a16="http://schemas.microsoft.com/office/drawing/2014/main" id="{FA72AE66-8CE0-9869-F244-E100619E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406" y="4459640"/>
            <a:ext cx="3437670" cy="7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prstClr val="white">
                    <a:lumMod val="65000"/>
                  </a:prst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总结</a:t>
            </a:r>
            <a:endParaRPr lang="zh-CN" altLang="en-US" sz="3600" dirty="0">
              <a:solidFill>
                <a:prstClr val="white">
                  <a:lumMod val="65000"/>
                </a:prst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1724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49360A-638D-AADC-4100-B1C610C8AA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5D40DA-7C90-413A-B4EF-1E5260FD741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292120-9DE8-9E12-9F9E-C8014811B5B4}"/>
              </a:ext>
            </a:extLst>
          </p:cNvPr>
          <p:cNvSpPr txBox="1"/>
          <p:nvPr/>
        </p:nvSpPr>
        <p:spPr>
          <a:xfrm>
            <a:off x="1428857" y="1243469"/>
            <a:ext cx="711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</a:rPr>
              <a:t>4.</a:t>
            </a:r>
            <a:r>
              <a:rPr lang="zh-CN" altLang="en-US" sz="2400" b="1" dirty="0">
                <a:solidFill>
                  <a:srgbClr val="0070C0"/>
                </a:solidFill>
              </a:rPr>
              <a:t>性能评估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90FE63-18C7-A9BB-C69B-B7F372D14617}"/>
              </a:ext>
            </a:extLst>
          </p:cNvPr>
          <p:cNvSpPr txBox="1"/>
          <p:nvPr/>
        </p:nvSpPr>
        <p:spPr>
          <a:xfrm>
            <a:off x="1486123" y="1798499"/>
            <a:ext cx="9618651" cy="56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dirty="0"/>
              <a:t>解码带宽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90F7B7-4F4D-F37D-F02F-61B580AC9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874" y="701897"/>
            <a:ext cx="5371149" cy="52429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C393A99-5FDE-2D29-0C3A-B11198302E91}"/>
              </a:ext>
            </a:extLst>
          </p:cNvPr>
          <p:cNvSpPr txBox="1"/>
          <p:nvPr/>
        </p:nvSpPr>
        <p:spPr>
          <a:xfrm>
            <a:off x="1360784" y="2651089"/>
            <a:ext cx="2861339" cy="2719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000" dirty="0"/>
              <a:t>RS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1.86</a:t>
            </a:r>
            <a:r>
              <a:rPr lang="zh-CN" altLang="en-US" sz="2000" dirty="0">
                <a:solidFill>
                  <a:srgbClr val="FF0000"/>
                </a:solidFill>
              </a:rPr>
              <a:t>倍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75000"/>
              </a:lnSpc>
            </a:pPr>
            <a:r>
              <a:rPr lang="en-US" altLang="zh-CN" sz="2000" dirty="0"/>
              <a:t>LRC </a:t>
            </a:r>
            <a:r>
              <a:rPr lang="en-US" altLang="zh-CN" sz="2000" dirty="0">
                <a:solidFill>
                  <a:srgbClr val="FF0000"/>
                </a:solidFill>
              </a:rPr>
              <a:t>2.04</a:t>
            </a:r>
            <a:r>
              <a:rPr lang="zh-CN" altLang="en-US" sz="2000" dirty="0">
                <a:solidFill>
                  <a:srgbClr val="FF0000"/>
                </a:solidFill>
              </a:rPr>
              <a:t>倍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75000"/>
              </a:lnSpc>
            </a:pPr>
            <a:r>
              <a:rPr lang="en-US" altLang="zh-CN" sz="2000" dirty="0"/>
              <a:t>PPR </a:t>
            </a:r>
            <a:r>
              <a:rPr lang="en-US" altLang="zh-CN" sz="2000" dirty="0">
                <a:solidFill>
                  <a:srgbClr val="FF0000"/>
                </a:solidFill>
              </a:rPr>
              <a:t>2.03</a:t>
            </a:r>
            <a:r>
              <a:rPr lang="zh-CN" altLang="en-US" sz="2000" dirty="0">
                <a:solidFill>
                  <a:srgbClr val="FF0000"/>
                </a:solidFill>
              </a:rPr>
              <a:t>倍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75000"/>
              </a:lnSpc>
            </a:pPr>
            <a:r>
              <a:rPr lang="en-US" altLang="zh-CN" sz="2000" dirty="0" err="1"/>
              <a:t>ECPipe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2.04</a:t>
            </a:r>
            <a:r>
              <a:rPr lang="zh-CN" altLang="en-US" sz="2000" dirty="0">
                <a:solidFill>
                  <a:srgbClr val="FF0000"/>
                </a:solidFill>
              </a:rPr>
              <a:t>倍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75000"/>
              </a:lnSpc>
            </a:pPr>
            <a:r>
              <a:rPr lang="en-US" altLang="zh-CN" sz="2000" dirty="0" err="1"/>
              <a:t>TriEC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2.94</a:t>
            </a:r>
            <a:r>
              <a:rPr lang="zh-CN" altLang="en-US" sz="2000" dirty="0">
                <a:solidFill>
                  <a:srgbClr val="FF0000"/>
                </a:solidFill>
              </a:rPr>
              <a:t>倍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450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21CA063-AE24-E60A-CC14-927DC03257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5D40DA-7C90-413A-B4EF-1E5260FD741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860220-9C30-BAB3-3F4C-B3E1270FD709}"/>
              </a:ext>
            </a:extLst>
          </p:cNvPr>
          <p:cNvSpPr txBox="1"/>
          <p:nvPr/>
        </p:nvSpPr>
        <p:spPr>
          <a:xfrm>
            <a:off x="1428857" y="1243469"/>
            <a:ext cx="711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</a:rPr>
              <a:t>6.</a:t>
            </a:r>
            <a:r>
              <a:rPr lang="zh-CN" altLang="en-US" sz="2400" b="1" dirty="0">
                <a:solidFill>
                  <a:srgbClr val="0070C0"/>
                </a:solidFill>
              </a:rPr>
              <a:t>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CFBDB6-5B34-59BD-0C26-1B99076BB33F}"/>
              </a:ext>
            </a:extLst>
          </p:cNvPr>
          <p:cNvSpPr txBox="1"/>
          <p:nvPr/>
        </p:nvSpPr>
        <p:spPr>
          <a:xfrm>
            <a:off x="1528653" y="1954443"/>
            <a:ext cx="9618651" cy="379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dirty="0"/>
              <a:t>提出了一套连贯的网络内原语</a:t>
            </a:r>
            <a:r>
              <a:rPr lang="en-US" altLang="zh-CN" sz="2000" dirty="0"/>
              <a:t>——INEC</a:t>
            </a:r>
          </a:p>
          <a:p>
            <a:pPr>
              <a:lnSpc>
                <a:spcPct val="175000"/>
              </a:lnSpc>
            </a:pPr>
            <a:r>
              <a:rPr lang="zh-CN" altLang="en-US" sz="2000" dirty="0"/>
              <a:t>提出了一个性能模型（即</a:t>
            </a:r>
            <a:r>
              <a:rPr lang="en-US" altLang="zh-CN" sz="2000" dirty="0"/>
              <a:t>α-β</a:t>
            </a:r>
            <a:r>
              <a:rPr lang="zh-CN" altLang="en-US" sz="2000" dirty="0"/>
              <a:t>模型）来分析</a:t>
            </a:r>
            <a:r>
              <a:rPr lang="en-US" altLang="zh-CN" sz="2000" dirty="0"/>
              <a:t>INEC</a:t>
            </a:r>
            <a:r>
              <a:rPr lang="zh-CN" altLang="en-US" sz="2000" dirty="0"/>
              <a:t>原语在多个最先进的</a:t>
            </a:r>
            <a:r>
              <a:rPr lang="en-US" altLang="zh-CN" sz="2000" dirty="0"/>
              <a:t>EC</a:t>
            </a:r>
            <a:r>
              <a:rPr lang="zh-CN" altLang="en-US" sz="2000" dirty="0"/>
              <a:t>方案中的性能提升</a:t>
            </a:r>
            <a:endParaRPr lang="en-US" altLang="zh-CN" sz="2000" dirty="0"/>
          </a:p>
          <a:p>
            <a:pPr>
              <a:lnSpc>
                <a:spcPct val="175000"/>
              </a:lnSpc>
            </a:pPr>
            <a:r>
              <a:rPr lang="en-US" altLang="zh-CN" sz="2000" dirty="0"/>
              <a:t>INEC</a:t>
            </a:r>
            <a:r>
              <a:rPr lang="zh-CN" altLang="en-US" sz="2000" dirty="0"/>
              <a:t>使最先进的</a:t>
            </a:r>
            <a:r>
              <a:rPr lang="en-US" altLang="zh-CN" sz="2000" dirty="0"/>
              <a:t>EC</a:t>
            </a:r>
            <a:r>
              <a:rPr lang="zh-CN" altLang="en-US" sz="2000" dirty="0"/>
              <a:t>方案能够充分利用现代</a:t>
            </a:r>
            <a:r>
              <a:rPr lang="en-US" altLang="zh-CN" sz="2000" dirty="0" err="1"/>
              <a:t>SmartNIC</a:t>
            </a:r>
            <a:r>
              <a:rPr lang="zh-CN" altLang="en-US" sz="2000" dirty="0"/>
              <a:t>上的</a:t>
            </a:r>
            <a:r>
              <a:rPr lang="en-US" altLang="zh-CN" sz="2000" dirty="0"/>
              <a:t>EC</a:t>
            </a:r>
            <a:r>
              <a:rPr lang="zh-CN" altLang="en-US" sz="2000" dirty="0"/>
              <a:t>卸载能力，</a:t>
            </a:r>
            <a:r>
              <a:rPr lang="en-US" altLang="zh-CN" sz="2000" dirty="0"/>
              <a:t>INEC</a:t>
            </a:r>
            <a:r>
              <a:rPr lang="zh-CN" altLang="en-US" sz="2000" dirty="0"/>
              <a:t>的性能增益在五个最先进的</a:t>
            </a:r>
            <a:r>
              <a:rPr lang="en-US" altLang="zh-CN" sz="2000" dirty="0"/>
              <a:t>EC</a:t>
            </a:r>
            <a:r>
              <a:rPr lang="zh-CN" altLang="en-US" sz="2000" dirty="0"/>
              <a:t>方案中得到了验证</a:t>
            </a:r>
            <a:endParaRPr lang="en-US" altLang="zh-CN" sz="2000" dirty="0"/>
          </a:p>
          <a:p>
            <a:pPr>
              <a:lnSpc>
                <a:spcPct val="175000"/>
              </a:lnSpc>
            </a:pPr>
            <a:r>
              <a:rPr lang="zh-CN" altLang="en-US" sz="2000" dirty="0"/>
              <a:t>使用</a:t>
            </a:r>
            <a:r>
              <a:rPr lang="en-US" altLang="zh-CN" sz="2000" dirty="0"/>
              <a:t>INEC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TriEC</a:t>
            </a:r>
            <a:r>
              <a:rPr lang="zh-CN" altLang="en-US" sz="2000" dirty="0"/>
              <a:t>在编码带宽方面明显优于其他</a:t>
            </a:r>
            <a:r>
              <a:rPr lang="en-US" altLang="zh-CN" sz="2000" dirty="0"/>
              <a:t>EC</a:t>
            </a:r>
            <a:r>
              <a:rPr lang="zh-CN" altLang="en-US" sz="2000" dirty="0"/>
              <a:t>方案，使用</a:t>
            </a:r>
            <a:r>
              <a:rPr lang="en-US" altLang="zh-CN" sz="2000" dirty="0"/>
              <a:t>INEC</a:t>
            </a:r>
            <a:r>
              <a:rPr lang="zh-CN" altLang="en-US" sz="2000" dirty="0"/>
              <a:t>的</a:t>
            </a:r>
            <a:r>
              <a:rPr lang="en-US" altLang="zh-CN" sz="2000" dirty="0"/>
              <a:t>LRC</a:t>
            </a:r>
            <a:r>
              <a:rPr lang="zh-CN" altLang="en-US" sz="2000" dirty="0"/>
              <a:t>获得了最佳的解码带宽性能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64800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B9194-1113-AEC9-2305-9FF5C2029C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5D40DA-7C90-413A-B4EF-1E5260FD741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616C8C-D886-A178-083C-6003B1CCBF7A}"/>
              </a:ext>
            </a:extLst>
          </p:cNvPr>
          <p:cNvSpPr/>
          <p:nvPr/>
        </p:nvSpPr>
        <p:spPr>
          <a:xfrm>
            <a:off x="4476907" y="2733419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294501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灯片编号占位符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0ABD31C-0298-4081-A63D-CA6E49D72E8B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5A4787-F278-7554-296C-D536E954E69F}"/>
              </a:ext>
            </a:extLst>
          </p:cNvPr>
          <p:cNvSpPr txBox="1"/>
          <p:nvPr/>
        </p:nvSpPr>
        <p:spPr>
          <a:xfrm>
            <a:off x="1428857" y="1243469"/>
            <a:ext cx="711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</a:rPr>
              <a:t>1.</a:t>
            </a:r>
            <a:r>
              <a:rPr lang="zh-CN" altLang="en-US" sz="2400" b="1" dirty="0">
                <a:solidFill>
                  <a:srgbClr val="0070C0"/>
                </a:solidFill>
              </a:rPr>
              <a:t>背景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146ED4-EF45-57B4-0BF9-A228F8D3CC19}"/>
              </a:ext>
            </a:extLst>
          </p:cNvPr>
          <p:cNvSpPr txBox="1"/>
          <p:nvPr/>
        </p:nvSpPr>
        <p:spPr>
          <a:xfrm>
            <a:off x="1528653" y="1954443"/>
            <a:ext cx="9618651" cy="2719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dirty="0"/>
              <a:t>数据密集型应用对现代</a:t>
            </a:r>
            <a:r>
              <a:rPr lang="en-US" altLang="zh-CN" sz="2000" dirty="0"/>
              <a:t>HPC</a:t>
            </a:r>
            <a:r>
              <a:rPr lang="zh-CN" altLang="en-US" sz="2000" dirty="0"/>
              <a:t>集群上的高性能和可靠性存储系统的要求越来越高</a:t>
            </a:r>
            <a:endParaRPr lang="en-US" altLang="zh-CN" sz="2000" dirty="0"/>
          </a:p>
          <a:p>
            <a:pPr>
              <a:lnSpc>
                <a:spcPct val="175000"/>
              </a:lnSpc>
            </a:pPr>
            <a:r>
              <a:rPr lang="zh-CN" altLang="en-US" sz="2000" dirty="0"/>
              <a:t>许多现有的</a:t>
            </a:r>
            <a:r>
              <a:rPr lang="en-US" altLang="zh-CN" sz="2000" dirty="0"/>
              <a:t>HPC</a:t>
            </a:r>
            <a:r>
              <a:rPr lang="zh-CN" altLang="en-US" sz="2000" dirty="0"/>
              <a:t>存储系统采用</a:t>
            </a:r>
            <a:r>
              <a:rPr lang="en-US" altLang="zh-CN" sz="2000" dirty="0"/>
              <a:t>n</a:t>
            </a:r>
            <a:r>
              <a:rPr lang="zh-CN" altLang="en-US" sz="2000" dirty="0"/>
              <a:t>路复制技术，以确保数据的可靠性和可用性，但存储成本高</a:t>
            </a:r>
            <a:endParaRPr lang="en-US" altLang="zh-CN" sz="2000" dirty="0"/>
          </a:p>
          <a:p>
            <a:pPr>
              <a:lnSpc>
                <a:spcPct val="175000"/>
              </a:lnSpc>
            </a:pPr>
            <a:r>
              <a:rPr lang="zh-CN" altLang="en-US" sz="2000" dirty="0"/>
              <a:t>纠删码（</a:t>
            </a:r>
            <a:r>
              <a:rPr lang="en-US" altLang="zh-CN" sz="2000" dirty="0"/>
              <a:t>Erasure Coding</a:t>
            </a:r>
            <a:r>
              <a:rPr lang="zh-CN" altLang="en-US" sz="2000" dirty="0"/>
              <a:t>）成为容错分布式存储系统中数据复制的一个普遍替代方案</a:t>
            </a:r>
            <a:endParaRPr lang="en-US" altLang="zh-CN" sz="2000" dirty="0"/>
          </a:p>
          <a:p>
            <a:pPr>
              <a:lnSpc>
                <a:spcPct val="175000"/>
              </a:lnSpc>
            </a:pPr>
            <a:r>
              <a:rPr lang="zh-CN" altLang="en-US" sz="2000" dirty="0"/>
              <a:t>在存储系统中使用</a:t>
            </a:r>
            <a:r>
              <a:rPr lang="en-US" altLang="zh-CN" sz="2000" dirty="0"/>
              <a:t>EC</a:t>
            </a:r>
            <a:r>
              <a:rPr lang="zh-CN" altLang="en-US" sz="2000" dirty="0"/>
              <a:t>可以显著减低存储成本，然而，这通常会导致性能下降</a:t>
            </a:r>
          </a:p>
        </p:txBody>
      </p:sp>
    </p:spTree>
    <p:extLst>
      <p:ext uri="{BB962C8B-B14F-4D97-AF65-F5344CB8AC3E}">
        <p14:creationId xmlns:p14="http://schemas.microsoft.com/office/powerpoint/2010/main" val="178447673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2AC5144-1D9E-5F8E-BECF-32079A5AA6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5D40DA-7C90-413A-B4EF-1E5260FD741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A4B275-E013-A015-ABF1-D000B8B6108E}"/>
              </a:ext>
            </a:extLst>
          </p:cNvPr>
          <p:cNvSpPr txBox="1"/>
          <p:nvPr/>
        </p:nvSpPr>
        <p:spPr>
          <a:xfrm>
            <a:off x="1428857" y="1243469"/>
            <a:ext cx="711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</a:rPr>
              <a:t>1.</a:t>
            </a:r>
            <a:r>
              <a:rPr lang="zh-CN" altLang="en-US" sz="2400" b="1" dirty="0">
                <a:solidFill>
                  <a:srgbClr val="0070C0"/>
                </a:solidFill>
              </a:rPr>
              <a:t>背景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B43636-C446-D7A8-6E23-D34F9BBA2BB8}"/>
              </a:ext>
            </a:extLst>
          </p:cNvPr>
          <p:cNvSpPr txBox="1"/>
          <p:nvPr/>
        </p:nvSpPr>
        <p:spPr>
          <a:xfrm>
            <a:off x="1528653" y="1954443"/>
            <a:ext cx="9618651" cy="56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dirty="0"/>
              <a:t>五种</a:t>
            </a:r>
            <a:r>
              <a:rPr lang="en-US" altLang="zh-CN" sz="2000" dirty="0"/>
              <a:t>EC</a:t>
            </a:r>
            <a:r>
              <a:rPr lang="zh-CN" altLang="en-US" sz="2000" dirty="0"/>
              <a:t>方案：</a:t>
            </a:r>
            <a:r>
              <a:rPr lang="en-US" altLang="zh-CN" sz="2000" dirty="0"/>
              <a:t>RS</a:t>
            </a:r>
            <a:r>
              <a:rPr lang="zh-CN" altLang="en-US" sz="2000" dirty="0"/>
              <a:t>、</a:t>
            </a:r>
            <a:r>
              <a:rPr lang="en-US" altLang="zh-CN" sz="2000" dirty="0"/>
              <a:t>LRC</a:t>
            </a:r>
            <a:r>
              <a:rPr lang="zh-CN" altLang="en-US" sz="2000" dirty="0"/>
              <a:t>、</a:t>
            </a:r>
            <a:r>
              <a:rPr lang="en-US" altLang="zh-CN" sz="2000" dirty="0"/>
              <a:t>PPR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ECPipe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TriEC</a:t>
            </a:r>
            <a:endParaRPr lang="zh-CN" altLang="en-US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C6AC9A6-E5D9-3833-97E7-D3CCFEFBF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900" y="2614411"/>
            <a:ext cx="8299399" cy="358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8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2AC5144-1D9E-5F8E-BECF-32079A5AA6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5D40DA-7C90-413A-B4EF-1E5260FD741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ABF6CE-9D4F-3E11-3A5B-14E473B753DF}"/>
              </a:ext>
            </a:extLst>
          </p:cNvPr>
          <p:cNvSpPr txBox="1"/>
          <p:nvPr/>
        </p:nvSpPr>
        <p:spPr>
          <a:xfrm>
            <a:off x="1428857" y="1243469"/>
            <a:ext cx="711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</a:rPr>
              <a:t>1.</a:t>
            </a:r>
            <a:r>
              <a:rPr lang="zh-CN" altLang="en-US" sz="2400" b="1" dirty="0">
                <a:solidFill>
                  <a:srgbClr val="0070C0"/>
                </a:solidFill>
              </a:rPr>
              <a:t>背景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509FE7-5EBB-F057-A3DD-FCF44C42FFA3}"/>
              </a:ext>
            </a:extLst>
          </p:cNvPr>
          <p:cNvSpPr txBox="1"/>
          <p:nvPr/>
        </p:nvSpPr>
        <p:spPr>
          <a:xfrm>
            <a:off x="1528653" y="1954443"/>
            <a:ext cx="9618651" cy="2180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dirty="0"/>
              <a:t>各层的原语集：</a:t>
            </a:r>
            <a:endParaRPr lang="en-US" altLang="zh-CN" sz="2000" dirty="0"/>
          </a:p>
          <a:p>
            <a:pPr>
              <a:lnSpc>
                <a:spcPct val="175000"/>
              </a:lnSpc>
            </a:pPr>
            <a:r>
              <a:rPr lang="en-US" altLang="zh-CN" sz="2000" dirty="0"/>
              <a:t>Layer3</a:t>
            </a:r>
            <a:r>
              <a:rPr lang="zh-CN" altLang="en-US" sz="2000" dirty="0"/>
              <a:t>：</a:t>
            </a:r>
            <a:r>
              <a:rPr lang="en-US" altLang="zh-CN" sz="2000" dirty="0"/>
              <a:t>{EC</a:t>
            </a:r>
            <a:r>
              <a:rPr lang="zh-CN" altLang="en-US" sz="2000" dirty="0"/>
              <a:t>、</a:t>
            </a:r>
            <a:r>
              <a:rPr lang="en-US" altLang="zh-CN" sz="2000" dirty="0"/>
              <a:t>wait(EC)</a:t>
            </a:r>
            <a:r>
              <a:rPr lang="zh-CN" altLang="en-US" sz="2000" dirty="0"/>
              <a:t>、</a:t>
            </a:r>
            <a:r>
              <a:rPr lang="en-US" altLang="zh-CN" sz="2000" dirty="0"/>
              <a:t>send}</a:t>
            </a:r>
          </a:p>
          <a:p>
            <a:pPr>
              <a:lnSpc>
                <a:spcPct val="175000"/>
              </a:lnSpc>
            </a:pPr>
            <a:r>
              <a:rPr lang="en-US" altLang="zh-CN" sz="2000" dirty="0"/>
              <a:t>Layer2</a:t>
            </a:r>
            <a:r>
              <a:rPr lang="zh-CN" altLang="en-US" sz="2000" dirty="0"/>
              <a:t>：</a:t>
            </a:r>
            <a:r>
              <a:rPr lang="en-US" altLang="zh-CN" sz="2000" dirty="0"/>
              <a:t>{wait(R</a:t>
            </a:r>
            <a:r>
              <a:rPr lang="en-US" altLang="zh-CN" sz="2000" baseline="-25000" dirty="0"/>
              <a:t>Layer3</a:t>
            </a:r>
            <a:r>
              <a:rPr lang="en-US" altLang="zh-CN" sz="2000" dirty="0"/>
              <a:t>)</a:t>
            </a:r>
            <a:r>
              <a:rPr lang="zh-CN" altLang="en-US" sz="2000" dirty="0"/>
              <a:t>、</a:t>
            </a:r>
            <a:r>
              <a:rPr lang="en-US" altLang="zh-CN" sz="2000" dirty="0"/>
              <a:t>EC</a:t>
            </a:r>
            <a:r>
              <a:rPr lang="zh-CN" altLang="en-US" sz="2000" dirty="0"/>
              <a:t>、</a:t>
            </a:r>
            <a:r>
              <a:rPr lang="en-US" altLang="zh-CN" sz="2000" dirty="0"/>
              <a:t>wait(EC)</a:t>
            </a:r>
            <a:r>
              <a:rPr lang="zh-CN" altLang="en-US" sz="2000" dirty="0"/>
              <a:t>、</a:t>
            </a:r>
            <a:r>
              <a:rPr lang="en-US" altLang="zh-CN" sz="2000" dirty="0"/>
              <a:t>send}</a:t>
            </a:r>
          </a:p>
          <a:p>
            <a:pPr>
              <a:lnSpc>
                <a:spcPct val="175000"/>
              </a:lnSpc>
            </a:pPr>
            <a:r>
              <a:rPr lang="en-US" altLang="zh-CN" sz="2000" dirty="0"/>
              <a:t>Layer1</a:t>
            </a:r>
            <a:r>
              <a:rPr lang="zh-CN" altLang="en-US" sz="2000" dirty="0"/>
              <a:t>：</a:t>
            </a:r>
            <a:r>
              <a:rPr lang="en-US" altLang="zh-CN" sz="2000" dirty="0"/>
              <a:t>{wait(R</a:t>
            </a:r>
            <a:r>
              <a:rPr lang="en-US" altLang="zh-CN" sz="2000" baseline="-25000" dirty="0"/>
              <a:t>Layer2</a:t>
            </a:r>
            <a:r>
              <a:rPr lang="en-US" altLang="zh-CN" sz="2000" dirty="0"/>
              <a:t>)</a:t>
            </a:r>
            <a:r>
              <a:rPr lang="zh-CN" altLang="en-US" sz="2000" dirty="0"/>
              <a:t>、</a:t>
            </a:r>
            <a:r>
              <a:rPr lang="en-US" altLang="zh-CN" sz="2000" dirty="0"/>
              <a:t>XOR}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8B02E4-2207-016D-32BB-7E4D326D5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639" y="1535463"/>
            <a:ext cx="4164383" cy="378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4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灯片编号占位符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0ABD31C-0298-4081-A63D-CA6E49D72E8B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6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5A4787-F278-7554-296C-D536E954E69F}"/>
              </a:ext>
            </a:extLst>
          </p:cNvPr>
          <p:cNvSpPr txBox="1"/>
          <p:nvPr/>
        </p:nvSpPr>
        <p:spPr>
          <a:xfrm>
            <a:off x="1428857" y="1243469"/>
            <a:ext cx="711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</a:rPr>
              <a:t>2.INEC</a:t>
            </a:r>
            <a:r>
              <a:rPr lang="zh-CN" altLang="en-US" sz="2400" b="1" dirty="0">
                <a:solidFill>
                  <a:srgbClr val="0070C0"/>
                </a:solidFill>
              </a:rPr>
              <a:t>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146ED4-EF45-57B4-0BF9-A228F8D3CC19}"/>
              </a:ext>
            </a:extLst>
          </p:cNvPr>
          <p:cNvSpPr txBox="1"/>
          <p:nvPr/>
        </p:nvSpPr>
        <p:spPr>
          <a:xfrm>
            <a:off x="1528653" y="1954443"/>
            <a:ext cx="9618651" cy="2719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dirty="0"/>
              <a:t>智能网卡提供的卸载能力，使</a:t>
            </a:r>
            <a:r>
              <a:rPr lang="en-US" altLang="zh-CN" sz="2000" dirty="0"/>
              <a:t>EC</a:t>
            </a:r>
            <a:r>
              <a:rPr lang="zh-CN" altLang="en-US" sz="2000" dirty="0"/>
              <a:t>的任务可以由网卡完成，降低了</a:t>
            </a:r>
            <a:r>
              <a:rPr lang="en-US" altLang="zh-CN" sz="2000" dirty="0"/>
              <a:t>CPU</a:t>
            </a:r>
            <a:r>
              <a:rPr lang="zh-CN" altLang="en-US" sz="2000" dirty="0"/>
              <a:t>的开销</a:t>
            </a:r>
            <a:endParaRPr lang="en-US" altLang="zh-CN" sz="2000" dirty="0"/>
          </a:p>
          <a:p>
            <a:pPr>
              <a:lnSpc>
                <a:spcPct val="175000"/>
              </a:lnSpc>
            </a:pPr>
            <a:r>
              <a:rPr lang="zh-CN" altLang="en-US" sz="2000" dirty="0"/>
              <a:t>智能网卡的</a:t>
            </a:r>
            <a:r>
              <a:rPr lang="en-US" altLang="zh-CN" sz="2000" dirty="0"/>
              <a:t>API</a:t>
            </a:r>
            <a:r>
              <a:rPr lang="zh-CN" altLang="en-US" sz="2000" dirty="0"/>
              <a:t>，</a:t>
            </a:r>
            <a:r>
              <a:rPr lang="en-US" altLang="zh-CN" sz="2000" dirty="0"/>
              <a:t>EC</a:t>
            </a:r>
            <a:r>
              <a:rPr lang="zh-CN" altLang="en-US" sz="2000" dirty="0"/>
              <a:t>和网络功能是不连贯的</a:t>
            </a:r>
            <a:endParaRPr lang="en-US" altLang="zh-CN" sz="2000" dirty="0"/>
          </a:p>
          <a:p>
            <a:pPr>
              <a:lnSpc>
                <a:spcPct val="175000"/>
              </a:lnSpc>
            </a:pPr>
            <a:r>
              <a:rPr lang="zh-CN" altLang="en-US" sz="2000" dirty="0"/>
              <a:t>连贯的网络内</a:t>
            </a:r>
            <a:r>
              <a:rPr lang="en-US" altLang="zh-CN" sz="2000" dirty="0"/>
              <a:t>EC</a:t>
            </a:r>
            <a:r>
              <a:rPr lang="zh-CN" altLang="en-US" sz="2000" dirty="0"/>
              <a:t>（</a:t>
            </a:r>
            <a:r>
              <a:rPr lang="en-US" altLang="zh-CN" sz="2000" dirty="0"/>
              <a:t>coherent in-network EC</a:t>
            </a:r>
            <a:r>
              <a:rPr lang="zh-CN" altLang="en-US" sz="2000" dirty="0"/>
              <a:t>）提供联合</a:t>
            </a:r>
            <a:r>
              <a:rPr lang="en-US" altLang="zh-CN" sz="2000" dirty="0"/>
              <a:t>API</a:t>
            </a:r>
            <a:r>
              <a:rPr lang="zh-CN" altLang="en-US" sz="2000" dirty="0"/>
              <a:t>，连贯地执行</a:t>
            </a:r>
            <a:r>
              <a:rPr lang="en-US" altLang="zh-CN" sz="2000" dirty="0"/>
              <a:t>EC</a:t>
            </a:r>
            <a:r>
              <a:rPr lang="zh-CN" altLang="en-US" sz="2000" dirty="0"/>
              <a:t>计算和网络，无需</a:t>
            </a:r>
            <a:r>
              <a:rPr lang="en-US" altLang="zh-CN" sz="2000" dirty="0"/>
              <a:t>CPU</a:t>
            </a:r>
            <a:r>
              <a:rPr lang="zh-CN" altLang="en-US" sz="2000" dirty="0"/>
              <a:t>的参与</a:t>
            </a:r>
            <a:endParaRPr lang="en-US" altLang="zh-CN" sz="2000" dirty="0"/>
          </a:p>
          <a:p>
            <a:pPr>
              <a:lnSpc>
                <a:spcPct val="175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456493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B06427E-2C4E-04A3-1774-D0B4541396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5D40DA-7C90-413A-B4EF-1E5260FD741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B054C8-D8E3-6E76-B772-528EFE4E81C1}"/>
              </a:ext>
            </a:extLst>
          </p:cNvPr>
          <p:cNvSpPr txBox="1"/>
          <p:nvPr/>
        </p:nvSpPr>
        <p:spPr>
          <a:xfrm>
            <a:off x="1428857" y="1243469"/>
            <a:ext cx="711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</a:rPr>
              <a:t>2.INEC</a:t>
            </a:r>
            <a:r>
              <a:rPr lang="zh-CN" altLang="en-US" sz="2400" b="1" dirty="0">
                <a:solidFill>
                  <a:srgbClr val="0070C0"/>
                </a:solidFill>
              </a:rPr>
              <a:t>介绍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CC6C79-DEAF-0975-CA05-2C9BD3A6A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207" y="1705134"/>
            <a:ext cx="7872388" cy="417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7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6C25CB-194A-5CE0-BC10-D3AFE9F659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5D40DA-7C90-413A-B4EF-1E5260FD741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D09FF6-1943-1AEE-D0F5-A6109524ABCE}"/>
              </a:ext>
            </a:extLst>
          </p:cNvPr>
          <p:cNvSpPr txBox="1"/>
          <p:nvPr/>
        </p:nvSpPr>
        <p:spPr>
          <a:xfrm>
            <a:off x="1428857" y="1243469"/>
            <a:ext cx="711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</a:rPr>
              <a:t>2.INEC</a:t>
            </a:r>
            <a:r>
              <a:rPr lang="zh-CN" altLang="en-US" sz="2400" b="1" dirty="0">
                <a:solidFill>
                  <a:srgbClr val="0070C0"/>
                </a:solidFill>
              </a:rPr>
              <a:t>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5ABD87-F77A-DBE0-3022-A2200EDF36FD}"/>
              </a:ext>
            </a:extLst>
          </p:cNvPr>
          <p:cNvSpPr txBox="1"/>
          <p:nvPr/>
        </p:nvSpPr>
        <p:spPr>
          <a:xfrm>
            <a:off x="1528653" y="1954443"/>
            <a:ext cx="9618651" cy="2719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dirty="0"/>
              <a:t>连贯的网络内</a:t>
            </a:r>
            <a:r>
              <a:rPr lang="en-US" altLang="zh-CN" sz="2000" dirty="0"/>
              <a:t>EC</a:t>
            </a:r>
            <a:r>
              <a:rPr lang="zh-CN" altLang="en-US" sz="2000" dirty="0"/>
              <a:t>原语</a:t>
            </a:r>
            <a:r>
              <a:rPr lang="en-US" altLang="zh-CN" sz="2000" dirty="0"/>
              <a:t>——INEC</a:t>
            </a:r>
          </a:p>
          <a:p>
            <a:pPr marL="342900" indent="-34290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 </a:t>
            </a:r>
            <a:r>
              <a:rPr lang="en-US" altLang="zh-CN" sz="2000" dirty="0" err="1"/>
              <a:t>ec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xor</a:t>
            </a:r>
            <a:r>
              <a:rPr lang="en-US" altLang="zh-CN" sz="2000" dirty="0"/>
              <a:t>-send</a:t>
            </a:r>
          </a:p>
          <a:p>
            <a:pPr marL="342900" indent="-34290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 </a:t>
            </a:r>
            <a:r>
              <a:rPr lang="en-US" altLang="zh-CN" sz="2000" dirty="0" err="1"/>
              <a:t>recv-ec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xor</a:t>
            </a:r>
            <a:r>
              <a:rPr lang="en-US" altLang="zh-CN" sz="2000" dirty="0"/>
              <a:t>-send</a:t>
            </a:r>
          </a:p>
          <a:p>
            <a:pPr marL="342900" indent="-34290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 </a:t>
            </a:r>
            <a:r>
              <a:rPr lang="en-US" altLang="zh-CN" sz="2000" dirty="0" err="1"/>
              <a:t>recv-ec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xor</a:t>
            </a:r>
            <a:endParaRPr lang="en-US" altLang="zh-CN" sz="2000" dirty="0"/>
          </a:p>
          <a:p>
            <a:pPr>
              <a:lnSpc>
                <a:spcPct val="175000"/>
              </a:lnSpc>
            </a:pPr>
            <a:r>
              <a:rPr lang="zh-CN" altLang="en-US" sz="2000" dirty="0"/>
              <a:t>使用</a:t>
            </a:r>
            <a:r>
              <a:rPr lang="en-US" altLang="zh-CN" sz="2000" dirty="0"/>
              <a:t>RDMA WAIT</a:t>
            </a:r>
            <a:r>
              <a:rPr lang="zh-CN" altLang="en-US" sz="2000" dirty="0"/>
              <a:t>事件驱动机制在智能网卡上实现</a:t>
            </a:r>
            <a:r>
              <a:rPr lang="en-US" altLang="zh-CN" sz="2000" dirty="0"/>
              <a:t>INEC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39600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D586C29-0377-A41C-F863-B9F15F642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069" y="3650551"/>
            <a:ext cx="4983540" cy="2202269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6C25CB-194A-5CE0-BC10-D3AFE9F659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5D40DA-7C90-413A-B4EF-1E5260FD741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D09FF6-1943-1AEE-D0F5-A6109524ABCE}"/>
              </a:ext>
            </a:extLst>
          </p:cNvPr>
          <p:cNvSpPr txBox="1"/>
          <p:nvPr/>
        </p:nvSpPr>
        <p:spPr>
          <a:xfrm>
            <a:off x="1428857" y="1243469"/>
            <a:ext cx="711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</a:rPr>
              <a:t>3.INEC</a:t>
            </a:r>
            <a:r>
              <a:rPr lang="zh-CN" altLang="en-US" sz="2400" b="1" dirty="0">
                <a:solidFill>
                  <a:srgbClr val="0070C0"/>
                </a:solidFill>
              </a:rPr>
              <a:t>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5ABD87-F77A-DBE0-3022-A2200EDF36FD}"/>
              </a:ext>
            </a:extLst>
          </p:cNvPr>
          <p:cNvSpPr txBox="1"/>
          <p:nvPr/>
        </p:nvSpPr>
        <p:spPr>
          <a:xfrm>
            <a:off x="1528653" y="1954443"/>
            <a:ext cx="9618651" cy="2719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000" dirty="0"/>
              <a:t>RDMA WAIT</a:t>
            </a:r>
            <a:r>
              <a:rPr lang="zh-CN" altLang="en-US" sz="2000" dirty="0"/>
              <a:t>是一个网络级的操作，它可以在两个通信通道上实现工作请求（</a:t>
            </a:r>
            <a:r>
              <a:rPr lang="en-US" altLang="zh-CN" sz="2000" dirty="0"/>
              <a:t>WR</a:t>
            </a:r>
            <a:r>
              <a:rPr lang="zh-CN" altLang="en-US" sz="2000" dirty="0"/>
              <a:t>）的触发</a:t>
            </a:r>
            <a:endParaRPr lang="en-US" altLang="zh-CN" sz="2000" dirty="0"/>
          </a:p>
          <a:p>
            <a:pPr>
              <a:lnSpc>
                <a:spcPct val="175000"/>
              </a:lnSpc>
            </a:pPr>
            <a:r>
              <a:rPr lang="en-US" altLang="zh-CN" sz="2000" dirty="0"/>
              <a:t>WAIT WR</a:t>
            </a:r>
            <a:r>
              <a:rPr lang="zh-CN" altLang="en-US" sz="2000" dirty="0"/>
              <a:t>在同一个发送队列（</a:t>
            </a:r>
            <a:r>
              <a:rPr lang="en-US" altLang="zh-CN" sz="2000" dirty="0"/>
              <a:t>SQ</a:t>
            </a:r>
            <a:r>
              <a:rPr lang="zh-CN" altLang="en-US" sz="2000" dirty="0"/>
              <a:t>）中保持对后续预发</a:t>
            </a:r>
            <a:r>
              <a:rPr lang="en-US" altLang="zh-CN" sz="2000" dirty="0"/>
              <a:t>WR</a:t>
            </a:r>
            <a:r>
              <a:rPr lang="zh-CN" altLang="en-US" sz="2000" dirty="0"/>
              <a:t>（即</a:t>
            </a:r>
            <a:r>
              <a:rPr lang="en-US" altLang="zh-CN" sz="2000" dirty="0"/>
              <a:t>Op</a:t>
            </a:r>
            <a:r>
              <a:rPr lang="zh-CN" altLang="en-US" sz="2000" dirty="0"/>
              <a:t>）的执行，直到完成队列（</a:t>
            </a:r>
            <a:r>
              <a:rPr lang="en-US" altLang="zh-CN" sz="2000" dirty="0"/>
              <a:t>CQ</a:t>
            </a:r>
            <a:r>
              <a:rPr lang="zh-CN" altLang="en-US" sz="2000" dirty="0"/>
              <a:t>）中达到预先指定的完成数量。</a:t>
            </a:r>
            <a:endParaRPr lang="en-US" altLang="zh-CN" sz="2000" dirty="0"/>
          </a:p>
          <a:p>
            <a:pPr>
              <a:lnSpc>
                <a:spcPct val="175000"/>
              </a:lnSpc>
            </a:pPr>
            <a:r>
              <a:rPr lang="zh-CN" altLang="en-US" sz="2000" dirty="0"/>
              <a:t>触发和激活操作是由</a:t>
            </a:r>
            <a:r>
              <a:rPr lang="en-US" altLang="zh-CN" sz="2000" dirty="0"/>
              <a:t>RNIC</a:t>
            </a:r>
            <a:r>
              <a:rPr lang="zh-CN" altLang="en-US" sz="2000" dirty="0"/>
              <a:t>进行的，没有</a:t>
            </a:r>
            <a:r>
              <a:rPr lang="en-US" altLang="zh-CN" sz="2000" dirty="0"/>
              <a:t>CPU</a:t>
            </a:r>
            <a:r>
              <a:rPr lang="zh-CN" altLang="en-US" sz="2000" dirty="0"/>
              <a:t>参与</a:t>
            </a:r>
          </a:p>
        </p:txBody>
      </p:sp>
    </p:spTree>
    <p:extLst>
      <p:ext uri="{BB962C8B-B14F-4D97-AF65-F5344CB8AC3E}">
        <p14:creationId xmlns:p14="http://schemas.microsoft.com/office/powerpoint/2010/main" val="63485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2452</Words>
  <Application>Microsoft Office PowerPoint</Application>
  <PresentationFormat>宽屏</PresentationFormat>
  <Paragraphs>179</Paragraphs>
  <Slides>22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Adobe 黑体 Std R</vt:lpstr>
      <vt:lpstr>等线</vt:lpstr>
      <vt:lpstr>等线 Light</vt:lpstr>
      <vt:lpstr>微软雅黑</vt:lpstr>
      <vt:lpstr>Arial</vt:lpstr>
      <vt:lpstr>Calibri</vt:lpstr>
      <vt:lpstr>Merriweather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yh</dc:creator>
  <cp:lastModifiedBy>c yh</cp:lastModifiedBy>
  <cp:revision>7</cp:revision>
  <dcterms:created xsi:type="dcterms:W3CDTF">2022-12-06T14:12:26Z</dcterms:created>
  <dcterms:modified xsi:type="dcterms:W3CDTF">2022-12-08T02:46:52Z</dcterms:modified>
</cp:coreProperties>
</file>