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40" r:id="rId2"/>
    <p:sldId id="520" r:id="rId3"/>
    <p:sldId id="522" r:id="rId4"/>
    <p:sldId id="523" r:id="rId5"/>
    <p:sldId id="524" r:id="rId6"/>
    <p:sldId id="529" r:id="rId7"/>
    <p:sldId id="528" r:id="rId8"/>
    <p:sldId id="530" r:id="rId9"/>
    <p:sldId id="531" r:id="rId10"/>
    <p:sldId id="532" r:id="rId11"/>
    <p:sldId id="525" r:id="rId12"/>
    <p:sldId id="533" r:id="rId13"/>
    <p:sldId id="534" r:id="rId14"/>
    <p:sldId id="535" r:id="rId15"/>
    <p:sldId id="536" r:id="rId16"/>
    <p:sldId id="537" r:id="rId17"/>
    <p:sldId id="538" r:id="rId18"/>
    <p:sldId id="539" r:id="rId19"/>
    <p:sldId id="540"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2"/>
            <p14:sldId id="523"/>
            <p14:sldId id="524"/>
            <p14:sldId id="529"/>
            <p14:sldId id="528"/>
            <p14:sldId id="530"/>
            <p14:sldId id="531"/>
            <p14:sldId id="532"/>
            <p14:sldId id="525"/>
            <p14:sldId id="533"/>
            <p14:sldId id="534"/>
            <p14:sldId id="535"/>
            <p14:sldId id="536"/>
            <p14:sldId id="537"/>
            <p14:sldId id="538"/>
            <p14:sldId id="539"/>
            <p14:sldId id="54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957" autoAdjust="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2022-09-11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89362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7759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964664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33744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354565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1817171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200209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3343038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1512675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200993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20</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8105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104677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0948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48237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2891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344623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1520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2022-09-11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1053947" y="2224982"/>
            <a:ext cx="10084106" cy="1754326"/>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G∗-Tree: An Efficient Spatial Index on Road Networks</a:t>
            </a:r>
          </a:p>
        </p:txBody>
      </p:sp>
      <p:sp>
        <p:nvSpPr>
          <p:cNvPr id="20" name="矩形 19">
            <a:extLst>
              <a:ext uri="{FF2B5EF4-FFF2-40B4-BE49-F238E27FC236}">
                <a16:creationId xmlns:a16="http://schemas.microsoft.com/office/drawing/2014/main" id="{D74FDF6D-3C2D-ED4C-83FC-CE66320837F4}"/>
              </a:ext>
            </a:extLst>
          </p:cNvPr>
          <p:cNvSpPr/>
          <p:nvPr/>
        </p:nvSpPr>
        <p:spPr>
          <a:xfrm>
            <a:off x="5429353" y="5011308"/>
            <a:ext cx="1107996"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王继昂</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AB0DC478-FB31-4AFB-922B-F9C2EF6C5E2C}"/>
              </a:ext>
            </a:extLst>
          </p:cNvPr>
          <p:cNvSpPr txBox="1"/>
          <p:nvPr/>
        </p:nvSpPr>
        <p:spPr>
          <a:xfrm>
            <a:off x="320842" y="1283368"/>
            <a:ext cx="11742821"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2019 IEEE 35th International Conference on Data Engineering (ICDE)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G-Tree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最短距离查询</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3571" y="1588784"/>
            <a:ext cx="8646582" cy="2908277"/>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16848" y="4459120"/>
            <a:ext cx="11478566" cy="24266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给定一个查询，查询起点和终点分别是</a:t>
            </a:r>
            <a:r>
              <a:rPr lang="en-US" altLang="zh-CN"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，返回两者之间的最短距离。</a:t>
            </a:r>
            <a:endParaRPr lang="en-US" altLang="zh-CN"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en-US" altLang="zh-CN"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的查询过程首先要先找到最低公共祖先节点（</a:t>
            </a:r>
            <a:r>
              <a:rPr lang="en-US" altLang="zh-CN"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LCA</a:t>
            </a: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），然后找到一条从起点开始经过</a:t>
            </a:r>
            <a:r>
              <a:rPr lang="en-US" altLang="zh-CN"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LCA</a:t>
            </a:r>
            <a:r>
              <a:rPr lang="zh-CN" altLang="en-US"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到达终点的路径。从起点所在的子图开始，依次利用子图之间的边界点，判断经过哪个边界点到达终点作用的距离最短。</a:t>
            </a:r>
            <a:endParaRPr lang="en-US" altLang="zh-CN" sz="200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25765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D0D1DC0F-2BFE-4635-A670-2F0C10A16B1A}"/>
              </a:ext>
            </a:extLst>
          </p:cNvPr>
          <p:cNvSpPr txBox="1"/>
          <p:nvPr/>
        </p:nvSpPr>
        <p:spPr>
          <a:xfrm>
            <a:off x="3065982" y="2279092"/>
            <a:ext cx="6118792" cy="2862322"/>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第三部分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6000" dirty="0">
                <a:latin typeface="宋体" panose="02010600030101010101" pitchFamily="2" charset="-122"/>
                <a:ea typeface="宋体" panose="02010600030101010101" pitchFamily="2" charset="-122"/>
              </a:rPr>
              <a:t>解 决 方 案</a:t>
            </a:r>
            <a:endParaRPr lang="zh-CN" altLang="en-US" sz="4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23046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在</a:t>
            </a:r>
            <a:r>
              <a:rPr lang="en-US" altLang="zh-CN" sz="2400" dirty="0">
                <a:latin typeface="方正粗黑宋简体" panose="02000000000000000000" pitchFamily="2" charset="-122"/>
                <a:ea typeface="方正粗黑宋简体" panose="02000000000000000000" pitchFamily="2" charset="-122"/>
              </a:rPr>
              <a:t>G-Tree</a:t>
            </a:r>
            <a:r>
              <a:rPr lang="zh-CN" altLang="en-US" sz="2400" dirty="0">
                <a:latin typeface="方正粗黑宋简体" panose="02000000000000000000" pitchFamily="2" charset="-122"/>
                <a:ea typeface="方正粗黑宋简体" panose="02000000000000000000" pitchFamily="2" charset="-122"/>
              </a:rPr>
              <a:t>中选定某些叶节点建立网络索引结构</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220571" y="1962125"/>
            <a:ext cx="4971429" cy="3458002"/>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97858" y="1794436"/>
            <a:ext cx="6516306" cy="39002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构建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，为了加速距离查询，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用于在某些选定的叶节点之间构建快捷方式，其中快捷方式存储两个叶节点之间的距离。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左图所示，通过建立两个快捷方式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连接叶节点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为了查询顶点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之间的距离，只需要访问快捷方式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的距离矩阵。</a:t>
            </a:r>
          </a:p>
        </p:txBody>
      </p:sp>
    </p:spTree>
    <p:extLst>
      <p:ext uri="{BB962C8B-B14F-4D97-AF65-F5344CB8AC3E}">
        <p14:creationId xmlns:p14="http://schemas.microsoft.com/office/powerpoint/2010/main" val="35408421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快捷方式的建立</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84088" y="2040533"/>
            <a:ext cx="5134708" cy="3471194"/>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97858" y="1794436"/>
            <a:ext cx="6516306" cy="445423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当在节点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之间分别建立两个快捷方式时，总大小为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。为了计算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之间的距离，可以通过快捷方式节省扫描节点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中矩阵的时间。</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当在节点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之间以及节点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之间建立两条捷径，其总大小为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。为了计算顶点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V8</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之间的距离，可以使用捷径节省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的矩阵扫描时间。</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51382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叶节点在图中的“远、近”程度</a:t>
            </a:r>
            <a:endParaRPr lang="zh-CN" altLang="en-US" dirty="0">
              <a:latin typeface="方正粗黑宋简体" panose="02000000000000000000" pitchFamily="2" charset="-122"/>
              <a:ea typeface="方正粗黑宋简体" panose="02000000000000000000" pitchFamily="2" charset="-122"/>
            </a:endParaRPr>
          </a:p>
        </p:txBody>
      </p:sp>
      <p:sp>
        <p:nvSpPr>
          <p:cNvPr id="7" name="文本框 6">
            <a:extLst>
              <a:ext uri="{FF2B5EF4-FFF2-40B4-BE49-F238E27FC236}">
                <a16:creationId xmlns:a16="http://schemas.microsoft.com/office/drawing/2014/main" id="{ADC8D6C3-88A0-4EB3-9B1B-02C2EFE01C6C}"/>
              </a:ext>
            </a:extLst>
          </p:cNvPr>
          <p:cNvSpPr txBox="1"/>
          <p:nvPr/>
        </p:nvSpPr>
        <p:spPr>
          <a:xfrm>
            <a:off x="697857" y="1794436"/>
            <a:ext cx="10804332" cy="16879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在本文中，考虑如果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中两个叶节点的某些边界相邻，则数是“近”的。并定义函数来判断两个叶节点的接近程度。</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3E78FE3-24E1-4DE6-83E3-67F114B0C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2239" y="2927360"/>
            <a:ext cx="5682161" cy="1460000"/>
          </a:xfrm>
          <a:prstGeom prst="rect">
            <a:avLst/>
          </a:prstGeom>
        </p:spPr>
      </p:pic>
      <p:sp>
        <p:nvSpPr>
          <p:cNvPr id="8" name="文本框 7">
            <a:extLst>
              <a:ext uri="{FF2B5EF4-FFF2-40B4-BE49-F238E27FC236}">
                <a16:creationId xmlns:a16="http://schemas.microsoft.com/office/drawing/2014/main" id="{5B002F3E-DA77-45AC-B18A-BEAF84A52755}"/>
              </a:ext>
            </a:extLst>
          </p:cNvPr>
          <p:cNvSpPr txBox="1"/>
          <p:nvPr/>
        </p:nvSpPr>
        <p:spPr>
          <a:xfrm>
            <a:off x="723212" y="4268930"/>
            <a:ext cx="10804332" cy="11302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提出以下函数来计算两个叶节点之间的距离，可以通过计算距离期间扫描的边界和矩阵条目的数量来测量。</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43131340-1FC5-4F02-9167-804196267B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548" y="5443208"/>
            <a:ext cx="7821321" cy="822538"/>
          </a:xfrm>
          <a:prstGeom prst="rect">
            <a:avLst/>
          </a:prstGeom>
        </p:spPr>
      </p:pic>
    </p:spTree>
    <p:extLst>
      <p:ext uri="{BB962C8B-B14F-4D97-AF65-F5344CB8AC3E}">
        <p14:creationId xmlns:p14="http://schemas.microsoft.com/office/powerpoint/2010/main" val="7024881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快捷方式选择的公式化</a:t>
            </a:r>
            <a:endParaRPr lang="zh-CN" altLang="en-US" dirty="0">
              <a:latin typeface="方正粗黑宋简体" panose="02000000000000000000" pitchFamily="2" charset="-122"/>
              <a:ea typeface="方正粗黑宋简体" panose="02000000000000000000" pitchFamily="2" charset="-122"/>
            </a:endParaRPr>
          </a:p>
        </p:txBody>
      </p:sp>
      <p:sp>
        <p:nvSpPr>
          <p:cNvPr id="7" name="文本框 6">
            <a:extLst>
              <a:ext uri="{FF2B5EF4-FFF2-40B4-BE49-F238E27FC236}">
                <a16:creationId xmlns:a16="http://schemas.microsoft.com/office/drawing/2014/main" id="{ADC8D6C3-88A0-4EB3-9B1B-02C2EFE01C6C}"/>
              </a:ext>
            </a:extLst>
          </p:cNvPr>
          <p:cNvSpPr txBox="1"/>
          <p:nvPr/>
        </p:nvSpPr>
        <p:spPr>
          <a:xfrm>
            <a:off x="697857" y="1794436"/>
            <a:ext cx="10804332" cy="11302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当叶节点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是同级时，函数值是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F&gt;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F&gt;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是近亲并且具有相邻节点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3E78FE3-24E1-4DE6-83E3-67F114B0CBE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56310" y="4850883"/>
            <a:ext cx="6531510" cy="979187"/>
          </a:xfrm>
          <a:prstGeom prst="rect">
            <a:avLst/>
          </a:prstGeom>
        </p:spPr>
      </p:pic>
      <p:pic>
        <p:nvPicPr>
          <p:cNvPr id="5" name="图片 4">
            <a:extLst>
              <a:ext uri="{FF2B5EF4-FFF2-40B4-BE49-F238E27FC236}">
                <a16:creationId xmlns:a16="http://schemas.microsoft.com/office/drawing/2014/main" id="{BC8619E0-7360-4723-AC6D-65F28EE3E0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817" y="3059207"/>
            <a:ext cx="4484233" cy="979187"/>
          </a:xfrm>
          <a:prstGeom prst="rect">
            <a:avLst/>
          </a:prstGeom>
        </p:spPr>
      </p:pic>
      <p:pic>
        <p:nvPicPr>
          <p:cNvPr id="9" name="图片 8">
            <a:extLst>
              <a:ext uri="{FF2B5EF4-FFF2-40B4-BE49-F238E27FC236}">
                <a16:creationId xmlns:a16="http://schemas.microsoft.com/office/drawing/2014/main" id="{760B6296-AF69-47D1-B014-61C19BD28E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7744" y="3095405"/>
            <a:ext cx="6783675" cy="1197743"/>
          </a:xfrm>
          <a:prstGeom prst="rect">
            <a:avLst/>
          </a:prstGeom>
        </p:spPr>
      </p:pic>
      <p:sp>
        <p:nvSpPr>
          <p:cNvPr id="12" name="文本框 11">
            <a:extLst>
              <a:ext uri="{FF2B5EF4-FFF2-40B4-BE49-F238E27FC236}">
                <a16:creationId xmlns:a16="http://schemas.microsoft.com/office/drawing/2014/main" id="{A94BAC6B-6B00-4980-AA7E-745E0E16527E}"/>
              </a:ext>
            </a:extLst>
          </p:cNvPr>
          <p:cNvSpPr txBox="1"/>
          <p:nvPr/>
        </p:nvSpPr>
        <p:spPr>
          <a:xfrm>
            <a:off x="693834" y="4381804"/>
            <a:ext cx="10804332" cy="5762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快捷方式选择可以公式化：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F6D6C4FB-6D7A-4A93-8327-EC674EE0B7CF}"/>
              </a:ext>
            </a:extLst>
          </p:cNvPr>
          <p:cNvSpPr txBox="1"/>
          <p:nvPr/>
        </p:nvSpPr>
        <p:spPr>
          <a:xfrm>
            <a:off x="693834" y="5659631"/>
            <a:ext cx="10804332" cy="5762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是需要优化的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列向量，代表选择哪些叶节点建立快捷方式。</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038046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③解决方案</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D0D1DC0F-2BFE-4635-A670-2F0C10A16B1A}"/>
              </a:ext>
            </a:extLst>
          </p:cNvPr>
          <p:cNvSpPr txBox="1"/>
          <p:nvPr/>
        </p:nvSpPr>
        <p:spPr>
          <a:xfrm>
            <a:off x="0" y="2120949"/>
            <a:ext cx="12192000" cy="2677656"/>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第四部分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4800" dirty="0">
                <a:latin typeface="Times New Roman" panose="02020603050405020304" pitchFamily="18" charset="0"/>
                <a:ea typeface="宋体" panose="02010600030101010101" pitchFamily="2" charset="-122"/>
                <a:cs typeface="Times New Roman" panose="02020603050405020304" pitchFamily="18" charset="0"/>
              </a:rPr>
              <a:t>快捷方式在三种空间查询上的应用</a:t>
            </a:r>
            <a:endParaRPr lang="zh-CN" altLang="en-US" sz="4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550355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277700" y="198967"/>
            <a:ext cx="7798375"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④快捷方式在三种空间查询上的应用</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距离查询</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253309" y="2014624"/>
            <a:ext cx="4938691" cy="3330924"/>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277700" y="3486758"/>
            <a:ext cx="6516306" cy="279223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上面是基于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assembly</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的方法算法时间复杂度，下面是基于快捷方式的算法时间复杂度。</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由于它们前两项相同，后两项始终为负数，所以基于快捷方式的算法时间复杂度始终小于基于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assembly</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的算法。</a:t>
            </a:r>
          </a:p>
        </p:txBody>
      </p:sp>
      <p:pic>
        <p:nvPicPr>
          <p:cNvPr id="4" name="图片 3">
            <a:extLst>
              <a:ext uri="{FF2B5EF4-FFF2-40B4-BE49-F238E27FC236}">
                <a16:creationId xmlns:a16="http://schemas.microsoft.com/office/drawing/2014/main" id="{F6F0EFBB-0079-4CBD-8825-4F928FBD6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700" y="1826161"/>
            <a:ext cx="4660992" cy="819367"/>
          </a:xfrm>
          <a:prstGeom prst="rect">
            <a:avLst/>
          </a:prstGeom>
        </p:spPr>
      </p:pic>
      <p:pic>
        <p:nvPicPr>
          <p:cNvPr id="10" name="图片 9">
            <a:extLst>
              <a:ext uri="{FF2B5EF4-FFF2-40B4-BE49-F238E27FC236}">
                <a16:creationId xmlns:a16="http://schemas.microsoft.com/office/drawing/2014/main" id="{FC90D8BE-1BE3-405C-9859-60F64F8E85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182" y="2716888"/>
            <a:ext cx="6838127" cy="768994"/>
          </a:xfrm>
          <a:prstGeom prst="rect">
            <a:avLst/>
          </a:prstGeom>
        </p:spPr>
      </p:pic>
    </p:spTree>
    <p:extLst>
      <p:ext uri="{BB962C8B-B14F-4D97-AF65-F5344CB8AC3E}">
        <p14:creationId xmlns:p14="http://schemas.microsoft.com/office/powerpoint/2010/main" val="4228312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277700" y="198967"/>
            <a:ext cx="7798375"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④快捷方式在三种空间查询上的应用</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方正粗黑宋简体" panose="02000000000000000000" pitchFamily="2" charset="-122"/>
                <a:ea typeface="方正粗黑宋简体" panose="02000000000000000000" pitchFamily="2" charset="-122"/>
              </a:rPr>
              <a:t>KNN</a:t>
            </a:r>
            <a:r>
              <a:rPr lang="zh-CN" altLang="en-US" sz="2400" dirty="0">
                <a:latin typeface="方正粗黑宋简体" panose="02000000000000000000" pitchFamily="2" charset="-122"/>
                <a:ea typeface="方正粗黑宋简体" panose="02000000000000000000" pitchFamily="2" charset="-122"/>
              </a:rPr>
              <a:t>查询</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77272" y="1141737"/>
            <a:ext cx="4122031" cy="5232579"/>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415181" y="3439916"/>
            <a:ext cx="7262091" cy="279223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KNN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算法需要访问节点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，而基于快捷方式的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KNN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算法只需要访问节点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来处理这个查询，效率更高。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当在</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best-first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搜索中访问叶节点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时，我们还将与叶节点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具有快捷方式的所有叶节点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插入优先级队列</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6C1D231-D017-4D9D-ACD9-41578DEB5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5455" y="887278"/>
            <a:ext cx="4871817" cy="2524892"/>
          </a:xfrm>
          <a:prstGeom prst="rect">
            <a:avLst/>
          </a:prstGeom>
        </p:spPr>
      </p:pic>
    </p:spTree>
    <p:extLst>
      <p:ext uri="{BB962C8B-B14F-4D97-AF65-F5344CB8AC3E}">
        <p14:creationId xmlns:p14="http://schemas.microsoft.com/office/powerpoint/2010/main" val="274336981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13,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277700" y="198967"/>
            <a:ext cx="7798375"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④快捷方式在三种空间查询上的应用</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范围查询</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31488" y="2535955"/>
            <a:ext cx="5148217" cy="2926151"/>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415182" y="1529849"/>
            <a:ext cx="6516306" cy="50082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该算法的关键思想是利用前文提出的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KNN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算法，在最佳优先搜索的过程中，从优先级队列中退出的顶点始终是剩余候选顶点中距离源顶点最近的顶点。</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只需列出顶点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和源顶点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之间的候选距离大于范围阈值，就可以安全终止范围查询算法。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该算法与算法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共享相同的最坏情况时间复杂度，所以基于快捷方式的范围查询比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assembly</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的更高效。</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45158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目录</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/content</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C6579BBA-E14A-4E41-A0E4-C877FBA0B564}"/>
              </a:ext>
            </a:extLst>
          </p:cNvPr>
          <p:cNvSpPr txBox="1"/>
          <p:nvPr/>
        </p:nvSpPr>
        <p:spPr>
          <a:xfrm>
            <a:off x="245616" y="748664"/>
            <a:ext cx="7339629" cy="4062651"/>
          </a:xfrm>
          <a:prstGeom prst="rect">
            <a:avLst/>
          </a:prstGeom>
          <a:noFill/>
        </p:spPr>
        <p:txBody>
          <a:bodyPr wrap="square" rtlCol="0">
            <a:spAutoFit/>
          </a:bodyPr>
          <a:lstStyle/>
          <a:p>
            <a:pPr>
              <a:lnSpc>
                <a:spcPct val="150000"/>
              </a:lnSpc>
            </a:pPr>
            <a:endParaRPr lang="en-US" altLang="zh-CN" sz="3200" b="1" dirty="0">
              <a:latin typeface="宋体" panose="02010600030101010101" pitchFamily="2" charset="-122"/>
              <a:ea typeface="宋体" panose="02010600030101010101" pitchFamily="2" charset="-122"/>
            </a:endParaRPr>
          </a:p>
          <a:p>
            <a:pPr marL="342900" indent="-342900">
              <a:lnSpc>
                <a:spcPct val="150000"/>
              </a:lnSpc>
              <a:buFont typeface="+mj-ea"/>
              <a:buAutoNum type="circleNumDbPlain"/>
            </a:pPr>
            <a:r>
              <a:rPr lang="zh-CN" altLang="en-US" sz="3200" b="1" dirty="0">
                <a:latin typeface="宋体" panose="02010600030101010101" pitchFamily="2" charset="-122"/>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研究问题</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ea"/>
              <a:buAutoNum type="circleNumDbPlain"/>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G-Tree</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介绍</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ea"/>
              <a:buAutoNum type="circleNumDbPlai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解决方案</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ea"/>
              <a:buAutoNum type="circleNumDbPlai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快捷方式在三种空间查询上的应用</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ea"/>
              <a:buAutoNum type="circleNumDbPlain"/>
            </a:pPr>
            <a:endParaRPr lang="zh-CN" altLang="en-US" dirty="0"/>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D0D1DC0F-2BFE-4635-A670-2F0C10A16B1A}"/>
              </a:ext>
            </a:extLst>
          </p:cNvPr>
          <p:cNvSpPr txBox="1"/>
          <p:nvPr/>
        </p:nvSpPr>
        <p:spPr>
          <a:xfrm>
            <a:off x="3065982" y="2279092"/>
            <a:ext cx="6118792" cy="2862322"/>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第一部分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6000" dirty="0">
                <a:latin typeface="宋体" panose="02010600030101010101" pitchFamily="2" charset="-122"/>
                <a:ea typeface="宋体" panose="02010600030101010101" pitchFamily="2" charset="-122"/>
              </a:rPr>
              <a:t>研 究 问 题</a:t>
            </a:r>
            <a:endParaRPr lang="zh-CN" altLang="en-US" sz="4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74546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3" y="1219200"/>
            <a:ext cx="2809280"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研究背景</a:t>
            </a:r>
            <a:endParaRPr lang="zh-CN" altLang="en-US" dirty="0">
              <a:latin typeface="方正粗黑宋简体" panose="02000000000000000000" pitchFamily="2" charset="-122"/>
              <a:ea typeface="方正粗黑宋简体" panose="02000000000000000000" pitchFamily="2" charset="-122"/>
            </a:endParaRPr>
          </a:p>
        </p:txBody>
      </p:sp>
      <p:sp>
        <p:nvSpPr>
          <p:cNvPr id="3" name="文本框 2">
            <a:extLst>
              <a:ext uri="{FF2B5EF4-FFF2-40B4-BE49-F238E27FC236}">
                <a16:creationId xmlns:a16="http://schemas.microsoft.com/office/drawing/2014/main" id="{C439CDB7-E53D-4870-A128-E11494E17C43}"/>
              </a:ext>
            </a:extLst>
          </p:cNvPr>
          <p:cNvSpPr txBox="1"/>
          <p:nvPr/>
        </p:nvSpPr>
        <p:spPr>
          <a:xfrm>
            <a:off x="675808" y="1770864"/>
            <a:ext cx="11189358" cy="445423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空间索引：</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kd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、四叉树、</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被广泛提出应用在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location-based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放入应用，这些索引设计用于在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metric spaces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，这不能应用在一般（非平面）道路网络。</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CH,PHL,ROAD,SILC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，来加速一般道路上的空间查询，但它们都只支持一种查询，因此在道路网络上需要建立多个索引来处理各种空间查询。</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空间查询框架：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这是第一个支持在一个框架内对道路网络进行多种类型的空间查询。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在空间查询方面优于之前的查询方法。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在查询道路网络的两个顶点之间的距离时，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assembly-based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的方法可能比经典的迪杰斯特拉算法效率更低</a:t>
            </a:r>
          </a:p>
        </p:txBody>
      </p:sp>
    </p:spTree>
    <p:extLst>
      <p:ext uri="{BB962C8B-B14F-4D97-AF65-F5344CB8AC3E}">
        <p14:creationId xmlns:p14="http://schemas.microsoft.com/office/powerpoint/2010/main" val="31556866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5039133"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方正粗黑宋简体" panose="02000000000000000000" pitchFamily="2" charset="-122"/>
                <a:ea typeface="方正粗黑宋简体" panose="02000000000000000000" pitchFamily="2" charset="-122"/>
              </a:rPr>
              <a:t>G-Tree</a:t>
            </a:r>
            <a:r>
              <a:rPr lang="zh-CN" altLang="en-US" sz="2400" dirty="0">
                <a:latin typeface="方正粗黑宋简体" panose="02000000000000000000" pitchFamily="2" charset="-122"/>
                <a:ea typeface="方正粗黑宋简体" panose="02000000000000000000" pitchFamily="2" charset="-122"/>
              </a:rPr>
              <a:t>在空间查询上存在的不足</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871" y="1458312"/>
            <a:ext cx="4971429" cy="4380952"/>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97858" y="1714983"/>
            <a:ext cx="6516306" cy="44377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如右图所示，为了获得顶点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之间的距离时，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assembly-based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的方法需要访问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中的五个节点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根据迪杰斯特拉算法，只需要访问两个顶点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来计算距离，并且存在类似的问题。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简言之，当道路网络中的接近顶点在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中距离较远时，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处理空间查询的效率较低。</a:t>
            </a:r>
          </a:p>
        </p:txBody>
      </p:sp>
    </p:spTree>
    <p:extLst>
      <p:ext uri="{BB962C8B-B14F-4D97-AF65-F5344CB8AC3E}">
        <p14:creationId xmlns:p14="http://schemas.microsoft.com/office/powerpoint/2010/main" val="165479521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G-Tree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D0D1DC0F-2BFE-4635-A670-2F0C10A16B1A}"/>
              </a:ext>
            </a:extLst>
          </p:cNvPr>
          <p:cNvSpPr txBox="1"/>
          <p:nvPr/>
        </p:nvSpPr>
        <p:spPr>
          <a:xfrm>
            <a:off x="3065982" y="2279092"/>
            <a:ext cx="6118792" cy="2862322"/>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第二部分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G-Tree</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介 绍</a:t>
            </a:r>
            <a:endParaRPr lang="zh-CN" altLang="en-US" sz="4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00799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G-Tree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划分子图</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77860" y="1962125"/>
            <a:ext cx="4514140" cy="3458002"/>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97858" y="1714983"/>
            <a:ext cx="7106205" cy="334623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的主要思路是将路网划分为若干个大小几乎相同子图，并且为子图创建一棵树。</a:t>
            </a:r>
            <a:endPar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划分子图的大小是由两个参数来确定的：</a:t>
            </a: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0" i="0" dirty="0" err="1">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kf</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kl </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用来控制叶子结点，也就是最终划分完之后，每个子图中路网节点的个数。</a:t>
            </a:r>
            <a:r>
              <a:rPr lang="en-US" altLang="zh-CN" sz="2400" b="0" i="0" dirty="0" err="1">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kf</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用来控制划分子图时，将一个大子图划分为几个小子图。</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404021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G-Tree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划分子图</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77860" y="1962125"/>
            <a:ext cx="4514140" cy="3458002"/>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697858" y="1714983"/>
            <a:ext cx="7106205" cy="334623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的主要思路是将路网划分为若干个大小几乎相同子图，并且为子图创建一棵树。</a:t>
            </a:r>
            <a:endPar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划分子图的大小是由两个参数来确定的：</a:t>
            </a: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0" i="0" dirty="0" err="1">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kf</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kl </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用来控制叶子结点，也就是最终划分完之后，每个子图中路网节点的个数。</a:t>
            </a:r>
            <a:r>
              <a:rPr lang="en-US" altLang="zh-CN" sz="2400" b="0" i="0" dirty="0" err="1">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kf</a:t>
            </a:r>
            <a:r>
              <a:rPr lang="zh-CN" altLang="en-US" sz="2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用来控制划分子图时，将一个大子图划分为几个小子图。</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61292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G-Tree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90BA3E47-2689-4D6D-B396-1D92FCCF0B5B}"/>
              </a:ext>
            </a:extLst>
          </p:cNvPr>
          <p:cNvSpPr txBox="1"/>
          <p:nvPr/>
        </p:nvSpPr>
        <p:spPr>
          <a:xfrm>
            <a:off x="415182" y="1219200"/>
            <a:ext cx="71246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建树</a:t>
            </a:r>
            <a:r>
              <a:rPr lang="en-US" altLang="zh-CN" sz="2400" dirty="0">
                <a:latin typeface="方正粗黑宋简体" panose="02000000000000000000" pitchFamily="2" charset="-122"/>
                <a:ea typeface="方正粗黑宋简体" panose="02000000000000000000" pitchFamily="2" charset="-122"/>
              </a:rPr>
              <a:t>/</a:t>
            </a:r>
            <a:r>
              <a:rPr lang="zh-CN" altLang="en-US" sz="2400" dirty="0">
                <a:latin typeface="方正粗黑宋简体" panose="02000000000000000000" pitchFamily="2" charset="-122"/>
                <a:ea typeface="方正粗黑宋简体" panose="02000000000000000000" pitchFamily="2" charset="-122"/>
              </a:rPr>
              <a:t>索引结构</a:t>
            </a:r>
            <a:endParaRPr lang="zh-CN" altLang="en-US"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4AB69F0E-5487-463D-9D67-BCCEE1DF2A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214252" y="2279053"/>
            <a:ext cx="4977748" cy="2374761"/>
          </a:xfrm>
          <a:prstGeom prst="rect">
            <a:avLst/>
          </a:prstGeom>
        </p:spPr>
      </p:pic>
      <p:sp>
        <p:nvSpPr>
          <p:cNvPr id="7" name="文本框 6">
            <a:extLst>
              <a:ext uri="{FF2B5EF4-FFF2-40B4-BE49-F238E27FC236}">
                <a16:creationId xmlns:a16="http://schemas.microsoft.com/office/drawing/2014/main" id="{ADC8D6C3-88A0-4EB3-9B1B-02C2EFE01C6C}"/>
              </a:ext>
            </a:extLst>
          </p:cNvPr>
          <p:cNvSpPr txBox="1"/>
          <p:nvPr/>
        </p:nvSpPr>
        <p:spPr>
          <a:xfrm>
            <a:off x="385590" y="1726017"/>
            <a:ext cx="6585257" cy="42724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利用树结构构造索引，利用索引查询，时间换空间的操作，</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G-Tree</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将时间和空间结合的很好。</a:t>
            </a:r>
            <a:endPar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3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叶子结点里面存储的是最后一级子图中的所有顶点，非叶子节点中存储的是每一个子图中的边界点。</a:t>
            </a:r>
            <a:endParaRPr lang="en-US" altLang="zh-CN" sz="23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特别注意，</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V1</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是子图</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G2</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中的一个顶点，并且也是边界点，但不属于</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G2</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的边界点，</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V1</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是相对于</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G4</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G5</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来说的，不是相对于</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G2</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G3</a:t>
            </a:r>
            <a:r>
              <a:rPr lang="zh-CN" altLang="en-US"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的边界点。</a:t>
            </a:r>
            <a:endParaRPr lang="en-US" altLang="zh-CN" sz="23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835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57199</TotalTime>
  <Words>2249</Words>
  <Application>Microsoft Office PowerPoint</Application>
  <PresentationFormat>宽屏</PresentationFormat>
  <Paragraphs>202</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等线 Light</vt:lpstr>
      <vt:lpstr>方正粗黑宋简体</vt:lpstr>
      <vt:lpstr>宋体</vt:lpstr>
      <vt:lpstr>Arial</vt:lpstr>
      <vt:lpstr>Constantia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王 继昂</cp:lastModifiedBy>
  <cp:revision>2477</cp:revision>
  <dcterms:created xsi:type="dcterms:W3CDTF">2019-02-21T08:55:55Z</dcterms:created>
  <dcterms:modified xsi:type="dcterms:W3CDTF">2022-09-13T04:43:13Z</dcterms:modified>
</cp:coreProperties>
</file>