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93" r:id="rId6"/>
    <p:sldId id="263" r:id="rId7"/>
    <p:sldId id="297" r:id="rId8"/>
    <p:sldId id="298" r:id="rId9"/>
    <p:sldId id="294" r:id="rId10"/>
    <p:sldId id="295" r:id="rId11"/>
    <p:sldId id="296" r:id="rId12"/>
    <p:sldId id="299" r:id="rId13"/>
    <p:sldId id="301" r:id="rId14"/>
    <p:sldId id="302" r:id="rId15"/>
    <p:sldId id="303" r:id="rId16"/>
    <p:sldId id="304" r:id="rId17"/>
    <p:sldId id="305" r:id="rId18"/>
    <p:sldId id="306" r:id="rId19"/>
    <p:sldId id="307" r:id="rId20"/>
    <p:sldId id="308" r:id="rId21"/>
    <p:sldId id="309" r:id="rId22"/>
    <p:sldId id="310" r:id="rId23"/>
    <p:sldId id="311" r:id="rId24"/>
    <p:sldId id="313" r:id="rId25"/>
    <p:sldId id="314" r:id="rId26"/>
    <p:sldId id="315" r:id="rId27"/>
    <p:sldId id="316" r:id="rId28"/>
    <p:sldId id="318" r:id="rId29"/>
    <p:sldId id="319" r:id="rId30"/>
    <p:sldId id="291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50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33" d="100"/>
          <a:sy n="133" d="100"/>
        </p:scale>
        <p:origin x="374" y="7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8504843" y="4357396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ea typeface="宋体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www.1ppt.com/ziti/</a:t>
            </a:r>
          </a:p>
          <a:p>
            <a:r>
              <a:rPr lang="zh-CN" altLang="en-US" sz="100" dirty="0">
                <a:solidFill>
                  <a:prstClr val="white"/>
                </a:solidFill>
                <a:ea typeface="宋体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www.1ppt.com/xiazai/jihua/</a:t>
            </a:r>
          </a:p>
          <a:p>
            <a:r>
              <a:rPr lang="zh-CN" altLang="en-US" sz="100" dirty="0">
                <a:solidFill>
                  <a:prstClr val="white"/>
                </a:solidFill>
                <a:ea typeface="宋体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www.1ppt.com/xiazai/jianli/  </a:t>
            </a:r>
          </a:p>
          <a:p>
            <a:r>
              <a:rPr lang="zh-CN" altLang="en-US" sz="100" dirty="0">
                <a:solidFill>
                  <a:prstClr val="white"/>
                </a:solidFill>
                <a:ea typeface="宋体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www.1ppt.com/xiazai/huibao/    </a:t>
            </a:r>
          </a:p>
          <a:p>
            <a:r>
              <a:rPr lang="en-US" altLang="zh-CN" sz="100" dirty="0">
                <a:solidFill>
                  <a:prstClr val="white"/>
                </a:solidFill>
                <a:ea typeface="宋体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5"/>
          <p:cNvSpPr>
            <a:spLocks noEditPoints="1"/>
          </p:cNvSpPr>
          <p:nvPr/>
        </p:nvSpPr>
        <p:spPr bwMode="auto">
          <a:xfrm>
            <a:off x="-1" y="1085407"/>
            <a:ext cx="2591077" cy="4151873"/>
          </a:xfrm>
          <a:custGeom>
            <a:avLst/>
            <a:gdLst>
              <a:gd name="T0" fmla="*/ 0 w 7449"/>
              <a:gd name="T1" fmla="*/ 0 h 11906"/>
              <a:gd name="T2" fmla="*/ 7449 w 7449"/>
              <a:gd name="T3" fmla="*/ 4223 h 11906"/>
              <a:gd name="T4" fmla="*/ 0 w 7449"/>
              <a:gd name="T5" fmla="*/ 4223 h 11906"/>
              <a:gd name="T6" fmla="*/ 0 w 7449"/>
              <a:gd name="T7" fmla="*/ 0 h 11906"/>
              <a:gd name="T8" fmla="*/ 7449 w 7449"/>
              <a:gd name="T9" fmla="*/ 4302 h 11906"/>
              <a:gd name="T10" fmla="*/ 0 w 7449"/>
              <a:gd name="T11" fmla="*/ 8525 h 11906"/>
              <a:gd name="T12" fmla="*/ 0 w 7449"/>
              <a:gd name="T13" fmla="*/ 4302 h 11906"/>
              <a:gd name="T14" fmla="*/ 7449 w 7449"/>
              <a:gd name="T15" fmla="*/ 4302 h 11906"/>
              <a:gd name="T16" fmla="*/ 2857 w 7449"/>
              <a:gd name="T17" fmla="*/ 10038 h 11906"/>
              <a:gd name="T18" fmla="*/ 5 w 7449"/>
              <a:gd name="T19" fmla="*/ 11903 h 11906"/>
              <a:gd name="T20" fmla="*/ 0 w 7449"/>
              <a:gd name="T21" fmla="*/ 11906 h 11906"/>
              <a:gd name="T22" fmla="*/ 0 w 7449"/>
              <a:gd name="T23" fmla="*/ 8789 h 11906"/>
              <a:gd name="T24" fmla="*/ 2857 w 7449"/>
              <a:gd name="T25" fmla="*/ 7136 h 11906"/>
              <a:gd name="T26" fmla="*/ 2857 w 7449"/>
              <a:gd name="T27" fmla="*/ 10038 h 119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449" h="11906">
                <a:moveTo>
                  <a:pt x="0" y="0"/>
                </a:moveTo>
                <a:lnTo>
                  <a:pt x="7449" y="4223"/>
                </a:lnTo>
                <a:lnTo>
                  <a:pt x="0" y="4223"/>
                </a:lnTo>
                <a:lnTo>
                  <a:pt x="0" y="0"/>
                </a:lnTo>
                <a:close/>
                <a:moveTo>
                  <a:pt x="7449" y="4302"/>
                </a:moveTo>
                <a:lnTo>
                  <a:pt x="0" y="8525"/>
                </a:lnTo>
                <a:lnTo>
                  <a:pt x="0" y="4302"/>
                </a:lnTo>
                <a:lnTo>
                  <a:pt x="7449" y="4302"/>
                </a:lnTo>
                <a:close/>
                <a:moveTo>
                  <a:pt x="2857" y="10038"/>
                </a:moveTo>
                <a:cubicBezTo>
                  <a:pt x="2537" y="11326"/>
                  <a:pt x="721" y="11825"/>
                  <a:pt x="5" y="11903"/>
                </a:cubicBezTo>
                <a:lnTo>
                  <a:pt x="0" y="11906"/>
                </a:lnTo>
                <a:lnTo>
                  <a:pt x="0" y="8789"/>
                </a:lnTo>
                <a:lnTo>
                  <a:pt x="2857" y="7136"/>
                </a:lnTo>
                <a:lnTo>
                  <a:pt x="2857" y="10038"/>
                </a:lnTo>
                <a:close/>
              </a:path>
            </a:pathLst>
          </a:custGeom>
          <a:solidFill>
            <a:srgbClr val="1C50A2"/>
          </a:solidFill>
          <a:ln w="5" cap="flat">
            <a:solidFill>
              <a:srgbClr val="24211D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" name="Freeform 6"/>
          <p:cNvSpPr>
            <a:spLocks noEditPoints="1"/>
          </p:cNvSpPr>
          <p:nvPr/>
        </p:nvSpPr>
        <p:spPr bwMode="auto">
          <a:xfrm>
            <a:off x="2491892" y="2588618"/>
            <a:ext cx="198368" cy="2451143"/>
          </a:xfrm>
          <a:custGeom>
            <a:avLst/>
            <a:gdLst>
              <a:gd name="T0" fmla="*/ 246 w 571"/>
              <a:gd name="T1" fmla="*/ 0 h 7028"/>
              <a:gd name="T2" fmla="*/ 246 w 571"/>
              <a:gd name="T3" fmla="*/ 2716 h 7028"/>
              <a:gd name="T4" fmla="*/ 178 w 571"/>
              <a:gd name="T5" fmla="*/ 2816 h 7028"/>
              <a:gd name="T6" fmla="*/ 286 w 571"/>
              <a:gd name="T7" fmla="*/ 2924 h 7028"/>
              <a:gd name="T8" fmla="*/ 394 w 571"/>
              <a:gd name="T9" fmla="*/ 2816 h 7028"/>
              <a:gd name="T10" fmla="*/ 325 w 571"/>
              <a:gd name="T11" fmla="*/ 2716 h 7028"/>
              <a:gd name="T12" fmla="*/ 325 w 571"/>
              <a:gd name="T13" fmla="*/ 0 h 7028"/>
              <a:gd name="T14" fmla="*/ 246 w 571"/>
              <a:gd name="T15" fmla="*/ 0 h 7028"/>
              <a:gd name="T16" fmla="*/ 0 w 571"/>
              <a:gd name="T17" fmla="*/ 3749 h 7028"/>
              <a:gd name="T18" fmla="*/ 571 w 571"/>
              <a:gd name="T19" fmla="*/ 3749 h 7028"/>
              <a:gd name="T20" fmla="*/ 571 w 571"/>
              <a:gd name="T21" fmla="*/ 3790 h 7028"/>
              <a:gd name="T22" fmla="*/ 0 w 571"/>
              <a:gd name="T23" fmla="*/ 3790 h 7028"/>
              <a:gd name="T24" fmla="*/ 0 w 571"/>
              <a:gd name="T25" fmla="*/ 3749 h 7028"/>
              <a:gd name="T26" fmla="*/ 0 w 571"/>
              <a:gd name="T27" fmla="*/ 3323 h 7028"/>
              <a:gd name="T28" fmla="*/ 0 w 571"/>
              <a:gd name="T29" fmla="*/ 3323 h 7028"/>
              <a:gd name="T30" fmla="*/ 0 w 571"/>
              <a:gd name="T31" fmla="*/ 3323 h 7028"/>
              <a:gd name="T32" fmla="*/ 286 w 571"/>
              <a:gd name="T33" fmla="*/ 3037 h 7028"/>
              <a:gd name="T34" fmla="*/ 571 w 571"/>
              <a:gd name="T35" fmla="*/ 3323 h 7028"/>
              <a:gd name="T36" fmla="*/ 571 w 571"/>
              <a:gd name="T37" fmla="*/ 3323 h 7028"/>
              <a:gd name="T38" fmla="*/ 571 w 571"/>
              <a:gd name="T39" fmla="*/ 3323 h 7028"/>
              <a:gd name="T40" fmla="*/ 571 w 571"/>
              <a:gd name="T41" fmla="*/ 3683 h 7028"/>
              <a:gd name="T42" fmla="*/ 0 w 571"/>
              <a:gd name="T43" fmla="*/ 3683 h 7028"/>
              <a:gd name="T44" fmla="*/ 0 w 571"/>
              <a:gd name="T45" fmla="*/ 3323 h 7028"/>
              <a:gd name="T46" fmla="*/ 37 w 571"/>
              <a:gd name="T47" fmla="*/ 3885 h 7028"/>
              <a:gd name="T48" fmla="*/ 0 w 571"/>
              <a:gd name="T49" fmla="*/ 3885 h 7028"/>
              <a:gd name="T50" fmla="*/ 0 w 571"/>
              <a:gd name="T51" fmla="*/ 7028 h 7028"/>
              <a:gd name="T52" fmla="*/ 37 w 571"/>
              <a:gd name="T53" fmla="*/ 7028 h 7028"/>
              <a:gd name="T54" fmla="*/ 37 w 571"/>
              <a:gd name="T55" fmla="*/ 3885 h 7028"/>
              <a:gd name="T56" fmla="*/ 126 w 571"/>
              <a:gd name="T57" fmla="*/ 3885 h 7028"/>
              <a:gd name="T58" fmla="*/ 89 w 571"/>
              <a:gd name="T59" fmla="*/ 3885 h 7028"/>
              <a:gd name="T60" fmla="*/ 89 w 571"/>
              <a:gd name="T61" fmla="*/ 7028 h 7028"/>
              <a:gd name="T62" fmla="*/ 126 w 571"/>
              <a:gd name="T63" fmla="*/ 7028 h 7028"/>
              <a:gd name="T64" fmla="*/ 126 w 571"/>
              <a:gd name="T65" fmla="*/ 3885 h 7028"/>
              <a:gd name="T66" fmla="*/ 215 w 571"/>
              <a:gd name="T67" fmla="*/ 3885 h 7028"/>
              <a:gd name="T68" fmla="*/ 178 w 571"/>
              <a:gd name="T69" fmla="*/ 3885 h 7028"/>
              <a:gd name="T70" fmla="*/ 178 w 571"/>
              <a:gd name="T71" fmla="*/ 7028 h 7028"/>
              <a:gd name="T72" fmla="*/ 215 w 571"/>
              <a:gd name="T73" fmla="*/ 7028 h 7028"/>
              <a:gd name="T74" fmla="*/ 215 w 571"/>
              <a:gd name="T75" fmla="*/ 3885 h 7028"/>
              <a:gd name="T76" fmla="*/ 304 w 571"/>
              <a:gd name="T77" fmla="*/ 3885 h 7028"/>
              <a:gd name="T78" fmla="*/ 267 w 571"/>
              <a:gd name="T79" fmla="*/ 3885 h 7028"/>
              <a:gd name="T80" fmla="*/ 267 w 571"/>
              <a:gd name="T81" fmla="*/ 7028 h 7028"/>
              <a:gd name="T82" fmla="*/ 304 w 571"/>
              <a:gd name="T83" fmla="*/ 7028 h 7028"/>
              <a:gd name="T84" fmla="*/ 304 w 571"/>
              <a:gd name="T85" fmla="*/ 3885 h 7028"/>
              <a:gd name="T86" fmla="*/ 393 w 571"/>
              <a:gd name="T87" fmla="*/ 3885 h 7028"/>
              <a:gd name="T88" fmla="*/ 356 w 571"/>
              <a:gd name="T89" fmla="*/ 3885 h 7028"/>
              <a:gd name="T90" fmla="*/ 356 w 571"/>
              <a:gd name="T91" fmla="*/ 7028 h 7028"/>
              <a:gd name="T92" fmla="*/ 393 w 571"/>
              <a:gd name="T93" fmla="*/ 7028 h 7028"/>
              <a:gd name="T94" fmla="*/ 393 w 571"/>
              <a:gd name="T95" fmla="*/ 3885 h 7028"/>
              <a:gd name="T96" fmla="*/ 482 w 571"/>
              <a:gd name="T97" fmla="*/ 3885 h 7028"/>
              <a:gd name="T98" fmla="*/ 445 w 571"/>
              <a:gd name="T99" fmla="*/ 3885 h 7028"/>
              <a:gd name="T100" fmla="*/ 445 w 571"/>
              <a:gd name="T101" fmla="*/ 7028 h 7028"/>
              <a:gd name="T102" fmla="*/ 482 w 571"/>
              <a:gd name="T103" fmla="*/ 7028 h 7028"/>
              <a:gd name="T104" fmla="*/ 482 w 571"/>
              <a:gd name="T105" fmla="*/ 3885 h 7028"/>
              <a:gd name="T106" fmla="*/ 571 w 571"/>
              <a:gd name="T107" fmla="*/ 3885 h 7028"/>
              <a:gd name="T108" fmla="*/ 534 w 571"/>
              <a:gd name="T109" fmla="*/ 3885 h 7028"/>
              <a:gd name="T110" fmla="*/ 534 w 571"/>
              <a:gd name="T111" fmla="*/ 7028 h 7028"/>
              <a:gd name="T112" fmla="*/ 571 w 571"/>
              <a:gd name="T113" fmla="*/ 7028 h 7028"/>
              <a:gd name="T114" fmla="*/ 571 w 571"/>
              <a:gd name="T115" fmla="*/ 3885 h 70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571" h="7028">
                <a:moveTo>
                  <a:pt x="246" y="0"/>
                </a:moveTo>
                <a:lnTo>
                  <a:pt x="246" y="2716"/>
                </a:lnTo>
                <a:cubicBezTo>
                  <a:pt x="206" y="2731"/>
                  <a:pt x="178" y="2770"/>
                  <a:pt x="178" y="2816"/>
                </a:cubicBezTo>
                <a:cubicBezTo>
                  <a:pt x="178" y="2876"/>
                  <a:pt x="226" y="2924"/>
                  <a:pt x="286" y="2924"/>
                </a:cubicBezTo>
                <a:cubicBezTo>
                  <a:pt x="345" y="2924"/>
                  <a:pt x="394" y="2876"/>
                  <a:pt x="394" y="2816"/>
                </a:cubicBezTo>
                <a:cubicBezTo>
                  <a:pt x="394" y="2770"/>
                  <a:pt x="365" y="2731"/>
                  <a:pt x="325" y="2716"/>
                </a:cubicBezTo>
                <a:lnTo>
                  <a:pt x="325" y="0"/>
                </a:lnTo>
                <a:lnTo>
                  <a:pt x="246" y="0"/>
                </a:lnTo>
                <a:close/>
                <a:moveTo>
                  <a:pt x="0" y="3749"/>
                </a:moveTo>
                <a:lnTo>
                  <a:pt x="571" y="3749"/>
                </a:lnTo>
                <a:lnTo>
                  <a:pt x="571" y="3790"/>
                </a:lnTo>
                <a:lnTo>
                  <a:pt x="0" y="3790"/>
                </a:lnTo>
                <a:lnTo>
                  <a:pt x="0" y="3749"/>
                </a:lnTo>
                <a:close/>
                <a:moveTo>
                  <a:pt x="0" y="3323"/>
                </a:moveTo>
                <a:lnTo>
                  <a:pt x="0" y="3323"/>
                </a:lnTo>
                <a:lnTo>
                  <a:pt x="0" y="3323"/>
                </a:lnTo>
                <a:cubicBezTo>
                  <a:pt x="0" y="3165"/>
                  <a:pt x="128" y="3037"/>
                  <a:pt x="286" y="3037"/>
                </a:cubicBezTo>
                <a:cubicBezTo>
                  <a:pt x="443" y="3037"/>
                  <a:pt x="571" y="3165"/>
                  <a:pt x="571" y="3323"/>
                </a:cubicBezTo>
                <a:lnTo>
                  <a:pt x="571" y="3323"/>
                </a:lnTo>
                <a:lnTo>
                  <a:pt x="571" y="3323"/>
                </a:lnTo>
                <a:lnTo>
                  <a:pt x="571" y="3683"/>
                </a:lnTo>
                <a:lnTo>
                  <a:pt x="0" y="3683"/>
                </a:lnTo>
                <a:lnTo>
                  <a:pt x="0" y="3323"/>
                </a:lnTo>
                <a:close/>
                <a:moveTo>
                  <a:pt x="37" y="3885"/>
                </a:moveTo>
                <a:lnTo>
                  <a:pt x="0" y="3885"/>
                </a:lnTo>
                <a:lnTo>
                  <a:pt x="0" y="7028"/>
                </a:lnTo>
                <a:lnTo>
                  <a:pt x="37" y="7028"/>
                </a:lnTo>
                <a:lnTo>
                  <a:pt x="37" y="3885"/>
                </a:lnTo>
                <a:close/>
                <a:moveTo>
                  <a:pt x="126" y="3885"/>
                </a:moveTo>
                <a:lnTo>
                  <a:pt x="89" y="3885"/>
                </a:lnTo>
                <a:lnTo>
                  <a:pt x="89" y="7028"/>
                </a:lnTo>
                <a:lnTo>
                  <a:pt x="126" y="7028"/>
                </a:lnTo>
                <a:lnTo>
                  <a:pt x="126" y="3885"/>
                </a:lnTo>
                <a:close/>
                <a:moveTo>
                  <a:pt x="215" y="3885"/>
                </a:moveTo>
                <a:lnTo>
                  <a:pt x="178" y="3885"/>
                </a:lnTo>
                <a:lnTo>
                  <a:pt x="178" y="7028"/>
                </a:lnTo>
                <a:lnTo>
                  <a:pt x="215" y="7028"/>
                </a:lnTo>
                <a:lnTo>
                  <a:pt x="215" y="3885"/>
                </a:lnTo>
                <a:close/>
                <a:moveTo>
                  <a:pt x="304" y="3885"/>
                </a:moveTo>
                <a:lnTo>
                  <a:pt x="267" y="3885"/>
                </a:lnTo>
                <a:lnTo>
                  <a:pt x="267" y="7028"/>
                </a:lnTo>
                <a:lnTo>
                  <a:pt x="304" y="7028"/>
                </a:lnTo>
                <a:lnTo>
                  <a:pt x="304" y="3885"/>
                </a:lnTo>
                <a:close/>
                <a:moveTo>
                  <a:pt x="393" y="3885"/>
                </a:moveTo>
                <a:lnTo>
                  <a:pt x="356" y="3885"/>
                </a:lnTo>
                <a:lnTo>
                  <a:pt x="356" y="7028"/>
                </a:lnTo>
                <a:lnTo>
                  <a:pt x="393" y="7028"/>
                </a:lnTo>
                <a:lnTo>
                  <a:pt x="393" y="3885"/>
                </a:lnTo>
                <a:close/>
                <a:moveTo>
                  <a:pt x="482" y="3885"/>
                </a:moveTo>
                <a:lnTo>
                  <a:pt x="445" y="3885"/>
                </a:lnTo>
                <a:lnTo>
                  <a:pt x="445" y="7028"/>
                </a:lnTo>
                <a:lnTo>
                  <a:pt x="482" y="7028"/>
                </a:lnTo>
                <a:lnTo>
                  <a:pt x="482" y="3885"/>
                </a:lnTo>
                <a:close/>
                <a:moveTo>
                  <a:pt x="571" y="3885"/>
                </a:moveTo>
                <a:lnTo>
                  <a:pt x="534" y="3885"/>
                </a:lnTo>
                <a:lnTo>
                  <a:pt x="534" y="7028"/>
                </a:lnTo>
                <a:lnTo>
                  <a:pt x="571" y="7028"/>
                </a:lnTo>
                <a:lnTo>
                  <a:pt x="571" y="3885"/>
                </a:lnTo>
                <a:close/>
              </a:path>
            </a:pathLst>
          </a:custGeom>
          <a:solidFill>
            <a:srgbClr val="1C50A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667" y="1087267"/>
            <a:ext cx="1208620" cy="99616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287" y="895047"/>
            <a:ext cx="4661511" cy="108064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7A82385-59A5-78C0-1250-6C38AE3A5121}"/>
              </a:ext>
            </a:extLst>
          </p:cNvPr>
          <p:cNvSpPr txBox="1"/>
          <p:nvPr/>
        </p:nvSpPr>
        <p:spPr>
          <a:xfrm>
            <a:off x="3365667" y="2490812"/>
            <a:ext cx="8826333" cy="1384993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US" altLang="zh-CN" sz="2800" b="1" spc="600" dirty="0">
                <a:ln w="0"/>
                <a:solidFill>
                  <a:srgbClr val="19337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Arial" panose="020B0604020202020204" pitchFamily="34" charset="0"/>
              </a:rPr>
              <a:t>LogECMem: Coupling Erasure-Coded In-Memory Key-Value Stores with Parity Logging(SC’21)</a:t>
            </a:r>
            <a:endParaRPr lang="zh-CN" altLang="en-US" sz="2800" b="1" spc="600" dirty="0">
              <a:ln w="0"/>
              <a:solidFill>
                <a:srgbClr val="193379"/>
              </a:solidFill>
              <a:latin typeface="Comic Sans MS" panose="030F0702030302020204" pitchFamily="66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5B16809D-89B1-A99D-8891-5E9B88EC4B90}"/>
              </a:ext>
            </a:extLst>
          </p:cNvPr>
          <p:cNvGrpSpPr/>
          <p:nvPr/>
        </p:nvGrpSpPr>
        <p:grpSpPr>
          <a:xfrm>
            <a:off x="3365667" y="5421773"/>
            <a:ext cx="5351651" cy="461665"/>
            <a:chOff x="7458617" y="5806920"/>
            <a:chExt cx="4428680" cy="465444"/>
          </a:xfrm>
        </p:grpSpPr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C49ED133-5344-59AD-5603-58EC642CC697}"/>
                </a:ext>
              </a:extLst>
            </p:cNvPr>
            <p:cNvSpPr txBox="1"/>
            <p:nvPr/>
          </p:nvSpPr>
          <p:spPr>
            <a:xfrm>
              <a:off x="7458617" y="5806920"/>
              <a:ext cx="1935690" cy="46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rgbClr val="19337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汇报人：桂天炜</a:t>
              </a: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C58F1D94-82F8-405E-095F-571505342B6C}"/>
                </a:ext>
              </a:extLst>
            </p:cNvPr>
            <p:cNvSpPr/>
            <p:nvPr/>
          </p:nvSpPr>
          <p:spPr>
            <a:xfrm>
              <a:off x="9394306" y="5806920"/>
              <a:ext cx="2492991" cy="46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zh-CN" altLang="en-US" sz="2400" b="1" dirty="0">
                  <a:solidFill>
                    <a:srgbClr val="19337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日期：</a:t>
              </a:r>
              <a:r>
                <a:rPr lang="en-US" altLang="zh-CN" sz="2400" b="1" dirty="0">
                  <a:solidFill>
                    <a:srgbClr val="19337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2022.12.8</a:t>
              </a:r>
            </a:p>
          </p:txBody>
        </p:sp>
      </p:grpSp>
      <p:sp>
        <p:nvSpPr>
          <p:cNvPr id="30" name="文本框 29">
            <a:extLst>
              <a:ext uri="{FF2B5EF4-FFF2-40B4-BE49-F238E27FC236}">
                <a16:creationId xmlns:a16="http://schemas.microsoft.com/office/drawing/2014/main" id="{B68D5D82-AE67-082E-1794-DDE0915892DB}"/>
              </a:ext>
            </a:extLst>
          </p:cNvPr>
          <p:cNvSpPr txBox="1"/>
          <p:nvPr/>
        </p:nvSpPr>
        <p:spPr>
          <a:xfrm>
            <a:off x="3365667" y="4121469"/>
            <a:ext cx="8826333" cy="646329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US" altLang="zh-CN" b="1" spc="600" dirty="0">
                <a:ln w="0"/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Arial" panose="020B0604020202020204" pitchFamily="34" charset="0"/>
              </a:rPr>
              <a:t>KEYWORDS:Erasure coding, Key-value stores, </a:t>
            </a:r>
          </a:p>
          <a:p>
            <a:r>
              <a:rPr lang="en-US" altLang="zh-CN" b="1" spc="600" dirty="0">
                <a:ln w="0"/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Arial" panose="020B0604020202020204" pitchFamily="34" charset="0"/>
              </a:rPr>
              <a:t>Update, Parity logging</a:t>
            </a:r>
            <a:endParaRPr lang="zh-CN" altLang="en-US" b="1" spc="600" dirty="0">
              <a:ln w="0"/>
              <a:solidFill>
                <a:schemeClr val="bg1">
                  <a:lumMod val="50000"/>
                </a:schemeClr>
              </a:solidFill>
              <a:latin typeface="Comic Sans MS" panose="030F0702030302020204" pitchFamily="66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341B2968-1948-FAF9-E421-09A7BC0E284C}"/>
              </a:ext>
            </a:extLst>
          </p:cNvPr>
          <p:cNvCxnSpPr>
            <a:cxnSpLocks/>
          </p:cNvCxnSpPr>
          <p:nvPr/>
        </p:nvCxnSpPr>
        <p:spPr>
          <a:xfrm flipH="1">
            <a:off x="3365667" y="5217821"/>
            <a:ext cx="8826333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1589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03084" y="87252"/>
            <a:ext cx="670385" cy="604428"/>
            <a:chOff x="5424755" y="1340768"/>
            <a:chExt cx="670560" cy="604586"/>
          </a:xfrm>
        </p:grpSpPr>
        <p:grpSp>
          <p:nvGrpSpPr>
            <p:cNvPr id="9" name="组合 8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11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16" tIns="45708" rIns="91416" bIns="45708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2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16" tIns="45708" rIns="91416" bIns="45708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10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91416" tIns="45708" rIns="91416" bIns="45708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3" name="文本框 9"/>
          <p:cNvSpPr txBox="1"/>
          <p:nvPr/>
        </p:nvSpPr>
        <p:spPr>
          <a:xfrm>
            <a:off x="1020088" y="206003"/>
            <a:ext cx="1871720" cy="346228"/>
          </a:xfrm>
          <a:prstGeom prst="rect">
            <a:avLst/>
          </a:prstGeom>
          <a:noFill/>
        </p:spPr>
        <p:txBody>
          <a:bodyPr wrap="square" lIns="68561" tIns="34280" rIns="68561" bIns="3428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/>
            <a:r>
              <a:rPr lang="zh-CN" altLang="en-US" dirty="0">
                <a:solidFill>
                  <a:srgbClr val="414455"/>
                </a:solidFill>
                <a:latin typeface="微软雅黑" panose="020B0503020204020204" pitchFamily="34" charset="-122"/>
              </a:rPr>
              <a:t>背景介绍和调研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1092078" y="565948"/>
            <a:ext cx="9721436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10986798" y="357972"/>
            <a:ext cx="258652" cy="233204"/>
            <a:chOff x="3720691" y="2824413"/>
            <a:chExt cx="1341120" cy="1209172"/>
          </a:xfrm>
          <a:solidFill>
            <a:srgbClr val="1C50A2"/>
          </a:solidFill>
        </p:grpSpPr>
        <p:sp>
          <p:nvSpPr>
            <p:cNvPr id="7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pFill/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16" tIns="45708" rIns="91416" bIns="45708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8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pFill/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16" tIns="45708" rIns="91416" bIns="45708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sp>
        <p:nvSpPr>
          <p:cNvPr id="6" name="Freeform 126"/>
          <p:cNvSpPr>
            <a:spLocks noChangeAspect="1" noEditPoints="1"/>
          </p:cNvSpPr>
          <p:nvPr/>
        </p:nvSpPr>
        <p:spPr bwMode="auto">
          <a:xfrm>
            <a:off x="507181" y="248242"/>
            <a:ext cx="267832" cy="335140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rgbClr val="1C50A2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1D6B6B6-7856-E7A0-52D1-2B89592DE6EE}"/>
              </a:ext>
            </a:extLst>
          </p:cNvPr>
          <p:cNvSpPr txBox="1"/>
          <p:nvPr/>
        </p:nvSpPr>
        <p:spPr>
          <a:xfrm>
            <a:off x="244903" y="2620692"/>
            <a:ext cx="10477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2060"/>
                </a:solidFill>
              </a:rPr>
              <a:t>调研</a:t>
            </a:r>
          </a:p>
        </p:txBody>
      </p:sp>
      <p:sp>
        <p:nvSpPr>
          <p:cNvPr id="15" name="左大括号 14">
            <a:extLst>
              <a:ext uri="{FF2B5EF4-FFF2-40B4-BE49-F238E27FC236}">
                <a16:creationId xmlns:a16="http://schemas.microsoft.com/office/drawing/2014/main" id="{23F26FB5-6E3E-A210-7463-5B2C6C3333A4}"/>
              </a:ext>
            </a:extLst>
          </p:cNvPr>
          <p:cNvSpPr/>
          <p:nvPr/>
        </p:nvSpPr>
        <p:spPr>
          <a:xfrm>
            <a:off x="1238191" y="1737571"/>
            <a:ext cx="815009" cy="2357352"/>
          </a:xfrm>
          <a:prstGeom prst="lef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7B760E2-41ED-8F6F-0940-0118EC2EC6CC}"/>
              </a:ext>
            </a:extLst>
          </p:cNvPr>
          <p:cNvSpPr txBox="1"/>
          <p:nvPr/>
        </p:nvSpPr>
        <p:spPr>
          <a:xfrm>
            <a:off x="2025827" y="1506738"/>
            <a:ext cx="1713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2060"/>
                </a:solidFill>
              </a:rPr>
              <a:t>大规模更新</a:t>
            </a:r>
          </a:p>
        </p:txBody>
      </p:sp>
      <p:sp>
        <p:nvSpPr>
          <p:cNvPr id="17" name="左大括号 16">
            <a:extLst>
              <a:ext uri="{FF2B5EF4-FFF2-40B4-BE49-F238E27FC236}">
                <a16:creationId xmlns:a16="http://schemas.microsoft.com/office/drawing/2014/main" id="{2D518599-422B-A4C1-45DA-C6FB559162DA}"/>
              </a:ext>
            </a:extLst>
          </p:cNvPr>
          <p:cNvSpPr/>
          <p:nvPr/>
        </p:nvSpPr>
        <p:spPr>
          <a:xfrm>
            <a:off x="3739639" y="1415141"/>
            <a:ext cx="651014" cy="644858"/>
          </a:xfrm>
          <a:prstGeom prst="lef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1FD0018-568A-71DF-E1B4-50EA544EFC73}"/>
              </a:ext>
            </a:extLst>
          </p:cNvPr>
          <p:cNvSpPr txBox="1"/>
          <p:nvPr/>
        </p:nvSpPr>
        <p:spPr>
          <a:xfrm>
            <a:off x="4390653" y="1859944"/>
            <a:ext cx="6489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2060"/>
                </a:solidFill>
              </a:rPr>
              <a:t>就地更新和奇偶校验日志只更新校验块，开销小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69BBB5B-D6B7-4CDC-4089-92D97C1162F8}"/>
              </a:ext>
            </a:extLst>
          </p:cNvPr>
          <p:cNvSpPr txBox="1"/>
          <p:nvPr/>
        </p:nvSpPr>
        <p:spPr>
          <a:xfrm>
            <a:off x="4390653" y="1215086"/>
            <a:ext cx="6489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2060"/>
                </a:solidFill>
              </a:rPr>
              <a:t>全条带更新由于产生副本导致内存开销大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057A212-D3FD-7052-B065-35C8C09497AF}"/>
              </a:ext>
            </a:extLst>
          </p:cNvPr>
          <p:cNvSpPr txBox="1"/>
          <p:nvPr/>
        </p:nvSpPr>
        <p:spPr>
          <a:xfrm>
            <a:off x="2025827" y="2796913"/>
            <a:ext cx="2948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2060"/>
                </a:solidFill>
              </a:rPr>
              <a:t>单数据块更新占比大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2485B8F-E2D7-55BC-154F-B3E47023644F}"/>
              </a:ext>
            </a:extLst>
          </p:cNvPr>
          <p:cNvSpPr txBox="1"/>
          <p:nvPr/>
        </p:nvSpPr>
        <p:spPr>
          <a:xfrm>
            <a:off x="5576723" y="3151169"/>
            <a:ext cx="6489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2060"/>
                </a:solidFill>
              </a:rPr>
              <a:t>就地更新和奇偶校验日志更新使用</a:t>
            </a:r>
            <a:r>
              <a:rPr lang="en-US" altLang="zh-CN" sz="2000" b="1" dirty="0">
                <a:solidFill>
                  <a:srgbClr val="002060"/>
                </a:solidFill>
              </a:rPr>
              <a:t>delta</a:t>
            </a:r>
            <a:r>
              <a:rPr lang="zh-CN" altLang="en-US" sz="2000" b="1" dirty="0">
                <a:solidFill>
                  <a:srgbClr val="002060"/>
                </a:solidFill>
              </a:rPr>
              <a:t>来更新校验块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7501EC3-0740-C3B9-D755-B7167391B6B0}"/>
              </a:ext>
            </a:extLst>
          </p:cNvPr>
          <p:cNvSpPr txBox="1"/>
          <p:nvPr/>
        </p:nvSpPr>
        <p:spPr>
          <a:xfrm>
            <a:off x="5576723" y="2529634"/>
            <a:ext cx="6489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2060"/>
                </a:solidFill>
              </a:rPr>
              <a:t>全条带更新需要读取</a:t>
            </a:r>
            <a:r>
              <a:rPr lang="en-US" altLang="zh-CN" sz="2000" b="1" dirty="0">
                <a:solidFill>
                  <a:srgbClr val="002060"/>
                </a:solidFill>
              </a:rPr>
              <a:t>k-1</a:t>
            </a:r>
            <a:r>
              <a:rPr lang="zh-CN" altLang="en-US" sz="2000" b="1" dirty="0">
                <a:solidFill>
                  <a:srgbClr val="002060"/>
                </a:solidFill>
              </a:rPr>
              <a:t>个数据块来计算新校验块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FEE3C264-ADFB-C933-8E78-C9A8A7C4AA53}"/>
              </a:ext>
            </a:extLst>
          </p:cNvPr>
          <p:cNvSpPr txBox="1"/>
          <p:nvPr/>
        </p:nvSpPr>
        <p:spPr>
          <a:xfrm>
            <a:off x="2025827" y="3865604"/>
            <a:ext cx="97445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2060"/>
                </a:solidFill>
              </a:rPr>
              <a:t>更新请求的占比越大，全条带更新的内存开销相对就地更新的差距越大</a:t>
            </a:r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95FABE64-0E7B-7C25-C407-B885ED22D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098" y="4370149"/>
            <a:ext cx="7673395" cy="1351290"/>
          </a:xfrm>
          <a:prstGeom prst="rect">
            <a:avLst/>
          </a:prstGeom>
        </p:spPr>
      </p:pic>
      <p:sp>
        <p:nvSpPr>
          <p:cNvPr id="35" name="左大括号 34">
            <a:extLst>
              <a:ext uri="{FF2B5EF4-FFF2-40B4-BE49-F238E27FC236}">
                <a16:creationId xmlns:a16="http://schemas.microsoft.com/office/drawing/2014/main" id="{6AE465C3-2C70-AD3D-3D92-548BC6D4A015}"/>
              </a:ext>
            </a:extLst>
          </p:cNvPr>
          <p:cNvSpPr/>
          <p:nvPr/>
        </p:nvSpPr>
        <p:spPr>
          <a:xfrm>
            <a:off x="4925709" y="2710710"/>
            <a:ext cx="651014" cy="644858"/>
          </a:xfrm>
          <a:prstGeom prst="lef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0B0E365A-6ACA-F76D-D46D-A7E669A811A7}"/>
              </a:ext>
            </a:extLst>
          </p:cNvPr>
          <p:cNvSpPr txBox="1"/>
          <p:nvPr/>
        </p:nvSpPr>
        <p:spPr>
          <a:xfrm>
            <a:off x="1650664" y="5973881"/>
            <a:ext cx="97445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</a:rPr>
              <a:t>排除使用全条带更新的可能性，考虑使用就地更新和奇偶校验日志</a:t>
            </a:r>
          </a:p>
        </p:txBody>
      </p:sp>
      <p:sp>
        <p:nvSpPr>
          <p:cNvPr id="37" name="箭头: 右 36">
            <a:extLst>
              <a:ext uri="{FF2B5EF4-FFF2-40B4-BE49-F238E27FC236}">
                <a16:creationId xmlns:a16="http://schemas.microsoft.com/office/drawing/2014/main" id="{140BD2B7-178A-5BC3-3660-AAC65421D7BA}"/>
              </a:ext>
            </a:extLst>
          </p:cNvPr>
          <p:cNvSpPr/>
          <p:nvPr/>
        </p:nvSpPr>
        <p:spPr>
          <a:xfrm>
            <a:off x="348864" y="6033264"/>
            <a:ext cx="1047780" cy="34290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4913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03084" y="87252"/>
            <a:ext cx="670385" cy="604428"/>
            <a:chOff x="5424755" y="1340768"/>
            <a:chExt cx="670560" cy="604586"/>
          </a:xfrm>
        </p:grpSpPr>
        <p:grpSp>
          <p:nvGrpSpPr>
            <p:cNvPr id="9" name="组合 8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11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16" tIns="45708" rIns="91416" bIns="45708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2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16" tIns="45708" rIns="91416" bIns="45708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10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91416" tIns="45708" rIns="91416" bIns="45708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3" name="文本框 9"/>
          <p:cNvSpPr txBox="1"/>
          <p:nvPr/>
        </p:nvSpPr>
        <p:spPr>
          <a:xfrm>
            <a:off x="1020088" y="206003"/>
            <a:ext cx="1871720" cy="346228"/>
          </a:xfrm>
          <a:prstGeom prst="rect">
            <a:avLst/>
          </a:prstGeom>
          <a:noFill/>
        </p:spPr>
        <p:txBody>
          <a:bodyPr wrap="square" lIns="68561" tIns="34280" rIns="68561" bIns="3428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/>
            <a:r>
              <a:rPr lang="zh-CN" altLang="en-US" dirty="0">
                <a:solidFill>
                  <a:srgbClr val="414455"/>
                </a:solidFill>
                <a:latin typeface="微软雅黑" panose="020B0503020204020204" pitchFamily="34" charset="-122"/>
              </a:rPr>
              <a:t>背景介绍和调研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1092078" y="565948"/>
            <a:ext cx="9721436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10986798" y="357972"/>
            <a:ext cx="258652" cy="233204"/>
            <a:chOff x="3720691" y="2824413"/>
            <a:chExt cx="1341120" cy="1209172"/>
          </a:xfrm>
          <a:solidFill>
            <a:srgbClr val="1C50A2"/>
          </a:solidFill>
        </p:grpSpPr>
        <p:sp>
          <p:nvSpPr>
            <p:cNvPr id="7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pFill/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16" tIns="45708" rIns="91416" bIns="45708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8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pFill/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16" tIns="45708" rIns="91416" bIns="45708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sp>
        <p:nvSpPr>
          <p:cNvPr id="6" name="Freeform 126"/>
          <p:cNvSpPr>
            <a:spLocks noChangeAspect="1" noEditPoints="1"/>
          </p:cNvSpPr>
          <p:nvPr/>
        </p:nvSpPr>
        <p:spPr bwMode="auto">
          <a:xfrm>
            <a:off x="507181" y="248242"/>
            <a:ext cx="267832" cy="335140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rgbClr val="1C50A2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19519E51-96AB-BB4B-040E-97C2C8BC2A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90" r="9069" b="31632"/>
          <a:stretch/>
        </p:blipFill>
        <p:spPr>
          <a:xfrm>
            <a:off x="3086571" y="2185116"/>
            <a:ext cx="6018847" cy="1752387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C0834E58-BADB-E03C-109C-D1830F80CB7B}"/>
              </a:ext>
            </a:extLst>
          </p:cNvPr>
          <p:cNvSpPr txBox="1"/>
          <p:nvPr/>
        </p:nvSpPr>
        <p:spPr>
          <a:xfrm>
            <a:off x="507180" y="948322"/>
            <a:ext cx="31545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02060"/>
                </a:solidFill>
              </a:rPr>
              <a:t>可靠性分析</a:t>
            </a:r>
          </a:p>
        </p:txBody>
      </p:sp>
      <p:sp>
        <p:nvSpPr>
          <p:cNvPr id="22" name="箭头: 下 21">
            <a:extLst>
              <a:ext uri="{FF2B5EF4-FFF2-40B4-BE49-F238E27FC236}">
                <a16:creationId xmlns:a16="http://schemas.microsoft.com/office/drawing/2014/main" id="{7D945A6F-2B64-6642-7DD5-E826CF39C3EA}"/>
              </a:ext>
            </a:extLst>
          </p:cNvPr>
          <p:cNvSpPr/>
          <p:nvPr/>
        </p:nvSpPr>
        <p:spPr>
          <a:xfrm rot="10800000">
            <a:off x="4990245" y="2036590"/>
            <a:ext cx="274729" cy="3403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箭头: 下 23">
            <a:extLst>
              <a:ext uri="{FF2B5EF4-FFF2-40B4-BE49-F238E27FC236}">
                <a16:creationId xmlns:a16="http://schemas.microsoft.com/office/drawing/2014/main" id="{992D6F99-1E56-A267-BBBF-499FC8B17383}"/>
              </a:ext>
            </a:extLst>
          </p:cNvPr>
          <p:cNvSpPr/>
          <p:nvPr/>
        </p:nvSpPr>
        <p:spPr>
          <a:xfrm rot="10800000">
            <a:off x="8349196" y="2036589"/>
            <a:ext cx="274729" cy="3403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25E7CB3-ACDD-E8CE-C1FB-32450842795B}"/>
              </a:ext>
            </a:extLst>
          </p:cNvPr>
          <p:cNvSpPr txBox="1"/>
          <p:nvPr/>
        </p:nvSpPr>
        <p:spPr>
          <a:xfrm>
            <a:off x="4630473" y="1636479"/>
            <a:ext cx="994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002060"/>
                </a:solidFill>
              </a:rPr>
              <a:t>磁盘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5351991-85C5-A021-D1A7-D78B5694BF2D}"/>
              </a:ext>
            </a:extLst>
          </p:cNvPr>
          <p:cNvSpPr txBox="1"/>
          <p:nvPr/>
        </p:nvSpPr>
        <p:spPr>
          <a:xfrm>
            <a:off x="7989424" y="1636478"/>
            <a:ext cx="994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002060"/>
                </a:solidFill>
              </a:rPr>
              <a:t>DRAM</a:t>
            </a:r>
            <a:endParaRPr lang="zh-CN" altLang="en-US" sz="2000" b="1" dirty="0">
              <a:solidFill>
                <a:srgbClr val="002060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01396C01-F12C-F66A-50B4-448D54B7CD83}"/>
              </a:ext>
            </a:extLst>
          </p:cNvPr>
          <p:cNvSpPr txBox="1"/>
          <p:nvPr/>
        </p:nvSpPr>
        <p:spPr>
          <a:xfrm>
            <a:off x="611859" y="4545068"/>
            <a:ext cx="10968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对于单故障修复，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DRAM </a:t>
            </a:r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 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MTTDL </a:t>
            </a:r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相对于磁盘增加了一百倍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4CF08601-408B-3D2C-4E05-7BEBEDD29233}"/>
              </a:ext>
            </a:extLst>
          </p:cNvPr>
          <p:cNvSpPr txBox="1"/>
          <p:nvPr/>
        </p:nvSpPr>
        <p:spPr>
          <a:xfrm>
            <a:off x="2976347" y="3943859"/>
            <a:ext cx="6239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</a:rPr>
              <a:t>图：不同传输速度下不同编码的平均数据丢失时间（</a:t>
            </a:r>
            <a:r>
              <a:rPr lang="en-US" altLang="zh-CN" b="1" dirty="0">
                <a:solidFill>
                  <a:schemeClr val="bg2">
                    <a:lumMod val="50000"/>
                  </a:schemeClr>
                </a:solidFill>
              </a:rPr>
              <a:t>MTTDL</a:t>
            </a:r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</a:rPr>
              <a:t>）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75F8428A-EE17-7BF2-E379-898A6BF67ECA}"/>
              </a:ext>
            </a:extLst>
          </p:cNvPr>
          <p:cNvSpPr txBox="1"/>
          <p:nvPr/>
        </p:nvSpPr>
        <p:spPr>
          <a:xfrm>
            <a:off x="2087436" y="5375543"/>
            <a:ext cx="97445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</a:rPr>
              <a:t>架构设计中，只需把每个条带的一个奇偶校验块保留在</a:t>
            </a:r>
            <a:r>
              <a:rPr lang="en-US" altLang="zh-CN" sz="2400" b="1" dirty="0">
                <a:solidFill>
                  <a:srgbClr val="C00000"/>
                </a:solidFill>
              </a:rPr>
              <a:t>DRAM</a:t>
            </a:r>
            <a:r>
              <a:rPr lang="zh-CN" altLang="en-US" sz="2400" b="1" dirty="0">
                <a:solidFill>
                  <a:srgbClr val="C00000"/>
                </a:solidFill>
              </a:rPr>
              <a:t>节点中，用于快速的单故障修复，就能获得很好的可靠性</a:t>
            </a:r>
          </a:p>
        </p:txBody>
      </p:sp>
      <p:sp>
        <p:nvSpPr>
          <p:cNvPr id="33" name="箭头: 右 32">
            <a:extLst>
              <a:ext uri="{FF2B5EF4-FFF2-40B4-BE49-F238E27FC236}">
                <a16:creationId xmlns:a16="http://schemas.microsoft.com/office/drawing/2014/main" id="{C5D3054F-382B-E13D-F6A0-180C34B59454}"/>
              </a:ext>
            </a:extLst>
          </p:cNvPr>
          <p:cNvSpPr/>
          <p:nvPr/>
        </p:nvSpPr>
        <p:spPr>
          <a:xfrm>
            <a:off x="766031" y="5619591"/>
            <a:ext cx="1047780" cy="34290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284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梯形 2">
            <a:extLst>
              <a:ext uri="{FF2B5EF4-FFF2-40B4-BE49-F238E27FC236}">
                <a16:creationId xmlns:a16="http://schemas.microsoft.com/office/drawing/2014/main" id="{A74F6466-56A2-25B7-0623-32D74C2F908B}"/>
              </a:ext>
            </a:extLst>
          </p:cNvPr>
          <p:cNvSpPr/>
          <p:nvPr/>
        </p:nvSpPr>
        <p:spPr>
          <a:xfrm rot="5400000">
            <a:off x="1349179" y="662846"/>
            <a:ext cx="2375427" cy="5073785"/>
          </a:xfrm>
          <a:prstGeom prst="trapezoid">
            <a:avLst>
              <a:gd name="adj" fmla="val 17865"/>
            </a:avLst>
          </a:prstGeom>
          <a:solidFill>
            <a:schemeClr val="bg1">
              <a:lumMod val="8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3558540" y="2053353"/>
            <a:ext cx="8633460" cy="2291927"/>
            <a:chOff x="4204" y="2365"/>
            <a:chExt cx="10197" cy="2707"/>
          </a:xfrm>
        </p:grpSpPr>
        <p:sp>
          <p:nvSpPr>
            <p:cNvPr id="25" name="梯形 24"/>
            <p:cNvSpPr/>
            <p:nvPr/>
          </p:nvSpPr>
          <p:spPr>
            <a:xfrm rot="16200000">
              <a:off x="8795" y="-533"/>
              <a:ext cx="2707" cy="8504"/>
            </a:xfrm>
            <a:prstGeom prst="trapezoid">
              <a:avLst>
                <a:gd name="adj" fmla="val 16935"/>
              </a:avLst>
            </a:prstGeom>
            <a:solidFill>
              <a:srgbClr val="1C5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7" name="文本框 2"/>
            <p:cNvSpPr txBox="1"/>
            <p:nvPr/>
          </p:nvSpPr>
          <p:spPr>
            <a:xfrm>
              <a:off x="4204" y="3177"/>
              <a:ext cx="1031" cy="1063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>
              <a:defPPr>
                <a:defRPr lang="en-US"/>
              </a:defPPr>
              <a:lvl1pPr marL="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1C50A2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rPr>
                <a:t>Part</a:t>
              </a:r>
              <a:r>
                <a:rPr lang="en-US" altLang="zh-CN" sz="5400" b="1" dirty="0">
                  <a:solidFill>
                    <a:srgbClr val="1C50A2"/>
                  </a:solidFill>
                  <a:latin typeface="Arial" panose="020B0604020202020204"/>
                  <a:ea typeface="微软雅黑" panose="020B0503020204020204" pitchFamily="34" charset="-122"/>
                </a:rPr>
                <a:t>3</a:t>
              </a:r>
              <a:endParaRPr kumimoji="0" lang="zh-CN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1C50A2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6640" y="3321"/>
              <a:ext cx="4061" cy="736"/>
            </a:xfrm>
            <a:prstGeom prst="rect">
              <a:avLst/>
            </a:prstGeom>
          </p:spPr>
          <p:txBody>
            <a:bodyPr wrap="square" lIns="68580" tIns="34290" rIns="68580" bIns="34290">
              <a:spAutoFit/>
            </a:bodyPr>
            <a:lstStyle>
              <a:defPPr>
                <a:defRPr lang="en-US"/>
              </a:defPPr>
              <a:lvl1pPr marL="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3600" b="1" dirty="0" err="1">
                  <a:solidFill>
                    <a:prstClr val="white"/>
                  </a:solidFill>
                  <a:latin typeface="Arial" panose="020B0604020202020204"/>
                  <a:ea typeface="微软雅黑" panose="020B0503020204020204" pitchFamily="34" charset="-122"/>
                </a:rPr>
                <a:t>HybridPL</a:t>
              </a:r>
              <a:r>
                <a:rPr lang="zh-CN" altLang="en-US" sz="3600" b="1" dirty="0">
                  <a:solidFill>
                    <a:prstClr val="white"/>
                  </a:solidFill>
                  <a:latin typeface="Arial" panose="020B0604020202020204"/>
                  <a:ea typeface="微软雅黑" panose="020B0503020204020204" pitchFamily="34" charset="-122"/>
                </a:rPr>
                <a:t>架构</a:t>
              </a:r>
              <a:endPara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83" y="2416995"/>
            <a:ext cx="2361101" cy="194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2555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03084" y="87252"/>
            <a:ext cx="670385" cy="604428"/>
            <a:chOff x="5424755" y="1340768"/>
            <a:chExt cx="670560" cy="604586"/>
          </a:xfrm>
        </p:grpSpPr>
        <p:grpSp>
          <p:nvGrpSpPr>
            <p:cNvPr id="9" name="组合 8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11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16" tIns="45708" rIns="91416" bIns="45708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2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16" tIns="45708" rIns="91416" bIns="45708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10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91416" tIns="45708" rIns="91416" bIns="45708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3" name="文本框 9"/>
          <p:cNvSpPr txBox="1"/>
          <p:nvPr/>
        </p:nvSpPr>
        <p:spPr>
          <a:xfrm>
            <a:off x="1020088" y="206003"/>
            <a:ext cx="1871720" cy="346228"/>
          </a:xfrm>
          <a:prstGeom prst="rect">
            <a:avLst/>
          </a:prstGeom>
          <a:noFill/>
        </p:spPr>
        <p:txBody>
          <a:bodyPr wrap="square" lIns="68561" tIns="34280" rIns="68561" bIns="3428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/>
            <a:r>
              <a:rPr lang="en-US" altLang="zh-CN" dirty="0" err="1">
                <a:solidFill>
                  <a:srgbClr val="414455"/>
                </a:solidFill>
                <a:latin typeface="微软雅黑" panose="020B0503020204020204" pitchFamily="34" charset="-122"/>
              </a:rPr>
              <a:t>HybridPL</a:t>
            </a:r>
            <a:r>
              <a:rPr lang="zh-CN" altLang="en-US">
                <a:solidFill>
                  <a:srgbClr val="414455"/>
                </a:solidFill>
                <a:latin typeface="微软雅黑" panose="020B0503020204020204" pitchFamily="34" charset="-122"/>
              </a:rPr>
              <a:t>架构</a:t>
            </a:r>
            <a:endParaRPr lang="zh-CN" altLang="en-US" dirty="0">
              <a:solidFill>
                <a:srgbClr val="414455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092078" y="565948"/>
            <a:ext cx="9721436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10986798" y="357972"/>
            <a:ext cx="258652" cy="233204"/>
            <a:chOff x="3720691" y="2824413"/>
            <a:chExt cx="1341120" cy="1209172"/>
          </a:xfrm>
          <a:solidFill>
            <a:srgbClr val="1C50A2"/>
          </a:solidFill>
        </p:grpSpPr>
        <p:sp>
          <p:nvSpPr>
            <p:cNvPr id="7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pFill/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16" tIns="45708" rIns="91416" bIns="45708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8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pFill/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16" tIns="45708" rIns="91416" bIns="45708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sp>
        <p:nvSpPr>
          <p:cNvPr id="6" name="Freeform 126"/>
          <p:cNvSpPr>
            <a:spLocks noChangeAspect="1" noEditPoints="1"/>
          </p:cNvSpPr>
          <p:nvPr/>
        </p:nvSpPr>
        <p:spPr bwMode="auto">
          <a:xfrm>
            <a:off x="507181" y="248242"/>
            <a:ext cx="267832" cy="335140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rgbClr val="1C50A2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C12CEBB-87CE-024E-E75B-E4735D5D74C5}"/>
              </a:ext>
            </a:extLst>
          </p:cNvPr>
          <p:cNvSpPr txBox="1"/>
          <p:nvPr/>
        </p:nvSpPr>
        <p:spPr>
          <a:xfrm>
            <a:off x="507180" y="2163174"/>
            <a:ext cx="109453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 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低内存开销：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HybridPL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通过对数据块的就地更新，减轻了内存开销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03F9889-B8B5-087A-EE10-B454D044276F}"/>
              </a:ext>
            </a:extLst>
          </p:cNvPr>
          <p:cNvSpPr txBox="1"/>
          <p:nvPr/>
        </p:nvSpPr>
        <p:spPr>
          <a:xfrm>
            <a:off x="507180" y="3061814"/>
            <a:ext cx="109453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 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高效的更新：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HybridPL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对非 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XOR 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奇偶校验块进行奇偶校验记录，并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利用缓冲区记录日志节点的奇偶校验差值来加速更新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0572C02-2075-49FC-8791-33F74EBFF5CE}"/>
              </a:ext>
            </a:extLst>
          </p:cNvPr>
          <p:cNvSpPr txBox="1"/>
          <p:nvPr/>
        </p:nvSpPr>
        <p:spPr>
          <a:xfrm>
            <a:off x="507179" y="4391341"/>
            <a:ext cx="110765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 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高效的单次故障修复：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HybridPL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在 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DRAM 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节点中保留 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XOR 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奇偶校验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块，以确保降级读取的效率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8D51630-CBA9-6672-FB67-C7733B26D4CB}"/>
              </a:ext>
            </a:extLst>
          </p:cNvPr>
          <p:cNvSpPr txBox="1"/>
          <p:nvPr/>
        </p:nvSpPr>
        <p:spPr>
          <a:xfrm>
            <a:off x="330859" y="1202979"/>
            <a:ext cx="72313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err="1">
                <a:solidFill>
                  <a:srgbClr val="002060"/>
                </a:solidFill>
              </a:rPr>
              <a:t>HybridPL</a:t>
            </a:r>
            <a:r>
              <a:rPr lang="zh-CN" altLang="en-US" sz="3200" b="1" dirty="0">
                <a:solidFill>
                  <a:srgbClr val="002060"/>
                </a:solidFill>
              </a:rPr>
              <a:t>架构重点关注以下目标：</a:t>
            </a:r>
          </a:p>
        </p:txBody>
      </p:sp>
    </p:spTree>
    <p:extLst>
      <p:ext uri="{BB962C8B-B14F-4D97-AF65-F5344CB8AC3E}">
        <p14:creationId xmlns:p14="http://schemas.microsoft.com/office/powerpoint/2010/main" val="1148172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03084" y="87252"/>
            <a:ext cx="670385" cy="604428"/>
            <a:chOff x="5424755" y="1340768"/>
            <a:chExt cx="670560" cy="604586"/>
          </a:xfrm>
        </p:grpSpPr>
        <p:grpSp>
          <p:nvGrpSpPr>
            <p:cNvPr id="9" name="组合 8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11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16" tIns="45708" rIns="91416" bIns="45708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2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16" tIns="45708" rIns="91416" bIns="45708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10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91416" tIns="45708" rIns="91416" bIns="45708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3" name="文本框 9"/>
          <p:cNvSpPr txBox="1"/>
          <p:nvPr/>
        </p:nvSpPr>
        <p:spPr>
          <a:xfrm>
            <a:off x="1020088" y="206003"/>
            <a:ext cx="1871720" cy="346228"/>
          </a:xfrm>
          <a:prstGeom prst="rect">
            <a:avLst/>
          </a:prstGeom>
          <a:noFill/>
        </p:spPr>
        <p:txBody>
          <a:bodyPr wrap="square" lIns="68561" tIns="34280" rIns="68561" bIns="3428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/>
            <a:r>
              <a:rPr lang="en-US" altLang="zh-CN" dirty="0" err="1">
                <a:solidFill>
                  <a:srgbClr val="414455"/>
                </a:solidFill>
                <a:latin typeface="微软雅黑" panose="020B0503020204020204" pitchFamily="34" charset="-122"/>
              </a:rPr>
              <a:t>HybridPL</a:t>
            </a:r>
            <a:r>
              <a:rPr lang="zh-CN" altLang="en-US">
                <a:solidFill>
                  <a:srgbClr val="414455"/>
                </a:solidFill>
                <a:latin typeface="微软雅黑" panose="020B0503020204020204" pitchFamily="34" charset="-122"/>
              </a:rPr>
              <a:t>架构</a:t>
            </a:r>
            <a:endParaRPr lang="zh-CN" altLang="en-US" dirty="0">
              <a:solidFill>
                <a:srgbClr val="414455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092078" y="565948"/>
            <a:ext cx="9721436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10986798" y="357972"/>
            <a:ext cx="258652" cy="233204"/>
            <a:chOff x="3720691" y="2824413"/>
            <a:chExt cx="1341120" cy="1209172"/>
          </a:xfrm>
          <a:solidFill>
            <a:srgbClr val="1C50A2"/>
          </a:solidFill>
        </p:grpSpPr>
        <p:sp>
          <p:nvSpPr>
            <p:cNvPr id="7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pFill/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16" tIns="45708" rIns="91416" bIns="45708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8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pFill/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16" tIns="45708" rIns="91416" bIns="45708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sp>
        <p:nvSpPr>
          <p:cNvPr id="6" name="Freeform 126"/>
          <p:cNvSpPr>
            <a:spLocks noChangeAspect="1" noEditPoints="1"/>
          </p:cNvSpPr>
          <p:nvPr/>
        </p:nvSpPr>
        <p:spPr bwMode="auto">
          <a:xfrm>
            <a:off x="507181" y="248242"/>
            <a:ext cx="267832" cy="335140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rgbClr val="1C50A2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11A7FC7-305C-6C0F-FFE2-DF082F7EE03D}"/>
              </a:ext>
            </a:extLst>
          </p:cNvPr>
          <p:cNvSpPr txBox="1"/>
          <p:nvPr/>
        </p:nvSpPr>
        <p:spPr>
          <a:xfrm>
            <a:off x="330859" y="1202979"/>
            <a:ext cx="72313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2060"/>
                </a:solidFill>
              </a:rPr>
              <a:t>对数据和 </a:t>
            </a:r>
            <a:r>
              <a:rPr lang="en-US" altLang="zh-CN" sz="3200" b="1" dirty="0">
                <a:solidFill>
                  <a:srgbClr val="002060"/>
                </a:solidFill>
              </a:rPr>
              <a:t>XOR </a:t>
            </a:r>
            <a:r>
              <a:rPr lang="zh-CN" altLang="en-US" sz="3200" b="1" dirty="0">
                <a:solidFill>
                  <a:srgbClr val="002060"/>
                </a:solidFill>
              </a:rPr>
              <a:t>奇偶校验块进行就地更新</a:t>
            </a:r>
          </a:p>
        </p:txBody>
      </p:sp>
      <p:sp>
        <p:nvSpPr>
          <p:cNvPr id="14" name="左大括号 13">
            <a:extLst>
              <a:ext uri="{FF2B5EF4-FFF2-40B4-BE49-F238E27FC236}">
                <a16:creationId xmlns:a16="http://schemas.microsoft.com/office/drawing/2014/main" id="{A4A56196-F399-D1EE-2A52-451544E747D3}"/>
              </a:ext>
            </a:extLst>
          </p:cNvPr>
          <p:cNvSpPr/>
          <p:nvPr/>
        </p:nvSpPr>
        <p:spPr>
          <a:xfrm>
            <a:off x="507179" y="2438503"/>
            <a:ext cx="815009" cy="2112996"/>
          </a:xfrm>
          <a:prstGeom prst="lef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281A905-88BC-C9D1-2283-A5F33316E114}"/>
              </a:ext>
            </a:extLst>
          </p:cNvPr>
          <p:cNvSpPr txBox="1"/>
          <p:nvPr/>
        </p:nvSpPr>
        <p:spPr>
          <a:xfrm>
            <a:off x="1322188" y="2169745"/>
            <a:ext cx="9491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就地更新数据块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9987116-4804-CF7D-B66A-C1A2F48BD45B}"/>
              </a:ext>
            </a:extLst>
          </p:cNvPr>
          <p:cNvSpPr txBox="1"/>
          <p:nvPr/>
        </p:nvSpPr>
        <p:spPr>
          <a:xfrm>
            <a:off x="1322188" y="4296761"/>
            <a:ext cx="9491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基于 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DRAM </a:t>
            </a:r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 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XOR </a:t>
            </a:r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奇偶校验块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4C4B783-DC5F-D802-BDB8-8736B415CC85}"/>
              </a:ext>
            </a:extLst>
          </p:cNvPr>
          <p:cNvSpPr txBox="1"/>
          <p:nvPr/>
        </p:nvSpPr>
        <p:spPr>
          <a:xfrm>
            <a:off x="1831327" y="4881755"/>
            <a:ext cx="94913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相对于磁盘节点，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DRAM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的传输速度快，由之前的可靠性分析可知，传输速度越高，单故障修复带来的收益越大，因此仅在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DRAM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中保留一个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XOR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奇偶校验块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1766270-37AE-ED50-D8C8-62FB2FA91B28}"/>
              </a:ext>
            </a:extLst>
          </p:cNvPr>
          <p:cNvSpPr txBox="1"/>
          <p:nvPr/>
        </p:nvSpPr>
        <p:spPr>
          <a:xfrm>
            <a:off x="1831327" y="2754739"/>
            <a:ext cx="9491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不会占据产生额外的内存，与全条带更新相比减少了内存开销，特别是对于更新量大的工作负载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5BDE231E-41F0-BD7F-B722-5DE070D01B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338"/>
          <a:stretch/>
        </p:blipFill>
        <p:spPr>
          <a:xfrm>
            <a:off x="7562252" y="1202979"/>
            <a:ext cx="4629748" cy="586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7437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03084" y="87252"/>
            <a:ext cx="670385" cy="604428"/>
            <a:chOff x="5424755" y="1340768"/>
            <a:chExt cx="670560" cy="604586"/>
          </a:xfrm>
        </p:grpSpPr>
        <p:grpSp>
          <p:nvGrpSpPr>
            <p:cNvPr id="9" name="组合 8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11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16" tIns="45708" rIns="91416" bIns="45708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2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16" tIns="45708" rIns="91416" bIns="45708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10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91416" tIns="45708" rIns="91416" bIns="45708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3" name="文本框 9"/>
          <p:cNvSpPr txBox="1"/>
          <p:nvPr/>
        </p:nvSpPr>
        <p:spPr>
          <a:xfrm>
            <a:off x="1020088" y="206003"/>
            <a:ext cx="1871720" cy="346228"/>
          </a:xfrm>
          <a:prstGeom prst="rect">
            <a:avLst/>
          </a:prstGeom>
          <a:noFill/>
        </p:spPr>
        <p:txBody>
          <a:bodyPr wrap="square" lIns="68561" tIns="34280" rIns="68561" bIns="3428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/>
            <a:r>
              <a:rPr lang="en-US" altLang="zh-CN" dirty="0" err="1">
                <a:solidFill>
                  <a:srgbClr val="414455"/>
                </a:solidFill>
                <a:latin typeface="微软雅黑" panose="020B0503020204020204" pitchFamily="34" charset="-122"/>
              </a:rPr>
              <a:t>HybridPL</a:t>
            </a:r>
            <a:r>
              <a:rPr lang="zh-CN" altLang="en-US">
                <a:solidFill>
                  <a:srgbClr val="414455"/>
                </a:solidFill>
                <a:latin typeface="微软雅黑" panose="020B0503020204020204" pitchFamily="34" charset="-122"/>
              </a:rPr>
              <a:t>架构</a:t>
            </a:r>
            <a:endParaRPr lang="zh-CN" altLang="en-US" dirty="0">
              <a:solidFill>
                <a:srgbClr val="414455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092078" y="565948"/>
            <a:ext cx="9721436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10986798" y="357972"/>
            <a:ext cx="258652" cy="233204"/>
            <a:chOff x="3720691" y="2824413"/>
            <a:chExt cx="1341120" cy="1209172"/>
          </a:xfrm>
          <a:solidFill>
            <a:srgbClr val="1C50A2"/>
          </a:solidFill>
        </p:grpSpPr>
        <p:sp>
          <p:nvSpPr>
            <p:cNvPr id="7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pFill/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16" tIns="45708" rIns="91416" bIns="45708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8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pFill/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16" tIns="45708" rIns="91416" bIns="45708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sp>
        <p:nvSpPr>
          <p:cNvPr id="6" name="Freeform 126"/>
          <p:cNvSpPr>
            <a:spLocks noChangeAspect="1" noEditPoints="1"/>
          </p:cNvSpPr>
          <p:nvPr/>
        </p:nvSpPr>
        <p:spPr bwMode="auto">
          <a:xfrm>
            <a:off x="507181" y="248242"/>
            <a:ext cx="267832" cy="335140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rgbClr val="1C50A2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11A7FC7-305C-6C0F-FFE2-DF082F7EE03D}"/>
              </a:ext>
            </a:extLst>
          </p:cNvPr>
          <p:cNvSpPr txBox="1"/>
          <p:nvPr/>
        </p:nvSpPr>
        <p:spPr>
          <a:xfrm>
            <a:off x="330859" y="1202979"/>
            <a:ext cx="72313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2060"/>
                </a:solidFill>
              </a:rPr>
              <a:t>非 </a:t>
            </a:r>
            <a:r>
              <a:rPr lang="en-US" altLang="zh-CN" sz="3200" b="1" dirty="0">
                <a:solidFill>
                  <a:srgbClr val="002060"/>
                </a:solidFill>
              </a:rPr>
              <a:t>XOR </a:t>
            </a:r>
            <a:r>
              <a:rPr lang="zh-CN" altLang="en-US" sz="3200" b="1" dirty="0">
                <a:solidFill>
                  <a:srgbClr val="002060"/>
                </a:solidFill>
              </a:rPr>
              <a:t>奇偶校验块的奇偶校验记录</a:t>
            </a:r>
          </a:p>
        </p:txBody>
      </p:sp>
      <p:sp>
        <p:nvSpPr>
          <p:cNvPr id="14" name="左大括号 13">
            <a:extLst>
              <a:ext uri="{FF2B5EF4-FFF2-40B4-BE49-F238E27FC236}">
                <a16:creationId xmlns:a16="http://schemas.microsoft.com/office/drawing/2014/main" id="{A4A56196-F399-D1EE-2A52-451544E747D3}"/>
              </a:ext>
            </a:extLst>
          </p:cNvPr>
          <p:cNvSpPr/>
          <p:nvPr/>
        </p:nvSpPr>
        <p:spPr>
          <a:xfrm>
            <a:off x="507179" y="2438503"/>
            <a:ext cx="815009" cy="2112996"/>
          </a:xfrm>
          <a:prstGeom prst="lef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281A905-88BC-C9D1-2283-A5F33316E114}"/>
              </a:ext>
            </a:extLst>
          </p:cNvPr>
          <p:cNvSpPr txBox="1"/>
          <p:nvPr/>
        </p:nvSpPr>
        <p:spPr>
          <a:xfrm>
            <a:off x="1322188" y="2169745"/>
            <a:ext cx="9491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奇偶校验记录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9987116-4804-CF7D-B66A-C1A2F48BD45B}"/>
              </a:ext>
            </a:extLst>
          </p:cNvPr>
          <p:cNvSpPr txBox="1"/>
          <p:nvPr/>
        </p:nvSpPr>
        <p:spPr>
          <a:xfrm>
            <a:off x="1322188" y="4296761"/>
            <a:ext cx="9491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缓冲区日志用于奇偶校验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4C4B783-DC5F-D802-BDB8-8736B415CC85}"/>
              </a:ext>
            </a:extLst>
          </p:cNvPr>
          <p:cNvSpPr txBox="1"/>
          <p:nvPr/>
        </p:nvSpPr>
        <p:spPr>
          <a:xfrm>
            <a:off x="1831327" y="4881755"/>
            <a:ext cx="94913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相对于 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DRAM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节点，日志节点的低传输率将成为更新性能的瓶颈。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HybridPL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引入 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RAMCloud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中提出的缓冲区日志方法，为 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DRAM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和磁盘分配了副本，在 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DRAM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中实现快速的写入和更新操作，然后奇偶校验值将被异步更新到磁盘上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1766270-37AE-ED50-D8C8-62FB2FA91B28}"/>
              </a:ext>
            </a:extLst>
          </p:cNvPr>
          <p:cNvSpPr txBox="1"/>
          <p:nvPr/>
        </p:nvSpPr>
        <p:spPr>
          <a:xfrm>
            <a:off x="1831327" y="2754739"/>
            <a:ext cx="94913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HybridPL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通过奇偶校验记录更新除 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XOR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外的奇偶校验块，这样只需将奇偶校验差值延迟存储到记录设备中，以更新奇偶校验块。因此，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HybridPL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既不读取旧的奇偶校验块，也不检索未改变的数据块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5BDE231E-41F0-BD7F-B722-5DE070D01B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338"/>
          <a:stretch/>
        </p:blipFill>
        <p:spPr>
          <a:xfrm>
            <a:off x="7562252" y="1202979"/>
            <a:ext cx="4629748" cy="586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1175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梯形 2">
            <a:extLst>
              <a:ext uri="{FF2B5EF4-FFF2-40B4-BE49-F238E27FC236}">
                <a16:creationId xmlns:a16="http://schemas.microsoft.com/office/drawing/2014/main" id="{A74F6466-56A2-25B7-0623-32D74C2F908B}"/>
              </a:ext>
            </a:extLst>
          </p:cNvPr>
          <p:cNvSpPr/>
          <p:nvPr/>
        </p:nvSpPr>
        <p:spPr>
          <a:xfrm rot="5400000">
            <a:off x="1349179" y="662846"/>
            <a:ext cx="2375427" cy="5073785"/>
          </a:xfrm>
          <a:prstGeom prst="trapezoid">
            <a:avLst>
              <a:gd name="adj" fmla="val 17865"/>
            </a:avLst>
          </a:prstGeom>
          <a:solidFill>
            <a:schemeClr val="bg1">
              <a:lumMod val="8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3558540" y="2053353"/>
            <a:ext cx="8633460" cy="2291927"/>
            <a:chOff x="4204" y="2365"/>
            <a:chExt cx="10197" cy="2707"/>
          </a:xfrm>
        </p:grpSpPr>
        <p:sp>
          <p:nvSpPr>
            <p:cNvPr id="25" name="梯形 24"/>
            <p:cNvSpPr/>
            <p:nvPr/>
          </p:nvSpPr>
          <p:spPr>
            <a:xfrm rot="16200000">
              <a:off x="8795" y="-533"/>
              <a:ext cx="2707" cy="8504"/>
            </a:xfrm>
            <a:prstGeom prst="trapezoid">
              <a:avLst>
                <a:gd name="adj" fmla="val 16935"/>
              </a:avLst>
            </a:prstGeom>
            <a:solidFill>
              <a:srgbClr val="1C5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7" name="文本框 2"/>
            <p:cNvSpPr txBox="1"/>
            <p:nvPr/>
          </p:nvSpPr>
          <p:spPr>
            <a:xfrm>
              <a:off x="4204" y="3177"/>
              <a:ext cx="1031" cy="1063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>
              <a:defPPr>
                <a:defRPr lang="en-US"/>
              </a:defPPr>
              <a:lvl1pPr marL="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1C50A2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rPr>
                <a:t>Part</a:t>
              </a:r>
              <a:r>
                <a:rPr lang="en-US" altLang="zh-CN" sz="5400" b="1" dirty="0">
                  <a:solidFill>
                    <a:srgbClr val="1C50A2"/>
                  </a:solidFill>
                  <a:latin typeface="Arial" panose="020B0604020202020204"/>
                  <a:ea typeface="微软雅黑" panose="020B0503020204020204" pitchFamily="34" charset="-122"/>
                </a:rPr>
                <a:t>4</a:t>
              </a:r>
              <a:endParaRPr kumimoji="0" lang="zh-CN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1C50A2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6640" y="3321"/>
              <a:ext cx="4805" cy="736"/>
            </a:xfrm>
            <a:prstGeom prst="rect">
              <a:avLst/>
            </a:prstGeom>
          </p:spPr>
          <p:txBody>
            <a:bodyPr wrap="square" lIns="68580" tIns="34290" rIns="68580" bIns="34290">
              <a:spAutoFit/>
            </a:bodyPr>
            <a:lstStyle>
              <a:defPPr>
                <a:defRPr lang="en-US"/>
              </a:defPPr>
              <a:lvl1pPr marL="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3600" b="1" dirty="0" err="1">
                  <a:solidFill>
                    <a:prstClr val="white"/>
                  </a:solidFill>
                  <a:latin typeface="Arial" panose="020B0604020202020204"/>
                  <a:ea typeface="微软雅黑" panose="020B0503020204020204" pitchFamily="34" charset="-122"/>
                </a:rPr>
                <a:t>LogECMem</a:t>
              </a:r>
              <a:r>
                <a:rPr lang="zh-CN" altLang="en-US" sz="3600" b="1" dirty="0">
                  <a:solidFill>
                    <a:prstClr val="white"/>
                  </a:solidFill>
                  <a:latin typeface="Arial" panose="020B0604020202020204"/>
                  <a:ea typeface="微软雅黑" panose="020B0503020204020204" pitchFamily="34" charset="-122"/>
                </a:rPr>
                <a:t>的设计</a:t>
              </a:r>
              <a:endPara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83" y="2416995"/>
            <a:ext cx="2361101" cy="194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8258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03084" y="87252"/>
            <a:ext cx="670385" cy="604428"/>
            <a:chOff x="5424755" y="1340768"/>
            <a:chExt cx="670560" cy="604586"/>
          </a:xfrm>
        </p:grpSpPr>
        <p:grpSp>
          <p:nvGrpSpPr>
            <p:cNvPr id="9" name="组合 8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11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16" tIns="45708" rIns="91416" bIns="45708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2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16" tIns="45708" rIns="91416" bIns="45708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10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91416" tIns="45708" rIns="91416" bIns="45708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3" name="文本框 9"/>
          <p:cNvSpPr txBox="1"/>
          <p:nvPr/>
        </p:nvSpPr>
        <p:spPr>
          <a:xfrm>
            <a:off x="1020088" y="206003"/>
            <a:ext cx="2403786" cy="346228"/>
          </a:xfrm>
          <a:prstGeom prst="rect">
            <a:avLst/>
          </a:prstGeom>
          <a:noFill/>
        </p:spPr>
        <p:txBody>
          <a:bodyPr wrap="square" lIns="68561" tIns="34280" rIns="68561" bIns="3428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/>
            <a:r>
              <a:rPr lang="en-US" altLang="zh-CN" dirty="0" err="1">
                <a:solidFill>
                  <a:srgbClr val="414455"/>
                </a:solidFill>
                <a:latin typeface="微软雅黑" panose="020B0503020204020204" pitchFamily="34" charset="-122"/>
              </a:rPr>
              <a:t>LogECMem</a:t>
            </a:r>
            <a:r>
              <a:rPr lang="zh-CN" altLang="en-US" dirty="0">
                <a:solidFill>
                  <a:srgbClr val="414455"/>
                </a:solidFill>
                <a:latin typeface="微软雅黑" panose="020B0503020204020204" pitchFamily="34" charset="-122"/>
              </a:rPr>
              <a:t>的设计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1092078" y="565948"/>
            <a:ext cx="9721436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10986798" y="357972"/>
            <a:ext cx="258652" cy="233204"/>
            <a:chOff x="3720691" y="2824413"/>
            <a:chExt cx="1341120" cy="1209172"/>
          </a:xfrm>
          <a:solidFill>
            <a:srgbClr val="1C50A2"/>
          </a:solidFill>
        </p:grpSpPr>
        <p:sp>
          <p:nvSpPr>
            <p:cNvPr id="7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pFill/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16" tIns="45708" rIns="91416" bIns="45708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8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pFill/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16" tIns="45708" rIns="91416" bIns="45708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sp>
        <p:nvSpPr>
          <p:cNvPr id="6" name="Freeform 126"/>
          <p:cNvSpPr>
            <a:spLocks noChangeAspect="1" noEditPoints="1"/>
          </p:cNvSpPr>
          <p:nvPr/>
        </p:nvSpPr>
        <p:spPr bwMode="auto">
          <a:xfrm>
            <a:off x="507181" y="248242"/>
            <a:ext cx="267832" cy="335140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rgbClr val="1C50A2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7E030C8-A61F-BD11-AF90-17C8B3D90D73}"/>
              </a:ext>
            </a:extLst>
          </p:cNvPr>
          <p:cNvSpPr txBox="1"/>
          <p:nvPr/>
        </p:nvSpPr>
        <p:spPr>
          <a:xfrm>
            <a:off x="330859" y="1202979"/>
            <a:ext cx="10181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2060"/>
                </a:solidFill>
              </a:rPr>
              <a:t>写入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8954904-C019-E95A-DB1B-690551DBE33B}"/>
              </a:ext>
            </a:extLst>
          </p:cNvPr>
          <p:cNvSpPr txBox="1"/>
          <p:nvPr/>
        </p:nvSpPr>
        <p:spPr>
          <a:xfrm>
            <a:off x="1207132" y="1787754"/>
            <a:ext cx="99050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代理首先通过对象的密钥选择一个 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DRAM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节点来存储该对象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F6D6582-5E14-3E4E-B968-4E55C09DAF8A}"/>
              </a:ext>
            </a:extLst>
          </p:cNvPr>
          <p:cNvSpPr txBox="1"/>
          <p:nvPr/>
        </p:nvSpPr>
        <p:spPr>
          <a:xfrm>
            <a:off x="1207133" y="2249419"/>
            <a:ext cx="9905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当存满 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个数据块后将其编码为 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个奇偶校验块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1FC08CE-E24A-7010-79F8-67ACB302C1E6}"/>
              </a:ext>
            </a:extLst>
          </p:cNvPr>
          <p:cNvSpPr txBox="1"/>
          <p:nvPr/>
        </p:nvSpPr>
        <p:spPr>
          <a:xfrm>
            <a:off x="1207133" y="2711084"/>
            <a:ext cx="9905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代理通过一个条带 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ID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将同一条带的 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个数据块和 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个校验块组织起来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EF09BA8-78BA-2BED-95A6-237CE92E4361}"/>
              </a:ext>
            </a:extLst>
          </p:cNvPr>
          <p:cNvSpPr txBox="1"/>
          <p:nvPr/>
        </p:nvSpPr>
        <p:spPr>
          <a:xfrm>
            <a:off x="1207130" y="3172749"/>
            <a:ext cx="104217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4.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将 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XOR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校验块分配给一个 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DRAM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节点，其他校验块分配给不同的日志节点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6C8D113C-C15D-9495-D83A-069CDADF1B30}"/>
              </a:ext>
            </a:extLst>
          </p:cNvPr>
          <p:cNvSpPr txBox="1"/>
          <p:nvPr/>
        </p:nvSpPr>
        <p:spPr>
          <a:xfrm>
            <a:off x="1207130" y="3634414"/>
            <a:ext cx="104217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键值索引的元素由条带 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ID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、条带内数据块的序列号、偏移量和长度组成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C722F97E-8A98-6E8B-9594-74302782109A}"/>
              </a:ext>
            </a:extLst>
          </p:cNvPr>
          <p:cNvSpPr txBox="1"/>
          <p:nvPr/>
        </p:nvSpPr>
        <p:spPr>
          <a:xfrm>
            <a:off x="330858" y="4320553"/>
            <a:ext cx="10181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2060"/>
                </a:solidFill>
              </a:rPr>
              <a:t>读取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CB6CDF43-BE7A-E176-0934-407B779C7C10}"/>
              </a:ext>
            </a:extLst>
          </p:cNvPr>
          <p:cNvSpPr txBox="1"/>
          <p:nvPr/>
        </p:nvSpPr>
        <p:spPr>
          <a:xfrm>
            <a:off x="1207132" y="4905328"/>
            <a:ext cx="99050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为了读取一个现有的对象，代理会选择 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DRAM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节点，并通过对象的键从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LogECMem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中检索它</a:t>
            </a:r>
          </a:p>
        </p:txBody>
      </p:sp>
    </p:spTree>
    <p:extLst>
      <p:ext uri="{BB962C8B-B14F-4D97-AF65-F5344CB8AC3E}">
        <p14:creationId xmlns:p14="http://schemas.microsoft.com/office/powerpoint/2010/main" val="8007264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03084" y="87252"/>
            <a:ext cx="670385" cy="604428"/>
            <a:chOff x="5424755" y="1340768"/>
            <a:chExt cx="670560" cy="604586"/>
          </a:xfrm>
        </p:grpSpPr>
        <p:grpSp>
          <p:nvGrpSpPr>
            <p:cNvPr id="9" name="组合 8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11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16" tIns="45708" rIns="91416" bIns="45708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2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16" tIns="45708" rIns="91416" bIns="45708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10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91416" tIns="45708" rIns="91416" bIns="45708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3" name="文本框 9"/>
          <p:cNvSpPr txBox="1"/>
          <p:nvPr/>
        </p:nvSpPr>
        <p:spPr>
          <a:xfrm>
            <a:off x="1020088" y="206003"/>
            <a:ext cx="2403786" cy="346228"/>
          </a:xfrm>
          <a:prstGeom prst="rect">
            <a:avLst/>
          </a:prstGeom>
          <a:noFill/>
        </p:spPr>
        <p:txBody>
          <a:bodyPr wrap="square" lIns="68561" tIns="34280" rIns="68561" bIns="3428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/>
            <a:r>
              <a:rPr lang="en-US" altLang="zh-CN" dirty="0" err="1">
                <a:solidFill>
                  <a:srgbClr val="414455"/>
                </a:solidFill>
                <a:latin typeface="微软雅黑" panose="020B0503020204020204" pitchFamily="34" charset="-122"/>
              </a:rPr>
              <a:t>LogECMem</a:t>
            </a:r>
            <a:r>
              <a:rPr lang="zh-CN" altLang="en-US" dirty="0">
                <a:solidFill>
                  <a:srgbClr val="414455"/>
                </a:solidFill>
                <a:latin typeface="微软雅黑" panose="020B0503020204020204" pitchFamily="34" charset="-122"/>
              </a:rPr>
              <a:t>的设计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1092078" y="565948"/>
            <a:ext cx="9721436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10986798" y="357972"/>
            <a:ext cx="258652" cy="233204"/>
            <a:chOff x="3720691" y="2824413"/>
            <a:chExt cx="1341120" cy="1209172"/>
          </a:xfrm>
          <a:solidFill>
            <a:srgbClr val="1C50A2"/>
          </a:solidFill>
        </p:grpSpPr>
        <p:sp>
          <p:nvSpPr>
            <p:cNvPr id="7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pFill/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16" tIns="45708" rIns="91416" bIns="45708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8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pFill/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16" tIns="45708" rIns="91416" bIns="45708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sp>
        <p:nvSpPr>
          <p:cNvPr id="6" name="Freeform 126"/>
          <p:cNvSpPr>
            <a:spLocks noChangeAspect="1" noEditPoints="1"/>
          </p:cNvSpPr>
          <p:nvPr/>
        </p:nvSpPr>
        <p:spPr bwMode="auto">
          <a:xfrm>
            <a:off x="507181" y="248242"/>
            <a:ext cx="267832" cy="335140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rgbClr val="1C50A2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7E030C8-A61F-BD11-AF90-17C8B3D90D73}"/>
              </a:ext>
            </a:extLst>
          </p:cNvPr>
          <p:cNvSpPr txBox="1"/>
          <p:nvPr/>
        </p:nvSpPr>
        <p:spPr>
          <a:xfrm>
            <a:off x="330859" y="1202979"/>
            <a:ext cx="18300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2060"/>
                </a:solidFill>
              </a:rPr>
              <a:t>降级读取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8954904-C019-E95A-DB1B-690551DBE33B}"/>
              </a:ext>
            </a:extLst>
          </p:cNvPr>
          <p:cNvSpPr txBox="1"/>
          <p:nvPr/>
        </p:nvSpPr>
        <p:spPr>
          <a:xfrm>
            <a:off x="1207132" y="1787754"/>
            <a:ext cx="10071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首先查找对象索引获取条带 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ID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、条带内数据块的序列号、偏移量和长度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F6D6582-5E14-3E4E-B968-4E55C09DAF8A}"/>
              </a:ext>
            </a:extLst>
          </p:cNvPr>
          <p:cNvSpPr txBox="1"/>
          <p:nvPr/>
        </p:nvSpPr>
        <p:spPr>
          <a:xfrm>
            <a:off x="1207133" y="2249419"/>
            <a:ext cx="10071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通过 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ID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收集该条带数据块中包含的所有对象，重建 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k-1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个可用的数据块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1FC08CE-E24A-7010-79F8-67ACB302C1E6}"/>
              </a:ext>
            </a:extLst>
          </p:cNvPr>
          <p:cNvSpPr txBox="1"/>
          <p:nvPr/>
        </p:nvSpPr>
        <p:spPr>
          <a:xfrm>
            <a:off x="1207133" y="2711084"/>
            <a:ext cx="9905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使用 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k-1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个可用的数据块和一个 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XOR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校验块解码出不可用的数据块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EF09BA8-78BA-2BED-95A6-237CE92E4361}"/>
              </a:ext>
            </a:extLst>
          </p:cNvPr>
          <p:cNvSpPr txBox="1"/>
          <p:nvPr/>
        </p:nvSpPr>
        <p:spPr>
          <a:xfrm>
            <a:off x="1207130" y="3172749"/>
            <a:ext cx="104217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4.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通过偏移量和长度从解码的数据块中重新获取对象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C722F97E-8A98-6E8B-9594-74302782109A}"/>
              </a:ext>
            </a:extLst>
          </p:cNvPr>
          <p:cNvSpPr txBox="1"/>
          <p:nvPr/>
        </p:nvSpPr>
        <p:spPr>
          <a:xfrm>
            <a:off x="330858" y="4320553"/>
            <a:ext cx="10181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2060"/>
                </a:solidFill>
              </a:rPr>
              <a:t>删除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CB6CDF43-BE7A-E176-0934-407B779C7C10}"/>
              </a:ext>
            </a:extLst>
          </p:cNvPr>
          <p:cNvSpPr txBox="1"/>
          <p:nvPr/>
        </p:nvSpPr>
        <p:spPr>
          <a:xfrm>
            <a:off x="1207132" y="4905328"/>
            <a:ext cx="99050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代理可以像删除请求一样直接将对象的值更新为零字节，但是需要部署垃圾收集方法来回收这些零字节空间</a:t>
            </a:r>
          </a:p>
        </p:txBody>
      </p:sp>
    </p:spTree>
    <p:extLst>
      <p:ext uri="{BB962C8B-B14F-4D97-AF65-F5344CB8AC3E}">
        <p14:creationId xmlns:p14="http://schemas.microsoft.com/office/powerpoint/2010/main" val="25877395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03084" y="87252"/>
            <a:ext cx="670385" cy="604428"/>
            <a:chOff x="5424755" y="1340768"/>
            <a:chExt cx="670560" cy="604586"/>
          </a:xfrm>
        </p:grpSpPr>
        <p:grpSp>
          <p:nvGrpSpPr>
            <p:cNvPr id="9" name="组合 8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11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16" tIns="45708" rIns="91416" bIns="45708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2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16" tIns="45708" rIns="91416" bIns="45708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10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91416" tIns="45708" rIns="91416" bIns="45708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3" name="文本框 9"/>
          <p:cNvSpPr txBox="1"/>
          <p:nvPr/>
        </p:nvSpPr>
        <p:spPr>
          <a:xfrm>
            <a:off x="1020088" y="206003"/>
            <a:ext cx="2403786" cy="346228"/>
          </a:xfrm>
          <a:prstGeom prst="rect">
            <a:avLst/>
          </a:prstGeom>
          <a:noFill/>
        </p:spPr>
        <p:txBody>
          <a:bodyPr wrap="square" lIns="68561" tIns="34280" rIns="68561" bIns="3428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/>
            <a:r>
              <a:rPr lang="en-US" altLang="zh-CN" dirty="0" err="1">
                <a:solidFill>
                  <a:srgbClr val="414455"/>
                </a:solidFill>
                <a:latin typeface="微软雅黑" panose="020B0503020204020204" pitchFamily="34" charset="-122"/>
              </a:rPr>
              <a:t>LogECMem</a:t>
            </a:r>
            <a:r>
              <a:rPr lang="zh-CN" altLang="en-US" dirty="0">
                <a:solidFill>
                  <a:srgbClr val="414455"/>
                </a:solidFill>
                <a:latin typeface="微软雅黑" panose="020B0503020204020204" pitchFamily="34" charset="-122"/>
              </a:rPr>
              <a:t>的设计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1092078" y="565948"/>
            <a:ext cx="9721436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10986798" y="357972"/>
            <a:ext cx="258652" cy="233204"/>
            <a:chOff x="3720691" y="2824413"/>
            <a:chExt cx="1341120" cy="1209172"/>
          </a:xfrm>
          <a:solidFill>
            <a:srgbClr val="1C50A2"/>
          </a:solidFill>
        </p:grpSpPr>
        <p:sp>
          <p:nvSpPr>
            <p:cNvPr id="7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pFill/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16" tIns="45708" rIns="91416" bIns="45708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8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pFill/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16" tIns="45708" rIns="91416" bIns="45708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sp>
        <p:nvSpPr>
          <p:cNvPr id="6" name="Freeform 126"/>
          <p:cNvSpPr>
            <a:spLocks noChangeAspect="1" noEditPoints="1"/>
          </p:cNvSpPr>
          <p:nvPr/>
        </p:nvSpPr>
        <p:spPr bwMode="auto">
          <a:xfrm>
            <a:off x="507181" y="248242"/>
            <a:ext cx="267832" cy="335140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rgbClr val="1C50A2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7E030C8-A61F-BD11-AF90-17C8B3D90D73}"/>
              </a:ext>
            </a:extLst>
          </p:cNvPr>
          <p:cNvSpPr txBox="1"/>
          <p:nvPr/>
        </p:nvSpPr>
        <p:spPr>
          <a:xfrm>
            <a:off x="330859" y="1202979"/>
            <a:ext cx="18300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2060"/>
                </a:solidFill>
              </a:rPr>
              <a:t>更新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8954904-C019-E95A-DB1B-690551DBE33B}"/>
              </a:ext>
            </a:extLst>
          </p:cNvPr>
          <p:cNvSpPr txBox="1"/>
          <p:nvPr/>
        </p:nvSpPr>
        <p:spPr>
          <a:xfrm>
            <a:off x="1207132" y="1787754"/>
            <a:ext cx="10071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代理从对象索引中获得对象的条带 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ID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、序列号、偏移量和长度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F6D6582-5E14-3E4E-B968-4E55C09DAF8A}"/>
              </a:ext>
            </a:extLst>
          </p:cNvPr>
          <p:cNvSpPr txBox="1"/>
          <p:nvPr/>
        </p:nvSpPr>
        <p:spPr>
          <a:xfrm>
            <a:off x="1207133" y="2249419"/>
            <a:ext cx="10071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通过读取操作检索对象的旧值和条带的 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XOR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校验块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01FC08CE-E24A-7010-79F8-67ACB302C1E6}"/>
                  </a:ext>
                </a:extLst>
              </p:cNvPr>
              <p:cNvSpPr txBox="1"/>
              <p:nvPr/>
            </p:nvSpPr>
            <p:spPr>
              <a:xfrm>
                <a:off x="1207133" y="2711084"/>
                <a:ext cx="99050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3. </a:t>
                </a:r>
                <a:r>
                  <a:rPr lang="zh-CN" altLang="en-US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从新旧数据块中计算出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𝑫𝒆𝒍𝒕𝒂</m:t>
                    </m:r>
                  </m:oMath>
                </a14:m>
                <a:r>
                  <a:rPr lang="zh-CN" altLang="en-US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，进而计算出 </a:t>
                </a:r>
                <a:r>
                  <a:rPr lang="en-US" altLang="zh-CN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XOR </a:t>
                </a:r>
                <a:r>
                  <a:rPr lang="zh-CN" altLang="en-US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块的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𝑷𝒂𝒓𝒊𝒕𝒚</m:t>
                    </m:r>
                    <m:r>
                      <a:rPr lang="en-US" altLang="zh-CN" sz="24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𝒅𝒆𝒍𝒕𝒂</m:t>
                    </m:r>
                  </m:oMath>
                </a14:m>
                <a:r>
                  <a:rPr lang="zh-CN" altLang="en-US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01FC08CE-E24A-7010-79F8-67ACB302C1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7133" y="2711084"/>
                <a:ext cx="9905082" cy="461665"/>
              </a:xfrm>
              <a:prstGeom prst="rect">
                <a:avLst/>
              </a:prstGeom>
              <a:blipFill>
                <a:blip r:embed="rId2"/>
                <a:stretch>
                  <a:fillRect l="-923" t="-12000" b="-3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4EF09BA8-78BA-2BED-95A6-237CE92E4361}"/>
                  </a:ext>
                </a:extLst>
              </p:cNvPr>
              <p:cNvSpPr txBox="1"/>
              <p:nvPr/>
            </p:nvSpPr>
            <p:spPr>
              <a:xfrm>
                <a:off x="1207130" y="3172749"/>
                <a:ext cx="104217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4. </a:t>
                </a:r>
                <a:r>
                  <a:rPr lang="zh-CN" altLang="en-US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结合旧的 </a:t>
                </a:r>
                <a:r>
                  <a:rPr lang="en-US" altLang="zh-CN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XOR </a:t>
                </a:r>
                <a:r>
                  <a:rPr lang="zh-CN" altLang="en-US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校验块和对应的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𝑷𝒂𝒓𝒊𝒕𝒚</m:t>
                    </m:r>
                    <m:r>
                      <a:rPr lang="en-US" altLang="zh-CN" sz="2400" b="1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1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𝒅𝒆𝒍𝒕𝒂</m:t>
                    </m:r>
                  </m:oMath>
                </a14:m>
                <a:r>
                  <a:rPr lang="zh-CN" altLang="en-US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计算出新的 </a:t>
                </a:r>
                <a:r>
                  <a:rPr lang="en-US" altLang="zh-CN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XOR </a:t>
                </a:r>
                <a:r>
                  <a:rPr lang="zh-CN" altLang="en-US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校验块</a:t>
                </a: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4EF09BA8-78BA-2BED-95A6-237CE92E43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7130" y="3172749"/>
                <a:ext cx="10421741" cy="461665"/>
              </a:xfrm>
              <a:prstGeom prst="rect">
                <a:avLst/>
              </a:prstGeom>
              <a:blipFill>
                <a:blip r:embed="rId3"/>
                <a:stretch>
                  <a:fillRect l="-877" t="-11842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1E63C925-E1D6-A870-718C-DFE03EF8988C}"/>
              </a:ext>
            </a:extLst>
          </p:cNvPr>
          <p:cNvSpPr txBox="1"/>
          <p:nvPr/>
        </p:nvSpPr>
        <p:spPr>
          <a:xfrm>
            <a:off x="1207130" y="3634414"/>
            <a:ext cx="104217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5.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将新的对象和新的 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XOR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校验块写入 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DRAM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节点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EEA075AF-E7E4-0A19-D825-EFE10C9C672D}"/>
                  </a:ext>
                </a:extLst>
              </p:cNvPr>
              <p:cNvSpPr txBox="1"/>
              <p:nvPr/>
            </p:nvSpPr>
            <p:spPr>
              <a:xfrm>
                <a:off x="1207129" y="4096079"/>
                <a:ext cx="104217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6. </a:t>
                </a:r>
                <a:r>
                  <a:rPr lang="zh-CN" altLang="en-US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将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𝑫𝒆𝒍𝒕𝒂</m:t>
                    </m:r>
                  </m:oMath>
                </a14:m>
                <a:r>
                  <a:rPr lang="zh-CN" altLang="en-US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和系数发送给每个日志节点，计算出相应的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𝑷𝒂𝒓𝒊𝒕𝒚</m:t>
                    </m:r>
                    <m:r>
                      <a:rPr lang="en-US" altLang="zh-CN" sz="2400" b="1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1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𝒅𝒆𝒍𝒕𝒂</m:t>
                    </m:r>
                  </m:oMath>
                </a14:m>
                <a:r>
                  <a:rPr lang="zh-CN" altLang="en-US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EEA075AF-E7E4-0A19-D825-EFE10C9C67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7129" y="4096079"/>
                <a:ext cx="10421741" cy="461665"/>
              </a:xfrm>
              <a:prstGeom prst="rect">
                <a:avLst/>
              </a:prstGeom>
              <a:blipFill>
                <a:blip r:embed="rId4"/>
                <a:stretch>
                  <a:fillRect l="-877" t="-11842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>
            <a:extLst>
              <a:ext uri="{FF2B5EF4-FFF2-40B4-BE49-F238E27FC236}">
                <a16:creationId xmlns:a16="http://schemas.microsoft.com/office/drawing/2014/main" id="{F126FB0A-BD0B-14E8-0637-B05712DD31D0}"/>
              </a:ext>
            </a:extLst>
          </p:cNvPr>
          <p:cNvSpPr txBox="1"/>
          <p:nvPr/>
        </p:nvSpPr>
        <p:spPr>
          <a:xfrm>
            <a:off x="330858" y="4557744"/>
            <a:ext cx="49095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2060"/>
                </a:solidFill>
              </a:rPr>
              <a:t>基于合并的缓冲区记录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E07C691F-E582-E142-1DC2-0556C9C89AD0}"/>
                  </a:ext>
                </a:extLst>
              </p:cNvPr>
              <p:cNvSpPr txBox="1"/>
              <p:nvPr/>
            </p:nvSpPr>
            <p:spPr>
              <a:xfrm>
                <a:off x="1207130" y="5142519"/>
                <a:ext cx="973812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每个日志节点的缓冲区中经常有多个相同条带的奇偶校验数据，结合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𝑷𝒂𝒓𝒊𝒕𝒚</m:t>
                    </m:r>
                    <m:r>
                      <a:rPr lang="en-US" altLang="zh-CN" sz="24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𝒅𝒆𝒍𝒕𝒂</m:t>
                    </m:r>
                  </m:oMath>
                </a14:m>
                <a:r>
                  <a:rPr lang="zh-CN" altLang="en-US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的第二个属性，</a:t>
                </a:r>
                <a:r>
                  <a:rPr lang="en-US" altLang="zh-CN" sz="24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LogECMem</a:t>
                </a:r>
                <a:r>
                  <a:rPr lang="en-US" altLang="zh-CN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zh-CN" altLang="en-US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合并多个奇偶校验记录，达到日志节点更新期间减少磁盘 </a:t>
                </a:r>
                <a:r>
                  <a:rPr lang="en-US" altLang="zh-CN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IO </a:t>
                </a:r>
                <a:r>
                  <a:rPr lang="zh-CN" altLang="en-US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的效果</a:t>
                </a: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E07C691F-E582-E142-1DC2-0556C9C89A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7130" y="5142519"/>
                <a:ext cx="9738128" cy="1200329"/>
              </a:xfrm>
              <a:prstGeom prst="rect">
                <a:avLst/>
              </a:prstGeom>
              <a:blipFill>
                <a:blip r:embed="rId5"/>
                <a:stretch>
                  <a:fillRect l="-939" t="-4592" r="-376" b="-112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0624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160208" y="838200"/>
            <a:ext cx="1527480" cy="1527480"/>
            <a:chOff x="1602769" y="143838"/>
            <a:chExt cx="1331936" cy="1331936"/>
          </a:xfrm>
        </p:grpSpPr>
        <p:sp>
          <p:nvSpPr>
            <p:cNvPr id="37" name="椭圆 36"/>
            <p:cNvSpPr/>
            <p:nvPr/>
          </p:nvSpPr>
          <p:spPr>
            <a:xfrm>
              <a:off x="1602769" y="143838"/>
              <a:ext cx="1331936" cy="1331936"/>
            </a:xfrm>
            <a:prstGeom prst="ellipse">
              <a:avLst/>
            </a:prstGeom>
            <a:solidFill>
              <a:srgbClr val="1C50A2"/>
            </a:solidFill>
            <a:ln w="165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8" name="TextBox 145"/>
            <p:cNvSpPr txBox="1"/>
            <p:nvPr/>
          </p:nvSpPr>
          <p:spPr>
            <a:xfrm>
              <a:off x="1727996" y="465437"/>
              <a:ext cx="118931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目录</a:t>
              </a:r>
            </a:p>
          </p:txBody>
        </p:sp>
        <p:sp>
          <p:nvSpPr>
            <p:cNvPr id="39" name="TextBox 146"/>
            <p:cNvSpPr txBox="1"/>
            <p:nvPr/>
          </p:nvSpPr>
          <p:spPr>
            <a:xfrm>
              <a:off x="1638153" y="937949"/>
              <a:ext cx="1263808" cy="3039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CONTENTS</a:t>
              </a:r>
              <a:endPara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4" name="Freeform 5"/>
          <p:cNvSpPr/>
          <p:nvPr/>
        </p:nvSpPr>
        <p:spPr bwMode="auto">
          <a:xfrm>
            <a:off x="0" y="3231393"/>
            <a:ext cx="12182603" cy="1446240"/>
          </a:xfrm>
          <a:custGeom>
            <a:avLst/>
            <a:gdLst>
              <a:gd name="T0" fmla="*/ 0 w 2601"/>
              <a:gd name="T1" fmla="*/ 139 h 306"/>
              <a:gd name="T2" fmla="*/ 647 w 2601"/>
              <a:gd name="T3" fmla="*/ 304 h 306"/>
              <a:gd name="T4" fmla="*/ 1863 w 2601"/>
              <a:gd name="T5" fmla="*/ 11 h 306"/>
              <a:gd name="T6" fmla="*/ 2601 w 2601"/>
              <a:gd name="T7" fmla="*/ 259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01" h="306">
                <a:moveTo>
                  <a:pt x="0" y="139"/>
                </a:moveTo>
                <a:cubicBezTo>
                  <a:pt x="0" y="139"/>
                  <a:pt x="179" y="301"/>
                  <a:pt x="647" y="304"/>
                </a:cubicBezTo>
                <a:cubicBezTo>
                  <a:pt x="1090" y="306"/>
                  <a:pt x="1474" y="0"/>
                  <a:pt x="1863" y="11"/>
                </a:cubicBezTo>
                <a:cubicBezTo>
                  <a:pt x="2253" y="21"/>
                  <a:pt x="2601" y="259"/>
                  <a:pt x="2601" y="259"/>
                </a:cubicBezTo>
              </a:path>
            </a:pathLst>
          </a:custGeom>
          <a:noFill/>
          <a:ln w="22225" cap="flat">
            <a:solidFill>
              <a:srgbClr val="1C50A2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>
            <a:defPPr>
              <a:defRPr lang="en-US"/>
            </a:defPPr>
            <a:lvl1pPr marL="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342240" y="5085878"/>
            <a:ext cx="2483028" cy="646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defTabSz="342900">
              <a:spcBef>
                <a:spcPct val="0"/>
              </a:spcBef>
              <a:buNone/>
              <a:defRPr/>
            </a:pPr>
            <a:r>
              <a:rPr lang="zh-CN" altLang="en-US" sz="1800" b="1" dirty="0">
                <a:solidFill>
                  <a:srgbClr val="1C50A2"/>
                </a:solidFill>
                <a:sym typeface="微软雅黑" panose="020B0503020204020204" pitchFamily="34" charset="-122"/>
              </a:rPr>
              <a:t>论文工作介绍</a:t>
            </a:r>
          </a:p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1C50A2"/>
              </a:solidFill>
              <a:effectLst/>
              <a:uLnTx/>
              <a:uFillTx/>
              <a:sym typeface="微软雅黑" panose="020B0503020204020204" pitchFamily="34" charset="-122"/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6921753" y="2247444"/>
            <a:ext cx="2200526" cy="369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lvl="0" algn="ctr" defTabSz="342900">
              <a:spcBef>
                <a:spcPct val="0"/>
              </a:spcBef>
              <a:buNone/>
              <a:defRPr/>
            </a:pPr>
            <a:r>
              <a:rPr lang="en-US" altLang="zh-CN" sz="1800" b="1" dirty="0" err="1">
                <a:solidFill>
                  <a:srgbClr val="1C50A2"/>
                </a:solidFill>
                <a:sym typeface="微软雅黑" panose="020B0503020204020204" pitchFamily="34" charset="-122"/>
              </a:rPr>
              <a:t>LogECMem</a:t>
            </a:r>
            <a:r>
              <a:rPr lang="zh-CN" altLang="en-US" sz="1800" b="1" dirty="0">
                <a:solidFill>
                  <a:srgbClr val="1C50A2"/>
                </a:solidFill>
                <a:sym typeface="微软雅黑" panose="020B0503020204020204" pitchFamily="34" charset="-122"/>
              </a:rPr>
              <a:t>的设计</a:t>
            </a: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2687687" y="3368485"/>
            <a:ext cx="2067387" cy="369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800" b="1" dirty="0">
                <a:solidFill>
                  <a:srgbClr val="1C50A2"/>
                </a:solidFill>
                <a:sym typeface="微软雅黑" panose="020B0503020204020204" pitchFamily="34" charset="-122"/>
              </a:rPr>
              <a:t>背景介绍和调研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1C50A2"/>
              </a:solidFill>
              <a:effectLst/>
              <a:uLnTx/>
              <a:uFillTx/>
              <a:sym typeface="微软雅黑" panose="020B0503020204020204" pitchFamily="34" charset="-122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4498661" y="4589623"/>
            <a:ext cx="2698689" cy="369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lvl="0" algn="ctr" defTabSz="342900">
              <a:spcBef>
                <a:spcPct val="0"/>
              </a:spcBef>
              <a:buNone/>
              <a:defRPr/>
            </a:pPr>
            <a:r>
              <a:rPr lang="en-US" altLang="zh-CN" sz="1800" b="1" dirty="0" err="1">
                <a:solidFill>
                  <a:srgbClr val="1C50A2"/>
                </a:solidFill>
                <a:sym typeface="微软雅黑" panose="020B0503020204020204" pitchFamily="34" charset="-122"/>
              </a:rPr>
              <a:t>HybridPL</a:t>
            </a:r>
            <a:r>
              <a:rPr lang="zh-CN" altLang="en-US" sz="1800" b="1" dirty="0">
                <a:solidFill>
                  <a:srgbClr val="1C50A2"/>
                </a:solidFill>
                <a:sym typeface="微软雅黑" panose="020B0503020204020204" pitchFamily="34" charset="-122"/>
              </a:rPr>
              <a:t>架构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1084045" y="3889775"/>
            <a:ext cx="999420" cy="1001113"/>
            <a:chOff x="3437020" y="1033173"/>
            <a:chExt cx="863676" cy="865577"/>
          </a:xfrm>
        </p:grpSpPr>
        <p:sp>
          <p:nvSpPr>
            <p:cNvPr id="35" name="椭圆 34"/>
            <p:cNvSpPr>
              <a:spLocks noChangeArrowheads="1"/>
            </p:cNvSpPr>
            <p:nvPr/>
          </p:nvSpPr>
          <p:spPr bwMode="auto">
            <a:xfrm>
              <a:off x="3437020" y="1033173"/>
              <a:ext cx="863676" cy="865577"/>
            </a:xfrm>
            <a:prstGeom prst="ellipse">
              <a:avLst/>
            </a:prstGeom>
            <a:solidFill>
              <a:srgbClr val="1C50A2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3429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endParaRPr>
            </a:p>
          </p:txBody>
        </p:sp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2" cstate="screen">
              <a:biLevel thresh="2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677061" y="1269490"/>
              <a:ext cx="383594" cy="392941"/>
            </a:xfrm>
            <a:prstGeom prst="rect">
              <a:avLst/>
            </a:prstGeom>
          </p:spPr>
        </p:pic>
      </p:grp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9032864" y="4355212"/>
            <a:ext cx="2650452" cy="369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lvl="0" algn="ctr" defTabSz="342900">
              <a:spcBef>
                <a:spcPct val="0"/>
              </a:spcBef>
              <a:buNone/>
              <a:defRPr/>
            </a:pPr>
            <a:r>
              <a:rPr lang="zh-CN" altLang="en-US" sz="1800" b="1" dirty="0">
                <a:solidFill>
                  <a:srgbClr val="1C50A2"/>
                </a:solidFill>
                <a:sym typeface="微软雅黑" panose="020B0503020204020204" pitchFamily="34" charset="-122"/>
              </a:rPr>
              <a:t>实验对比和结论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3236057" y="4057332"/>
            <a:ext cx="999420" cy="1001113"/>
            <a:chOff x="3437020" y="2074814"/>
            <a:chExt cx="863676" cy="865577"/>
          </a:xfrm>
          <a:solidFill>
            <a:srgbClr val="1C50A2"/>
          </a:solidFill>
        </p:grpSpPr>
        <p:sp>
          <p:nvSpPr>
            <p:cNvPr id="33" name="椭圆 32"/>
            <p:cNvSpPr>
              <a:spLocks noChangeArrowheads="1"/>
            </p:cNvSpPr>
            <p:nvPr/>
          </p:nvSpPr>
          <p:spPr bwMode="auto">
            <a:xfrm>
              <a:off x="3437020" y="2074814"/>
              <a:ext cx="863676" cy="865577"/>
            </a:xfrm>
            <a:prstGeom prst="ellips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3429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endParaRPr>
            </a:p>
          </p:txBody>
        </p:sp>
        <p:pic>
          <p:nvPicPr>
            <p:cNvPr id="34" name="图片 33"/>
            <p:cNvPicPr>
              <a:picLocks noChangeAspect="1"/>
            </p:cNvPicPr>
            <p:nvPr/>
          </p:nvPicPr>
          <p:blipFill>
            <a:blip r:embed="rId3" cstate="screen">
              <a:biLevel thresh="2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709913" y="2331429"/>
              <a:ext cx="343966" cy="352346"/>
            </a:xfrm>
            <a:prstGeom prst="rect">
              <a:avLst/>
            </a:prstGeom>
            <a:grpFill/>
          </p:spPr>
        </p:pic>
      </p:grpSp>
      <p:sp>
        <p:nvSpPr>
          <p:cNvPr id="26" name="椭圆 25"/>
          <p:cNvSpPr>
            <a:spLocks noChangeArrowheads="1"/>
          </p:cNvSpPr>
          <p:nvPr/>
        </p:nvSpPr>
        <p:spPr bwMode="auto">
          <a:xfrm>
            <a:off x="5311058" y="3352405"/>
            <a:ext cx="999419" cy="999419"/>
          </a:xfrm>
          <a:prstGeom prst="ellipse">
            <a:avLst/>
          </a:prstGeom>
          <a:solidFill>
            <a:srgbClr val="1C50A2"/>
          </a:solidFill>
          <a:ln w="38100">
            <a:solidFill>
              <a:schemeClr val="bg1">
                <a:lumMod val="75000"/>
              </a:schemeClr>
            </a:solidFill>
            <a:miter lim="800000"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5579440" y="3629021"/>
            <a:ext cx="418411" cy="428311"/>
            <a:chOff x="9901116" y="2870043"/>
            <a:chExt cx="1094968" cy="1121283"/>
          </a:xfrm>
        </p:grpSpPr>
        <p:sp>
          <p:nvSpPr>
            <p:cNvPr id="28" name="Freeform 5"/>
            <p:cNvSpPr/>
            <p:nvPr/>
          </p:nvSpPr>
          <p:spPr bwMode="auto">
            <a:xfrm>
              <a:off x="10585466" y="2870043"/>
              <a:ext cx="234963" cy="800499"/>
            </a:xfrm>
            <a:custGeom>
              <a:avLst/>
              <a:gdLst>
                <a:gd name="T0" fmla="*/ 2 w 43"/>
                <a:gd name="T1" fmla="*/ 115 h 115"/>
                <a:gd name="T2" fmla="*/ 3 w 43"/>
                <a:gd name="T3" fmla="*/ 115 h 115"/>
                <a:gd name="T4" fmla="*/ 3 w 43"/>
                <a:gd name="T5" fmla="*/ 115 h 115"/>
                <a:gd name="T6" fmla="*/ 3 w 43"/>
                <a:gd name="T7" fmla="*/ 115 h 115"/>
                <a:gd name="T8" fmla="*/ 4 w 43"/>
                <a:gd name="T9" fmla="*/ 115 h 115"/>
                <a:gd name="T10" fmla="*/ 4 w 43"/>
                <a:gd name="T11" fmla="*/ 115 h 115"/>
                <a:gd name="T12" fmla="*/ 5 w 43"/>
                <a:gd name="T13" fmla="*/ 114 h 115"/>
                <a:gd name="T14" fmla="*/ 22 w 43"/>
                <a:gd name="T15" fmla="*/ 98 h 115"/>
                <a:gd name="T16" fmla="*/ 38 w 43"/>
                <a:gd name="T17" fmla="*/ 114 h 115"/>
                <a:gd name="T18" fmla="*/ 39 w 43"/>
                <a:gd name="T19" fmla="*/ 115 h 115"/>
                <a:gd name="T20" fmla="*/ 39 w 43"/>
                <a:gd name="T21" fmla="*/ 115 h 115"/>
                <a:gd name="T22" fmla="*/ 40 w 43"/>
                <a:gd name="T23" fmla="*/ 115 h 115"/>
                <a:gd name="T24" fmla="*/ 40 w 43"/>
                <a:gd name="T25" fmla="*/ 115 h 115"/>
                <a:gd name="T26" fmla="*/ 40 w 43"/>
                <a:gd name="T27" fmla="*/ 115 h 115"/>
                <a:gd name="T28" fmla="*/ 41 w 43"/>
                <a:gd name="T29" fmla="*/ 115 h 115"/>
                <a:gd name="T30" fmla="*/ 42 w 43"/>
                <a:gd name="T31" fmla="*/ 114 h 115"/>
                <a:gd name="T32" fmla="*/ 43 w 43"/>
                <a:gd name="T33" fmla="*/ 112 h 115"/>
                <a:gd name="T34" fmla="*/ 43 w 43"/>
                <a:gd name="T35" fmla="*/ 27 h 115"/>
                <a:gd name="T36" fmla="*/ 43 w 43"/>
                <a:gd name="T37" fmla="*/ 13 h 115"/>
                <a:gd name="T38" fmla="*/ 43 w 43"/>
                <a:gd name="T39" fmla="*/ 3 h 115"/>
                <a:gd name="T40" fmla="*/ 42 w 43"/>
                <a:gd name="T41" fmla="*/ 1 h 115"/>
                <a:gd name="T42" fmla="*/ 40 w 43"/>
                <a:gd name="T43" fmla="*/ 0 h 115"/>
                <a:gd name="T44" fmla="*/ 3 w 43"/>
                <a:gd name="T45" fmla="*/ 0 h 115"/>
                <a:gd name="T46" fmla="*/ 3 w 43"/>
                <a:gd name="T47" fmla="*/ 0 h 115"/>
                <a:gd name="T48" fmla="*/ 2 w 43"/>
                <a:gd name="T49" fmla="*/ 1 h 115"/>
                <a:gd name="T50" fmla="*/ 2 w 43"/>
                <a:gd name="T51" fmla="*/ 1 h 115"/>
                <a:gd name="T52" fmla="*/ 0 w 43"/>
                <a:gd name="T53" fmla="*/ 3 h 115"/>
                <a:gd name="T54" fmla="*/ 0 w 43"/>
                <a:gd name="T55" fmla="*/ 13 h 115"/>
                <a:gd name="T56" fmla="*/ 0 w 43"/>
                <a:gd name="T57" fmla="*/ 27 h 115"/>
                <a:gd name="T58" fmla="*/ 0 w 43"/>
                <a:gd name="T59" fmla="*/ 112 h 115"/>
                <a:gd name="T60" fmla="*/ 2 w 43"/>
                <a:gd name="T61" fmla="*/ 11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3" h="115">
                  <a:moveTo>
                    <a:pt x="2" y="115"/>
                  </a:moveTo>
                  <a:cubicBezTo>
                    <a:pt x="2" y="115"/>
                    <a:pt x="2" y="115"/>
                    <a:pt x="3" y="115"/>
                  </a:cubicBezTo>
                  <a:cubicBezTo>
                    <a:pt x="3" y="115"/>
                    <a:pt x="3" y="115"/>
                    <a:pt x="3" y="115"/>
                  </a:cubicBezTo>
                  <a:cubicBezTo>
                    <a:pt x="3" y="115"/>
                    <a:pt x="3" y="115"/>
                    <a:pt x="3" y="115"/>
                  </a:cubicBezTo>
                  <a:cubicBezTo>
                    <a:pt x="3" y="115"/>
                    <a:pt x="4" y="115"/>
                    <a:pt x="4" y="115"/>
                  </a:cubicBezTo>
                  <a:cubicBezTo>
                    <a:pt x="4" y="115"/>
                    <a:pt x="4" y="115"/>
                    <a:pt x="4" y="115"/>
                  </a:cubicBezTo>
                  <a:cubicBezTo>
                    <a:pt x="4" y="115"/>
                    <a:pt x="5" y="114"/>
                    <a:pt x="5" y="114"/>
                  </a:cubicBezTo>
                  <a:cubicBezTo>
                    <a:pt x="22" y="98"/>
                    <a:pt x="22" y="98"/>
                    <a:pt x="22" y="98"/>
                  </a:cubicBezTo>
                  <a:cubicBezTo>
                    <a:pt x="38" y="114"/>
                    <a:pt x="38" y="114"/>
                    <a:pt x="38" y="114"/>
                  </a:cubicBezTo>
                  <a:cubicBezTo>
                    <a:pt x="38" y="114"/>
                    <a:pt x="39" y="115"/>
                    <a:pt x="39" y="115"/>
                  </a:cubicBezTo>
                  <a:cubicBezTo>
                    <a:pt x="39" y="115"/>
                    <a:pt x="39" y="115"/>
                    <a:pt x="39" y="115"/>
                  </a:cubicBezTo>
                  <a:cubicBezTo>
                    <a:pt x="40" y="115"/>
                    <a:pt x="40" y="115"/>
                    <a:pt x="40" y="115"/>
                  </a:cubicBezTo>
                  <a:cubicBezTo>
                    <a:pt x="40" y="115"/>
                    <a:pt x="40" y="115"/>
                    <a:pt x="40" y="115"/>
                  </a:cubicBezTo>
                  <a:cubicBezTo>
                    <a:pt x="40" y="115"/>
                    <a:pt x="40" y="115"/>
                    <a:pt x="40" y="115"/>
                  </a:cubicBezTo>
                  <a:cubicBezTo>
                    <a:pt x="41" y="115"/>
                    <a:pt x="41" y="115"/>
                    <a:pt x="41" y="115"/>
                  </a:cubicBezTo>
                  <a:cubicBezTo>
                    <a:pt x="42" y="115"/>
                    <a:pt x="42" y="114"/>
                    <a:pt x="42" y="114"/>
                  </a:cubicBezTo>
                  <a:cubicBezTo>
                    <a:pt x="43" y="114"/>
                    <a:pt x="43" y="113"/>
                    <a:pt x="43" y="112"/>
                  </a:cubicBezTo>
                  <a:cubicBezTo>
                    <a:pt x="43" y="27"/>
                    <a:pt x="43" y="27"/>
                    <a:pt x="43" y="27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43" y="3"/>
                    <a:pt x="43" y="3"/>
                    <a:pt x="43" y="3"/>
                  </a:cubicBezTo>
                  <a:cubicBezTo>
                    <a:pt x="43" y="3"/>
                    <a:pt x="43" y="2"/>
                    <a:pt x="42" y="1"/>
                  </a:cubicBezTo>
                  <a:cubicBezTo>
                    <a:pt x="42" y="1"/>
                    <a:pt x="41" y="0"/>
                    <a:pt x="4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2" y="0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0" y="2"/>
                    <a:pt x="0" y="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0" y="113"/>
                    <a:pt x="1" y="114"/>
                    <a:pt x="2" y="11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29" name="Freeform 6"/>
            <p:cNvSpPr/>
            <p:nvPr/>
          </p:nvSpPr>
          <p:spPr bwMode="auto">
            <a:xfrm>
              <a:off x="10044830" y="3280407"/>
              <a:ext cx="289711" cy="34679"/>
            </a:xfrm>
            <a:custGeom>
              <a:avLst/>
              <a:gdLst>
                <a:gd name="T0" fmla="*/ 0 w 53"/>
                <a:gd name="T1" fmla="*/ 3 h 5"/>
                <a:gd name="T2" fmla="*/ 3 w 53"/>
                <a:gd name="T3" fmla="*/ 5 h 5"/>
                <a:gd name="T4" fmla="*/ 50 w 53"/>
                <a:gd name="T5" fmla="*/ 5 h 5"/>
                <a:gd name="T6" fmla="*/ 53 w 53"/>
                <a:gd name="T7" fmla="*/ 3 h 5"/>
                <a:gd name="T8" fmla="*/ 50 w 53"/>
                <a:gd name="T9" fmla="*/ 0 h 5"/>
                <a:gd name="T10" fmla="*/ 3 w 53"/>
                <a:gd name="T11" fmla="*/ 0 h 5"/>
                <a:gd name="T12" fmla="*/ 0 w 53"/>
                <a:gd name="T13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">
                  <a:moveTo>
                    <a:pt x="0" y="3"/>
                  </a:moveTo>
                  <a:cubicBezTo>
                    <a:pt x="0" y="4"/>
                    <a:pt x="2" y="5"/>
                    <a:pt x="3" y="5"/>
                  </a:cubicBezTo>
                  <a:cubicBezTo>
                    <a:pt x="50" y="5"/>
                    <a:pt x="50" y="5"/>
                    <a:pt x="50" y="5"/>
                  </a:cubicBezTo>
                  <a:cubicBezTo>
                    <a:pt x="52" y="5"/>
                    <a:pt x="53" y="4"/>
                    <a:pt x="53" y="3"/>
                  </a:cubicBezTo>
                  <a:cubicBezTo>
                    <a:pt x="53" y="1"/>
                    <a:pt x="52" y="0"/>
                    <a:pt x="5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30" name="Freeform 7"/>
            <p:cNvSpPr/>
            <p:nvPr/>
          </p:nvSpPr>
          <p:spPr bwMode="auto">
            <a:xfrm>
              <a:off x="10044830" y="3442241"/>
              <a:ext cx="289711" cy="34679"/>
            </a:xfrm>
            <a:custGeom>
              <a:avLst/>
              <a:gdLst>
                <a:gd name="T0" fmla="*/ 50 w 53"/>
                <a:gd name="T1" fmla="*/ 0 h 5"/>
                <a:gd name="T2" fmla="*/ 3 w 53"/>
                <a:gd name="T3" fmla="*/ 0 h 5"/>
                <a:gd name="T4" fmla="*/ 0 w 53"/>
                <a:gd name="T5" fmla="*/ 2 h 5"/>
                <a:gd name="T6" fmla="*/ 3 w 53"/>
                <a:gd name="T7" fmla="*/ 5 h 5"/>
                <a:gd name="T8" fmla="*/ 50 w 53"/>
                <a:gd name="T9" fmla="*/ 5 h 5"/>
                <a:gd name="T10" fmla="*/ 53 w 53"/>
                <a:gd name="T11" fmla="*/ 2 h 5"/>
                <a:gd name="T12" fmla="*/ 50 w 53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">
                  <a:moveTo>
                    <a:pt x="50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2"/>
                  </a:cubicBezTo>
                  <a:cubicBezTo>
                    <a:pt x="0" y="4"/>
                    <a:pt x="2" y="5"/>
                    <a:pt x="3" y="5"/>
                  </a:cubicBezTo>
                  <a:cubicBezTo>
                    <a:pt x="50" y="5"/>
                    <a:pt x="50" y="5"/>
                    <a:pt x="50" y="5"/>
                  </a:cubicBezTo>
                  <a:cubicBezTo>
                    <a:pt x="52" y="5"/>
                    <a:pt x="53" y="4"/>
                    <a:pt x="53" y="2"/>
                  </a:cubicBezTo>
                  <a:cubicBezTo>
                    <a:pt x="53" y="1"/>
                    <a:pt x="52" y="0"/>
                    <a:pt x="50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31" name="Freeform 8"/>
            <p:cNvSpPr/>
            <p:nvPr/>
          </p:nvSpPr>
          <p:spPr bwMode="auto">
            <a:xfrm>
              <a:off x="10044830" y="3601186"/>
              <a:ext cx="289711" cy="34679"/>
            </a:xfrm>
            <a:custGeom>
              <a:avLst/>
              <a:gdLst>
                <a:gd name="T0" fmla="*/ 50 w 53"/>
                <a:gd name="T1" fmla="*/ 0 h 5"/>
                <a:gd name="T2" fmla="*/ 3 w 53"/>
                <a:gd name="T3" fmla="*/ 0 h 5"/>
                <a:gd name="T4" fmla="*/ 0 w 53"/>
                <a:gd name="T5" fmla="*/ 2 h 5"/>
                <a:gd name="T6" fmla="*/ 3 w 53"/>
                <a:gd name="T7" fmla="*/ 5 h 5"/>
                <a:gd name="T8" fmla="*/ 50 w 53"/>
                <a:gd name="T9" fmla="*/ 5 h 5"/>
                <a:gd name="T10" fmla="*/ 53 w 53"/>
                <a:gd name="T11" fmla="*/ 2 h 5"/>
                <a:gd name="T12" fmla="*/ 50 w 53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">
                  <a:moveTo>
                    <a:pt x="50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2"/>
                  </a:cubicBezTo>
                  <a:cubicBezTo>
                    <a:pt x="0" y="4"/>
                    <a:pt x="2" y="5"/>
                    <a:pt x="3" y="5"/>
                  </a:cubicBezTo>
                  <a:cubicBezTo>
                    <a:pt x="50" y="5"/>
                    <a:pt x="50" y="5"/>
                    <a:pt x="50" y="5"/>
                  </a:cubicBezTo>
                  <a:cubicBezTo>
                    <a:pt x="52" y="5"/>
                    <a:pt x="53" y="4"/>
                    <a:pt x="53" y="2"/>
                  </a:cubicBezTo>
                  <a:cubicBezTo>
                    <a:pt x="53" y="1"/>
                    <a:pt x="52" y="0"/>
                    <a:pt x="50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32" name="Freeform 9"/>
            <p:cNvSpPr>
              <a:spLocks noEditPoints="1"/>
            </p:cNvSpPr>
            <p:nvPr/>
          </p:nvSpPr>
          <p:spPr bwMode="auto">
            <a:xfrm>
              <a:off x="9901116" y="2953853"/>
              <a:ext cx="1094968" cy="1037473"/>
            </a:xfrm>
            <a:custGeom>
              <a:avLst/>
              <a:gdLst>
                <a:gd name="T0" fmla="*/ 177 w 200"/>
                <a:gd name="T1" fmla="*/ 3 h 149"/>
                <a:gd name="T2" fmla="*/ 177 w 200"/>
                <a:gd name="T3" fmla="*/ 17 h 149"/>
                <a:gd name="T4" fmla="*/ 186 w 200"/>
                <a:gd name="T5" fmla="*/ 21 h 149"/>
                <a:gd name="T6" fmla="*/ 186 w 200"/>
                <a:gd name="T7" fmla="*/ 134 h 149"/>
                <a:gd name="T8" fmla="*/ 107 w 200"/>
                <a:gd name="T9" fmla="*/ 134 h 149"/>
                <a:gd name="T10" fmla="*/ 107 w 200"/>
                <a:gd name="T11" fmla="*/ 21 h 149"/>
                <a:gd name="T12" fmla="*/ 117 w 200"/>
                <a:gd name="T13" fmla="*/ 17 h 149"/>
                <a:gd name="T14" fmla="*/ 117 w 200"/>
                <a:gd name="T15" fmla="*/ 3 h 149"/>
                <a:gd name="T16" fmla="*/ 100 w 200"/>
                <a:gd name="T17" fmla="*/ 9 h 149"/>
                <a:gd name="T18" fmla="*/ 53 w 200"/>
                <a:gd name="T19" fmla="*/ 0 h 149"/>
                <a:gd name="T20" fmla="*/ 0 w 200"/>
                <a:gd name="T21" fmla="*/ 20 h 149"/>
                <a:gd name="T22" fmla="*/ 0 w 200"/>
                <a:gd name="T23" fmla="*/ 142 h 149"/>
                <a:gd name="T24" fmla="*/ 2 w 200"/>
                <a:gd name="T25" fmla="*/ 147 h 149"/>
                <a:gd name="T26" fmla="*/ 8 w 200"/>
                <a:gd name="T27" fmla="*/ 149 h 149"/>
                <a:gd name="T28" fmla="*/ 53 w 200"/>
                <a:gd name="T29" fmla="*/ 145 h 149"/>
                <a:gd name="T30" fmla="*/ 99 w 200"/>
                <a:gd name="T31" fmla="*/ 149 h 149"/>
                <a:gd name="T32" fmla="*/ 99 w 200"/>
                <a:gd name="T33" fmla="*/ 149 h 149"/>
                <a:gd name="T34" fmla="*/ 100 w 200"/>
                <a:gd name="T35" fmla="*/ 149 h 149"/>
                <a:gd name="T36" fmla="*/ 100 w 200"/>
                <a:gd name="T37" fmla="*/ 149 h 149"/>
                <a:gd name="T38" fmla="*/ 101 w 200"/>
                <a:gd name="T39" fmla="*/ 149 h 149"/>
                <a:gd name="T40" fmla="*/ 101 w 200"/>
                <a:gd name="T41" fmla="*/ 149 h 149"/>
                <a:gd name="T42" fmla="*/ 146 w 200"/>
                <a:gd name="T43" fmla="*/ 145 h 149"/>
                <a:gd name="T44" fmla="*/ 192 w 200"/>
                <a:gd name="T45" fmla="*/ 149 h 149"/>
                <a:gd name="T46" fmla="*/ 193 w 200"/>
                <a:gd name="T47" fmla="*/ 149 h 149"/>
                <a:gd name="T48" fmla="*/ 197 w 200"/>
                <a:gd name="T49" fmla="*/ 147 h 149"/>
                <a:gd name="T50" fmla="*/ 200 w 200"/>
                <a:gd name="T51" fmla="*/ 142 h 149"/>
                <a:gd name="T52" fmla="*/ 200 w 200"/>
                <a:gd name="T53" fmla="*/ 20 h 149"/>
                <a:gd name="T54" fmla="*/ 177 w 200"/>
                <a:gd name="T55" fmla="*/ 3 h 149"/>
                <a:gd name="T56" fmla="*/ 93 w 200"/>
                <a:gd name="T57" fmla="*/ 134 h 149"/>
                <a:gd name="T58" fmla="*/ 53 w 200"/>
                <a:gd name="T59" fmla="*/ 131 h 149"/>
                <a:gd name="T60" fmla="*/ 14 w 200"/>
                <a:gd name="T61" fmla="*/ 134 h 149"/>
                <a:gd name="T62" fmla="*/ 14 w 200"/>
                <a:gd name="T63" fmla="*/ 21 h 149"/>
                <a:gd name="T64" fmla="*/ 53 w 200"/>
                <a:gd name="T65" fmla="*/ 14 h 149"/>
                <a:gd name="T66" fmla="*/ 93 w 200"/>
                <a:gd name="T67" fmla="*/ 21 h 149"/>
                <a:gd name="T68" fmla="*/ 93 w 200"/>
                <a:gd name="T69" fmla="*/ 134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0" h="149">
                  <a:moveTo>
                    <a:pt x="177" y="3"/>
                  </a:moveTo>
                  <a:cubicBezTo>
                    <a:pt x="177" y="17"/>
                    <a:pt x="177" y="17"/>
                    <a:pt x="177" y="17"/>
                  </a:cubicBezTo>
                  <a:cubicBezTo>
                    <a:pt x="181" y="18"/>
                    <a:pt x="185" y="20"/>
                    <a:pt x="186" y="21"/>
                  </a:cubicBezTo>
                  <a:cubicBezTo>
                    <a:pt x="186" y="134"/>
                    <a:pt x="186" y="134"/>
                    <a:pt x="186" y="134"/>
                  </a:cubicBezTo>
                  <a:cubicBezTo>
                    <a:pt x="161" y="130"/>
                    <a:pt x="131" y="130"/>
                    <a:pt x="107" y="134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8" y="20"/>
                    <a:pt x="111" y="18"/>
                    <a:pt x="117" y="17"/>
                  </a:cubicBezTo>
                  <a:cubicBezTo>
                    <a:pt x="117" y="3"/>
                    <a:pt x="117" y="3"/>
                    <a:pt x="117" y="3"/>
                  </a:cubicBezTo>
                  <a:cubicBezTo>
                    <a:pt x="110" y="4"/>
                    <a:pt x="104" y="6"/>
                    <a:pt x="100" y="9"/>
                  </a:cubicBezTo>
                  <a:cubicBezTo>
                    <a:pt x="90" y="2"/>
                    <a:pt x="70" y="0"/>
                    <a:pt x="53" y="0"/>
                  </a:cubicBezTo>
                  <a:cubicBezTo>
                    <a:pt x="29" y="0"/>
                    <a:pt x="0" y="5"/>
                    <a:pt x="0" y="20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0" y="144"/>
                    <a:pt x="1" y="146"/>
                    <a:pt x="2" y="147"/>
                  </a:cubicBezTo>
                  <a:cubicBezTo>
                    <a:pt x="4" y="148"/>
                    <a:pt x="6" y="149"/>
                    <a:pt x="8" y="149"/>
                  </a:cubicBezTo>
                  <a:cubicBezTo>
                    <a:pt x="22" y="146"/>
                    <a:pt x="37" y="145"/>
                    <a:pt x="53" y="145"/>
                  </a:cubicBezTo>
                  <a:cubicBezTo>
                    <a:pt x="69" y="145"/>
                    <a:pt x="85" y="146"/>
                    <a:pt x="99" y="149"/>
                  </a:cubicBezTo>
                  <a:cubicBezTo>
                    <a:pt x="99" y="149"/>
                    <a:pt x="99" y="149"/>
                    <a:pt x="99" y="149"/>
                  </a:cubicBezTo>
                  <a:cubicBezTo>
                    <a:pt x="99" y="149"/>
                    <a:pt x="99" y="149"/>
                    <a:pt x="100" y="149"/>
                  </a:cubicBezTo>
                  <a:cubicBezTo>
                    <a:pt x="100" y="149"/>
                    <a:pt x="100" y="149"/>
                    <a:pt x="100" y="149"/>
                  </a:cubicBezTo>
                  <a:cubicBezTo>
                    <a:pt x="100" y="149"/>
                    <a:pt x="100" y="149"/>
                    <a:pt x="101" y="149"/>
                  </a:cubicBezTo>
                  <a:cubicBezTo>
                    <a:pt x="101" y="149"/>
                    <a:pt x="101" y="149"/>
                    <a:pt x="101" y="149"/>
                  </a:cubicBezTo>
                  <a:cubicBezTo>
                    <a:pt x="115" y="146"/>
                    <a:pt x="130" y="145"/>
                    <a:pt x="146" y="145"/>
                  </a:cubicBezTo>
                  <a:cubicBezTo>
                    <a:pt x="162" y="145"/>
                    <a:pt x="178" y="146"/>
                    <a:pt x="192" y="149"/>
                  </a:cubicBezTo>
                  <a:cubicBezTo>
                    <a:pt x="192" y="149"/>
                    <a:pt x="192" y="149"/>
                    <a:pt x="193" y="149"/>
                  </a:cubicBezTo>
                  <a:cubicBezTo>
                    <a:pt x="194" y="149"/>
                    <a:pt x="196" y="148"/>
                    <a:pt x="197" y="147"/>
                  </a:cubicBezTo>
                  <a:cubicBezTo>
                    <a:pt x="199" y="146"/>
                    <a:pt x="200" y="144"/>
                    <a:pt x="200" y="142"/>
                  </a:cubicBezTo>
                  <a:cubicBezTo>
                    <a:pt x="200" y="20"/>
                    <a:pt x="200" y="20"/>
                    <a:pt x="200" y="20"/>
                  </a:cubicBezTo>
                  <a:cubicBezTo>
                    <a:pt x="200" y="11"/>
                    <a:pt x="190" y="6"/>
                    <a:pt x="177" y="3"/>
                  </a:cubicBezTo>
                  <a:close/>
                  <a:moveTo>
                    <a:pt x="93" y="134"/>
                  </a:moveTo>
                  <a:cubicBezTo>
                    <a:pt x="80" y="132"/>
                    <a:pt x="67" y="131"/>
                    <a:pt x="53" y="131"/>
                  </a:cubicBezTo>
                  <a:cubicBezTo>
                    <a:pt x="40" y="131"/>
                    <a:pt x="26" y="132"/>
                    <a:pt x="14" y="134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6" y="18"/>
                    <a:pt x="30" y="14"/>
                    <a:pt x="53" y="14"/>
                  </a:cubicBezTo>
                  <a:cubicBezTo>
                    <a:pt x="76" y="14"/>
                    <a:pt x="90" y="18"/>
                    <a:pt x="93" y="21"/>
                  </a:cubicBezTo>
                  <a:lnTo>
                    <a:pt x="93" y="1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</p:grpSp>
      <p:sp>
        <p:nvSpPr>
          <p:cNvPr id="17" name="椭圆 16"/>
          <p:cNvSpPr>
            <a:spLocks noChangeArrowheads="1"/>
          </p:cNvSpPr>
          <p:nvPr/>
        </p:nvSpPr>
        <p:spPr bwMode="auto">
          <a:xfrm>
            <a:off x="7522307" y="2864965"/>
            <a:ext cx="999420" cy="1001112"/>
          </a:xfrm>
          <a:prstGeom prst="ellipse">
            <a:avLst/>
          </a:prstGeom>
          <a:solidFill>
            <a:srgbClr val="1C50A2"/>
          </a:solidFill>
          <a:ln w="38100">
            <a:solidFill>
              <a:schemeClr val="bg1">
                <a:lumMod val="75000"/>
              </a:schemeClr>
            </a:solidFill>
            <a:miter lim="800000"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grpSp>
        <p:nvGrpSpPr>
          <p:cNvPr id="18" name="Group 4"/>
          <p:cNvGrpSpPr>
            <a:grpSpLocks noChangeAspect="1"/>
          </p:cNvGrpSpPr>
          <p:nvPr/>
        </p:nvGrpSpPr>
        <p:grpSpPr bwMode="auto">
          <a:xfrm>
            <a:off x="7833267" y="3123398"/>
            <a:ext cx="377499" cy="458013"/>
            <a:chOff x="2694" y="1931"/>
            <a:chExt cx="374" cy="454"/>
          </a:xfrm>
          <a:solidFill>
            <a:schemeClr val="bg1"/>
          </a:solidFill>
        </p:grpSpPr>
        <p:sp>
          <p:nvSpPr>
            <p:cNvPr id="19" name="Freeform 5"/>
            <p:cNvSpPr>
              <a:spLocks noEditPoints="1"/>
            </p:cNvSpPr>
            <p:nvPr/>
          </p:nvSpPr>
          <p:spPr bwMode="auto">
            <a:xfrm>
              <a:off x="2694" y="1931"/>
              <a:ext cx="374" cy="454"/>
            </a:xfrm>
            <a:custGeom>
              <a:avLst/>
              <a:gdLst>
                <a:gd name="T0" fmla="*/ 127 w 155"/>
                <a:gd name="T1" fmla="*/ 7 h 189"/>
                <a:gd name="T2" fmla="*/ 124 w 155"/>
                <a:gd name="T3" fmla="*/ 0 h 189"/>
                <a:gd name="T4" fmla="*/ 122 w 155"/>
                <a:gd name="T5" fmla="*/ 7 h 189"/>
                <a:gd name="T6" fmla="*/ 96 w 155"/>
                <a:gd name="T7" fmla="*/ 3 h 189"/>
                <a:gd name="T8" fmla="*/ 90 w 155"/>
                <a:gd name="T9" fmla="*/ 3 h 189"/>
                <a:gd name="T10" fmla="*/ 64 w 155"/>
                <a:gd name="T11" fmla="*/ 7 h 189"/>
                <a:gd name="T12" fmla="*/ 62 w 155"/>
                <a:gd name="T13" fmla="*/ 0 h 189"/>
                <a:gd name="T14" fmla="*/ 59 w 155"/>
                <a:gd name="T15" fmla="*/ 7 h 189"/>
                <a:gd name="T16" fmla="*/ 33 w 155"/>
                <a:gd name="T17" fmla="*/ 3 h 189"/>
                <a:gd name="T18" fmla="*/ 27 w 155"/>
                <a:gd name="T19" fmla="*/ 3 h 189"/>
                <a:gd name="T20" fmla="*/ 7 w 155"/>
                <a:gd name="T21" fmla="*/ 7 h 189"/>
                <a:gd name="T22" fmla="*/ 0 w 155"/>
                <a:gd name="T23" fmla="*/ 182 h 189"/>
                <a:gd name="T24" fmla="*/ 148 w 155"/>
                <a:gd name="T25" fmla="*/ 189 h 189"/>
                <a:gd name="T26" fmla="*/ 155 w 155"/>
                <a:gd name="T27" fmla="*/ 13 h 189"/>
                <a:gd name="T28" fmla="*/ 124 w 155"/>
                <a:gd name="T29" fmla="*/ 40 h 189"/>
                <a:gd name="T30" fmla="*/ 127 w 155"/>
                <a:gd name="T31" fmla="*/ 31 h 189"/>
                <a:gd name="T32" fmla="*/ 124 w 155"/>
                <a:gd name="T33" fmla="*/ 44 h 189"/>
                <a:gd name="T34" fmla="*/ 122 w 155"/>
                <a:gd name="T35" fmla="*/ 31 h 189"/>
                <a:gd name="T36" fmla="*/ 124 w 155"/>
                <a:gd name="T37" fmla="*/ 40 h 189"/>
                <a:gd name="T38" fmla="*/ 96 w 155"/>
                <a:gd name="T39" fmla="*/ 37 h 189"/>
                <a:gd name="T40" fmla="*/ 100 w 155"/>
                <a:gd name="T41" fmla="*/ 37 h 189"/>
                <a:gd name="T42" fmla="*/ 86 w 155"/>
                <a:gd name="T43" fmla="*/ 37 h 189"/>
                <a:gd name="T44" fmla="*/ 90 w 155"/>
                <a:gd name="T45" fmla="*/ 37 h 189"/>
                <a:gd name="T46" fmla="*/ 62 w 155"/>
                <a:gd name="T47" fmla="*/ 40 h 189"/>
                <a:gd name="T48" fmla="*/ 64 w 155"/>
                <a:gd name="T49" fmla="*/ 31 h 189"/>
                <a:gd name="T50" fmla="*/ 62 w 155"/>
                <a:gd name="T51" fmla="*/ 44 h 189"/>
                <a:gd name="T52" fmla="*/ 59 w 155"/>
                <a:gd name="T53" fmla="*/ 31 h 189"/>
                <a:gd name="T54" fmla="*/ 62 w 155"/>
                <a:gd name="T55" fmla="*/ 40 h 189"/>
                <a:gd name="T56" fmla="*/ 33 w 155"/>
                <a:gd name="T57" fmla="*/ 37 h 189"/>
                <a:gd name="T58" fmla="*/ 37 w 155"/>
                <a:gd name="T59" fmla="*/ 37 h 189"/>
                <a:gd name="T60" fmla="*/ 23 w 155"/>
                <a:gd name="T61" fmla="*/ 37 h 189"/>
                <a:gd name="T62" fmla="*/ 27 w 155"/>
                <a:gd name="T63" fmla="*/ 37 h 189"/>
                <a:gd name="T64" fmla="*/ 141 w 155"/>
                <a:gd name="T65" fmla="*/ 175 h 189"/>
                <a:gd name="T66" fmla="*/ 14 w 155"/>
                <a:gd name="T67" fmla="*/ 20 h 189"/>
                <a:gd name="T68" fmla="*/ 27 w 155"/>
                <a:gd name="T69" fmla="*/ 25 h 189"/>
                <a:gd name="T70" fmla="*/ 30 w 155"/>
                <a:gd name="T71" fmla="*/ 50 h 189"/>
                <a:gd name="T72" fmla="*/ 33 w 155"/>
                <a:gd name="T73" fmla="*/ 25 h 189"/>
                <a:gd name="T74" fmla="*/ 59 w 155"/>
                <a:gd name="T75" fmla="*/ 20 h 189"/>
                <a:gd name="T76" fmla="*/ 49 w 155"/>
                <a:gd name="T77" fmla="*/ 37 h 189"/>
                <a:gd name="T78" fmla="*/ 74 w 155"/>
                <a:gd name="T79" fmla="*/ 37 h 189"/>
                <a:gd name="T80" fmla="*/ 64 w 155"/>
                <a:gd name="T81" fmla="*/ 20 h 189"/>
                <a:gd name="T82" fmla="*/ 90 w 155"/>
                <a:gd name="T83" fmla="*/ 25 h 189"/>
                <a:gd name="T84" fmla="*/ 93 w 155"/>
                <a:gd name="T85" fmla="*/ 50 h 189"/>
                <a:gd name="T86" fmla="*/ 96 w 155"/>
                <a:gd name="T87" fmla="*/ 25 h 189"/>
                <a:gd name="T88" fmla="*/ 122 w 155"/>
                <a:gd name="T89" fmla="*/ 20 h 189"/>
                <a:gd name="T90" fmla="*/ 112 w 155"/>
                <a:gd name="T91" fmla="*/ 37 h 189"/>
                <a:gd name="T92" fmla="*/ 137 w 155"/>
                <a:gd name="T93" fmla="*/ 37 h 189"/>
                <a:gd name="T94" fmla="*/ 127 w 155"/>
                <a:gd name="T95" fmla="*/ 20 h 189"/>
                <a:gd name="T96" fmla="*/ 141 w 155"/>
                <a:gd name="T97" fmla="*/ 17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55" h="189">
                  <a:moveTo>
                    <a:pt x="148" y="7"/>
                  </a:moveTo>
                  <a:cubicBezTo>
                    <a:pt x="127" y="7"/>
                    <a:pt x="127" y="7"/>
                    <a:pt x="127" y="7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1"/>
                    <a:pt x="126" y="0"/>
                    <a:pt x="124" y="0"/>
                  </a:cubicBezTo>
                  <a:cubicBezTo>
                    <a:pt x="123" y="0"/>
                    <a:pt x="122" y="1"/>
                    <a:pt x="122" y="3"/>
                  </a:cubicBezTo>
                  <a:cubicBezTo>
                    <a:pt x="122" y="7"/>
                    <a:pt x="122" y="7"/>
                    <a:pt x="122" y="7"/>
                  </a:cubicBezTo>
                  <a:cubicBezTo>
                    <a:pt x="96" y="7"/>
                    <a:pt x="96" y="7"/>
                    <a:pt x="96" y="7"/>
                  </a:cubicBezTo>
                  <a:cubicBezTo>
                    <a:pt x="96" y="3"/>
                    <a:pt x="96" y="3"/>
                    <a:pt x="96" y="3"/>
                  </a:cubicBezTo>
                  <a:cubicBezTo>
                    <a:pt x="96" y="1"/>
                    <a:pt x="94" y="0"/>
                    <a:pt x="93" y="0"/>
                  </a:cubicBezTo>
                  <a:cubicBezTo>
                    <a:pt x="91" y="0"/>
                    <a:pt x="90" y="1"/>
                    <a:pt x="90" y="3"/>
                  </a:cubicBezTo>
                  <a:cubicBezTo>
                    <a:pt x="90" y="7"/>
                    <a:pt x="90" y="7"/>
                    <a:pt x="90" y="7"/>
                  </a:cubicBezTo>
                  <a:cubicBezTo>
                    <a:pt x="64" y="7"/>
                    <a:pt x="64" y="7"/>
                    <a:pt x="64" y="7"/>
                  </a:cubicBezTo>
                  <a:cubicBezTo>
                    <a:pt x="64" y="3"/>
                    <a:pt x="64" y="3"/>
                    <a:pt x="64" y="3"/>
                  </a:cubicBezTo>
                  <a:cubicBezTo>
                    <a:pt x="64" y="1"/>
                    <a:pt x="63" y="0"/>
                    <a:pt x="62" y="0"/>
                  </a:cubicBezTo>
                  <a:cubicBezTo>
                    <a:pt x="60" y="0"/>
                    <a:pt x="59" y="1"/>
                    <a:pt x="59" y="3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3" y="1"/>
                    <a:pt x="32" y="0"/>
                    <a:pt x="30" y="0"/>
                  </a:cubicBezTo>
                  <a:cubicBezTo>
                    <a:pt x="29" y="0"/>
                    <a:pt x="27" y="1"/>
                    <a:pt x="27" y="3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3" y="7"/>
                    <a:pt x="0" y="10"/>
                    <a:pt x="0" y="13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6"/>
                    <a:pt x="3" y="189"/>
                    <a:pt x="7" y="189"/>
                  </a:cubicBezTo>
                  <a:cubicBezTo>
                    <a:pt x="148" y="189"/>
                    <a:pt x="148" y="189"/>
                    <a:pt x="148" y="189"/>
                  </a:cubicBezTo>
                  <a:cubicBezTo>
                    <a:pt x="152" y="189"/>
                    <a:pt x="155" y="186"/>
                    <a:pt x="155" y="182"/>
                  </a:cubicBezTo>
                  <a:cubicBezTo>
                    <a:pt x="155" y="13"/>
                    <a:pt x="155" y="13"/>
                    <a:pt x="155" y="13"/>
                  </a:cubicBezTo>
                  <a:cubicBezTo>
                    <a:pt x="155" y="10"/>
                    <a:pt x="152" y="7"/>
                    <a:pt x="148" y="7"/>
                  </a:cubicBezTo>
                  <a:close/>
                  <a:moveTo>
                    <a:pt x="124" y="40"/>
                  </a:moveTo>
                  <a:cubicBezTo>
                    <a:pt x="126" y="40"/>
                    <a:pt x="127" y="39"/>
                    <a:pt x="127" y="37"/>
                  </a:cubicBezTo>
                  <a:cubicBezTo>
                    <a:pt x="127" y="31"/>
                    <a:pt x="127" y="31"/>
                    <a:pt x="127" y="31"/>
                  </a:cubicBezTo>
                  <a:cubicBezTo>
                    <a:pt x="130" y="32"/>
                    <a:pt x="131" y="35"/>
                    <a:pt x="131" y="37"/>
                  </a:cubicBezTo>
                  <a:cubicBezTo>
                    <a:pt x="131" y="41"/>
                    <a:pt x="128" y="44"/>
                    <a:pt x="124" y="44"/>
                  </a:cubicBezTo>
                  <a:cubicBezTo>
                    <a:pt x="120" y="44"/>
                    <a:pt x="117" y="41"/>
                    <a:pt x="117" y="37"/>
                  </a:cubicBezTo>
                  <a:cubicBezTo>
                    <a:pt x="117" y="34"/>
                    <a:pt x="119" y="32"/>
                    <a:pt x="122" y="31"/>
                  </a:cubicBezTo>
                  <a:cubicBezTo>
                    <a:pt x="122" y="37"/>
                    <a:pt x="122" y="37"/>
                    <a:pt x="122" y="37"/>
                  </a:cubicBezTo>
                  <a:cubicBezTo>
                    <a:pt x="122" y="39"/>
                    <a:pt x="123" y="40"/>
                    <a:pt x="124" y="40"/>
                  </a:cubicBezTo>
                  <a:close/>
                  <a:moveTo>
                    <a:pt x="93" y="40"/>
                  </a:moveTo>
                  <a:cubicBezTo>
                    <a:pt x="94" y="40"/>
                    <a:pt x="96" y="39"/>
                    <a:pt x="96" y="37"/>
                  </a:cubicBezTo>
                  <a:cubicBezTo>
                    <a:pt x="96" y="31"/>
                    <a:pt x="96" y="31"/>
                    <a:pt x="96" y="31"/>
                  </a:cubicBezTo>
                  <a:cubicBezTo>
                    <a:pt x="98" y="32"/>
                    <a:pt x="100" y="35"/>
                    <a:pt x="100" y="37"/>
                  </a:cubicBezTo>
                  <a:cubicBezTo>
                    <a:pt x="100" y="41"/>
                    <a:pt x="97" y="44"/>
                    <a:pt x="93" y="44"/>
                  </a:cubicBezTo>
                  <a:cubicBezTo>
                    <a:pt x="89" y="44"/>
                    <a:pt x="86" y="41"/>
                    <a:pt x="86" y="37"/>
                  </a:cubicBezTo>
                  <a:cubicBezTo>
                    <a:pt x="86" y="34"/>
                    <a:pt x="88" y="32"/>
                    <a:pt x="90" y="31"/>
                  </a:cubicBezTo>
                  <a:cubicBezTo>
                    <a:pt x="90" y="37"/>
                    <a:pt x="90" y="37"/>
                    <a:pt x="90" y="37"/>
                  </a:cubicBezTo>
                  <a:cubicBezTo>
                    <a:pt x="90" y="39"/>
                    <a:pt x="91" y="40"/>
                    <a:pt x="93" y="40"/>
                  </a:cubicBezTo>
                  <a:close/>
                  <a:moveTo>
                    <a:pt x="62" y="40"/>
                  </a:moveTo>
                  <a:cubicBezTo>
                    <a:pt x="63" y="40"/>
                    <a:pt x="64" y="39"/>
                    <a:pt x="64" y="37"/>
                  </a:cubicBezTo>
                  <a:cubicBezTo>
                    <a:pt x="64" y="31"/>
                    <a:pt x="64" y="31"/>
                    <a:pt x="64" y="31"/>
                  </a:cubicBezTo>
                  <a:cubicBezTo>
                    <a:pt x="67" y="32"/>
                    <a:pt x="69" y="35"/>
                    <a:pt x="69" y="37"/>
                  </a:cubicBezTo>
                  <a:cubicBezTo>
                    <a:pt x="69" y="41"/>
                    <a:pt x="65" y="44"/>
                    <a:pt x="62" y="44"/>
                  </a:cubicBezTo>
                  <a:cubicBezTo>
                    <a:pt x="58" y="44"/>
                    <a:pt x="54" y="41"/>
                    <a:pt x="54" y="37"/>
                  </a:cubicBezTo>
                  <a:cubicBezTo>
                    <a:pt x="54" y="34"/>
                    <a:pt x="56" y="32"/>
                    <a:pt x="59" y="31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39"/>
                    <a:pt x="60" y="40"/>
                    <a:pt x="62" y="40"/>
                  </a:cubicBezTo>
                  <a:close/>
                  <a:moveTo>
                    <a:pt x="30" y="40"/>
                  </a:moveTo>
                  <a:cubicBezTo>
                    <a:pt x="32" y="40"/>
                    <a:pt x="33" y="39"/>
                    <a:pt x="33" y="37"/>
                  </a:cubicBezTo>
                  <a:cubicBezTo>
                    <a:pt x="33" y="31"/>
                    <a:pt x="33" y="31"/>
                    <a:pt x="33" y="31"/>
                  </a:cubicBezTo>
                  <a:cubicBezTo>
                    <a:pt x="35" y="32"/>
                    <a:pt x="37" y="35"/>
                    <a:pt x="37" y="37"/>
                  </a:cubicBezTo>
                  <a:cubicBezTo>
                    <a:pt x="37" y="41"/>
                    <a:pt x="34" y="44"/>
                    <a:pt x="30" y="44"/>
                  </a:cubicBezTo>
                  <a:cubicBezTo>
                    <a:pt x="26" y="44"/>
                    <a:pt x="23" y="41"/>
                    <a:pt x="23" y="37"/>
                  </a:cubicBezTo>
                  <a:cubicBezTo>
                    <a:pt x="23" y="34"/>
                    <a:pt x="25" y="32"/>
                    <a:pt x="27" y="31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27" y="39"/>
                    <a:pt x="29" y="40"/>
                    <a:pt x="30" y="40"/>
                  </a:cubicBezTo>
                  <a:close/>
                  <a:moveTo>
                    <a:pt x="141" y="175"/>
                  </a:moveTo>
                  <a:cubicBezTo>
                    <a:pt x="14" y="175"/>
                    <a:pt x="14" y="175"/>
                    <a:pt x="14" y="175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2" y="26"/>
                    <a:pt x="18" y="31"/>
                    <a:pt x="18" y="37"/>
                  </a:cubicBezTo>
                  <a:cubicBezTo>
                    <a:pt x="18" y="44"/>
                    <a:pt x="23" y="50"/>
                    <a:pt x="30" y="50"/>
                  </a:cubicBezTo>
                  <a:cubicBezTo>
                    <a:pt x="37" y="50"/>
                    <a:pt x="43" y="44"/>
                    <a:pt x="43" y="37"/>
                  </a:cubicBezTo>
                  <a:cubicBezTo>
                    <a:pt x="43" y="31"/>
                    <a:pt x="39" y="26"/>
                    <a:pt x="33" y="25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53" y="26"/>
                    <a:pt x="49" y="31"/>
                    <a:pt x="49" y="37"/>
                  </a:cubicBezTo>
                  <a:cubicBezTo>
                    <a:pt x="49" y="44"/>
                    <a:pt x="55" y="50"/>
                    <a:pt x="62" y="50"/>
                  </a:cubicBezTo>
                  <a:cubicBezTo>
                    <a:pt x="68" y="50"/>
                    <a:pt x="74" y="44"/>
                    <a:pt x="74" y="37"/>
                  </a:cubicBezTo>
                  <a:cubicBezTo>
                    <a:pt x="74" y="31"/>
                    <a:pt x="70" y="26"/>
                    <a:pt x="64" y="25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90" y="20"/>
                    <a:pt x="90" y="20"/>
                    <a:pt x="90" y="20"/>
                  </a:cubicBezTo>
                  <a:cubicBezTo>
                    <a:pt x="90" y="25"/>
                    <a:pt x="90" y="25"/>
                    <a:pt x="90" y="25"/>
                  </a:cubicBezTo>
                  <a:cubicBezTo>
                    <a:pt x="85" y="26"/>
                    <a:pt x="80" y="31"/>
                    <a:pt x="80" y="37"/>
                  </a:cubicBezTo>
                  <a:cubicBezTo>
                    <a:pt x="80" y="44"/>
                    <a:pt x="86" y="50"/>
                    <a:pt x="93" y="50"/>
                  </a:cubicBezTo>
                  <a:cubicBezTo>
                    <a:pt x="100" y="50"/>
                    <a:pt x="105" y="44"/>
                    <a:pt x="105" y="37"/>
                  </a:cubicBezTo>
                  <a:cubicBezTo>
                    <a:pt x="105" y="31"/>
                    <a:pt x="101" y="26"/>
                    <a:pt x="96" y="25"/>
                  </a:cubicBezTo>
                  <a:cubicBezTo>
                    <a:pt x="96" y="20"/>
                    <a:pt x="96" y="20"/>
                    <a:pt x="96" y="20"/>
                  </a:cubicBezTo>
                  <a:cubicBezTo>
                    <a:pt x="122" y="20"/>
                    <a:pt x="122" y="20"/>
                    <a:pt x="122" y="20"/>
                  </a:cubicBezTo>
                  <a:cubicBezTo>
                    <a:pt x="122" y="25"/>
                    <a:pt x="122" y="25"/>
                    <a:pt x="122" y="25"/>
                  </a:cubicBezTo>
                  <a:cubicBezTo>
                    <a:pt x="116" y="26"/>
                    <a:pt x="112" y="31"/>
                    <a:pt x="112" y="37"/>
                  </a:cubicBezTo>
                  <a:cubicBezTo>
                    <a:pt x="112" y="44"/>
                    <a:pt x="117" y="50"/>
                    <a:pt x="124" y="50"/>
                  </a:cubicBezTo>
                  <a:cubicBezTo>
                    <a:pt x="131" y="50"/>
                    <a:pt x="137" y="44"/>
                    <a:pt x="137" y="37"/>
                  </a:cubicBezTo>
                  <a:cubicBezTo>
                    <a:pt x="137" y="31"/>
                    <a:pt x="133" y="26"/>
                    <a:pt x="127" y="25"/>
                  </a:cubicBezTo>
                  <a:cubicBezTo>
                    <a:pt x="127" y="20"/>
                    <a:pt x="127" y="20"/>
                    <a:pt x="127" y="20"/>
                  </a:cubicBezTo>
                  <a:cubicBezTo>
                    <a:pt x="141" y="20"/>
                    <a:pt x="141" y="20"/>
                    <a:pt x="141" y="20"/>
                  </a:cubicBezTo>
                  <a:lnTo>
                    <a:pt x="141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20" name="Freeform 6"/>
            <p:cNvSpPr/>
            <p:nvPr/>
          </p:nvSpPr>
          <p:spPr bwMode="auto">
            <a:xfrm>
              <a:off x="2820" y="2272"/>
              <a:ext cx="181" cy="12"/>
            </a:xfrm>
            <a:custGeom>
              <a:avLst/>
              <a:gdLst>
                <a:gd name="T0" fmla="*/ 73 w 75"/>
                <a:gd name="T1" fmla="*/ 0 h 5"/>
                <a:gd name="T2" fmla="*/ 2 w 75"/>
                <a:gd name="T3" fmla="*/ 0 h 5"/>
                <a:gd name="T4" fmla="*/ 0 w 75"/>
                <a:gd name="T5" fmla="*/ 3 h 5"/>
                <a:gd name="T6" fmla="*/ 2 w 75"/>
                <a:gd name="T7" fmla="*/ 5 h 5"/>
                <a:gd name="T8" fmla="*/ 73 w 75"/>
                <a:gd name="T9" fmla="*/ 5 h 5"/>
                <a:gd name="T10" fmla="*/ 75 w 75"/>
                <a:gd name="T11" fmla="*/ 3 h 5"/>
                <a:gd name="T12" fmla="*/ 73 w 75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5">
                  <a:moveTo>
                    <a:pt x="73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73" y="5"/>
                    <a:pt x="73" y="5"/>
                    <a:pt x="73" y="5"/>
                  </a:cubicBezTo>
                  <a:cubicBezTo>
                    <a:pt x="74" y="5"/>
                    <a:pt x="75" y="4"/>
                    <a:pt x="75" y="3"/>
                  </a:cubicBezTo>
                  <a:cubicBezTo>
                    <a:pt x="75" y="1"/>
                    <a:pt x="74" y="0"/>
                    <a:pt x="7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21" name="Freeform 7"/>
            <p:cNvSpPr/>
            <p:nvPr/>
          </p:nvSpPr>
          <p:spPr bwMode="auto">
            <a:xfrm>
              <a:off x="2820" y="2190"/>
              <a:ext cx="181" cy="14"/>
            </a:xfrm>
            <a:custGeom>
              <a:avLst/>
              <a:gdLst>
                <a:gd name="T0" fmla="*/ 73 w 75"/>
                <a:gd name="T1" fmla="*/ 0 h 6"/>
                <a:gd name="T2" fmla="*/ 2 w 75"/>
                <a:gd name="T3" fmla="*/ 0 h 6"/>
                <a:gd name="T4" fmla="*/ 0 w 75"/>
                <a:gd name="T5" fmla="*/ 3 h 6"/>
                <a:gd name="T6" fmla="*/ 2 w 75"/>
                <a:gd name="T7" fmla="*/ 6 h 6"/>
                <a:gd name="T8" fmla="*/ 73 w 75"/>
                <a:gd name="T9" fmla="*/ 6 h 6"/>
                <a:gd name="T10" fmla="*/ 75 w 75"/>
                <a:gd name="T11" fmla="*/ 3 h 6"/>
                <a:gd name="T12" fmla="*/ 73 w 75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6">
                  <a:moveTo>
                    <a:pt x="73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73" y="6"/>
                    <a:pt x="73" y="6"/>
                    <a:pt x="73" y="6"/>
                  </a:cubicBezTo>
                  <a:cubicBezTo>
                    <a:pt x="74" y="6"/>
                    <a:pt x="75" y="5"/>
                    <a:pt x="75" y="3"/>
                  </a:cubicBezTo>
                  <a:cubicBezTo>
                    <a:pt x="75" y="2"/>
                    <a:pt x="74" y="0"/>
                    <a:pt x="7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22" name="Freeform 8"/>
            <p:cNvSpPr/>
            <p:nvPr/>
          </p:nvSpPr>
          <p:spPr bwMode="auto">
            <a:xfrm>
              <a:off x="2820" y="2111"/>
              <a:ext cx="181" cy="12"/>
            </a:xfrm>
            <a:custGeom>
              <a:avLst/>
              <a:gdLst>
                <a:gd name="T0" fmla="*/ 73 w 75"/>
                <a:gd name="T1" fmla="*/ 0 h 5"/>
                <a:gd name="T2" fmla="*/ 2 w 75"/>
                <a:gd name="T3" fmla="*/ 0 h 5"/>
                <a:gd name="T4" fmla="*/ 0 w 75"/>
                <a:gd name="T5" fmla="*/ 3 h 5"/>
                <a:gd name="T6" fmla="*/ 2 w 75"/>
                <a:gd name="T7" fmla="*/ 5 h 5"/>
                <a:gd name="T8" fmla="*/ 73 w 75"/>
                <a:gd name="T9" fmla="*/ 5 h 5"/>
                <a:gd name="T10" fmla="*/ 75 w 75"/>
                <a:gd name="T11" fmla="*/ 3 h 5"/>
                <a:gd name="T12" fmla="*/ 73 w 75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5">
                  <a:moveTo>
                    <a:pt x="73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73" y="5"/>
                    <a:pt x="73" y="5"/>
                    <a:pt x="73" y="5"/>
                  </a:cubicBezTo>
                  <a:cubicBezTo>
                    <a:pt x="74" y="5"/>
                    <a:pt x="75" y="4"/>
                    <a:pt x="75" y="3"/>
                  </a:cubicBezTo>
                  <a:cubicBezTo>
                    <a:pt x="75" y="1"/>
                    <a:pt x="74" y="0"/>
                    <a:pt x="7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23" name="Freeform 9"/>
            <p:cNvSpPr/>
            <p:nvPr/>
          </p:nvSpPr>
          <p:spPr bwMode="auto">
            <a:xfrm>
              <a:off x="2755" y="2096"/>
              <a:ext cx="41" cy="41"/>
            </a:xfrm>
            <a:custGeom>
              <a:avLst/>
              <a:gdLst>
                <a:gd name="T0" fmla="*/ 15 w 17"/>
                <a:gd name="T1" fmla="*/ 0 h 17"/>
                <a:gd name="T2" fmla="*/ 3 w 17"/>
                <a:gd name="T3" fmla="*/ 0 h 17"/>
                <a:gd name="T4" fmla="*/ 0 w 17"/>
                <a:gd name="T5" fmla="*/ 3 h 17"/>
                <a:gd name="T6" fmla="*/ 0 w 17"/>
                <a:gd name="T7" fmla="*/ 15 h 17"/>
                <a:gd name="T8" fmla="*/ 3 w 17"/>
                <a:gd name="T9" fmla="*/ 17 h 17"/>
                <a:gd name="T10" fmla="*/ 15 w 17"/>
                <a:gd name="T11" fmla="*/ 17 h 17"/>
                <a:gd name="T12" fmla="*/ 17 w 17"/>
                <a:gd name="T13" fmla="*/ 15 h 17"/>
                <a:gd name="T14" fmla="*/ 17 w 17"/>
                <a:gd name="T15" fmla="*/ 3 h 17"/>
                <a:gd name="T16" fmla="*/ 15 w 17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7">
                  <a:moveTo>
                    <a:pt x="15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6"/>
                    <a:pt x="1" y="17"/>
                    <a:pt x="3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6" y="17"/>
                    <a:pt x="17" y="16"/>
                    <a:pt x="17" y="15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1"/>
                    <a:pt x="16" y="0"/>
                    <a:pt x="1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24" name="Freeform 10"/>
            <p:cNvSpPr/>
            <p:nvPr/>
          </p:nvSpPr>
          <p:spPr bwMode="auto">
            <a:xfrm>
              <a:off x="2755" y="2176"/>
              <a:ext cx="41" cy="43"/>
            </a:xfrm>
            <a:custGeom>
              <a:avLst/>
              <a:gdLst>
                <a:gd name="T0" fmla="*/ 15 w 17"/>
                <a:gd name="T1" fmla="*/ 0 h 18"/>
                <a:gd name="T2" fmla="*/ 3 w 17"/>
                <a:gd name="T3" fmla="*/ 0 h 18"/>
                <a:gd name="T4" fmla="*/ 0 w 17"/>
                <a:gd name="T5" fmla="*/ 3 h 18"/>
                <a:gd name="T6" fmla="*/ 0 w 17"/>
                <a:gd name="T7" fmla="*/ 15 h 18"/>
                <a:gd name="T8" fmla="*/ 3 w 17"/>
                <a:gd name="T9" fmla="*/ 18 h 18"/>
                <a:gd name="T10" fmla="*/ 15 w 17"/>
                <a:gd name="T11" fmla="*/ 18 h 18"/>
                <a:gd name="T12" fmla="*/ 17 w 17"/>
                <a:gd name="T13" fmla="*/ 15 h 18"/>
                <a:gd name="T14" fmla="*/ 17 w 17"/>
                <a:gd name="T15" fmla="*/ 3 h 18"/>
                <a:gd name="T16" fmla="*/ 15 w 17"/>
                <a:gd name="T1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8">
                  <a:moveTo>
                    <a:pt x="15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3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7"/>
                    <a:pt x="1" y="18"/>
                    <a:pt x="3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6" y="18"/>
                    <a:pt x="17" y="17"/>
                    <a:pt x="17" y="15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2"/>
                    <a:pt x="16" y="0"/>
                    <a:pt x="1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25" name="Freeform 11"/>
            <p:cNvSpPr/>
            <p:nvPr/>
          </p:nvSpPr>
          <p:spPr bwMode="auto">
            <a:xfrm>
              <a:off x="2755" y="2257"/>
              <a:ext cx="41" cy="41"/>
            </a:xfrm>
            <a:custGeom>
              <a:avLst/>
              <a:gdLst>
                <a:gd name="T0" fmla="*/ 15 w 17"/>
                <a:gd name="T1" fmla="*/ 0 h 17"/>
                <a:gd name="T2" fmla="*/ 3 w 17"/>
                <a:gd name="T3" fmla="*/ 0 h 17"/>
                <a:gd name="T4" fmla="*/ 0 w 17"/>
                <a:gd name="T5" fmla="*/ 3 h 17"/>
                <a:gd name="T6" fmla="*/ 0 w 17"/>
                <a:gd name="T7" fmla="*/ 15 h 17"/>
                <a:gd name="T8" fmla="*/ 3 w 17"/>
                <a:gd name="T9" fmla="*/ 17 h 17"/>
                <a:gd name="T10" fmla="*/ 15 w 17"/>
                <a:gd name="T11" fmla="*/ 17 h 17"/>
                <a:gd name="T12" fmla="*/ 17 w 17"/>
                <a:gd name="T13" fmla="*/ 15 h 17"/>
                <a:gd name="T14" fmla="*/ 17 w 17"/>
                <a:gd name="T15" fmla="*/ 3 h 17"/>
                <a:gd name="T16" fmla="*/ 15 w 17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7">
                  <a:moveTo>
                    <a:pt x="15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6"/>
                    <a:pt x="1" y="17"/>
                    <a:pt x="3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6" y="17"/>
                    <a:pt x="17" y="16"/>
                    <a:pt x="17" y="15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1"/>
                    <a:pt x="16" y="0"/>
                    <a:pt x="1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</p:grpSp>
      <p:sp>
        <p:nvSpPr>
          <p:cNvPr id="15" name="椭圆 14"/>
          <p:cNvSpPr>
            <a:spLocks noChangeArrowheads="1"/>
          </p:cNvSpPr>
          <p:nvPr/>
        </p:nvSpPr>
        <p:spPr bwMode="auto">
          <a:xfrm>
            <a:off x="9850340" y="3097685"/>
            <a:ext cx="999420" cy="1001113"/>
          </a:xfrm>
          <a:prstGeom prst="ellipse">
            <a:avLst/>
          </a:prstGeom>
          <a:solidFill>
            <a:srgbClr val="1C50A2"/>
          </a:solidFill>
          <a:ln w="38100">
            <a:solidFill>
              <a:schemeClr val="bg1">
                <a:lumMod val="75000"/>
              </a:schemeClr>
            </a:solidFill>
            <a:miter lim="800000"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6" name="Freeform 9"/>
          <p:cNvSpPr>
            <a:spLocks noEditPoints="1"/>
          </p:cNvSpPr>
          <p:nvPr/>
        </p:nvSpPr>
        <p:spPr bwMode="auto">
          <a:xfrm>
            <a:off x="10125116" y="3425850"/>
            <a:ext cx="449867" cy="344782"/>
          </a:xfrm>
          <a:custGeom>
            <a:avLst/>
            <a:gdLst>
              <a:gd name="T0" fmla="*/ 16 w 104"/>
              <a:gd name="T1" fmla="*/ 2 h 79"/>
              <a:gd name="T2" fmla="*/ 27 w 104"/>
              <a:gd name="T3" fmla="*/ 4 h 79"/>
              <a:gd name="T4" fmla="*/ 19 w 104"/>
              <a:gd name="T5" fmla="*/ 48 h 79"/>
              <a:gd name="T6" fmla="*/ 4 w 104"/>
              <a:gd name="T7" fmla="*/ 45 h 79"/>
              <a:gd name="T8" fmla="*/ 16 w 104"/>
              <a:gd name="T9" fmla="*/ 2 h 79"/>
              <a:gd name="T10" fmla="*/ 18 w 104"/>
              <a:gd name="T11" fmla="*/ 65 h 79"/>
              <a:gd name="T12" fmla="*/ 16 w 104"/>
              <a:gd name="T13" fmla="*/ 72 h 79"/>
              <a:gd name="T14" fmla="*/ 101 w 104"/>
              <a:gd name="T15" fmla="*/ 72 h 79"/>
              <a:gd name="T16" fmla="*/ 104 w 104"/>
              <a:gd name="T17" fmla="*/ 72 h 79"/>
              <a:gd name="T18" fmla="*/ 104 w 104"/>
              <a:gd name="T19" fmla="*/ 68 h 79"/>
              <a:gd name="T20" fmla="*/ 104 w 104"/>
              <a:gd name="T21" fmla="*/ 26 h 79"/>
              <a:gd name="T22" fmla="*/ 104 w 104"/>
              <a:gd name="T23" fmla="*/ 24 h 79"/>
              <a:gd name="T24" fmla="*/ 103 w 104"/>
              <a:gd name="T25" fmla="*/ 23 h 79"/>
              <a:gd name="T26" fmla="*/ 90 w 104"/>
              <a:gd name="T27" fmla="*/ 10 h 79"/>
              <a:gd name="T28" fmla="*/ 89 w 104"/>
              <a:gd name="T29" fmla="*/ 9 h 79"/>
              <a:gd name="T30" fmla="*/ 87 w 104"/>
              <a:gd name="T31" fmla="*/ 9 h 79"/>
              <a:gd name="T32" fmla="*/ 31 w 104"/>
              <a:gd name="T33" fmla="*/ 9 h 79"/>
              <a:gd name="T34" fmla="*/ 31 w 104"/>
              <a:gd name="T35" fmla="*/ 17 h 79"/>
              <a:gd name="T36" fmla="*/ 84 w 104"/>
              <a:gd name="T37" fmla="*/ 17 h 79"/>
              <a:gd name="T38" fmla="*/ 83 w 104"/>
              <a:gd name="T39" fmla="*/ 28 h 79"/>
              <a:gd name="T40" fmla="*/ 83 w 104"/>
              <a:gd name="T41" fmla="*/ 30 h 79"/>
              <a:gd name="T42" fmla="*/ 85 w 104"/>
              <a:gd name="T43" fmla="*/ 30 h 79"/>
              <a:gd name="T44" fmla="*/ 97 w 104"/>
              <a:gd name="T45" fmla="*/ 29 h 79"/>
              <a:gd name="T46" fmla="*/ 97 w 104"/>
              <a:gd name="T47" fmla="*/ 65 h 79"/>
              <a:gd name="T48" fmla="*/ 18 w 104"/>
              <a:gd name="T49" fmla="*/ 65 h 79"/>
              <a:gd name="T50" fmla="*/ 95 w 104"/>
              <a:gd name="T51" fmla="*/ 26 h 79"/>
              <a:gd name="T52" fmla="*/ 86 w 104"/>
              <a:gd name="T53" fmla="*/ 26 h 79"/>
              <a:gd name="T54" fmla="*/ 87 w 104"/>
              <a:gd name="T55" fmla="*/ 18 h 79"/>
              <a:gd name="T56" fmla="*/ 95 w 104"/>
              <a:gd name="T57" fmla="*/ 26 h 79"/>
              <a:gd name="T58" fmla="*/ 32 w 104"/>
              <a:gd name="T59" fmla="*/ 43 h 79"/>
              <a:gd name="T60" fmla="*/ 74 w 104"/>
              <a:gd name="T61" fmla="*/ 43 h 79"/>
              <a:gd name="T62" fmla="*/ 74 w 104"/>
              <a:gd name="T63" fmla="*/ 45 h 79"/>
              <a:gd name="T64" fmla="*/ 32 w 104"/>
              <a:gd name="T65" fmla="*/ 45 h 79"/>
              <a:gd name="T66" fmla="*/ 32 w 104"/>
              <a:gd name="T67" fmla="*/ 43 h 79"/>
              <a:gd name="T68" fmla="*/ 32 w 104"/>
              <a:gd name="T69" fmla="*/ 32 h 79"/>
              <a:gd name="T70" fmla="*/ 71 w 104"/>
              <a:gd name="T71" fmla="*/ 32 h 79"/>
              <a:gd name="T72" fmla="*/ 71 w 104"/>
              <a:gd name="T73" fmla="*/ 35 h 79"/>
              <a:gd name="T74" fmla="*/ 32 w 104"/>
              <a:gd name="T75" fmla="*/ 35 h 79"/>
              <a:gd name="T76" fmla="*/ 32 w 104"/>
              <a:gd name="T77" fmla="*/ 32 h 79"/>
              <a:gd name="T78" fmla="*/ 32 w 104"/>
              <a:gd name="T79" fmla="*/ 22 h 79"/>
              <a:gd name="T80" fmla="*/ 71 w 104"/>
              <a:gd name="T81" fmla="*/ 22 h 79"/>
              <a:gd name="T82" fmla="*/ 71 w 104"/>
              <a:gd name="T83" fmla="*/ 25 h 79"/>
              <a:gd name="T84" fmla="*/ 32 w 104"/>
              <a:gd name="T85" fmla="*/ 25 h 79"/>
              <a:gd name="T86" fmla="*/ 32 w 104"/>
              <a:gd name="T87" fmla="*/ 22 h 79"/>
              <a:gd name="T88" fmla="*/ 3 w 104"/>
              <a:gd name="T89" fmla="*/ 66 h 79"/>
              <a:gd name="T90" fmla="*/ 9 w 104"/>
              <a:gd name="T91" fmla="*/ 68 h 79"/>
              <a:gd name="T92" fmla="*/ 9 w 104"/>
              <a:gd name="T93" fmla="*/ 74 h 79"/>
              <a:gd name="T94" fmla="*/ 5 w 104"/>
              <a:gd name="T95" fmla="*/ 79 h 79"/>
              <a:gd name="T96" fmla="*/ 2 w 104"/>
              <a:gd name="T97" fmla="*/ 78 h 79"/>
              <a:gd name="T98" fmla="*/ 0 w 104"/>
              <a:gd name="T99" fmla="*/ 72 h 79"/>
              <a:gd name="T100" fmla="*/ 3 w 104"/>
              <a:gd name="T101" fmla="*/ 66 h 79"/>
              <a:gd name="T102" fmla="*/ 4 w 104"/>
              <a:gd name="T103" fmla="*/ 48 h 79"/>
              <a:gd name="T104" fmla="*/ 2 w 104"/>
              <a:gd name="T105" fmla="*/ 65 h 79"/>
              <a:gd name="T106" fmla="*/ 12 w 104"/>
              <a:gd name="T107" fmla="*/ 67 h 79"/>
              <a:gd name="T108" fmla="*/ 17 w 104"/>
              <a:gd name="T109" fmla="*/ 51 h 79"/>
              <a:gd name="T110" fmla="*/ 4 w 104"/>
              <a:gd name="T111" fmla="*/ 48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04" h="79">
                <a:moveTo>
                  <a:pt x="16" y="2"/>
                </a:moveTo>
                <a:cubicBezTo>
                  <a:pt x="21" y="0"/>
                  <a:pt x="24" y="1"/>
                  <a:pt x="27" y="4"/>
                </a:cubicBezTo>
                <a:cubicBezTo>
                  <a:pt x="26" y="20"/>
                  <a:pt x="23" y="35"/>
                  <a:pt x="19" y="48"/>
                </a:cubicBezTo>
                <a:cubicBezTo>
                  <a:pt x="14" y="47"/>
                  <a:pt x="9" y="46"/>
                  <a:pt x="4" y="45"/>
                </a:cubicBezTo>
                <a:cubicBezTo>
                  <a:pt x="6" y="29"/>
                  <a:pt x="10" y="15"/>
                  <a:pt x="16" y="2"/>
                </a:cubicBezTo>
                <a:close/>
                <a:moveTo>
                  <a:pt x="18" y="65"/>
                </a:moveTo>
                <a:cubicBezTo>
                  <a:pt x="16" y="72"/>
                  <a:pt x="16" y="72"/>
                  <a:pt x="16" y="72"/>
                </a:cubicBezTo>
                <a:cubicBezTo>
                  <a:pt x="69" y="72"/>
                  <a:pt x="74" y="72"/>
                  <a:pt x="101" y="72"/>
                </a:cubicBezTo>
                <a:cubicBezTo>
                  <a:pt x="104" y="72"/>
                  <a:pt x="104" y="72"/>
                  <a:pt x="104" y="72"/>
                </a:cubicBezTo>
                <a:cubicBezTo>
                  <a:pt x="104" y="68"/>
                  <a:pt x="104" y="68"/>
                  <a:pt x="104" y="68"/>
                </a:cubicBezTo>
                <a:cubicBezTo>
                  <a:pt x="104" y="26"/>
                  <a:pt x="104" y="26"/>
                  <a:pt x="104" y="26"/>
                </a:cubicBezTo>
                <a:cubicBezTo>
                  <a:pt x="104" y="24"/>
                  <a:pt x="104" y="24"/>
                  <a:pt x="104" y="24"/>
                </a:cubicBezTo>
                <a:cubicBezTo>
                  <a:pt x="103" y="23"/>
                  <a:pt x="103" y="23"/>
                  <a:pt x="103" y="23"/>
                </a:cubicBezTo>
                <a:cubicBezTo>
                  <a:pt x="90" y="10"/>
                  <a:pt x="90" y="10"/>
                  <a:pt x="90" y="10"/>
                </a:cubicBezTo>
                <a:cubicBezTo>
                  <a:pt x="89" y="9"/>
                  <a:pt x="89" y="9"/>
                  <a:pt x="89" y="9"/>
                </a:cubicBezTo>
                <a:cubicBezTo>
                  <a:pt x="87" y="9"/>
                  <a:pt x="87" y="9"/>
                  <a:pt x="87" y="9"/>
                </a:cubicBezTo>
                <a:cubicBezTo>
                  <a:pt x="31" y="9"/>
                  <a:pt x="31" y="9"/>
                  <a:pt x="31" y="9"/>
                </a:cubicBezTo>
                <a:cubicBezTo>
                  <a:pt x="31" y="12"/>
                  <a:pt x="31" y="14"/>
                  <a:pt x="31" y="17"/>
                </a:cubicBezTo>
                <a:cubicBezTo>
                  <a:pt x="84" y="17"/>
                  <a:pt x="84" y="17"/>
                  <a:pt x="84" y="17"/>
                </a:cubicBezTo>
                <a:cubicBezTo>
                  <a:pt x="83" y="28"/>
                  <a:pt x="83" y="28"/>
                  <a:pt x="83" y="28"/>
                </a:cubicBezTo>
                <a:cubicBezTo>
                  <a:pt x="83" y="30"/>
                  <a:pt x="83" y="30"/>
                  <a:pt x="83" y="30"/>
                </a:cubicBezTo>
                <a:cubicBezTo>
                  <a:pt x="85" y="30"/>
                  <a:pt x="85" y="30"/>
                  <a:pt x="85" y="30"/>
                </a:cubicBezTo>
                <a:cubicBezTo>
                  <a:pt x="97" y="29"/>
                  <a:pt x="97" y="29"/>
                  <a:pt x="97" y="29"/>
                </a:cubicBezTo>
                <a:cubicBezTo>
                  <a:pt x="97" y="65"/>
                  <a:pt x="97" y="65"/>
                  <a:pt x="97" y="65"/>
                </a:cubicBezTo>
                <a:cubicBezTo>
                  <a:pt x="79" y="65"/>
                  <a:pt x="57" y="65"/>
                  <a:pt x="18" y="65"/>
                </a:cubicBezTo>
                <a:close/>
                <a:moveTo>
                  <a:pt x="95" y="26"/>
                </a:moveTo>
                <a:cubicBezTo>
                  <a:pt x="86" y="26"/>
                  <a:pt x="86" y="26"/>
                  <a:pt x="86" y="26"/>
                </a:cubicBezTo>
                <a:cubicBezTo>
                  <a:pt x="87" y="18"/>
                  <a:pt x="87" y="18"/>
                  <a:pt x="87" y="18"/>
                </a:cubicBezTo>
                <a:cubicBezTo>
                  <a:pt x="95" y="26"/>
                  <a:pt x="95" y="26"/>
                  <a:pt x="95" y="26"/>
                </a:cubicBezTo>
                <a:close/>
                <a:moveTo>
                  <a:pt x="32" y="43"/>
                </a:moveTo>
                <a:cubicBezTo>
                  <a:pt x="74" y="43"/>
                  <a:pt x="74" y="43"/>
                  <a:pt x="74" y="43"/>
                </a:cubicBezTo>
                <a:cubicBezTo>
                  <a:pt x="74" y="45"/>
                  <a:pt x="74" y="45"/>
                  <a:pt x="74" y="45"/>
                </a:cubicBezTo>
                <a:cubicBezTo>
                  <a:pt x="32" y="45"/>
                  <a:pt x="32" y="45"/>
                  <a:pt x="32" y="45"/>
                </a:cubicBezTo>
                <a:cubicBezTo>
                  <a:pt x="32" y="43"/>
                  <a:pt x="32" y="43"/>
                  <a:pt x="32" y="43"/>
                </a:cubicBezTo>
                <a:close/>
                <a:moveTo>
                  <a:pt x="32" y="32"/>
                </a:moveTo>
                <a:cubicBezTo>
                  <a:pt x="71" y="32"/>
                  <a:pt x="71" y="32"/>
                  <a:pt x="71" y="32"/>
                </a:cubicBezTo>
                <a:cubicBezTo>
                  <a:pt x="71" y="35"/>
                  <a:pt x="71" y="35"/>
                  <a:pt x="71" y="35"/>
                </a:cubicBezTo>
                <a:cubicBezTo>
                  <a:pt x="32" y="35"/>
                  <a:pt x="32" y="35"/>
                  <a:pt x="32" y="35"/>
                </a:cubicBezTo>
                <a:cubicBezTo>
                  <a:pt x="32" y="32"/>
                  <a:pt x="32" y="32"/>
                  <a:pt x="32" y="32"/>
                </a:cubicBezTo>
                <a:close/>
                <a:moveTo>
                  <a:pt x="32" y="22"/>
                </a:moveTo>
                <a:cubicBezTo>
                  <a:pt x="71" y="22"/>
                  <a:pt x="71" y="22"/>
                  <a:pt x="71" y="22"/>
                </a:cubicBezTo>
                <a:cubicBezTo>
                  <a:pt x="71" y="25"/>
                  <a:pt x="71" y="25"/>
                  <a:pt x="71" y="25"/>
                </a:cubicBezTo>
                <a:cubicBezTo>
                  <a:pt x="32" y="25"/>
                  <a:pt x="32" y="25"/>
                  <a:pt x="32" y="25"/>
                </a:cubicBezTo>
                <a:cubicBezTo>
                  <a:pt x="32" y="22"/>
                  <a:pt x="32" y="22"/>
                  <a:pt x="32" y="22"/>
                </a:cubicBezTo>
                <a:close/>
                <a:moveTo>
                  <a:pt x="3" y="66"/>
                </a:moveTo>
                <a:cubicBezTo>
                  <a:pt x="9" y="68"/>
                  <a:pt x="9" y="68"/>
                  <a:pt x="9" y="68"/>
                </a:cubicBezTo>
                <a:cubicBezTo>
                  <a:pt x="9" y="74"/>
                  <a:pt x="9" y="74"/>
                  <a:pt x="9" y="74"/>
                </a:cubicBezTo>
                <a:cubicBezTo>
                  <a:pt x="5" y="79"/>
                  <a:pt x="5" y="79"/>
                  <a:pt x="5" y="79"/>
                </a:cubicBezTo>
                <a:cubicBezTo>
                  <a:pt x="4" y="79"/>
                  <a:pt x="3" y="79"/>
                  <a:pt x="2" y="78"/>
                </a:cubicBezTo>
                <a:cubicBezTo>
                  <a:pt x="0" y="72"/>
                  <a:pt x="0" y="72"/>
                  <a:pt x="0" y="72"/>
                </a:cubicBezTo>
                <a:cubicBezTo>
                  <a:pt x="3" y="66"/>
                  <a:pt x="3" y="66"/>
                  <a:pt x="3" y="66"/>
                </a:cubicBezTo>
                <a:close/>
                <a:moveTo>
                  <a:pt x="4" y="48"/>
                </a:moveTo>
                <a:cubicBezTo>
                  <a:pt x="3" y="53"/>
                  <a:pt x="3" y="59"/>
                  <a:pt x="2" y="65"/>
                </a:cubicBezTo>
                <a:cubicBezTo>
                  <a:pt x="5" y="65"/>
                  <a:pt x="9" y="66"/>
                  <a:pt x="12" y="67"/>
                </a:cubicBezTo>
                <a:cubicBezTo>
                  <a:pt x="14" y="61"/>
                  <a:pt x="15" y="56"/>
                  <a:pt x="17" y="51"/>
                </a:cubicBezTo>
                <a:cubicBezTo>
                  <a:pt x="13" y="50"/>
                  <a:pt x="9" y="49"/>
                  <a:pt x="4" y="4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07526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03084" y="87252"/>
            <a:ext cx="670385" cy="604428"/>
            <a:chOff x="5424755" y="1340768"/>
            <a:chExt cx="670560" cy="604586"/>
          </a:xfrm>
        </p:grpSpPr>
        <p:grpSp>
          <p:nvGrpSpPr>
            <p:cNvPr id="9" name="组合 8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11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16" tIns="45708" rIns="91416" bIns="45708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2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16" tIns="45708" rIns="91416" bIns="45708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10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91416" tIns="45708" rIns="91416" bIns="45708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3" name="文本框 9"/>
          <p:cNvSpPr txBox="1"/>
          <p:nvPr/>
        </p:nvSpPr>
        <p:spPr>
          <a:xfrm>
            <a:off x="1020088" y="206003"/>
            <a:ext cx="2403786" cy="346228"/>
          </a:xfrm>
          <a:prstGeom prst="rect">
            <a:avLst/>
          </a:prstGeom>
          <a:noFill/>
        </p:spPr>
        <p:txBody>
          <a:bodyPr wrap="square" lIns="68561" tIns="34280" rIns="68561" bIns="3428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/>
            <a:r>
              <a:rPr lang="en-US" altLang="zh-CN" dirty="0" err="1">
                <a:solidFill>
                  <a:srgbClr val="414455"/>
                </a:solidFill>
                <a:latin typeface="微软雅黑" panose="020B0503020204020204" pitchFamily="34" charset="-122"/>
              </a:rPr>
              <a:t>LogECMem</a:t>
            </a:r>
            <a:r>
              <a:rPr lang="zh-CN" altLang="en-US" dirty="0">
                <a:solidFill>
                  <a:srgbClr val="414455"/>
                </a:solidFill>
                <a:latin typeface="微软雅黑" panose="020B0503020204020204" pitchFamily="34" charset="-122"/>
              </a:rPr>
              <a:t>的设计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1092078" y="565948"/>
            <a:ext cx="9721436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10986798" y="357972"/>
            <a:ext cx="258652" cy="233204"/>
            <a:chOff x="3720691" y="2824413"/>
            <a:chExt cx="1341120" cy="1209172"/>
          </a:xfrm>
          <a:solidFill>
            <a:srgbClr val="1C50A2"/>
          </a:solidFill>
        </p:grpSpPr>
        <p:sp>
          <p:nvSpPr>
            <p:cNvPr id="7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pFill/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16" tIns="45708" rIns="91416" bIns="45708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8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pFill/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16" tIns="45708" rIns="91416" bIns="45708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sp>
        <p:nvSpPr>
          <p:cNvPr id="6" name="Freeform 126"/>
          <p:cNvSpPr>
            <a:spLocks noChangeAspect="1" noEditPoints="1"/>
          </p:cNvSpPr>
          <p:nvPr/>
        </p:nvSpPr>
        <p:spPr bwMode="auto">
          <a:xfrm>
            <a:off x="507181" y="248242"/>
            <a:ext cx="267832" cy="335140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rgbClr val="1C50A2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7E030C8-A61F-BD11-AF90-17C8B3D90D73}"/>
              </a:ext>
            </a:extLst>
          </p:cNvPr>
          <p:cNvSpPr txBox="1"/>
          <p:nvPr/>
        </p:nvSpPr>
        <p:spPr>
          <a:xfrm>
            <a:off x="330859" y="1202979"/>
            <a:ext cx="67342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2060"/>
                </a:solidFill>
              </a:rPr>
              <a:t>多块故障修复</a:t>
            </a:r>
          </a:p>
        </p:txBody>
      </p:sp>
      <p:sp>
        <p:nvSpPr>
          <p:cNvPr id="21" name="左大括号 20">
            <a:extLst>
              <a:ext uri="{FF2B5EF4-FFF2-40B4-BE49-F238E27FC236}">
                <a16:creationId xmlns:a16="http://schemas.microsoft.com/office/drawing/2014/main" id="{58A93F0F-965B-E1F9-042C-08AA04D2A247}"/>
              </a:ext>
            </a:extLst>
          </p:cNvPr>
          <p:cNvSpPr/>
          <p:nvPr/>
        </p:nvSpPr>
        <p:spPr>
          <a:xfrm>
            <a:off x="507179" y="2438503"/>
            <a:ext cx="815009" cy="2112996"/>
          </a:xfrm>
          <a:prstGeom prst="lef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4A6DCDA-B266-5086-AF31-C5B16C4F426B}"/>
              </a:ext>
            </a:extLst>
          </p:cNvPr>
          <p:cNvSpPr txBox="1"/>
          <p:nvPr/>
        </p:nvSpPr>
        <p:spPr>
          <a:xfrm>
            <a:off x="1322188" y="2169745"/>
            <a:ext cx="9491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同一条带的多数据块故障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10A8200C-EAA1-E4F1-9C9F-A2C8A2230941}"/>
              </a:ext>
            </a:extLst>
          </p:cNvPr>
          <p:cNvSpPr txBox="1"/>
          <p:nvPr/>
        </p:nvSpPr>
        <p:spPr>
          <a:xfrm>
            <a:off x="1322188" y="4296761"/>
            <a:ext cx="9491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一个节点故障，节点包含不同条带的数据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1AFB460-08E0-539D-B814-042FE0FD6103}"/>
              </a:ext>
            </a:extLst>
          </p:cNvPr>
          <p:cNvSpPr txBox="1"/>
          <p:nvPr/>
        </p:nvSpPr>
        <p:spPr>
          <a:xfrm>
            <a:off x="1831327" y="4881755"/>
            <a:ext cx="88175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提出日志辅助节点修复方法，以帮助修复 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DRAM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故障节点的 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XOR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校验块和日志故障节点的非 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XOR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校验块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26C3602-CBAD-4821-561B-80905EDC290F}"/>
              </a:ext>
            </a:extLst>
          </p:cNvPr>
          <p:cNvSpPr txBox="1"/>
          <p:nvPr/>
        </p:nvSpPr>
        <p:spPr>
          <a:xfrm>
            <a:off x="1831327" y="2754739"/>
            <a:ext cx="8731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通过改进带有保留空间的奇偶校验记录（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PLR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）方案，提出基于 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Lazy merging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 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PLM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方案，减少修复时的磁盘 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IO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58962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03084" y="87252"/>
            <a:ext cx="670385" cy="604428"/>
            <a:chOff x="5424755" y="1340768"/>
            <a:chExt cx="670560" cy="604586"/>
          </a:xfrm>
        </p:grpSpPr>
        <p:grpSp>
          <p:nvGrpSpPr>
            <p:cNvPr id="9" name="组合 8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11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16" tIns="45708" rIns="91416" bIns="45708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2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16" tIns="45708" rIns="91416" bIns="45708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10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91416" tIns="45708" rIns="91416" bIns="45708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3" name="文本框 9"/>
          <p:cNvSpPr txBox="1"/>
          <p:nvPr/>
        </p:nvSpPr>
        <p:spPr>
          <a:xfrm>
            <a:off x="1020088" y="206003"/>
            <a:ext cx="2403786" cy="346228"/>
          </a:xfrm>
          <a:prstGeom prst="rect">
            <a:avLst/>
          </a:prstGeom>
          <a:noFill/>
        </p:spPr>
        <p:txBody>
          <a:bodyPr wrap="square" lIns="68561" tIns="34280" rIns="68561" bIns="3428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/>
            <a:r>
              <a:rPr lang="en-US" altLang="zh-CN" dirty="0" err="1">
                <a:solidFill>
                  <a:srgbClr val="414455"/>
                </a:solidFill>
                <a:latin typeface="微软雅黑" panose="020B0503020204020204" pitchFamily="34" charset="-122"/>
              </a:rPr>
              <a:t>LogECMem</a:t>
            </a:r>
            <a:r>
              <a:rPr lang="zh-CN" altLang="en-US" dirty="0">
                <a:solidFill>
                  <a:srgbClr val="414455"/>
                </a:solidFill>
                <a:latin typeface="微软雅黑" panose="020B0503020204020204" pitchFamily="34" charset="-122"/>
              </a:rPr>
              <a:t>的设计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1092078" y="565948"/>
            <a:ext cx="9721436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10986798" y="357972"/>
            <a:ext cx="258652" cy="233204"/>
            <a:chOff x="3720691" y="2824413"/>
            <a:chExt cx="1341120" cy="1209172"/>
          </a:xfrm>
          <a:solidFill>
            <a:srgbClr val="1C50A2"/>
          </a:solidFill>
        </p:grpSpPr>
        <p:sp>
          <p:nvSpPr>
            <p:cNvPr id="7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pFill/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16" tIns="45708" rIns="91416" bIns="45708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8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pFill/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16" tIns="45708" rIns="91416" bIns="45708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sp>
        <p:nvSpPr>
          <p:cNvPr id="6" name="Freeform 126"/>
          <p:cNvSpPr>
            <a:spLocks noChangeAspect="1" noEditPoints="1"/>
          </p:cNvSpPr>
          <p:nvPr/>
        </p:nvSpPr>
        <p:spPr bwMode="auto">
          <a:xfrm>
            <a:off x="507181" y="248242"/>
            <a:ext cx="267832" cy="335140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rgbClr val="1C50A2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7E030C8-A61F-BD11-AF90-17C8B3D90D73}"/>
              </a:ext>
            </a:extLst>
          </p:cNvPr>
          <p:cNvSpPr txBox="1"/>
          <p:nvPr/>
        </p:nvSpPr>
        <p:spPr>
          <a:xfrm>
            <a:off x="330859" y="1202979"/>
            <a:ext cx="17540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002060"/>
                </a:solidFill>
              </a:rPr>
              <a:t>PLR</a:t>
            </a:r>
            <a:endParaRPr lang="zh-CN" altLang="en-US" sz="32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674FD34-13AD-B708-0771-7C0E9E1D3A99}"/>
                  </a:ext>
                </a:extLst>
              </p:cNvPr>
              <p:cNvSpPr txBox="1"/>
              <p:nvPr/>
            </p:nvSpPr>
            <p:spPr>
              <a:xfrm>
                <a:off x="1624798" y="1264534"/>
                <a:ext cx="94913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在旧的校验块旁边保留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𝑷𝒂𝒓𝒊𝒕𝒚</m:t>
                    </m:r>
                    <m:r>
                      <a:rPr lang="en-US" altLang="zh-CN" sz="24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𝒅𝒆𝒍𝒕𝒂</m:t>
                    </m:r>
                  </m:oMath>
                </a14:m>
                <a:r>
                  <a:rPr lang="zh-CN" altLang="en-US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，以减少修复时的磁盘 </a:t>
                </a:r>
                <a:r>
                  <a:rPr lang="en-US" altLang="zh-CN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IO</a:t>
                </a:r>
                <a:r>
                  <a:rPr lang="zh-CN" altLang="en-US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endParaRPr lang="zh-CN" altLang="en-US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674FD34-13AD-B708-0771-7C0E9E1D3A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4798" y="1264534"/>
                <a:ext cx="9491326" cy="461665"/>
              </a:xfrm>
              <a:prstGeom prst="rect">
                <a:avLst/>
              </a:prstGeom>
              <a:blipFill>
                <a:blip r:embed="rId2"/>
                <a:stretch>
                  <a:fillRect l="-1028" t="-11842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>
            <a:extLst>
              <a:ext uri="{FF2B5EF4-FFF2-40B4-BE49-F238E27FC236}">
                <a16:creationId xmlns:a16="http://schemas.microsoft.com/office/drawing/2014/main" id="{0D6681AE-C2CB-F7ED-D16B-9974559D1A6C}"/>
              </a:ext>
            </a:extLst>
          </p:cNvPr>
          <p:cNvSpPr txBox="1"/>
          <p:nvPr/>
        </p:nvSpPr>
        <p:spPr>
          <a:xfrm>
            <a:off x="3083537" y="1831808"/>
            <a:ext cx="80325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</a:rPr>
              <a:t>产生大量随机写的磁盘</a:t>
            </a:r>
            <a:r>
              <a:rPr lang="en-US" altLang="zh-CN" sz="2400" b="1" dirty="0">
                <a:solidFill>
                  <a:srgbClr val="C00000"/>
                </a:solidFill>
              </a:rPr>
              <a:t>IO</a:t>
            </a:r>
            <a:r>
              <a:rPr lang="zh-CN" altLang="en-US" sz="2400" b="1" dirty="0">
                <a:solidFill>
                  <a:srgbClr val="C00000"/>
                </a:solidFill>
              </a:rPr>
              <a:t>，用更新性能来换取修复性能，不适合</a:t>
            </a:r>
            <a:r>
              <a:rPr lang="en-US" altLang="zh-CN" sz="2400" b="1" dirty="0" err="1">
                <a:solidFill>
                  <a:srgbClr val="C00000"/>
                </a:solidFill>
              </a:rPr>
              <a:t>LogECMem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2BFC3D83-FE35-9306-7C11-1D22124893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859" y="1787754"/>
            <a:ext cx="2595948" cy="919106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60F0F3CB-1353-E880-81B4-CA8F5CC41B27}"/>
              </a:ext>
            </a:extLst>
          </p:cNvPr>
          <p:cNvSpPr txBox="1"/>
          <p:nvPr/>
        </p:nvSpPr>
        <p:spPr>
          <a:xfrm>
            <a:off x="330859" y="2807540"/>
            <a:ext cx="17540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002060"/>
                </a:solidFill>
              </a:rPr>
              <a:t>PLR-m</a:t>
            </a:r>
            <a:endParaRPr lang="zh-CN" altLang="en-US" sz="32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B031228B-044D-8EEE-F987-077F8DE17E00}"/>
                  </a:ext>
                </a:extLst>
              </p:cNvPr>
              <p:cNvSpPr txBox="1"/>
              <p:nvPr/>
            </p:nvSpPr>
            <p:spPr>
              <a:xfrm>
                <a:off x="1624798" y="2869094"/>
                <a:ext cx="90312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在写入磁盘前合并内存中同一条带的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𝑷𝒂𝒓𝒊𝒕𝒚</m:t>
                    </m:r>
                    <m:r>
                      <a:rPr lang="en-US" altLang="zh-CN" sz="24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𝒅𝒆𝒍𝒕𝒂</m:t>
                    </m:r>
                  </m:oMath>
                </a14:m>
                <a:r>
                  <a:rPr lang="zh-CN" altLang="en-US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，减少磁盘 </a:t>
                </a:r>
                <a:r>
                  <a:rPr lang="en-US" altLang="zh-CN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IO</a:t>
                </a:r>
                <a:r>
                  <a:rPr lang="zh-CN" altLang="en-US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endParaRPr lang="zh-CN" altLang="en-US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B031228B-044D-8EEE-F987-077F8DE17E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4798" y="2869094"/>
                <a:ext cx="9031252" cy="461665"/>
              </a:xfrm>
              <a:prstGeom prst="rect">
                <a:avLst/>
              </a:prstGeom>
              <a:blipFill>
                <a:blip r:embed="rId4"/>
                <a:stretch>
                  <a:fillRect l="-1080" t="-12000" b="-3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308DF14D-6A7A-9F3E-7CCC-C16083B7F921}"/>
                  </a:ext>
                </a:extLst>
              </p:cNvPr>
              <p:cNvSpPr txBox="1"/>
              <p:nvPr/>
            </p:nvSpPr>
            <p:spPr>
              <a:xfrm>
                <a:off x="3083537" y="3436369"/>
                <a:ext cx="803258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>
                    <a:solidFill>
                      <a:srgbClr val="C00000"/>
                    </a:solidFill>
                  </a:rPr>
                  <a:t>内存大小有限，</a:t>
                </a:r>
                <a:r>
                  <a:rPr lang="en-US" altLang="zh-CN" sz="2400" b="1" dirty="0">
                    <a:solidFill>
                      <a:srgbClr val="C00000"/>
                    </a:solidFill>
                  </a:rPr>
                  <a:t>PLR-m </a:t>
                </a:r>
                <a:r>
                  <a:rPr lang="zh-CN" altLang="en-US" sz="2400" b="1" dirty="0">
                    <a:solidFill>
                      <a:srgbClr val="C00000"/>
                    </a:solidFill>
                  </a:rPr>
                  <a:t>只能合并连续的来自同一条带的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𝑷𝒂𝒓𝒊𝒕𝒚</m:t>
                    </m:r>
                    <m:r>
                      <a:rPr lang="en-US" altLang="zh-CN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𝒅𝒆𝒍𝒕𝒂</m:t>
                    </m:r>
                  </m:oMath>
                </a14:m>
                <a:r>
                  <a:rPr lang="zh-CN" altLang="en-US" sz="2400" b="1" dirty="0">
                    <a:solidFill>
                      <a:srgbClr val="C00000"/>
                    </a:solidFill>
                  </a:rPr>
                  <a:t> ，性能发挥有限</a:t>
                </a: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308DF14D-6A7A-9F3E-7CCC-C16083B7F9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3537" y="3436369"/>
                <a:ext cx="8032587" cy="830997"/>
              </a:xfrm>
              <a:prstGeom prst="rect">
                <a:avLst/>
              </a:prstGeom>
              <a:blipFill>
                <a:blip r:embed="rId5"/>
                <a:stretch>
                  <a:fillRect l="-1214" t="-6618" b="-154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图片 23">
            <a:extLst>
              <a:ext uri="{FF2B5EF4-FFF2-40B4-BE49-F238E27FC236}">
                <a16:creationId xmlns:a16="http://schemas.microsoft.com/office/drawing/2014/main" id="{D6B98B17-1EC6-DA86-A8D4-74649FB841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0860" y="3291635"/>
            <a:ext cx="2595947" cy="1128673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31722EB1-B6BB-9DA3-3C52-A843900086C7}"/>
              </a:ext>
            </a:extLst>
          </p:cNvPr>
          <p:cNvSpPr txBox="1"/>
          <p:nvPr/>
        </p:nvSpPr>
        <p:spPr>
          <a:xfrm>
            <a:off x="330859" y="4522934"/>
            <a:ext cx="17540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002060"/>
                </a:solidFill>
              </a:rPr>
              <a:t>PLM</a:t>
            </a:r>
            <a:endParaRPr lang="zh-CN" altLang="en-US" sz="32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A27EA29D-017B-926E-981F-2104A7DF2BD3}"/>
                  </a:ext>
                </a:extLst>
              </p:cNvPr>
              <p:cNvSpPr txBox="1"/>
              <p:nvPr/>
            </p:nvSpPr>
            <p:spPr>
              <a:xfrm>
                <a:off x="1624798" y="4579265"/>
                <a:ext cx="101071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先将校验码按顺序写入额外的连续磁盘空间，再读出来合并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𝑷𝒂𝒓𝒊𝒕𝒚</m:t>
                    </m:r>
                    <m:r>
                      <a:rPr lang="en-US" altLang="zh-CN" sz="24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𝒅𝒆𝒍𝒕𝒂</m:t>
                    </m:r>
                  </m:oMath>
                </a14:m>
                <a:r>
                  <a:rPr lang="zh-CN" altLang="en-US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endParaRPr lang="zh-CN" altLang="en-US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A27EA29D-017B-926E-981F-2104A7DF2B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4798" y="4579265"/>
                <a:ext cx="10107129" cy="461665"/>
              </a:xfrm>
              <a:prstGeom prst="rect">
                <a:avLst/>
              </a:prstGeom>
              <a:blipFill>
                <a:blip r:embed="rId7"/>
                <a:stretch>
                  <a:fillRect l="-965" t="-11842" b="-27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29C6741F-0842-6979-55D7-5A2F544953C5}"/>
                  </a:ext>
                </a:extLst>
              </p:cNvPr>
              <p:cNvSpPr txBox="1"/>
              <p:nvPr/>
            </p:nvSpPr>
            <p:spPr>
              <a:xfrm>
                <a:off x="3083537" y="5151763"/>
                <a:ext cx="803258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>
                    <a:solidFill>
                      <a:schemeClr val="accent6">
                        <a:lumMod val="75000"/>
                      </a:schemeClr>
                    </a:solidFill>
                  </a:rPr>
                  <a:t>因为磁盘空间比内存大，</a:t>
                </a:r>
                <a:r>
                  <a:rPr lang="en-US" altLang="zh-CN" sz="2400" b="1" dirty="0">
                    <a:solidFill>
                      <a:schemeClr val="accent6">
                        <a:lumMod val="75000"/>
                      </a:schemeClr>
                    </a:solidFill>
                  </a:rPr>
                  <a:t>PLM </a:t>
                </a:r>
                <a:r>
                  <a:rPr lang="zh-CN" altLang="en-US" sz="2400" b="1" dirty="0">
                    <a:solidFill>
                      <a:schemeClr val="accent6">
                        <a:lumMod val="75000"/>
                      </a:schemeClr>
                    </a:solidFill>
                  </a:rPr>
                  <a:t>相对于 </a:t>
                </a:r>
                <a:r>
                  <a:rPr lang="en-US" altLang="zh-CN" sz="2400" b="1" dirty="0">
                    <a:solidFill>
                      <a:schemeClr val="accent6">
                        <a:lumMod val="75000"/>
                      </a:schemeClr>
                    </a:solidFill>
                  </a:rPr>
                  <a:t>PLR-m </a:t>
                </a:r>
                <a:r>
                  <a:rPr lang="zh-CN" altLang="en-US" sz="2400" b="1" dirty="0">
                    <a:solidFill>
                      <a:schemeClr val="accent6">
                        <a:lumMod val="75000"/>
                      </a:schemeClr>
                    </a:solidFill>
                  </a:rPr>
                  <a:t>能合并更多的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𝑷𝒂𝒓𝒊𝒕𝒚</m:t>
                    </m:r>
                    <m:r>
                      <a:rPr lang="en-US" altLang="zh-CN" sz="2400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𝒅𝒆𝒍𝒕𝒂</m:t>
                    </m:r>
                  </m:oMath>
                </a14:m>
                <a:r>
                  <a:rPr lang="zh-CN" altLang="en-US" sz="2400" b="1" dirty="0">
                    <a:solidFill>
                      <a:schemeClr val="accent6">
                        <a:lumMod val="75000"/>
                      </a:schemeClr>
                    </a:solidFill>
                  </a:rPr>
                  <a:t> ，从而在更新中减少更多的磁盘 </a:t>
                </a:r>
                <a:r>
                  <a:rPr lang="en-US" altLang="zh-CN" sz="2400" b="1" dirty="0">
                    <a:solidFill>
                      <a:schemeClr val="accent6">
                        <a:lumMod val="75000"/>
                      </a:schemeClr>
                    </a:solidFill>
                  </a:rPr>
                  <a:t>IO</a:t>
                </a:r>
                <a:endParaRPr lang="zh-CN" altLang="en-US" sz="24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29C6741F-0842-6979-55D7-5A2F544953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3537" y="5151763"/>
                <a:ext cx="8032587" cy="830997"/>
              </a:xfrm>
              <a:prstGeom prst="rect">
                <a:avLst/>
              </a:prstGeom>
              <a:blipFill>
                <a:blip r:embed="rId8"/>
                <a:stretch>
                  <a:fillRect l="-1214" t="-6618" b="-16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" name="图片 30">
            <a:extLst>
              <a:ext uri="{FF2B5EF4-FFF2-40B4-BE49-F238E27FC236}">
                <a16:creationId xmlns:a16="http://schemas.microsoft.com/office/drawing/2014/main" id="{BE85C7B6-E8BE-87FA-C5AC-92F58263767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0859" y="5000496"/>
            <a:ext cx="2597114" cy="1072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4596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梯形 2">
            <a:extLst>
              <a:ext uri="{FF2B5EF4-FFF2-40B4-BE49-F238E27FC236}">
                <a16:creationId xmlns:a16="http://schemas.microsoft.com/office/drawing/2014/main" id="{A74F6466-56A2-25B7-0623-32D74C2F908B}"/>
              </a:ext>
            </a:extLst>
          </p:cNvPr>
          <p:cNvSpPr/>
          <p:nvPr/>
        </p:nvSpPr>
        <p:spPr>
          <a:xfrm rot="5400000">
            <a:off x="1349179" y="662846"/>
            <a:ext cx="2375427" cy="5073785"/>
          </a:xfrm>
          <a:prstGeom prst="trapezoid">
            <a:avLst>
              <a:gd name="adj" fmla="val 17865"/>
            </a:avLst>
          </a:prstGeom>
          <a:solidFill>
            <a:schemeClr val="bg1">
              <a:lumMod val="8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3558540" y="2053353"/>
            <a:ext cx="8633460" cy="2291927"/>
            <a:chOff x="4204" y="2365"/>
            <a:chExt cx="10197" cy="2707"/>
          </a:xfrm>
        </p:grpSpPr>
        <p:sp>
          <p:nvSpPr>
            <p:cNvPr id="25" name="梯形 24"/>
            <p:cNvSpPr/>
            <p:nvPr/>
          </p:nvSpPr>
          <p:spPr>
            <a:xfrm rot="16200000">
              <a:off x="8795" y="-533"/>
              <a:ext cx="2707" cy="8504"/>
            </a:xfrm>
            <a:prstGeom prst="trapezoid">
              <a:avLst>
                <a:gd name="adj" fmla="val 16935"/>
              </a:avLst>
            </a:prstGeom>
            <a:solidFill>
              <a:srgbClr val="1C5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7" name="文本框 2"/>
            <p:cNvSpPr txBox="1"/>
            <p:nvPr/>
          </p:nvSpPr>
          <p:spPr>
            <a:xfrm>
              <a:off x="4204" y="3177"/>
              <a:ext cx="1031" cy="1063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>
              <a:defPPr>
                <a:defRPr lang="en-US"/>
              </a:defPPr>
              <a:lvl1pPr marL="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1C50A2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rPr>
                <a:t>Part</a:t>
              </a:r>
              <a:r>
                <a:rPr lang="en-US" altLang="zh-CN" sz="5400" b="1" dirty="0">
                  <a:solidFill>
                    <a:srgbClr val="1C50A2"/>
                  </a:solidFill>
                  <a:latin typeface="Arial" panose="020B0604020202020204"/>
                  <a:ea typeface="微软雅黑" panose="020B0503020204020204" pitchFamily="34" charset="-122"/>
                </a:rPr>
                <a:t>5</a:t>
              </a:r>
              <a:endParaRPr kumimoji="0" lang="zh-CN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1C50A2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6640" y="3321"/>
              <a:ext cx="4805" cy="736"/>
            </a:xfrm>
            <a:prstGeom prst="rect">
              <a:avLst/>
            </a:prstGeom>
          </p:spPr>
          <p:txBody>
            <a:bodyPr wrap="square" lIns="68580" tIns="34290" rIns="68580" bIns="34290">
              <a:spAutoFit/>
            </a:bodyPr>
            <a:lstStyle>
              <a:defPPr>
                <a:defRPr lang="en-US"/>
              </a:defPPr>
              <a:lvl1pPr marL="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3600" b="1" dirty="0">
                  <a:solidFill>
                    <a:prstClr val="white"/>
                  </a:solidFill>
                  <a:latin typeface="Arial" panose="020B0604020202020204"/>
                  <a:ea typeface="微软雅黑" panose="020B0503020204020204" pitchFamily="34" charset="-122"/>
                </a:rPr>
                <a:t>实验对比和结论</a:t>
              </a:r>
              <a:endPara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83" y="2416995"/>
            <a:ext cx="2361101" cy="194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2577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03084" y="87252"/>
            <a:ext cx="670385" cy="604428"/>
            <a:chOff x="5424755" y="1340768"/>
            <a:chExt cx="670560" cy="604586"/>
          </a:xfrm>
        </p:grpSpPr>
        <p:grpSp>
          <p:nvGrpSpPr>
            <p:cNvPr id="9" name="组合 8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11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16" tIns="45708" rIns="91416" bIns="45708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2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16" tIns="45708" rIns="91416" bIns="45708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10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91416" tIns="45708" rIns="91416" bIns="45708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3" name="文本框 9"/>
          <p:cNvSpPr txBox="1"/>
          <p:nvPr/>
        </p:nvSpPr>
        <p:spPr>
          <a:xfrm>
            <a:off x="1020088" y="206003"/>
            <a:ext cx="2403786" cy="346228"/>
          </a:xfrm>
          <a:prstGeom prst="rect">
            <a:avLst/>
          </a:prstGeom>
          <a:noFill/>
        </p:spPr>
        <p:txBody>
          <a:bodyPr wrap="square" lIns="68561" tIns="34280" rIns="68561" bIns="3428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/>
            <a:r>
              <a:rPr lang="zh-CN" altLang="en-US" dirty="0">
                <a:solidFill>
                  <a:srgbClr val="414455"/>
                </a:solidFill>
                <a:latin typeface="微软雅黑" panose="020B0503020204020204" pitchFamily="34" charset="-122"/>
              </a:rPr>
              <a:t>实验对比和结论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1092078" y="565948"/>
            <a:ext cx="9721436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10986798" y="357972"/>
            <a:ext cx="258652" cy="233204"/>
            <a:chOff x="3720691" y="2824413"/>
            <a:chExt cx="1341120" cy="1209172"/>
          </a:xfrm>
          <a:solidFill>
            <a:srgbClr val="1C50A2"/>
          </a:solidFill>
        </p:grpSpPr>
        <p:sp>
          <p:nvSpPr>
            <p:cNvPr id="7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pFill/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16" tIns="45708" rIns="91416" bIns="45708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8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pFill/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16" tIns="45708" rIns="91416" bIns="45708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sp>
        <p:nvSpPr>
          <p:cNvPr id="6" name="Freeform 126"/>
          <p:cNvSpPr>
            <a:spLocks noChangeAspect="1" noEditPoints="1"/>
          </p:cNvSpPr>
          <p:nvPr/>
        </p:nvSpPr>
        <p:spPr bwMode="auto">
          <a:xfrm>
            <a:off x="507181" y="248242"/>
            <a:ext cx="267832" cy="335140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rgbClr val="1C50A2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FFB3496C-B635-9B4E-DB9A-6DEC0BCB1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758" y="1470413"/>
            <a:ext cx="9392484" cy="3694521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29878F3A-2F7A-1FB2-50A2-8D262CD40079}"/>
              </a:ext>
            </a:extLst>
          </p:cNvPr>
          <p:cNvSpPr txBox="1"/>
          <p:nvPr/>
        </p:nvSpPr>
        <p:spPr>
          <a:xfrm>
            <a:off x="507181" y="812329"/>
            <a:ext cx="67342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2060"/>
                </a:solidFill>
              </a:rPr>
              <a:t>实验一：基本请求的性能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96AB2F7-5AD9-34DB-D211-DE5A59D66C7A}"/>
              </a:ext>
            </a:extLst>
          </p:cNvPr>
          <p:cNvSpPr txBox="1"/>
          <p:nvPr/>
        </p:nvSpPr>
        <p:spPr>
          <a:xfrm>
            <a:off x="785281" y="5238401"/>
            <a:ext cx="106214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LogECMem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在这些工作负载中与 </a:t>
            </a:r>
            <a:r>
              <a:rPr lang="en-US" altLang="zh-CN" sz="24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IPMem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、</a:t>
            </a:r>
            <a:r>
              <a:rPr lang="en-US" altLang="zh-CN" sz="24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FSMem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有相似的延迟和吞吐量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5 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路复制有极佳的降级读取性能和极差的写性能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Vanilla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虽然性能相对较好，但是没有校验码，不保证数据可靠性</a:t>
            </a:r>
          </a:p>
        </p:txBody>
      </p:sp>
    </p:spTree>
    <p:extLst>
      <p:ext uri="{BB962C8B-B14F-4D97-AF65-F5344CB8AC3E}">
        <p14:creationId xmlns:p14="http://schemas.microsoft.com/office/powerpoint/2010/main" val="35531990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03084" y="87252"/>
            <a:ext cx="670385" cy="604428"/>
            <a:chOff x="5424755" y="1340768"/>
            <a:chExt cx="670560" cy="604586"/>
          </a:xfrm>
        </p:grpSpPr>
        <p:grpSp>
          <p:nvGrpSpPr>
            <p:cNvPr id="9" name="组合 8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11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16" tIns="45708" rIns="91416" bIns="45708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2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16" tIns="45708" rIns="91416" bIns="45708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10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91416" tIns="45708" rIns="91416" bIns="45708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3" name="文本框 9"/>
          <p:cNvSpPr txBox="1"/>
          <p:nvPr/>
        </p:nvSpPr>
        <p:spPr>
          <a:xfrm>
            <a:off x="1020088" y="206003"/>
            <a:ext cx="2403786" cy="346228"/>
          </a:xfrm>
          <a:prstGeom prst="rect">
            <a:avLst/>
          </a:prstGeom>
          <a:noFill/>
        </p:spPr>
        <p:txBody>
          <a:bodyPr wrap="square" lIns="68561" tIns="34280" rIns="68561" bIns="3428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/>
            <a:r>
              <a:rPr lang="zh-CN" altLang="en-US" dirty="0">
                <a:solidFill>
                  <a:srgbClr val="414455"/>
                </a:solidFill>
                <a:latin typeface="微软雅黑" panose="020B0503020204020204" pitchFamily="34" charset="-122"/>
              </a:rPr>
              <a:t>实验对比和结论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1092078" y="565948"/>
            <a:ext cx="9721436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10986798" y="357972"/>
            <a:ext cx="258652" cy="233204"/>
            <a:chOff x="3720691" y="2824413"/>
            <a:chExt cx="1341120" cy="1209172"/>
          </a:xfrm>
          <a:solidFill>
            <a:srgbClr val="1C50A2"/>
          </a:solidFill>
        </p:grpSpPr>
        <p:sp>
          <p:nvSpPr>
            <p:cNvPr id="7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pFill/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16" tIns="45708" rIns="91416" bIns="45708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8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pFill/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16" tIns="45708" rIns="91416" bIns="45708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sp>
        <p:nvSpPr>
          <p:cNvPr id="6" name="Freeform 126"/>
          <p:cNvSpPr>
            <a:spLocks noChangeAspect="1" noEditPoints="1"/>
          </p:cNvSpPr>
          <p:nvPr/>
        </p:nvSpPr>
        <p:spPr bwMode="auto">
          <a:xfrm>
            <a:off x="507181" y="248242"/>
            <a:ext cx="267832" cy="335140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rgbClr val="1C50A2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9878F3A-2F7A-1FB2-50A2-8D262CD40079}"/>
              </a:ext>
            </a:extLst>
          </p:cNvPr>
          <p:cNvSpPr txBox="1"/>
          <p:nvPr/>
        </p:nvSpPr>
        <p:spPr>
          <a:xfrm>
            <a:off x="507181" y="812329"/>
            <a:ext cx="67342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2060"/>
                </a:solidFill>
              </a:rPr>
              <a:t>实验二：更新延迟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70041AC1-7BC4-C169-B62B-381B1B69E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013" y="1704930"/>
            <a:ext cx="10383568" cy="229432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E3FB02B2-287B-5695-4798-A1EA8703C5F7}"/>
              </a:ext>
            </a:extLst>
          </p:cNvPr>
          <p:cNvSpPr txBox="1"/>
          <p:nvPr/>
        </p:nvSpPr>
        <p:spPr>
          <a:xfrm>
            <a:off x="775013" y="4307076"/>
            <a:ext cx="108319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LogECMem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整体表现远优于 </a:t>
            </a:r>
            <a:r>
              <a:rPr lang="en-US" altLang="zh-CN" sz="24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IPMem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更新任务轻时 </a:t>
            </a:r>
            <a:r>
              <a:rPr lang="en-US" altLang="zh-CN" sz="24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FSMem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的表现最差，因为更新的块少，再计算的开销大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更新任务重时 </a:t>
            </a:r>
            <a:r>
              <a:rPr lang="en-US" altLang="zh-CN" sz="24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FSMem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的表现最佳，但是会产生严重的内存开销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5 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路复制虽然在所有情况下表现均衡且较好，但是它的内存开销是无法承受的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2860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03084" y="87252"/>
            <a:ext cx="670385" cy="604428"/>
            <a:chOff x="5424755" y="1340768"/>
            <a:chExt cx="670560" cy="604586"/>
          </a:xfrm>
        </p:grpSpPr>
        <p:grpSp>
          <p:nvGrpSpPr>
            <p:cNvPr id="9" name="组合 8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11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16" tIns="45708" rIns="91416" bIns="45708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2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16" tIns="45708" rIns="91416" bIns="45708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10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91416" tIns="45708" rIns="91416" bIns="45708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3" name="文本框 9"/>
          <p:cNvSpPr txBox="1"/>
          <p:nvPr/>
        </p:nvSpPr>
        <p:spPr>
          <a:xfrm>
            <a:off x="1020088" y="206003"/>
            <a:ext cx="2403786" cy="346228"/>
          </a:xfrm>
          <a:prstGeom prst="rect">
            <a:avLst/>
          </a:prstGeom>
          <a:noFill/>
        </p:spPr>
        <p:txBody>
          <a:bodyPr wrap="square" lIns="68561" tIns="34280" rIns="68561" bIns="3428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/>
            <a:r>
              <a:rPr lang="zh-CN" altLang="en-US" dirty="0">
                <a:solidFill>
                  <a:srgbClr val="414455"/>
                </a:solidFill>
                <a:latin typeface="微软雅黑" panose="020B0503020204020204" pitchFamily="34" charset="-122"/>
              </a:rPr>
              <a:t>实验对比和结论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1092078" y="565948"/>
            <a:ext cx="9721436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10986798" y="357972"/>
            <a:ext cx="258652" cy="233204"/>
            <a:chOff x="3720691" y="2824413"/>
            <a:chExt cx="1341120" cy="1209172"/>
          </a:xfrm>
          <a:solidFill>
            <a:srgbClr val="1C50A2"/>
          </a:solidFill>
        </p:grpSpPr>
        <p:sp>
          <p:nvSpPr>
            <p:cNvPr id="7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pFill/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16" tIns="45708" rIns="91416" bIns="45708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8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pFill/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16" tIns="45708" rIns="91416" bIns="45708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sp>
        <p:nvSpPr>
          <p:cNvPr id="6" name="Freeform 126"/>
          <p:cNvSpPr>
            <a:spLocks noChangeAspect="1" noEditPoints="1"/>
          </p:cNvSpPr>
          <p:nvPr/>
        </p:nvSpPr>
        <p:spPr bwMode="auto">
          <a:xfrm>
            <a:off x="507181" y="248242"/>
            <a:ext cx="267832" cy="335140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rgbClr val="1C50A2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9878F3A-2F7A-1FB2-50A2-8D262CD40079}"/>
              </a:ext>
            </a:extLst>
          </p:cNvPr>
          <p:cNvSpPr txBox="1"/>
          <p:nvPr/>
        </p:nvSpPr>
        <p:spPr>
          <a:xfrm>
            <a:off x="507181" y="812329"/>
            <a:ext cx="67342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2060"/>
                </a:solidFill>
              </a:rPr>
              <a:t>实验三：内存开销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92393C73-CE86-133E-DBE5-EDAB3F0AE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281" y="1704930"/>
            <a:ext cx="10373300" cy="2191375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CB8E700A-AEA4-055A-FF73-E0AB0E634766}"/>
              </a:ext>
            </a:extLst>
          </p:cNvPr>
          <p:cNvSpPr txBox="1"/>
          <p:nvPr/>
        </p:nvSpPr>
        <p:spPr>
          <a:xfrm>
            <a:off x="775013" y="4307076"/>
            <a:ext cx="108319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LogECMem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内存开销表现最优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IPMem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因为需要处理所有的校验块，所以略差于 </a:t>
            </a:r>
            <a:r>
              <a:rPr lang="en-US" altLang="zh-CN" sz="24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LogECMem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FSMem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因为在内存中保存了多个副本导致了较高的内存开销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5 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路复制的内存开销是固定且巨大的，是难以承受的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83140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03084" y="87252"/>
            <a:ext cx="670385" cy="604428"/>
            <a:chOff x="5424755" y="1340768"/>
            <a:chExt cx="670560" cy="604586"/>
          </a:xfrm>
        </p:grpSpPr>
        <p:grpSp>
          <p:nvGrpSpPr>
            <p:cNvPr id="9" name="组合 8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11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16" tIns="45708" rIns="91416" bIns="45708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2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16" tIns="45708" rIns="91416" bIns="45708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10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91416" tIns="45708" rIns="91416" bIns="45708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3" name="文本框 9"/>
          <p:cNvSpPr txBox="1"/>
          <p:nvPr/>
        </p:nvSpPr>
        <p:spPr>
          <a:xfrm>
            <a:off x="1020088" y="206003"/>
            <a:ext cx="2403786" cy="346228"/>
          </a:xfrm>
          <a:prstGeom prst="rect">
            <a:avLst/>
          </a:prstGeom>
          <a:noFill/>
        </p:spPr>
        <p:txBody>
          <a:bodyPr wrap="square" lIns="68561" tIns="34280" rIns="68561" bIns="3428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/>
            <a:r>
              <a:rPr lang="zh-CN" altLang="en-US" dirty="0">
                <a:solidFill>
                  <a:srgbClr val="414455"/>
                </a:solidFill>
                <a:latin typeface="微软雅黑" panose="020B0503020204020204" pitchFamily="34" charset="-122"/>
              </a:rPr>
              <a:t>实验对比和结论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1092078" y="565948"/>
            <a:ext cx="9721436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10986798" y="357972"/>
            <a:ext cx="258652" cy="233204"/>
            <a:chOff x="3720691" y="2824413"/>
            <a:chExt cx="1341120" cy="1209172"/>
          </a:xfrm>
          <a:solidFill>
            <a:srgbClr val="1C50A2"/>
          </a:solidFill>
        </p:grpSpPr>
        <p:sp>
          <p:nvSpPr>
            <p:cNvPr id="7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pFill/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16" tIns="45708" rIns="91416" bIns="45708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8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pFill/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16" tIns="45708" rIns="91416" bIns="45708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sp>
        <p:nvSpPr>
          <p:cNvPr id="6" name="Freeform 126"/>
          <p:cNvSpPr>
            <a:spLocks noChangeAspect="1" noEditPoints="1"/>
          </p:cNvSpPr>
          <p:nvPr/>
        </p:nvSpPr>
        <p:spPr bwMode="auto">
          <a:xfrm>
            <a:off x="507181" y="248242"/>
            <a:ext cx="267832" cy="335140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rgbClr val="1C50A2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9878F3A-2F7A-1FB2-50A2-8D262CD40079}"/>
              </a:ext>
            </a:extLst>
          </p:cNvPr>
          <p:cNvSpPr txBox="1"/>
          <p:nvPr/>
        </p:nvSpPr>
        <p:spPr>
          <a:xfrm>
            <a:off x="507181" y="812329"/>
            <a:ext cx="67342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2060"/>
                </a:solidFill>
              </a:rPr>
              <a:t>实验四：大规模数据的表现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44ADFA45-515C-34D6-8E39-5CF693816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758" y="1470412"/>
            <a:ext cx="9392484" cy="3604217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A37EE633-1F9E-FB16-77A3-FFE3CCADBD77}"/>
              </a:ext>
            </a:extLst>
          </p:cNvPr>
          <p:cNvSpPr txBox="1"/>
          <p:nvPr/>
        </p:nvSpPr>
        <p:spPr>
          <a:xfrm>
            <a:off x="785281" y="5238401"/>
            <a:ext cx="106214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在大规模数据下的实验结果与实验二和实验三的对比结果基本一致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大规模数据下 </a:t>
            </a:r>
            <a:r>
              <a:rPr lang="en-US" altLang="zh-CN" sz="24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FSMem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在更新延迟上的表现越来越差，这是对大量数据块进行检索导致的</a:t>
            </a:r>
          </a:p>
        </p:txBody>
      </p:sp>
    </p:spTree>
    <p:extLst>
      <p:ext uri="{BB962C8B-B14F-4D97-AF65-F5344CB8AC3E}">
        <p14:creationId xmlns:p14="http://schemas.microsoft.com/office/powerpoint/2010/main" val="20505550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03084" y="87252"/>
            <a:ext cx="670385" cy="604428"/>
            <a:chOff x="5424755" y="1340768"/>
            <a:chExt cx="670560" cy="604586"/>
          </a:xfrm>
        </p:grpSpPr>
        <p:grpSp>
          <p:nvGrpSpPr>
            <p:cNvPr id="9" name="组合 8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11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16" tIns="45708" rIns="91416" bIns="45708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2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16" tIns="45708" rIns="91416" bIns="45708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10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91416" tIns="45708" rIns="91416" bIns="45708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3" name="文本框 9"/>
          <p:cNvSpPr txBox="1"/>
          <p:nvPr/>
        </p:nvSpPr>
        <p:spPr>
          <a:xfrm>
            <a:off x="1020088" y="206003"/>
            <a:ext cx="2403786" cy="346228"/>
          </a:xfrm>
          <a:prstGeom prst="rect">
            <a:avLst/>
          </a:prstGeom>
          <a:noFill/>
        </p:spPr>
        <p:txBody>
          <a:bodyPr wrap="square" lIns="68561" tIns="34280" rIns="68561" bIns="3428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/>
            <a:r>
              <a:rPr lang="zh-CN" altLang="en-US" dirty="0">
                <a:solidFill>
                  <a:srgbClr val="414455"/>
                </a:solidFill>
                <a:latin typeface="微软雅黑" panose="020B0503020204020204" pitchFamily="34" charset="-122"/>
              </a:rPr>
              <a:t>实验对比和结论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1092078" y="565948"/>
            <a:ext cx="9721436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10986798" y="357972"/>
            <a:ext cx="258652" cy="233204"/>
            <a:chOff x="3720691" y="2824413"/>
            <a:chExt cx="1341120" cy="1209172"/>
          </a:xfrm>
          <a:solidFill>
            <a:srgbClr val="1C50A2"/>
          </a:solidFill>
        </p:grpSpPr>
        <p:sp>
          <p:nvSpPr>
            <p:cNvPr id="7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pFill/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16" tIns="45708" rIns="91416" bIns="45708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8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pFill/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16" tIns="45708" rIns="91416" bIns="45708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sp>
        <p:nvSpPr>
          <p:cNvPr id="6" name="Freeform 126"/>
          <p:cNvSpPr>
            <a:spLocks noChangeAspect="1" noEditPoints="1"/>
          </p:cNvSpPr>
          <p:nvPr/>
        </p:nvSpPr>
        <p:spPr bwMode="auto">
          <a:xfrm>
            <a:off x="507181" y="248242"/>
            <a:ext cx="267832" cy="335140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rgbClr val="1C50A2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9878F3A-2F7A-1FB2-50A2-8D262CD40079}"/>
              </a:ext>
            </a:extLst>
          </p:cNvPr>
          <p:cNvSpPr txBox="1"/>
          <p:nvPr/>
        </p:nvSpPr>
        <p:spPr>
          <a:xfrm>
            <a:off x="507181" y="812329"/>
            <a:ext cx="107711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2060"/>
                </a:solidFill>
              </a:rPr>
              <a:t>实验五：更新时的磁盘 </a:t>
            </a:r>
            <a:r>
              <a:rPr lang="en-US" altLang="zh-CN" sz="3200" b="1" dirty="0">
                <a:solidFill>
                  <a:srgbClr val="002060"/>
                </a:solidFill>
              </a:rPr>
              <a:t>IO &amp; </a:t>
            </a:r>
            <a:r>
              <a:rPr lang="zh-CN" altLang="en-US" sz="3200" b="1" dirty="0">
                <a:solidFill>
                  <a:srgbClr val="002060"/>
                </a:solidFill>
              </a:rPr>
              <a:t>实验六：多块故障的修复性能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0FEBA0DA-7A56-C685-BD71-2CE3AC17D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280" y="1704930"/>
            <a:ext cx="10373299" cy="246646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1EB1933E-1FB5-9A21-9E4F-CE0C35EDEA90}"/>
                  </a:ext>
                </a:extLst>
              </p:cNvPr>
              <p:cNvSpPr txBox="1"/>
              <p:nvPr/>
            </p:nvSpPr>
            <p:spPr>
              <a:xfrm>
                <a:off x="775013" y="4479217"/>
                <a:ext cx="10831953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24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普通 </a:t>
                </a:r>
                <a:r>
                  <a:rPr lang="en-US" altLang="zh-CN" sz="24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PL </a:t>
                </a:r>
                <a:r>
                  <a:rPr lang="zh-CN" altLang="en-US" sz="24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因为不用将 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𝐃</m:t>
                    </m:r>
                    <m:r>
                      <a:rPr lang="en-US" altLang="zh-CN" sz="2400" b="1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𝒆𝒍𝒕𝒂</m:t>
                    </m:r>
                  </m:oMath>
                </a14:m>
                <a:r>
                  <a:rPr lang="en-US" altLang="zh-CN" sz="24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zh-CN" altLang="en-US" sz="24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和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𝑷𝒂𝒓𝒊𝒕𝒚</m:t>
                    </m:r>
                    <m:r>
                      <a:rPr lang="en-US" altLang="zh-CN" sz="2400" b="1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1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𝒅𝒆𝒍𝒕𝒂</m:t>
                    </m:r>
                  </m:oMath>
                </a14:m>
                <a:r>
                  <a:rPr lang="en-US" altLang="zh-CN" sz="24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zh-CN" altLang="en-US" sz="24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写入特定的保留空间，所以没有额外的磁盘 </a:t>
                </a:r>
                <a:r>
                  <a:rPr lang="en-US" altLang="zh-CN" sz="24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IO </a:t>
                </a:r>
                <a:r>
                  <a:rPr lang="zh-CN" altLang="en-US" sz="24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开销</a:t>
                </a:r>
                <a:endParaRPr lang="en-US" altLang="zh-CN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24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实验五的结果印证了 </a:t>
                </a:r>
                <a:r>
                  <a:rPr lang="en-US" altLang="zh-CN" sz="24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PLM </a:t>
                </a:r>
                <a:r>
                  <a:rPr lang="zh-CN" altLang="en-US" sz="24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通过合并更多的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𝑷𝒂𝒓𝒊𝒕𝒚</m:t>
                    </m:r>
                    <m:r>
                      <a:rPr lang="en-US" altLang="zh-CN" sz="2400" b="1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1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𝒅𝒆𝒍𝒕𝒂</m:t>
                    </m:r>
                  </m:oMath>
                </a14:m>
                <a:r>
                  <a:rPr lang="en-US" altLang="zh-CN" sz="24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zh-CN" altLang="en-US" sz="24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有效减少了磁盘 </a:t>
                </a:r>
                <a:r>
                  <a:rPr lang="en-US" altLang="zh-CN" sz="24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IO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24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实验六的结果印证了使用保留空间的 </a:t>
                </a:r>
                <a:r>
                  <a:rPr lang="en-US" altLang="zh-CN" sz="24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PLR</a:t>
                </a:r>
                <a:r>
                  <a:rPr lang="zh-CN" altLang="en-US" sz="24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、</a:t>
                </a:r>
                <a:r>
                  <a:rPr lang="en-US" altLang="zh-CN" sz="24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PLR-m </a:t>
                </a:r>
                <a:r>
                  <a:rPr lang="zh-CN" altLang="en-US" sz="24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和 </a:t>
                </a:r>
                <a:r>
                  <a:rPr lang="en-US" altLang="zh-CN" sz="24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PLM </a:t>
                </a:r>
                <a:r>
                  <a:rPr lang="zh-CN" altLang="en-US" sz="24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减少了修复多块故障时的磁盘 </a:t>
                </a:r>
                <a:r>
                  <a:rPr lang="en-US" altLang="zh-CN" sz="24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IO </a:t>
                </a:r>
                <a:r>
                  <a:rPr lang="zh-CN" altLang="en-US" sz="24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操作，它们性能相近，都远优于普通的 </a:t>
                </a:r>
                <a:r>
                  <a:rPr lang="en-US" altLang="zh-CN" sz="24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PL</a:t>
                </a: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1EB1933E-1FB5-9A21-9E4F-CE0C35EDEA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013" y="4479217"/>
                <a:ext cx="10831953" cy="1938992"/>
              </a:xfrm>
              <a:prstGeom prst="rect">
                <a:avLst/>
              </a:prstGeom>
              <a:blipFill>
                <a:blip r:embed="rId3"/>
                <a:stretch>
                  <a:fillRect l="-732" t="-2830" b="-62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08650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03084" y="87252"/>
            <a:ext cx="670385" cy="604428"/>
            <a:chOff x="5424755" y="1340768"/>
            <a:chExt cx="670560" cy="604586"/>
          </a:xfrm>
        </p:grpSpPr>
        <p:grpSp>
          <p:nvGrpSpPr>
            <p:cNvPr id="9" name="组合 8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11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16" tIns="45708" rIns="91416" bIns="45708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2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16" tIns="45708" rIns="91416" bIns="45708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10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91416" tIns="45708" rIns="91416" bIns="45708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3" name="文本框 9"/>
          <p:cNvSpPr txBox="1"/>
          <p:nvPr/>
        </p:nvSpPr>
        <p:spPr>
          <a:xfrm>
            <a:off x="1020088" y="206003"/>
            <a:ext cx="2403786" cy="346228"/>
          </a:xfrm>
          <a:prstGeom prst="rect">
            <a:avLst/>
          </a:prstGeom>
          <a:noFill/>
        </p:spPr>
        <p:txBody>
          <a:bodyPr wrap="square" lIns="68561" tIns="34280" rIns="68561" bIns="3428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/>
            <a:r>
              <a:rPr lang="zh-CN" altLang="en-US" dirty="0">
                <a:solidFill>
                  <a:srgbClr val="414455"/>
                </a:solidFill>
                <a:latin typeface="微软雅黑" panose="020B0503020204020204" pitchFamily="34" charset="-122"/>
              </a:rPr>
              <a:t>实验对比和结论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1092078" y="565948"/>
            <a:ext cx="9721436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10986798" y="357972"/>
            <a:ext cx="258652" cy="233204"/>
            <a:chOff x="3720691" y="2824413"/>
            <a:chExt cx="1341120" cy="1209172"/>
          </a:xfrm>
          <a:solidFill>
            <a:srgbClr val="1C50A2"/>
          </a:solidFill>
        </p:grpSpPr>
        <p:sp>
          <p:nvSpPr>
            <p:cNvPr id="7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pFill/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16" tIns="45708" rIns="91416" bIns="45708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8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pFill/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16" tIns="45708" rIns="91416" bIns="45708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sp>
        <p:nvSpPr>
          <p:cNvPr id="6" name="Freeform 126"/>
          <p:cNvSpPr>
            <a:spLocks noChangeAspect="1" noEditPoints="1"/>
          </p:cNvSpPr>
          <p:nvPr/>
        </p:nvSpPr>
        <p:spPr bwMode="auto">
          <a:xfrm>
            <a:off x="507181" y="248242"/>
            <a:ext cx="267832" cy="335140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rgbClr val="1C50A2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9878F3A-2F7A-1FB2-50A2-8D262CD40079}"/>
              </a:ext>
            </a:extLst>
          </p:cNvPr>
          <p:cNvSpPr txBox="1"/>
          <p:nvPr/>
        </p:nvSpPr>
        <p:spPr>
          <a:xfrm>
            <a:off x="507181" y="812329"/>
            <a:ext cx="67342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2060"/>
                </a:solidFill>
              </a:rPr>
              <a:t>实验七：节点修复性能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A98A3230-4511-B7E2-3012-6F3BF3A8E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3971" y="1643484"/>
            <a:ext cx="5957649" cy="2838974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93A29449-2D49-F3E9-3B4A-FB51E1024DEF}"/>
              </a:ext>
            </a:extLst>
          </p:cNvPr>
          <p:cNvSpPr txBox="1"/>
          <p:nvPr/>
        </p:nvSpPr>
        <p:spPr>
          <a:xfrm>
            <a:off x="613929" y="4528783"/>
            <a:ext cx="109641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2">
                    <a:lumMod val="50000"/>
                  </a:schemeClr>
                </a:solidFill>
              </a:rPr>
              <a:t>纵坐标是修复节点时的吞吐量，蓝色数据表示使用了日志辅助的方法，红色则是没使用日志辅助</a:t>
            </a:r>
            <a:endParaRPr lang="en-US" altLang="zh-CN" sz="20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F2CA281-093F-257F-EDA1-1F0050897C32}"/>
              </a:ext>
            </a:extLst>
          </p:cNvPr>
          <p:cNvSpPr txBox="1"/>
          <p:nvPr/>
        </p:nvSpPr>
        <p:spPr>
          <a:xfrm>
            <a:off x="785281" y="5238401"/>
            <a:ext cx="106214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由于使用日志辅助，代理可以通过日志节点的空余带宽预先修复非 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XOR 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校验块，因此相较于没使用日志辅助的方法有了一定的提升</a:t>
            </a:r>
          </a:p>
        </p:txBody>
      </p:sp>
    </p:spTree>
    <p:extLst>
      <p:ext uri="{BB962C8B-B14F-4D97-AF65-F5344CB8AC3E}">
        <p14:creationId xmlns:p14="http://schemas.microsoft.com/office/powerpoint/2010/main" val="29090204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03084" y="87252"/>
            <a:ext cx="670385" cy="604428"/>
            <a:chOff x="5424755" y="1340768"/>
            <a:chExt cx="670560" cy="604586"/>
          </a:xfrm>
        </p:grpSpPr>
        <p:grpSp>
          <p:nvGrpSpPr>
            <p:cNvPr id="9" name="组合 8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11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16" tIns="45708" rIns="91416" bIns="45708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2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16" tIns="45708" rIns="91416" bIns="45708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10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91416" tIns="45708" rIns="91416" bIns="45708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3" name="文本框 9"/>
          <p:cNvSpPr txBox="1"/>
          <p:nvPr/>
        </p:nvSpPr>
        <p:spPr>
          <a:xfrm>
            <a:off x="1020088" y="206003"/>
            <a:ext cx="2403786" cy="346228"/>
          </a:xfrm>
          <a:prstGeom prst="rect">
            <a:avLst/>
          </a:prstGeom>
          <a:noFill/>
        </p:spPr>
        <p:txBody>
          <a:bodyPr wrap="square" lIns="68561" tIns="34280" rIns="68561" bIns="3428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/>
            <a:r>
              <a:rPr lang="zh-CN" altLang="en-US" dirty="0">
                <a:solidFill>
                  <a:srgbClr val="414455"/>
                </a:solidFill>
                <a:latin typeface="微软雅黑" panose="020B0503020204020204" pitchFamily="34" charset="-122"/>
              </a:rPr>
              <a:t>实验对比和结论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1092078" y="565948"/>
            <a:ext cx="9721436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10986798" y="357972"/>
            <a:ext cx="258652" cy="233204"/>
            <a:chOff x="3720691" y="2824413"/>
            <a:chExt cx="1341120" cy="1209172"/>
          </a:xfrm>
          <a:solidFill>
            <a:srgbClr val="1C50A2"/>
          </a:solidFill>
        </p:grpSpPr>
        <p:sp>
          <p:nvSpPr>
            <p:cNvPr id="7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pFill/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16" tIns="45708" rIns="91416" bIns="45708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8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pFill/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16" tIns="45708" rIns="91416" bIns="45708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sp>
        <p:nvSpPr>
          <p:cNvPr id="6" name="Freeform 126"/>
          <p:cNvSpPr>
            <a:spLocks noChangeAspect="1" noEditPoints="1"/>
          </p:cNvSpPr>
          <p:nvPr/>
        </p:nvSpPr>
        <p:spPr bwMode="auto">
          <a:xfrm>
            <a:off x="507181" y="248242"/>
            <a:ext cx="267832" cy="335140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rgbClr val="1C50A2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9878F3A-2F7A-1FB2-50A2-8D262CD40079}"/>
              </a:ext>
            </a:extLst>
          </p:cNvPr>
          <p:cNvSpPr txBox="1"/>
          <p:nvPr/>
        </p:nvSpPr>
        <p:spPr>
          <a:xfrm>
            <a:off x="507181" y="812329"/>
            <a:ext cx="67342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2060"/>
                </a:solidFill>
              </a:rPr>
              <a:t>总结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F2CA281-093F-257F-EDA1-1F0050897C32}"/>
              </a:ext>
            </a:extLst>
          </p:cNvPr>
          <p:cNvSpPr txBox="1"/>
          <p:nvPr/>
        </p:nvSpPr>
        <p:spPr>
          <a:xfrm>
            <a:off x="785280" y="5342904"/>
            <a:ext cx="106214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相较于其他方法，</a:t>
            </a:r>
            <a:r>
              <a:rPr lang="en-US" altLang="zh-CN" sz="24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LogECMem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真正实现了在较低内存开销的条件下保持较高的更新性能，平衡了更新性能和内存成本，并且性能发挥稳定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3CBED9D0-401D-2C78-4155-22197E193D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37" t="2708" r="4146" b="3583"/>
          <a:stretch/>
        </p:blipFill>
        <p:spPr>
          <a:xfrm>
            <a:off x="2508068" y="1034820"/>
            <a:ext cx="7175863" cy="4189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77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梯形 2">
            <a:extLst>
              <a:ext uri="{FF2B5EF4-FFF2-40B4-BE49-F238E27FC236}">
                <a16:creationId xmlns:a16="http://schemas.microsoft.com/office/drawing/2014/main" id="{A74F6466-56A2-25B7-0623-32D74C2F908B}"/>
              </a:ext>
            </a:extLst>
          </p:cNvPr>
          <p:cNvSpPr/>
          <p:nvPr/>
        </p:nvSpPr>
        <p:spPr>
          <a:xfrm rot="5400000">
            <a:off x="1349179" y="662846"/>
            <a:ext cx="2375427" cy="5073785"/>
          </a:xfrm>
          <a:prstGeom prst="trapezoid">
            <a:avLst>
              <a:gd name="adj" fmla="val 17865"/>
            </a:avLst>
          </a:prstGeom>
          <a:solidFill>
            <a:schemeClr val="bg1">
              <a:lumMod val="8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3558540" y="2053353"/>
            <a:ext cx="8633460" cy="2291927"/>
            <a:chOff x="4204" y="2365"/>
            <a:chExt cx="10197" cy="2707"/>
          </a:xfrm>
        </p:grpSpPr>
        <p:sp>
          <p:nvSpPr>
            <p:cNvPr id="25" name="梯形 24"/>
            <p:cNvSpPr/>
            <p:nvPr/>
          </p:nvSpPr>
          <p:spPr>
            <a:xfrm rot="16200000">
              <a:off x="8795" y="-533"/>
              <a:ext cx="2707" cy="8504"/>
            </a:xfrm>
            <a:prstGeom prst="trapezoid">
              <a:avLst>
                <a:gd name="adj" fmla="val 16935"/>
              </a:avLst>
            </a:prstGeom>
            <a:solidFill>
              <a:srgbClr val="1C5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7" name="文本框 2"/>
            <p:cNvSpPr txBox="1"/>
            <p:nvPr/>
          </p:nvSpPr>
          <p:spPr>
            <a:xfrm>
              <a:off x="4204" y="3177"/>
              <a:ext cx="1031" cy="1063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>
              <a:defPPr>
                <a:defRPr lang="en-US"/>
              </a:defPPr>
              <a:lvl1pPr marL="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1C50A2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rPr>
                <a:t>Part</a:t>
              </a:r>
              <a:r>
                <a:rPr kumimoji="0" lang="en-US" altLang="zh-CN" sz="5400" b="1" i="0" u="none" strike="noStrike" kern="1200" cap="none" spc="0" normalizeH="0" baseline="0" noProof="0" dirty="0">
                  <a:ln>
                    <a:noFill/>
                  </a:ln>
                  <a:solidFill>
                    <a:srgbClr val="1C50A2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rPr>
                <a:t>1</a:t>
              </a:r>
              <a:endParaRPr kumimoji="0" lang="zh-CN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1C50A2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6640" y="3321"/>
              <a:ext cx="3721" cy="736"/>
            </a:xfrm>
            <a:prstGeom prst="rect">
              <a:avLst/>
            </a:prstGeom>
          </p:spPr>
          <p:txBody>
            <a:bodyPr wrap="square" lIns="68580" tIns="34290" rIns="68580" bIns="34290">
              <a:spAutoFit/>
            </a:bodyPr>
            <a:lstStyle>
              <a:defPPr>
                <a:defRPr lang="en-US"/>
              </a:defPPr>
              <a:lvl1pPr marL="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rPr>
                <a:t>论文工作介绍</a:t>
              </a: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83" y="2416995"/>
            <a:ext cx="2361101" cy="194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2971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879251" y="2556805"/>
            <a:ext cx="8448214" cy="838691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5000" b="1" dirty="0">
                <a:solidFill>
                  <a:srgbClr val="1C50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汇报完毕，请多指教！</a:t>
            </a:r>
            <a:endParaRPr kumimoji="0" lang="zh-CN" altLang="en-US" sz="5000" b="1" i="0" u="none" strike="noStrike" kern="1200" cap="none" spc="0" normalizeH="0" baseline="0" noProof="0" dirty="0">
              <a:ln>
                <a:noFill/>
              </a:ln>
              <a:solidFill>
                <a:srgbClr val="1C50A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H="1">
            <a:off x="3957850" y="3546200"/>
            <a:ext cx="7279718" cy="0"/>
          </a:xfrm>
          <a:prstGeom prst="line">
            <a:avLst/>
          </a:prstGeom>
          <a:ln w="28575">
            <a:solidFill>
              <a:srgbClr val="1C50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 5"/>
          <p:cNvSpPr>
            <a:spLocks noEditPoints="1"/>
          </p:cNvSpPr>
          <p:nvPr/>
        </p:nvSpPr>
        <p:spPr bwMode="auto">
          <a:xfrm>
            <a:off x="-1" y="1085407"/>
            <a:ext cx="2591077" cy="4151873"/>
          </a:xfrm>
          <a:custGeom>
            <a:avLst/>
            <a:gdLst>
              <a:gd name="T0" fmla="*/ 0 w 7449"/>
              <a:gd name="T1" fmla="*/ 0 h 11906"/>
              <a:gd name="T2" fmla="*/ 7449 w 7449"/>
              <a:gd name="T3" fmla="*/ 4223 h 11906"/>
              <a:gd name="T4" fmla="*/ 0 w 7449"/>
              <a:gd name="T5" fmla="*/ 4223 h 11906"/>
              <a:gd name="T6" fmla="*/ 0 w 7449"/>
              <a:gd name="T7" fmla="*/ 0 h 11906"/>
              <a:gd name="T8" fmla="*/ 7449 w 7449"/>
              <a:gd name="T9" fmla="*/ 4302 h 11906"/>
              <a:gd name="T10" fmla="*/ 0 w 7449"/>
              <a:gd name="T11" fmla="*/ 8525 h 11906"/>
              <a:gd name="T12" fmla="*/ 0 w 7449"/>
              <a:gd name="T13" fmla="*/ 4302 h 11906"/>
              <a:gd name="T14" fmla="*/ 7449 w 7449"/>
              <a:gd name="T15" fmla="*/ 4302 h 11906"/>
              <a:gd name="T16" fmla="*/ 2857 w 7449"/>
              <a:gd name="T17" fmla="*/ 10038 h 11906"/>
              <a:gd name="T18" fmla="*/ 5 w 7449"/>
              <a:gd name="T19" fmla="*/ 11903 h 11906"/>
              <a:gd name="T20" fmla="*/ 0 w 7449"/>
              <a:gd name="T21" fmla="*/ 11906 h 11906"/>
              <a:gd name="T22" fmla="*/ 0 w 7449"/>
              <a:gd name="T23" fmla="*/ 8789 h 11906"/>
              <a:gd name="T24" fmla="*/ 2857 w 7449"/>
              <a:gd name="T25" fmla="*/ 7136 h 11906"/>
              <a:gd name="T26" fmla="*/ 2857 w 7449"/>
              <a:gd name="T27" fmla="*/ 10038 h 119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449" h="11906">
                <a:moveTo>
                  <a:pt x="0" y="0"/>
                </a:moveTo>
                <a:lnTo>
                  <a:pt x="7449" y="4223"/>
                </a:lnTo>
                <a:lnTo>
                  <a:pt x="0" y="4223"/>
                </a:lnTo>
                <a:lnTo>
                  <a:pt x="0" y="0"/>
                </a:lnTo>
                <a:close/>
                <a:moveTo>
                  <a:pt x="7449" y="4302"/>
                </a:moveTo>
                <a:lnTo>
                  <a:pt x="0" y="8525"/>
                </a:lnTo>
                <a:lnTo>
                  <a:pt x="0" y="4302"/>
                </a:lnTo>
                <a:lnTo>
                  <a:pt x="7449" y="4302"/>
                </a:lnTo>
                <a:close/>
                <a:moveTo>
                  <a:pt x="2857" y="10038"/>
                </a:moveTo>
                <a:cubicBezTo>
                  <a:pt x="2537" y="11326"/>
                  <a:pt x="721" y="11825"/>
                  <a:pt x="5" y="11903"/>
                </a:cubicBezTo>
                <a:lnTo>
                  <a:pt x="0" y="11906"/>
                </a:lnTo>
                <a:lnTo>
                  <a:pt x="0" y="8789"/>
                </a:lnTo>
                <a:lnTo>
                  <a:pt x="2857" y="7136"/>
                </a:lnTo>
                <a:lnTo>
                  <a:pt x="2857" y="10038"/>
                </a:lnTo>
                <a:close/>
              </a:path>
            </a:pathLst>
          </a:custGeom>
          <a:solidFill>
            <a:srgbClr val="1C50A2"/>
          </a:solidFill>
          <a:ln w="5" cap="flat">
            <a:solidFill>
              <a:srgbClr val="24211D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" name="Freeform 6"/>
          <p:cNvSpPr>
            <a:spLocks noEditPoints="1"/>
          </p:cNvSpPr>
          <p:nvPr/>
        </p:nvSpPr>
        <p:spPr bwMode="auto">
          <a:xfrm>
            <a:off x="2491892" y="2588618"/>
            <a:ext cx="198368" cy="2451143"/>
          </a:xfrm>
          <a:custGeom>
            <a:avLst/>
            <a:gdLst>
              <a:gd name="T0" fmla="*/ 246 w 571"/>
              <a:gd name="T1" fmla="*/ 0 h 7028"/>
              <a:gd name="T2" fmla="*/ 246 w 571"/>
              <a:gd name="T3" fmla="*/ 2716 h 7028"/>
              <a:gd name="T4" fmla="*/ 178 w 571"/>
              <a:gd name="T5" fmla="*/ 2816 h 7028"/>
              <a:gd name="T6" fmla="*/ 286 w 571"/>
              <a:gd name="T7" fmla="*/ 2924 h 7028"/>
              <a:gd name="T8" fmla="*/ 394 w 571"/>
              <a:gd name="T9" fmla="*/ 2816 h 7028"/>
              <a:gd name="T10" fmla="*/ 325 w 571"/>
              <a:gd name="T11" fmla="*/ 2716 h 7028"/>
              <a:gd name="T12" fmla="*/ 325 w 571"/>
              <a:gd name="T13" fmla="*/ 0 h 7028"/>
              <a:gd name="T14" fmla="*/ 246 w 571"/>
              <a:gd name="T15" fmla="*/ 0 h 7028"/>
              <a:gd name="T16" fmla="*/ 0 w 571"/>
              <a:gd name="T17" fmla="*/ 3749 h 7028"/>
              <a:gd name="T18" fmla="*/ 571 w 571"/>
              <a:gd name="T19" fmla="*/ 3749 h 7028"/>
              <a:gd name="T20" fmla="*/ 571 w 571"/>
              <a:gd name="T21" fmla="*/ 3790 h 7028"/>
              <a:gd name="T22" fmla="*/ 0 w 571"/>
              <a:gd name="T23" fmla="*/ 3790 h 7028"/>
              <a:gd name="T24" fmla="*/ 0 w 571"/>
              <a:gd name="T25" fmla="*/ 3749 h 7028"/>
              <a:gd name="T26" fmla="*/ 0 w 571"/>
              <a:gd name="T27" fmla="*/ 3323 h 7028"/>
              <a:gd name="T28" fmla="*/ 0 w 571"/>
              <a:gd name="T29" fmla="*/ 3323 h 7028"/>
              <a:gd name="T30" fmla="*/ 0 w 571"/>
              <a:gd name="T31" fmla="*/ 3323 h 7028"/>
              <a:gd name="T32" fmla="*/ 286 w 571"/>
              <a:gd name="T33" fmla="*/ 3037 h 7028"/>
              <a:gd name="T34" fmla="*/ 571 w 571"/>
              <a:gd name="T35" fmla="*/ 3323 h 7028"/>
              <a:gd name="T36" fmla="*/ 571 w 571"/>
              <a:gd name="T37" fmla="*/ 3323 h 7028"/>
              <a:gd name="T38" fmla="*/ 571 w 571"/>
              <a:gd name="T39" fmla="*/ 3323 h 7028"/>
              <a:gd name="T40" fmla="*/ 571 w 571"/>
              <a:gd name="T41" fmla="*/ 3683 h 7028"/>
              <a:gd name="T42" fmla="*/ 0 w 571"/>
              <a:gd name="T43" fmla="*/ 3683 h 7028"/>
              <a:gd name="T44" fmla="*/ 0 w 571"/>
              <a:gd name="T45" fmla="*/ 3323 h 7028"/>
              <a:gd name="T46" fmla="*/ 37 w 571"/>
              <a:gd name="T47" fmla="*/ 3885 h 7028"/>
              <a:gd name="T48" fmla="*/ 0 w 571"/>
              <a:gd name="T49" fmla="*/ 3885 h 7028"/>
              <a:gd name="T50" fmla="*/ 0 w 571"/>
              <a:gd name="T51" fmla="*/ 7028 h 7028"/>
              <a:gd name="T52" fmla="*/ 37 w 571"/>
              <a:gd name="T53" fmla="*/ 7028 h 7028"/>
              <a:gd name="T54" fmla="*/ 37 w 571"/>
              <a:gd name="T55" fmla="*/ 3885 h 7028"/>
              <a:gd name="T56" fmla="*/ 126 w 571"/>
              <a:gd name="T57" fmla="*/ 3885 h 7028"/>
              <a:gd name="T58" fmla="*/ 89 w 571"/>
              <a:gd name="T59" fmla="*/ 3885 h 7028"/>
              <a:gd name="T60" fmla="*/ 89 w 571"/>
              <a:gd name="T61" fmla="*/ 7028 h 7028"/>
              <a:gd name="T62" fmla="*/ 126 w 571"/>
              <a:gd name="T63" fmla="*/ 7028 h 7028"/>
              <a:gd name="T64" fmla="*/ 126 w 571"/>
              <a:gd name="T65" fmla="*/ 3885 h 7028"/>
              <a:gd name="T66" fmla="*/ 215 w 571"/>
              <a:gd name="T67" fmla="*/ 3885 h 7028"/>
              <a:gd name="T68" fmla="*/ 178 w 571"/>
              <a:gd name="T69" fmla="*/ 3885 h 7028"/>
              <a:gd name="T70" fmla="*/ 178 w 571"/>
              <a:gd name="T71" fmla="*/ 7028 h 7028"/>
              <a:gd name="T72" fmla="*/ 215 w 571"/>
              <a:gd name="T73" fmla="*/ 7028 h 7028"/>
              <a:gd name="T74" fmla="*/ 215 w 571"/>
              <a:gd name="T75" fmla="*/ 3885 h 7028"/>
              <a:gd name="T76" fmla="*/ 304 w 571"/>
              <a:gd name="T77" fmla="*/ 3885 h 7028"/>
              <a:gd name="T78" fmla="*/ 267 w 571"/>
              <a:gd name="T79" fmla="*/ 3885 h 7028"/>
              <a:gd name="T80" fmla="*/ 267 w 571"/>
              <a:gd name="T81" fmla="*/ 7028 h 7028"/>
              <a:gd name="T82" fmla="*/ 304 w 571"/>
              <a:gd name="T83" fmla="*/ 7028 h 7028"/>
              <a:gd name="T84" fmla="*/ 304 w 571"/>
              <a:gd name="T85" fmla="*/ 3885 h 7028"/>
              <a:gd name="T86" fmla="*/ 393 w 571"/>
              <a:gd name="T87" fmla="*/ 3885 h 7028"/>
              <a:gd name="T88" fmla="*/ 356 w 571"/>
              <a:gd name="T89" fmla="*/ 3885 h 7028"/>
              <a:gd name="T90" fmla="*/ 356 w 571"/>
              <a:gd name="T91" fmla="*/ 7028 h 7028"/>
              <a:gd name="T92" fmla="*/ 393 w 571"/>
              <a:gd name="T93" fmla="*/ 7028 h 7028"/>
              <a:gd name="T94" fmla="*/ 393 w 571"/>
              <a:gd name="T95" fmla="*/ 3885 h 7028"/>
              <a:gd name="T96" fmla="*/ 482 w 571"/>
              <a:gd name="T97" fmla="*/ 3885 h 7028"/>
              <a:gd name="T98" fmla="*/ 445 w 571"/>
              <a:gd name="T99" fmla="*/ 3885 h 7028"/>
              <a:gd name="T100" fmla="*/ 445 w 571"/>
              <a:gd name="T101" fmla="*/ 7028 h 7028"/>
              <a:gd name="T102" fmla="*/ 482 w 571"/>
              <a:gd name="T103" fmla="*/ 7028 h 7028"/>
              <a:gd name="T104" fmla="*/ 482 w 571"/>
              <a:gd name="T105" fmla="*/ 3885 h 7028"/>
              <a:gd name="T106" fmla="*/ 571 w 571"/>
              <a:gd name="T107" fmla="*/ 3885 h 7028"/>
              <a:gd name="T108" fmla="*/ 534 w 571"/>
              <a:gd name="T109" fmla="*/ 3885 h 7028"/>
              <a:gd name="T110" fmla="*/ 534 w 571"/>
              <a:gd name="T111" fmla="*/ 7028 h 7028"/>
              <a:gd name="T112" fmla="*/ 571 w 571"/>
              <a:gd name="T113" fmla="*/ 7028 h 7028"/>
              <a:gd name="T114" fmla="*/ 571 w 571"/>
              <a:gd name="T115" fmla="*/ 3885 h 70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571" h="7028">
                <a:moveTo>
                  <a:pt x="246" y="0"/>
                </a:moveTo>
                <a:lnTo>
                  <a:pt x="246" y="2716"/>
                </a:lnTo>
                <a:cubicBezTo>
                  <a:pt x="206" y="2731"/>
                  <a:pt x="178" y="2770"/>
                  <a:pt x="178" y="2816"/>
                </a:cubicBezTo>
                <a:cubicBezTo>
                  <a:pt x="178" y="2876"/>
                  <a:pt x="226" y="2924"/>
                  <a:pt x="286" y="2924"/>
                </a:cubicBezTo>
                <a:cubicBezTo>
                  <a:pt x="345" y="2924"/>
                  <a:pt x="394" y="2876"/>
                  <a:pt x="394" y="2816"/>
                </a:cubicBezTo>
                <a:cubicBezTo>
                  <a:pt x="394" y="2770"/>
                  <a:pt x="365" y="2731"/>
                  <a:pt x="325" y="2716"/>
                </a:cubicBezTo>
                <a:lnTo>
                  <a:pt x="325" y="0"/>
                </a:lnTo>
                <a:lnTo>
                  <a:pt x="246" y="0"/>
                </a:lnTo>
                <a:close/>
                <a:moveTo>
                  <a:pt x="0" y="3749"/>
                </a:moveTo>
                <a:lnTo>
                  <a:pt x="571" y="3749"/>
                </a:lnTo>
                <a:lnTo>
                  <a:pt x="571" y="3790"/>
                </a:lnTo>
                <a:lnTo>
                  <a:pt x="0" y="3790"/>
                </a:lnTo>
                <a:lnTo>
                  <a:pt x="0" y="3749"/>
                </a:lnTo>
                <a:close/>
                <a:moveTo>
                  <a:pt x="0" y="3323"/>
                </a:moveTo>
                <a:lnTo>
                  <a:pt x="0" y="3323"/>
                </a:lnTo>
                <a:lnTo>
                  <a:pt x="0" y="3323"/>
                </a:lnTo>
                <a:cubicBezTo>
                  <a:pt x="0" y="3165"/>
                  <a:pt x="128" y="3037"/>
                  <a:pt x="286" y="3037"/>
                </a:cubicBezTo>
                <a:cubicBezTo>
                  <a:pt x="443" y="3037"/>
                  <a:pt x="571" y="3165"/>
                  <a:pt x="571" y="3323"/>
                </a:cubicBezTo>
                <a:lnTo>
                  <a:pt x="571" y="3323"/>
                </a:lnTo>
                <a:lnTo>
                  <a:pt x="571" y="3323"/>
                </a:lnTo>
                <a:lnTo>
                  <a:pt x="571" y="3683"/>
                </a:lnTo>
                <a:lnTo>
                  <a:pt x="0" y="3683"/>
                </a:lnTo>
                <a:lnTo>
                  <a:pt x="0" y="3323"/>
                </a:lnTo>
                <a:close/>
                <a:moveTo>
                  <a:pt x="37" y="3885"/>
                </a:moveTo>
                <a:lnTo>
                  <a:pt x="0" y="3885"/>
                </a:lnTo>
                <a:lnTo>
                  <a:pt x="0" y="7028"/>
                </a:lnTo>
                <a:lnTo>
                  <a:pt x="37" y="7028"/>
                </a:lnTo>
                <a:lnTo>
                  <a:pt x="37" y="3885"/>
                </a:lnTo>
                <a:close/>
                <a:moveTo>
                  <a:pt x="126" y="3885"/>
                </a:moveTo>
                <a:lnTo>
                  <a:pt x="89" y="3885"/>
                </a:lnTo>
                <a:lnTo>
                  <a:pt x="89" y="7028"/>
                </a:lnTo>
                <a:lnTo>
                  <a:pt x="126" y="7028"/>
                </a:lnTo>
                <a:lnTo>
                  <a:pt x="126" y="3885"/>
                </a:lnTo>
                <a:close/>
                <a:moveTo>
                  <a:pt x="215" y="3885"/>
                </a:moveTo>
                <a:lnTo>
                  <a:pt x="178" y="3885"/>
                </a:lnTo>
                <a:lnTo>
                  <a:pt x="178" y="7028"/>
                </a:lnTo>
                <a:lnTo>
                  <a:pt x="215" y="7028"/>
                </a:lnTo>
                <a:lnTo>
                  <a:pt x="215" y="3885"/>
                </a:lnTo>
                <a:close/>
                <a:moveTo>
                  <a:pt x="304" y="3885"/>
                </a:moveTo>
                <a:lnTo>
                  <a:pt x="267" y="3885"/>
                </a:lnTo>
                <a:lnTo>
                  <a:pt x="267" y="7028"/>
                </a:lnTo>
                <a:lnTo>
                  <a:pt x="304" y="7028"/>
                </a:lnTo>
                <a:lnTo>
                  <a:pt x="304" y="3885"/>
                </a:lnTo>
                <a:close/>
                <a:moveTo>
                  <a:pt x="393" y="3885"/>
                </a:moveTo>
                <a:lnTo>
                  <a:pt x="356" y="3885"/>
                </a:lnTo>
                <a:lnTo>
                  <a:pt x="356" y="7028"/>
                </a:lnTo>
                <a:lnTo>
                  <a:pt x="393" y="7028"/>
                </a:lnTo>
                <a:lnTo>
                  <a:pt x="393" y="3885"/>
                </a:lnTo>
                <a:close/>
                <a:moveTo>
                  <a:pt x="482" y="3885"/>
                </a:moveTo>
                <a:lnTo>
                  <a:pt x="445" y="3885"/>
                </a:lnTo>
                <a:lnTo>
                  <a:pt x="445" y="7028"/>
                </a:lnTo>
                <a:lnTo>
                  <a:pt x="482" y="7028"/>
                </a:lnTo>
                <a:lnTo>
                  <a:pt x="482" y="3885"/>
                </a:lnTo>
                <a:close/>
                <a:moveTo>
                  <a:pt x="571" y="3885"/>
                </a:moveTo>
                <a:lnTo>
                  <a:pt x="534" y="3885"/>
                </a:lnTo>
                <a:lnTo>
                  <a:pt x="534" y="7028"/>
                </a:lnTo>
                <a:lnTo>
                  <a:pt x="571" y="7028"/>
                </a:lnTo>
                <a:lnTo>
                  <a:pt x="571" y="3885"/>
                </a:lnTo>
                <a:close/>
              </a:path>
            </a:pathLst>
          </a:custGeom>
          <a:solidFill>
            <a:srgbClr val="1C50A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9251" y="1363049"/>
            <a:ext cx="1220927" cy="1006311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031" y="1486993"/>
            <a:ext cx="2708736" cy="627947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8DB1E999-81A6-06DA-FBA1-F3FC72F3B2E8}"/>
              </a:ext>
            </a:extLst>
          </p:cNvPr>
          <p:cNvGrpSpPr/>
          <p:nvPr/>
        </p:nvGrpSpPr>
        <p:grpSpPr>
          <a:xfrm>
            <a:off x="4435884" y="3816278"/>
            <a:ext cx="5351651" cy="461665"/>
            <a:chOff x="7458617" y="5806920"/>
            <a:chExt cx="4428680" cy="465444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E4539615-8C60-18F4-2C51-5190029DF24E}"/>
                </a:ext>
              </a:extLst>
            </p:cNvPr>
            <p:cNvSpPr txBox="1"/>
            <p:nvPr/>
          </p:nvSpPr>
          <p:spPr>
            <a:xfrm>
              <a:off x="7458617" y="5806920"/>
              <a:ext cx="1935690" cy="46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rgbClr val="19337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汇报人：桂天炜</a:t>
              </a: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7A933414-0999-06FD-2303-D859F932150B}"/>
                </a:ext>
              </a:extLst>
            </p:cNvPr>
            <p:cNvSpPr/>
            <p:nvPr/>
          </p:nvSpPr>
          <p:spPr>
            <a:xfrm>
              <a:off x="9394306" y="5806920"/>
              <a:ext cx="2492991" cy="46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endParaRPr lang="en-US" altLang="zh-CN" sz="2400" b="1" dirty="0">
                <a:solidFill>
                  <a:srgbClr val="19337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3C8DB6B1-A444-4EEB-7B4B-098A5A6A6E96}"/>
              </a:ext>
            </a:extLst>
          </p:cNvPr>
          <p:cNvGrpSpPr/>
          <p:nvPr/>
        </p:nvGrpSpPr>
        <p:grpSpPr>
          <a:xfrm>
            <a:off x="3957850" y="3861727"/>
            <a:ext cx="370821" cy="370766"/>
            <a:chOff x="3725237" y="4930504"/>
            <a:chExt cx="531780" cy="531780"/>
          </a:xfrm>
        </p:grpSpPr>
        <p:sp>
          <p:nvSpPr>
            <p:cNvPr id="9" name="圆角矩形 2">
              <a:extLst>
                <a:ext uri="{FF2B5EF4-FFF2-40B4-BE49-F238E27FC236}">
                  <a16:creationId xmlns:a16="http://schemas.microsoft.com/office/drawing/2014/main" id="{C397DFE9-E18C-C925-5631-5A2DD112FA6B}"/>
                </a:ext>
              </a:extLst>
            </p:cNvPr>
            <p:cNvSpPr/>
            <p:nvPr/>
          </p:nvSpPr>
          <p:spPr>
            <a:xfrm>
              <a:off x="3725237" y="4930504"/>
              <a:ext cx="531780" cy="531780"/>
            </a:xfrm>
            <a:prstGeom prst="ellipse">
              <a:avLst/>
            </a:prstGeom>
            <a:solidFill>
              <a:srgbClr val="1C50A2"/>
            </a:solidFill>
            <a:ln w="25400" cap="flat" cmpd="sng" algn="ctr">
              <a:noFill/>
              <a:prstDash val="solid"/>
              <a:miter lim="800000"/>
            </a:ln>
            <a:effectLst>
              <a:outerShdw blurRad="177800" dist="101600" dir="8100000" algn="tr" rotWithShape="0">
                <a:prstClr val="black">
                  <a:alpha val="30000"/>
                </a:prstClr>
              </a:outerShdw>
            </a:effectLst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1C50A2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" name="student-graduation-cap-shape_52041">
              <a:extLst>
                <a:ext uri="{FF2B5EF4-FFF2-40B4-BE49-F238E27FC236}">
                  <a16:creationId xmlns:a16="http://schemas.microsoft.com/office/drawing/2014/main" id="{479F6BEA-A367-23D2-0989-C198B4EAE24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875605" y="5054575"/>
              <a:ext cx="219840" cy="264806"/>
            </a:xfrm>
            <a:custGeom>
              <a:avLst/>
              <a:gdLst>
                <a:gd name="connsiteX0" fmla="*/ 56671 w 279400"/>
                <a:gd name="connsiteY0" fmla="*/ 192087 h 336550"/>
                <a:gd name="connsiteX1" fmla="*/ 224047 w 279400"/>
                <a:gd name="connsiteY1" fmla="*/ 192087 h 336550"/>
                <a:gd name="connsiteX2" fmla="*/ 279400 w 279400"/>
                <a:gd name="connsiteY2" fmla="*/ 247752 h 336550"/>
                <a:gd name="connsiteX3" fmla="*/ 279400 w 279400"/>
                <a:gd name="connsiteY3" fmla="*/ 336550 h 336550"/>
                <a:gd name="connsiteX4" fmla="*/ 176602 w 279400"/>
                <a:gd name="connsiteY4" fmla="*/ 336550 h 336550"/>
                <a:gd name="connsiteX5" fmla="*/ 158151 w 279400"/>
                <a:gd name="connsiteY5" fmla="*/ 245101 h 336550"/>
                <a:gd name="connsiteX6" fmla="*/ 151562 w 279400"/>
                <a:gd name="connsiteY6" fmla="*/ 239800 h 336550"/>
                <a:gd name="connsiteX7" fmla="*/ 167377 w 279400"/>
                <a:gd name="connsiteY7" fmla="*/ 213293 h 336550"/>
                <a:gd name="connsiteX8" fmla="*/ 167377 w 279400"/>
                <a:gd name="connsiteY8" fmla="*/ 209317 h 336550"/>
                <a:gd name="connsiteX9" fmla="*/ 163423 w 279400"/>
                <a:gd name="connsiteY9" fmla="*/ 207991 h 336550"/>
                <a:gd name="connsiteX10" fmla="*/ 121249 w 279400"/>
                <a:gd name="connsiteY10" fmla="*/ 207991 h 336550"/>
                <a:gd name="connsiteX11" fmla="*/ 118613 w 279400"/>
                <a:gd name="connsiteY11" fmla="*/ 209317 h 336550"/>
                <a:gd name="connsiteX12" fmla="*/ 118613 w 279400"/>
                <a:gd name="connsiteY12" fmla="*/ 213293 h 336550"/>
                <a:gd name="connsiteX13" fmla="*/ 134429 w 279400"/>
                <a:gd name="connsiteY13" fmla="*/ 239800 h 336550"/>
                <a:gd name="connsiteX14" fmla="*/ 126521 w 279400"/>
                <a:gd name="connsiteY14" fmla="*/ 245101 h 336550"/>
                <a:gd name="connsiteX15" fmla="*/ 110706 w 279400"/>
                <a:gd name="connsiteY15" fmla="*/ 336550 h 336550"/>
                <a:gd name="connsiteX16" fmla="*/ 0 w 279400"/>
                <a:gd name="connsiteY16" fmla="*/ 336550 h 336550"/>
                <a:gd name="connsiteX17" fmla="*/ 0 w 279400"/>
                <a:gd name="connsiteY17" fmla="*/ 247752 h 336550"/>
                <a:gd name="connsiteX18" fmla="*/ 56671 w 279400"/>
                <a:gd name="connsiteY18" fmla="*/ 192087 h 336550"/>
                <a:gd name="connsiteX19" fmla="*/ 138907 w 279400"/>
                <a:gd name="connsiteY19" fmla="*/ 0 h 336550"/>
                <a:gd name="connsiteX20" fmla="*/ 219076 w 279400"/>
                <a:gd name="connsiteY20" fmla="*/ 80169 h 336550"/>
                <a:gd name="connsiteX21" fmla="*/ 138907 w 279400"/>
                <a:gd name="connsiteY21" fmla="*/ 160338 h 336550"/>
                <a:gd name="connsiteX22" fmla="*/ 58738 w 279400"/>
                <a:gd name="connsiteY22" fmla="*/ 80169 h 336550"/>
                <a:gd name="connsiteX23" fmla="*/ 138907 w 279400"/>
                <a:gd name="connsiteY23" fmla="*/ 0 h 336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79400" h="336550">
                  <a:moveTo>
                    <a:pt x="56671" y="192087"/>
                  </a:moveTo>
                  <a:cubicBezTo>
                    <a:pt x="56671" y="192087"/>
                    <a:pt x="56671" y="192087"/>
                    <a:pt x="224047" y="192087"/>
                  </a:cubicBezTo>
                  <a:cubicBezTo>
                    <a:pt x="254360" y="192087"/>
                    <a:pt x="279400" y="217269"/>
                    <a:pt x="279400" y="247752"/>
                  </a:cubicBezTo>
                  <a:cubicBezTo>
                    <a:pt x="279400" y="247752"/>
                    <a:pt x="279400" y="247752"/>
                    <a:pt x="279400" y="336550"/>
                  </a:cubicBezTo>
                  <a:cubicBezTo>
                    <a:pt x="279400" y="336550"/>
                    <a:pt x="279400" y="336550"/>
                    <a:pt x="176602" y="336550"/>
                  </a:cubicBezTo>
                  <a:cubicBezTo>
                    <a:pt x="176602" y="336550"/>
                    <a:pt x="176602" y="336550"/>
                    <a:pt x="158151" y="245101"/>
                  </a:cubicBezTo>
                  <a:cubicBezTo>
                    <a:pt x="158151" y="242450"/>
                    <a:pt x="154197" y="239800"/>
                    <a:pt x="151562" y="239800"/>
                  </a:cubicBezTo>
                  <a:cubicBezTo>
                    <a:pt x="151562" y="239800"/>
                    <a:pt x="151562" y="239800"/>
                    <a:pt x="167377" y="213293"/>
                  </a:cubicBezTo>
                  <a:cubicBezTo>
                    <a:pt x="167377" y="211967"/>
                    <a:pt x="167377" y="210642"/>
                    <a:pt x="167377" y="209317"/>
                  </a:cubicBezTo>
                  <a:cubicBezTo>
                    <a:pt x="166059" y="207991"/>
                    <a:pt x="164741" y="207991"/>
                    <a:pt x="163423" y="207991"/>
                  </a:cubicBezTo>
                  <a:cubicBezTo>
                    <a:pt x="163423" y="207991"/>
                    <a:pt x="163423" y="207991"/>
                    <a:pt x="121249" y="207991"/>
                  </a:cubicBezTo>
                  <a:cubicBezTo>
                    <a:pt x="119931" y="207991"/>
                    <a:pt x="118613" y="207991"/>
                    <a:pt x="118613" y="209317"/>
                  </a:cubicBezTo>
                  <a:cubicBezTo>
                    <a:pt x="117296" y="210642"/>
                    <a:pt x="117296" y="211967"/>
                    <a:pt x="118613" y="213293"/>
                  </a:cubicBezTo>
                  <a:cubicBezTo>
                    <a:pt x="118613" y="213293"/>
                    <a:pt x="118613" y="213293"/>
                    <a:pt x="134429" y="239800"/>
                  </a:cubicBezTo>
                  <a:cubicBezTo>
                    <a:pt x="130475" y="239800"/>
                    <a:pt x="127839" y="242450"/>
                    <a:pt x="126521" y="245101"/>
                  </a:cubicBezTo>
                  <a:cubicBezTo>
                    <a:pt x="126521" y="245101"/>
                    <a:pt x="126521" y="245101"/>
                    <a:pt x="110706" y="336550"/>
                  </a:cubicBezTo>
                  <a:cubicBezTo>
                    <a:pt x="110706" y="336550"/>
                    <a:pt x="110706" y="336550"/>
                    <a:pt x="0" y="336550"/>
                  </a:cubicBezTo>
                  <a:cubicBezTo>
                    <a:pt x="0" y="336550"/>
                    <a:pt x="0" y="336550"/>
                    <a:pt x="0" y="247752"/>
                  </a:cubicBezTo>
                  <a:cubicBezTo>
                    <a:pt x="0" y="217269"/>
                    <a:pt x="25040" y="192087"/>
                    <a:pt x="56671" y="192087"/>
                  </a:cubicBezTo>
                  <a:close/>
                  <a:moveTo>
                    <a:pt x="138907" y="0"/>
                  </a:moveTo>
                  <a:cubicBezTo>
                    <a:pt x="183183" y="0"/>
                    <a:pt x="219076" y="35893"/>
                    <a:pt x="219076" y="80169"/>
                  </a:cubicBezTo>
                  <a:cubicBezTo>
                    <a:pt x="219076" y="124445"/>
                    <a:pt x="183183" y="160338"/>
                    <a:pt x="138907" y="160338"/>
                  </a:cubicBezTo>
                  <a:cubicBezTo>
                    <a:pt x="94631" y="160338"/>
                    <a:pt x="58738" y="124445"/>
                    <a:pt x="58738" y="80169"/>
                  </a:cubicBezTo>
                  <a:cubicBezTo>
                    <a:pt x="58738" y="35893"/>
                    <a:pt x="94631" y="0"/>
                    <a:pt x="138907" y="0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8A9F030D-667D-96FA-A870-7E2AF1DF5413}"/>
              </a:ext>
            </a:extLst>
          </p:cNvPr>
          <p:cNvGrpSpPr/>
          <p:nvPr/>
        </p:nvGrpSpPr>
        <p:grpSpPr>
          <a:xfrm>
            <a:off x="3957850" y="4504633"/>
            <a:ext cx="370834" cy="370958"/>
            <a:chOff x="6392770" y="4930504"/>
            <a:chExt cx="531780" cy="531780"/>
          </a:xfrm>
        </p:grpSpPr>
        <p:sp>
          <p:nvSpPr>
            <p:cNvPr id="14" name="圆角矩形 2">
              <a:extLst>
                <a:ext uri="{FF2B5EF4-FFF2-40B4-BE49-F238E27FC236}">
                  <a16:creationId xmlns:a16="http://schemas.microsoft.com/office/drawing/2014/main" id="{85AD2EC8-4160-A00F-FF9D-1CCD0ACC11A4}"/>
                </a:ext>
              </a:extLst>
            </p:cNvPr>
            <p:cNvSpPr/>
            <p:nvPr/>
          </p:nvSpPr>
          <p:spPr>
            <a:xfrm>
              <a:off x="6392770" y="4930504"/>
              <a:ext cx="531780" cy="531780"/>
            </a:xfrm>
            <a:prstGeom prst="ellipse">
              <a:avLst/>
            </a:prstGeom>
            <a:solidFill>
              <a:srgbClr val="1C50A2"/>
            </a:solidFill>
            <a:ln w="25400" cap="flat" cmpd="sng" algn="ctr">
              <a:noFill/>
              <a:prstDash val="solid"/>
              <a:miter lim="800000"/>
            </a:ln>
            <a:effectLst>
              <a:outerShdw blurRad="177800" dist="101600" dir="8100000" algn="tr" rotWithShape="0">
                <a:prstClr val="black">
                  <a:alpha val="30000"/>
                </a:prstClr>
              </a:outerShdw>
            </a:effectLst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1C50A2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5" name="student-graduation-cap-shape_52041">
              <a:extLst>
                <a:ext uri="{FF2B5EF4-FFF2-40B4-BE49-F238E27FC236}">
                  <a16:creationId xmlns:a16="http://schemas.microsoft.com/office/drawing/2014/main" id="{0EEFBA8C-9BAA-9F93-F9B7-612FAFA3491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527005" y="5064598"/>
              <a:ext cx="256066" cy="264808"/>
            </a:xfrm>
            <a:custGeom>
              <a:avLst/>
              <a:gdLst>
                <a:gd name="connsiteX0" fmla="*/ 233363 w 325438"/>
                <a:gd name="connsiteY0" fmla="*/ 249238 h 336550"/>
                <a:gd name="connsiteX1" fmla="*/ 279401 w 325438"/>
                <a:gd name="connsiteY1" fmla="*/ 249238 h 336550"/>
                <a:gd name="connsiteX2" fmla="*/ 279401 w 325438"/>
                <a:gd name="connsiteY2" fmla="*/ 290513 h 336550"/>
                <a:gd name="connsiteX3" fmla="*/ 233363 w 325438"/>
                <a:gd name="connsiteY3" fmla="*/ 290513 h 336550"/>
                <a:gd name="connsiteX4" fmla="*/ 171450 w 325438"/>
                <a:gd name="connsiteY4" fmla="*/ 249238 h 336550"/>
                <a:gd name="connsiteX5" fmla="*/ 217488 w 325438"/>
                <a:gd name="connsiteY5" fmla="*/ 249238 h 336550"/>
                <a:gd name="connsiteX6" fmla="*/ 217488 w 325438"/>
                <a:gd name="connsiteY6" fmla="*/ 290513 h 336550"/>
                <a:gd name="connsiteX7" fmla="*/ 171450 w 325438"/>
                <a:gd name="connsiteY7" fmla="*/ 290513 h 336550"/>
                <a:gd name="connsiteX8" fmla="*/ 107950 w 325438"/>
                <a:gd name="connsiteY8" fmla="*/ 249238 h 336550"/>
                <a:gd name="connsiteX9" fmla="*/ 155575 w 325438"/>
                <a:gd name="connsiteY9" fmla="*/ 249238 h 336550"/>
                <a:gd name="connsiteX10" fmla="*/ 155575 w 325438"/>
                <a:gd name="connsiteY10" fmla="*/ 290513 h 336550"/>
                <a:gd name="connsiteX11" fmla="*/ 107950 w 325438"/>
                <a:gd name="connsiteY11" fmla="*/ 290513 h 336550"/>
                <a:gd name="connsiteX12" fmla="*/ 46038 w 325438"/>
                <a:gd name="connsiteY12" fmla="*/ 249238 h 336550"/>
                <a:gd name="connsiteX13" fmla="*/ 93663 w 325438"/>
                <a:gd name="connsiteY13" fmla="*/ 249238 h 336550"/>
                <a:gd name="connsiteX14" fmla="*/ 93663 w 325438"/>
                <a:gd name="connsiteY14" fmla="*/ 290513 h 336550"/>
                <a:gd name="connsiteX15" fmla="*/ 46038 w 325438"/>
                <a:gd name="connsiteY15" fmla="*/ 290513 h 336550"/>
                <a:gd name="connsiteX16" fmla="*/ 233363 w 325438"/>
                <a:gd name="connsiteY16" fmla="*/ 195263 h 336550"/>
                <a:gd name="connsiteX17" fmla="*/ 279401 w 325438"/>
                <a:gd name="connsiteY17" fmla="*/ 195263 h 336550"/>
                <a:gd name="connsiteX18" fmla="*/ 279401 w 325438"/>
                <a:gd name="connsiteY18" fmla="*/ 234951 h 336550"/>
                <a:gd name="connsiteX19" fmla="*/ 233363 w 325438"/>
                <a:gd name="connsiteY19" fmla="*/ 234951 h 336550"/>
                <a:gd name="connsiteX20" fmla="*/ 171450 w 325438"/>
                <a:gd name="connsiteY20" fmla="*/ 195263 h 336550"/>
                <a:gd name="connsiteX21" fmla="*/ 217488 w 325438"/>
                <a:gd name="connsiteY21" fmla="*/ 195263 h 336550"/>
                <a:gd name="connsiteX22" fmla="*/ 217488 w 325438"/>
                <a:gd name="connsiteY22" fmla="*/ 234951 h 336550"/>
                <a:gd name="connsiteX23" fmla="*/ 171450 w 325438"/>
                <a:gd name="connsiteY23" fmla="*/ 234951 h 336550"/>
                <a:gd name="connsiteX24" fmla="*/ 107950 w 325438"/>
                <a:gd name="connsiteY24" fmla="*/ 195263 h 336550"/>
                <a:gd name="connsiteX25" fmla="*/ 155575 w 325438"/>
                <a:gd name="connsiteY25" fmla="*/ 195263 h 336550"/>
                <a:gd name="connsiteX26" fmla="*/ 155575 w 325438"/>
                <a:gd name="connsiteY26" fmla="*/ 234951 h 336550"/>
                <a:gd name="connsiteX27" fmla="*/ 107950 w 325438"/>
                <a:gd name="connsiteY27" fmla="*/ 234951 h 336550"/>
                <a:gd name="connsiteX28" fmla="*/ 46038 w 325438"/>
                <a:gd name="connsiteY28" fmla="*/ 195263 h 336550"/>
                <a:gd name="connsiteX29" fmla="*/ 93663 w 325438"/>
                <a:gd name="connsiteY29" fmla="*/ 195263 h 336550"/>
                <a:gd name="connsiteX30" fmla="*/ 93663 w 325438"/>
                <a:gd name="connsiteY30" fmla="*/ 234951 h 336550"/>
                <a:gd name="connsiteX31" fmla="*/ 46038 w 325438"/>
                <a:gd name="connsiteY31" fmla="*/ 234951 h 336550"/>
                <a:gd name="connsiteX32" fmla="*/ 233363 w 325438"/>
                <a:gd name="connsiteY32" fmla="*/ 139700 h 336550"/>
                <a:gd name="connsiteX33" fmla="*/ 279401 w 325438"/>
                <a:gd name="connsiteY33" fmla="*/ 139700 h 336550"/>
                <a:gd name="connsiteX34" fmla="*/ 279401 w 325438"/>
                <a:gd name="connsiteY34" fmla="*/ 180975 h 336550"/>
                <a:gd name="connsiteX35" fmla="*/ 233363 w 325438"/>
                <a:gd name="connsiteY35" fmla="*/ 180975 h 336550"/>
                <a:gd name="connsiteX36" fmla="*/ 171450 w 325438"/>
                <a:gd name="connsiteY36" fmla="*/ 139700 h 336550"/>
                <a:gd name="connsiteX37" fmla="*/ 217488 w 325438"/>
                <a:gd name="connsiteY37" fmla="*/ 139700 h 336550"/>
                <a:gd name="connsiteX38" fmla="*/ 217488 w 325438"/>
                <a:gd name="connsiteY38" fmla="*/ 180975 h 336550"/>
                <a:gd name="connsiteX39" fmla="*/ 171450 w 325438"/>
                <a:gd name="connsiteY39" fmla="*/ 180975 h 336550"/>
                <a:gd name="connsiteX40" fmla="*/ 107950 w 325438"/>
                <a:gd name="connsiteY40" fmla="*/ 139700 h 336550"/>
                <a:gd name="connsiteX41" fmla="*/ 155575 w 325438"/>
                <a:gd name="connsiteY41" fmla="*/ 139700 h 336550"/>
                <a:gd name="connsiteX42" fmla="*/ 155575 w 325438"/>
                <a:gd name="connsiteY42" fmla="*/ 180975 h 336550"/>
                <a:gd name="connsiteX43" fmla="*/ 107950 w 325438"/>
                <a:gd name="connsiteY43" fmla="*/ 180975 h 336550"/>
                <a:gd name="connsiteX44" fmla="*/ 49167 w 325438"/>
                <a:gd name="connsiteY44" fmla="*/ 38100 h 336550"/>
                <a:gd name="connsiteX45" fmla="*/ 25400 w 325438"/>
                <a:gd name="connsiteY45" fmla="*/ 61753 h 336550"/>
                <a:gd name="connsiteX46" fmla="*/ 25400 w 325438"/>
                <a:gd name="connsiteY46" fmla="*/ 289085 h 336550"/>
                <a:gd name="connsiteX47" fmla="*/ 49167 w 325438"/>
                <a:gd name="connsiteY47" fmla="*/ 312738 h 336550"/>
                <a:gd name="connsiteX48" fmla="*/ 276271 w 325438"/>
                <a:gd name="connsiteY48" fmla="*/ 312738 h 336550"/>
                <a:gd name="connsiteX49" fmla="*/ 300038 w 325438"/>
                <a:gd name="connsiteY49" fmla="*/ 289085 h 336550"/>
                <a:gd name="connsiteX50" fmla="*/ 300038 w 325438"/>
                <a:gd name="connsiteY50" fmla="*/ 61753 h 336550"/>
                <a:gd name="connsiteX51" fmla="*/ 276271 w 325438"/>
                <a:gd name="connsiteY51" fmla="*/ 38100 h 336550"/>
                <a:gd name="connsiteX52" fmla="*/ 269669 w 325438"/>
                <a:gd name="connsiteY52" fmla="*/ 38100 h 336550"/>
                <a:gd name="connsiteX53" fmla="*/ 269669 w 325438"/>
                <a:gd name="connsiteY53" fmla="*/ 63067 h 336550"/>
                <a:gd name="connsiteX54" fmla="*/ 276271 w 325438"/>
                <a:gd name="connsiteY54" fmla="*/ 74894 h 336550"/>
                <a:gd name="connsiteX55" fmla="*/ 260427 w 325438"/>
                <a:gd name="connsiteY55" fmla="*/ 90662 h 336550"/>
                <a:gd name="connsiteX56" fmla="*/ 244582 w 325438"/>
                <a:gd name="connsiteY56" fmla="*/ 74894 h 336550"/>
                <a:gd name="connsiteX57" fmla="*/ 249864 w 325438"/>
                <a:gd name="connsiteY57" fmla="*/ 63067 h 336550"/>
                <a:gd name="connsiteX58" fmla="*/ 249864 w 325438"/>
                <a:gd name="connsiteY58" fmla="*/ 38100 h 336550"/>
                <a:gd name="connsiteX59" fmla="*/ 231379 w 325438"/>
                <a:gd name="connsiteY59" fmla="*/ 38100 h 336550"/>
                <a:gd name="connsiteX60" fmla="*/ 231379 w 325438"/>
                <a:gd name="connsiteY60" fmla="*/ 63067 h 336550"/>
                <a:gd name="connsiteX61" fmla="*/ 236660 w 325438"/>
                <a:gd name="connsiteY61" fmla="*/ 74894 h 336550"/>
                <a:gd name="connsiteX62" fmla="*/ 220816 w 325438"/>
                <a:gd name="connsiteY62" fmla="*/ 90662 h 336550"/>
                <a:gd name="connsiteX63" fmla="*/ 204971 w 325438"/>
                <a:gd name="connsiteY63" fmla="*/ 74894 h 336550"/>
                <a:gd name="connsiteX64" fmla="*/ 210253 w 325438"/>
                <a:gd name="connsiteY64" fmla="*/ 63067 h 336550"/>
                <a:gd name="connsiteX65" fmla="*/ 210253 w 325438"/>
                <a:gd name="connsiteY65" fmla="*/ 38100 h 336550"/>
                <a:gd name="connsiteX66" fmla="*/ 191767 w 325438"/>
                <a:gd name="connsiteY66" fmla="*/ 38100 h 336550"/>
                <a:gd name="connsiteX67" fmla="*/ 191767 w 325438"/>
                <a:gd name="connsiteY67" fmla="*/ 63067 h 336550"/>
                <a:gd name="connsiteX68" fmla="*/ 198369 w 325438"/>
                <a:gd name="connsiteY68" fmla="*/ 74894 h 336550"/>
                <a:gd name="connsiteX69" fmla="*/ 182525 w 325438"/>
                <a:gd name="connsiteY69" fmla="*/ 90662 h 336550"/>
                <a:gd name="connsiteX70" fmla="*/ 166680 w 325438"/>
                <a:gd name="connsiteY70" fmla="*/ 74894 h 336550"/>
                <a:gd name="connsiteX71" fmla="*/ 171962 w 325438"/>
                <a:gd name="connsiteY71" fmla="*/ 63067 h 336550"/>
                <a:gd name="connsiteX72" fmla="*/ 171962 w 325438"/>
                <a:gd name="connsiteY72" fmla="*/ 38100 h 336550"/>
                <a:gd name="connsiteX73" fmla="*/ 153476 w 325438"/>
                <a:gd name="connsiteY73" fmla="*/ 38100 h 336550"/>
                <a:gd name="connsiteX74" fmla="*/ 153476 w 325438"/>
                <a:gd name="connsiteY74" fmla="*/ 63067 h 336550"/>
                <a:gd name="connsiteX75" fmla="*/ 158758 w 325438"/>
                <a:gd name="connsiteY75" fmla="*/ 74894 h 336550"/>
                <a:gd name="connsiteX76" fmla="*/ 142913 w 325438"/>
                <a:gd name="connsiteY76" fmla="*/ 90662 h 336550"/>
                <a:gd name="connsiteX77" fmla="*/ 127069 w 325438"/>
                <a:gd name="connsiteY77" fmla="*/ 74894 h 336550"/>
                <a:gd name="connsiteX78" fmla="*/ 133671 w 325438"/>
                <a:gd name="connsiteY78" fmla="*/ 63067 h 336550"/>
                <a:gd name="connsiteX79" fmla="*/ 133671 w 325438"/>
                <a:gd name="connsiteY79" fmla="*/ 38100 h 336550"/>
                <a:gd name="connsiteX80" fmla="*/ 115186 w 325438"/>
                <a:gd name="connsiteY80" fmla="*/ 38100 h 336550"/>
                <a:gd name="connsiteX81" fmla="*/ 115186 w 325438"/>
                <a:gd name="connsiteY81" fmla="*/ 63067 h 336550"/>
                <a:gd name="connsiteX82" fmla="*/ 120467 w 325438"/>
                <a:gd name="connsiteY82" fmla="*/ 74894 h 336550"/>
                <a:gd name="connsiteX83" fmla="*/ 104623 w 325438"/>
                <a:gd name="connsiteY83" fmla="*/ 90662 h 336550"/>
                <a:gd name="connsiteX84" fmla="*/ 88778 w 325438"/>
                <a:gd name="connsiteY84" fmla="*/ 74894 h 336550"/>
                <a:gd name="connsiteX85" fmla="*/ 94060 w 325438"/>
                <a:gd name="connsiteY85" fmla="*/ 63067 h 336550"/>
                <a:gd name="connsiteX86" fmla="*/ 94060 w 325438"/>
                <a:gd name="connsiteY86" fmla="*/ 38100 h 336550"/>
                <a:gd name="connsiteX87" fmla="*/ 75574 w 325438"/>
                <a:gd name="connsiteY87" fmla="*/ 38100 h 336550"/>
                <a:gd name="connsiteX88" fmla="*/ 75574 w 325438"/>
                <a:gd name="connsiteY88" fmla="*/ 63067 h 336550"/>
                <a:gd name="connsiteX89" fmla="*/ 80856 w 325438"/>
                <a:gd name="connsiteY89" fmla="*/ 74894 h 336550"/>
                <a:gd name="connsiteX90" fmla="*/ 65011 w 325438"/>
                <a:gd name="connsiteY90" fmla="*/ 90662 h 336550"/>
                <a:gd name="connsiteX91" fmla="*/ 49167 w 325438"/>
                <a:gd name="connsiteY91" fmla="*/ 74894 h 336550"/>
                <a:gd name="connsiteX92" fmla="*/ 55769 w 325438"/>
                <a:gd name="connsiteY92" fmla="*/ 63067 h 336550"/>
                <a:gd name="connsiteX93" fmla="*/ 55769 w 325438"/>
                <a:gd name="connsiteY93" fmla="*/ 38100 h 336550"/>
                <a:gd name="connsiteX94" fmla="*/ 49167 w 325438"/>
                <a:gd name="connsiteY94" fmla="*/ 38100 h 336550"/>
                <a:gd name="connsiteX95" fmla="*/ 65315 w 325438"/>
                <a:gd name="connsiteY95" fmla="*/ 4763 h 336550"/>
                <a:gd name="connsiteX96" fmla="*/ 61913 w 325438"/>
                <a:gd name="connsiteY96" fmla="*/ 10110 h 336550"/>
                <a:gd name="connsiteX97" fmla="*/ 61913 w 325438"/>
                <a:gd name="connsiteY97" fmla="*/ 75616 h 336550"/>
                <a:gd name="connsiteX98" fmla="*/ 65315 w 325438"/>
                <a:gd name="connsiteY98" fmla="*/ 80963 h 336550"/>
                <a:gd name="connsiteX99" fmla="*/ 69851 w 325438"/>
                <a:gd name="connsiteY99" fmla="*/ 75616 h 336550"/>
                <a:gd name="connsiteX100" fmla="*/ 69851 w 325438"/>
                <a:gd name="connsiteY100" fmla="*/ 10110 h 336550"/>
                <a:gd name="connsiteX101" fmla="*/ 65315 w 325438"/>
                <a:gd name="connsiteY101" fmla="*/ 4763 h 336550"/>
                <a:gd name="connsiteX102" fmla="*/ 104776 w 325438"/>
                <a:gd name="connsiteY102" fmla="*/ 4763 h 336550"/>
                <a:gd name="connsiteX103" fmla="*/ 100013 w 325438"/>
                <a:gd name="connsiteY103" fmla="*/ 10110 h 336550"/>
                <a:gd name="connsiteX104" fmla="*/ 100013 w 325438"/>
                <a:gd name="connsiteY104" fmla="*/ 75616 h 336550"/>
                <a:gd name="connsiteX105" fmla="*/ 104776 w 325438"/>
                <a:gd name="connsiteY105" fmla="*/ 80963 h 336550"/>
                <a:gd name="connsiteX106" fmla="*/ 109538 w 325438"/>
                <a:gd name="connsiteY106" fmla="*/ 75616 h 336550"/>
                <a:gd name="connsiteX107" fmla="*/ 109538 w 325438"/>
                <a:gd name="connsiteY107" fmla="*/ 10110 h 336550"/>
                <a:gd name="connsiteX108" fmla="*/ 104776 w 325438"/>
                <a:gd name="connsiteY108" fmla="*/ 4763 h 336550"/>
                <a:gd name="connsiteX109" fmla="*/ 142876 w 325438"/>
                <a:gd name="connsiteY109" fmla="*/ 4763 h 336550"/>
                <a:gd name="connsiteX110" fmla="*/ 138113 w 325438"/>
                <a:gd name="connsiteY110" fmla="*/ 10110 h 336550"/>
                <a:gd name="connsiteX111" fmla="*/ 138113 w 325438"/>
                <a:gd name="connsiteY111" fmla="*/ 75616 h 336550"/>
                <a:gd name="connsiteX112" fmla="*/ 142876 w 325438"/>
                <a:gd name="connsiteY112" fmla="*/ 80963 h 336550"/>
                <a:gd name="connsiteX113" fmla="*/ 147638 w 325438"/>
                <a:gd name="connsiteY113" fmla="*/ 75616 h 336550"/>
                <a:gd name="connsiteX114" fmla="*/ 147638 w 325438"/>
                <a:gd name="connsiteY114" fmla="*/ 10110 h 336550"/>
                <a:gd name="connsiteX115" fmla="*/ 142876 w 325438"/>
                <a:gd name="connsiteY115" fmla="*/ 4763 h 336550"/>
                <a:gd name="connsiteX116" fmla="*/ 182563 w 325438"/>
                <a:gd name="connsiteY116" fmla="*/ 4763 h 336550"/>
                <a:gd name="connsiteX117" fmla="*/ 177800 w 325438"/>
                <a:gd name="connsiteY117" fmla="*/ 10110 h 336550"/>
                <a:gd name="connsiteX118" fmla="*/ 177800 w 325438"/>
                <a:gd name="connsiteY118" fmla="*/ 75616 h 336550"/>
                <a:gd name="connsiteX119" fmla="*/ 182563 w 325438"/>
                <a:gd name="connsiteY119" fmla="*/ 80963 h 336550"/>
                <a:gd name="connsiteX120" fmla="*/ 187325 w 325438"/>
                <a:gd name="connsiteY120" fmla="*/ 75616 h 336550"/>
                <a:gd name="connsiteX121" fmla="*/ 187325 w 325438"/>
                <a:gd name="connsiteY121" fmla="*/ 10110 h 336550"/>
                <a:gd name="connsiteX122" fmla="*/ 182563 w 325438"/>
                <a:gd name="connsiteY122" fmla="*/ 4763 h 336550"/>
                <a:gd name="connsiteX123" fmla="*/ 220663 w 325438"/>
                <a:gd name="connsiteY123" fmla="*/ 4763 h 336550"/>
                <a:gd name="connsiteX124" fmla="*/ 215900 w 325438"/>
                <a:gd name="connsiteY124" fmla="*/ 10110 h 336550"/>
                <a:gd name="connsiteX125" fmla="*/ 215900 w 325438"/>
                <a:gd name="connsiteY125" fmla="*/ 75616 h 336550"/>
                <a:gd name="connsiteX126" fmla="*/ 220663 w 325438"/>
                <a:gd name="connsiteY126" fmla="*/ 80963 h 336550"/>
                <a:gd name="connsiteX127" fmla="*/ 225425 w 325438"/>
                <a:gd name="connsiteY127" fmla="*/ 75616 h 336550"/>
                <a:gd name="connsiteX128" fmla="*/ 225425 w 325438"/>
                <a:gd name="connsiteY128" fmla="*/ 10110 h 336550"/>
                <a:gd name="connsiteX129" fmla="*/ 220663 w 325438"/>
                <a:gd name="connsiteY129" fmla="*/ 4763 h 336550"/>
                <a:gd name="connsiteX130" fmla="*/ 260124 w 325438"/>
                <a:gd name="connsiteY130" fmla="*/ 4763 h 336550"/>
                <a:gd name="connsiteX131" fmla="*/ 255588 w 325438"/>
                <a:gd name="connsiteY131" fmla="*/ 10110 h 336550"/>
                <a:gd name="connsiteX132" fmla="*/ 255588 w 325438"/>
                <a:gd name="connsiteY132" fmla="*/ 75616 h 336550"/>
                <a:gd name="connsiteX133" fmla="*/ 260124 w 325438"/>
                <a:gd name="connsiteY133" fmla="*/ 80963 h 336550"/>
                <a:gd name="connsiteX134" fmla="*/ 263526 w 325438"/>
                <a:gd name="connsiteY134" fmla="*/ 75616 h 336550"/>
                <a:gd name="connsiteX135" fmla="*/ 263526 w 325438"/>
                <a:gd name="connsiteY135" fmla="*/ 10110 h 336550"/>
                <a:gd name="connsiteX136" fmla="*/ 260124 w 325438"/>
                <a:gd name="connsiteY136" fmla="*/ 4763 h 336550"/>
                <a:gd name="connsiteX137" fmla="*/ 64823 w 325438"/>
                <a:gd name="connsiteY137" fmla="*/ 0 h 336550"/>
                <a:gd name="connsiteX138" fmla="*/ 75406 w 325438"/>
                <a:gd name="connsiteY138" fmla="*/ 10517 h 336550"/>
                <a:gd name="connsiteX139" fmla="*/ 75406 w 325438"/>
                <a:gd name="connsiteY139" fmla="*/ 14461 h 336550"/>
                <a:gd name="connsiteX140" fmla="*/ 93927 w 325438"/>
                <a:gd name="connsiteY140" fmla="*/ 14461 h 336550"/>
                <a:gd name="connsiteX141" fmla="*/ 93927 w 325438"/>
                <a:gd name="connsiteY141" fmla="*/ 10517 h 336550"/>
                <a:gd name="connsiteX142" fmla="*/ 104511 w 325438"/>
                <a:gd name="connsiteY142" fmla="*/ 0 h 336550"/>
                <a:gd name="connsiteX143" fmla="*/ 115094 w 325438"/>
                <a:gd name="connsiteY143" fmla="*/ 10517 h 336550"/>
                <a:gd name="connsiteX144" fmla="*/ 115094 w 325438"/>
                <a:gd name="connsiteY144" fmla="*/ 14461 h 336550"/>
                <a:gd name="connsiteX145" fmla="*/ 133615 w 325438"/>
                <a:gd name="connsiteY145" fmla="*/ 14461 h 336550"/>
                <a:gd name="connsiteX146" fmla="*/ 133615 w 325438"/>
                <a:gd name="connsiteY146" fmla="*/ 10517 h 336550"/>
                <a:gd name="connsiteX147" fmla="*/ 142875 w 325438"/>
                <a:gd name="connsiteY147" fmla="*/ 0 h 336550"/>
                <a:gd name="connsiteX148" fmla="*/ 153459 w 325438"/>
                <a:gd name="connsiteY148" fmla="*/ 10517 h 336550"/>
                <a:gd name="connsiteX149" fmla="*/ 153459 w 325438"/>
                <a:gd name="connsiteY149" fmla="*/ 14461 h 336550"/>
                <a:gd name="connsiteX150" fmla="*/ 171980 w 325438"/>
                <a:gd name="connsiteY150" fmla="*/ 14461 h 336550"/>
                <a:gd name="connsiteX151" fmla="*/ 171980 w 325438"/>
                <a:gd name="connsiteY151" fmla="*/ 10517 h 336550"/>
                <a:gd name="connsiteX152" fmla="*/ 182563 w 325438"/>
                <a:gd name="connsiteY152" fmla="*/ 0 h 336550"/>
                <a:gd name="connsiteX153" fmla="*/ 191823 w 325438"/>
                <a:gd name="connsiteY153" fmla="*/ 10517 h 336550"/>
                <a:gd name="connsiteX154" fmla="*/ 191823 w 325438"/>
                <a:gd name="connsiteY154" fmla="*/ 14461 h 336550"/>
                <a:gd name="connsiteX155" fmla="*/ 210344 w 325438"/>
                <a:gd name="connsiteY155" fmla="*/ 14461 h 336550"/>
                <a:gd name="connsiteX156" fmla="*/ 210344 w 325438"/>
                <a:gd name="connsiteY156" fmla="*/ 10517 h 336550"/>
                <a:gd name="connsiteX157" fmla="*/ 220927 w 325438"/>
                <a:gd name="connsiteY157" fmla="*/ 0 h 336550"/>
                <a:gd name="connsiteX158" fmla="*/ 231511 w 325438"/>
                <a:gd name="connsiteY158" fmla="*/ 10517 h 336550"/>
                <a:gd name="connsiteX159" fmla="*/ 231511 w 325438"/>
                <a:gd name="connsiteY159" fmla="*/ 14461 h 336550"/>
                <a:gd name="connsiteX160" fmla="*/ 250032 w 325438"/>
                <a:gd name="connsiteY160" fmla="*/ 14461 h 336550"/>
                <a:gd name="connsiteX161" fmla="*/ 250032 w 325438"/>
                <a:gd name="connsiteY161" fmla="*/ 10517 h 336550"/>
                <a:gd name="connsiteX162" fmla="*/ 260615 w 325438"/>
                <a:gd name="connsiteY162" fmla="*/ 0 h 336550"/>
                <a:gd name="connsiteX163" fmla="*/ 269875 w 325438"/>
                <a:gd name="connsiteY163" fmla="*/ 10517 h 336550"/>
                <a:gd name="connsiteX164" fmla="*/ 269875 w 325438"/>
                <a:gd name="connsiteY164" fmla="*/ 14461 h 336550"/>
                <a:gd name="connsiteX165" fmla="*/ 276490 w 325438"/>
                <a:gd name="connsiteY165" fmla="*/ 14461 h 336550"/>
                <a:gd name="connsiteX166" fmla="*/ 325438 w 325438"/>
                <a:gd name="connsiteY166" fmla="*/ 61789 h 336550"/>
                <a:gd name="connsiteX167" fmla="*/ 325438 w 325438"/>
                <a:gd name="connsiteY167" fmla="*/ 289223 h 336550"/>
                <a:gd name="connsiteX168" fmla="*/ 276490 w 325438"/>
                <a:gd name="connsiteY168" fmla="*/ 336550 h 336550"/>
                <a:gd name="connsiteX169" fmla="*/ 48948 w 325438"/>
                <a:gd name="connsiteY169" fmla="*/ 336550 h 336550"/>
                <a:gd name="connsiteX170" fmla="*/ 0 w 325438"/>
                <a:gd name="connsiteY170" fmla="*/ 289223 h 336550"/>
                <a:gd name="connsiteX171" fmla="*/ 0 w 325438"/>
                <a:gd name="connsiteY171" fmla="*/ 61789 h 336550"/>
                <a:gd name="connsiteX172" fmla="*/ 48948 w 325438"/>
                <a:gd name="connsiteY172" fmla="*/ 14461 h 336550"/>
                <a:gd name="connsiteX173" fmla="*/ 55563 w 325438"/>
                <a:gd name="connsiteY173" fmla="*/ 14461 h 336550"/>
                <a:gd name="connsiteX174" fmla="*/ 55563 w 325438"/>
                <a:gd name="connsiteY174" fmla="*/ 10517 h 336550"/>
                <a:gd name="connsiteX175" fmla="*/ 64823 w 325438"/>
                <a:gd name="connsiteY175" fmla="*/ 0 h 336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</a:cxnLst>
              <a:rect l="l" t="t" r="r" b="b"/>
              <a:pathLst>
                <a:path w="325438" h="336550">
                  <a:moveTo>
                    <a:pt x="233363" y="249238"/>
                  </a:moveTo>
                  <a:lnTo>
                    <a:pt x="279401" y="249238"/>
                  </a:lnTo>
                  <a:lnTo>
                    <a:pt x="279401" y="290513"/>
                  </a:lnTo>
                  <a:lnTo>
                    <a:pt x="233363" y="290513"/>
                  </a:lnTo>
                  <a:close/>
                  <a:moveTo>
                    <a:pt x="171450" y="249238"/>
                  </a:moveTo>
                  <a:lnTo>
                    <a:pt x="217488" y="249238"/>
                  </a:lnTo>
                  <a:lnTo>
                    <a:pt x="217488" y="290513"/>
                  </a:lnTo>
                  <a:lnTo>
                    <a:pt x="171450" y="290513"/>
                  </a:lnTo>
                  <a:close/>
                  <a:moveTo>
                    <a:pt x="107950" y="249238"/>
                  </a:moveTo>
                  <a:lnTo>
                    <a:pt x="155575" y="249238"/>
                  </a:lnTo>
                  <a:lnTo>
                    <a:pt x="155575" y="290513"/>
                  </a:lnTo>
                  <a:lnTo>
                    <a:pt x="107950" y="290513"/>
                  </a:lnTo>
                  <a:close/>
                  <a:moveTo>
                    <a:pt x="46038" y="249238"/>
                  </a:moveTo>
                  <a:lnTo>
                    <a:pt x="93663" y="249238"/>
                  </a:lnTo>
                  <a:lnTo>
                    <a:pt x="93663" y="290513"/>
                  </a:lnTo>
                  <a:lnTo>
                    <a:pt x="46038" y="290513"/>
                  </a:lnTo>
                  <a:close/>
                  <a:moveTo>
                    <a:pt x="233363" y="195263"/>
                  </a:moveTo>
                  <a:lnTo>
                    <a:pt x="279401" y="195263"/>
                  </a:lnTo>
                  <a:lnTo>
                    <a:pt x="279401" y="234951"/>
                  </a:lnTo>
                  <a:lnTo>
                    <a:pt x="233363" y="234951"/>
                  </a:lnTo>
                  <a:close/>
                  <a:moveTo>
                    <a:pt x="171450" y="195263"/>
                  </a:moveTo>
                  <a:lnTo>
                    <a:pt x="217488" y="195263"/>
                  </a:lnTo>
                  <a:lnTo>
                    <a:pt x="217488" y="234951"/>
                  </a:lnTo>
                  <a:lnTo>
                    <a:pt x="171450" y="234951"/>
                  </a:lnTo>
                  <a:close/>
                  <a:moveTo>
                    <a:pt x="107950" y="195263"/>
                  </a:moveTo>
                  <a:lnTo>
                    <a:pt x="155575" y="195263"/>
                  </a:lnTo>
                  <a:lnTo>
                    <a:pt x="155575" y="234951"/>
                  </a:lnTo>
                  <a:lnTo>
                    <a:pt x="107950" y="234951"/>
                  </a:lnTo>
                  <a:close/>
                  <a:moveTo>
                    <a:pt x="46038" y="195263"/>
                  </a:moveTo>
                  <a:lnTo>
                    <a:pt x="93663" y="195263"/>
                  </a:lnTo>
                  <a:lnTo>
                    <a:pt x="93663" y="234951"/>
                  </a:lnTo>
                  <a:lnTo>
                    <a:pt x="46038" y="234951"/>
                  </a:lnTo>
                  <a:close/>
                  <a:moveTo>
                    <a:pt x="233363" y="139700"/>
                  </a:moveTo>
                  <a:lnTo>
                    <a:pt x="279401" y="139700"/>
                  </a:lnTo>
                  <a:lnTo>
                    <a:pt x="279401" y="180975"/>
                  </a:lnTo>
                  <a:lnTo>
                    <a:pt x="233363" y="180975"/>
                  </a:lnTo>
                  <a:close/>
                  <a:moveTo>
                    <a:pt x="171450" y="139700"/>
                  </a:moveTo>
                  <a:lnTo>
                    <a:pt x="217488" y="139700"/>
                  </a:lnTo>
                  <a:lnTo>
                    <a:pt x="217488" y="180975"/>
                  </a:lnTo>
                  <a:lnTo>
                    <a:pt x="171450" y="180975"/>
                  </a:lnTo>
                  <a:close/>
                  <a:moveTo>
                    <a:pt x="107950" y="139700"/>
                  </a:moveTo>
                  <a:lnTo>
                    <a:pt x="155575" y="139700"/>
                  </a:lnTo>
                  <a:lnTo>
                    <a:pt x="155575" y="180975"/>
                  </a:lnTo>
                  <a:lnTo>
                    <a:pt x="107950" y="180975"/>
                  </a:lnTo>
                  <a:close/>
                  <a:moveTo>
                    <a:pt x="49167" y="38100"/>
                  </a:moveTo>
                  <a:cubicBezTo>
                    <a:pt x="35963" y="38100"/>
                    <a:pt x="25400" y="48613"/>
                    <a:pt x="25400" y="61753"/>
                  </a:cubicBezTo>
                  <a:cubicBezTo>
                    <a:pt x="25400" y="61753"/>
                    <a:pt x="25400" y="61753"/>
                    <a:pt x="25400" y="289085"/>
                  </a:cubicBezTo>
                  <a:cubicBezTo>
                    <a:pt x="25400" y="302226"/>
                    <a:pt x="35963" y="312738"/>
                    <a:pt x="49167" y="312738"/>
                  </a:cubicBezTo>
                  <a:cubicBezTo>
                    <a:pt x="49167" y="312738"/>
                    <a:pt x="49167" y="312738"/>
                    <a:pt x="276271" y="312738"/>
                  </a:cubicBezTo>
                  <a:cubicBezTo>
                    <a:pt x="289475" y="312738"/>
                    <a:pt x="300038" y="302226"/>
                    <a:pt x="300038" y="289085"/>
                  </a:cubicBezTo>
                  <a:cubicBezTo>
                    <a:pt x="300038" y="289085"/>
                    <a:pt x="300038" y="289085"/>
                    <a:pt x="300038" y="61753"/>
                  </a:cubicBezTo>
                  <a:cubicBezTo>
                    <a:pt x="300038" y="48613"/>
                    <a:pt x="289475" y="38100"/>
                    <a:pt x="276271" y="38100"/>
                  </a:cubicBezTo>
                  <a:cubicBezTo>
                    <a:pt x="276271" y="38100"/>
                    <a:pt x="276271" y="38100"/>
                    <a:pt x="269669" y="38100"/>
                  </a:cubicBezTo>
                  <a:cubicBezTo>
                    <a:pt x="269669" y="38100"/>
                    <a:pt x="269669" y="38100"/>
                    <a:pt x="269669" y="63067"/>
                  </a:cubicBezTo>
                  <a:cubicBezTo>
                    <a:pt x="273631" y="65695"/>
                    <a:pt x="276271" y="70951"/>
                    <a:pt x="276271" y="74894"/>
                  </a:cubicBezTo>
                  <a:cubicBezTo>
                    <a:pt x="276271" y="84092"/>
                    <a:pt x="268349" y="90662"/>
                    <a:pt x="260427" y="90662"/>
                  </a:cubicBezTo>
                  <a:cubicBezTo>
                    <a:pt x="251184" y="90662"/>
                    <a:pt x="244582" y="84092"/>
                    <a:pt x="244582" y="74894"/>
                  </a:cubicBezTo>
                  <a:cubicBezTo>
                    <a:pt x="244582" y="70951"/>
                    <a:pt x="245903" y="65695"/>
                    <a:pt x="249864" y="63067"/>
                  </a:cubicBezTo>
                  <a:cubicBezTo>
                    <a:pt x="249864" y="63067"/>
                    <a:pt x="249864" y="63067"/>
                    <a:pt x="249864" y="38100"/>
                  </a:cubicBezTo>
                  <a:cubicBezTo>
                    <a:pt x="249864" y="38100"/>
                    <a:pt x="249864" y="38100"/>
                    <a:pt x="231379" y="38100"/>
                  </a:cubicBezTo>
                  <a:cubicBezTo>
                    <a:pt x="231379" y="38100"/>
                    <a:pt x="231379" y="38100"/>
                    <a:pt x="231379" y="63067"/>
                  </a:cubicBezTo>
                  <a:cubicBezTo>
                    <a:pt x="234019" y="65695"/>
                    <a:pt x="236660" y="70951"/>
                    <a:pt x="236660" y="74894"/>
                  </a:cubicBezTo>
                  <a:cubicBezTo>
                    <a:pt x="236660" y="84092"/>
                    <a:pt x="230058" y="90662"/>
                    <a:pt x="220816" y="90662"/>
                  </a:cubicBezTo>
                  <a:cubicBezTo>
                    <a:pt x="212893" y="90662"/>
                    <a:pt x="204971" y="84092"/>
                    <a:pt x="204971" y="74894"/>
                  </a:cubicBezTo>
                  <a:cubicBezTo>
                    <a:pt x="204971" y="70951"/>
                    <a:pt x="207612" y="65695"/>
                    <a:pt x="210253" y="63067"/>
                  </a:cubicBezTo>
                  <a:cubicBezTo>
                    <a:pt x="210253" y="63067"/>
                    <a:pt x="210253" y="63067"/>
                    <a:pt x="210253" y="38100"/>
                  </a:cubicBezTo>
                  <a:cubicBezTo>
                    <a:pt x="210253" y="38100"/>
                    <a:pt x="210253" y="38100"/>
                    <a:pt x="191767" y="38100"/>
                  </a:cubicBezTo>
                  <a:cubicBezTo>
                    <a:pt x="191767" y="38100"/>
                    <a:pt x="191767" y="38100"/>
                    <a:pt x="191767" y="63067"/>
                  </a:cubicBezTo>
                  <a:cubicBezTo>
                    <a:pt x="195728" y="65695"/>
                    <a:pt x="198369" y="70951"/>
                    <a:pt x="198369" y="74894"/>
                  </a:cubicBezTo>
                  <a:cubicBezTo>
                    <a:pt x="198369" y="84092"/>
                    <a:pt x="190447" y="90662"/>
                    <a:pt x="182525" y="90662"/>
                  </a:cubicBezTo>
                  <a:cubicBezTo>
                    <a:pt x="173282" y="90662"/>
                    <a:pt x="166680" y="84092"/>
                    <a:pt x="166680" y="74894"/>
                  </a:cubicBezTo>
                  <a:cubicBezTo>
                    <a:pt x="166680" y="70951"/>
                    <a:pt x="168001" y="65695"/>
                    <a:pt x="171962" y="63067"/>
                  </a:cubicBezTo>
                  <a:cubicBezTo>
                    <a:pt x="171962" y="63067"/>
                    <a:pt x="171962" y="63067"/>
                    <a:pt x="171962" y="38100"/>
                  </a:cubicBezTo>
                  <a:cubicBezTo>
                    <a:pt x="171962" y="38100"/>
                    <a:pt x="171962" y="38100"/>
                    <a:pt x="153476" y="38100"/>
                  </a:cubicBezTo>
                  <a:cubicBezTo>
                    <a:pt x="153476" y="38100"/>
                    <a:pt x="153476" y="38100"/>
                    <a:pt x="153476" y="63067"/>
                  </a:cubicBezTo>
                  <a:cubicBezTo>
                    <a:pt x="157438" y="65695"/>
                    <a:pt x="158758" y="70951"/>
                    <a:pt x="158758" y="74894"/>
                  </a:cubicBezTo>
                  <a:cubicBezTo>
                    <a:pt x="158758" y="84092"/>
                    <a:pt x="152156" y="90662"/>
                    <a:pt x="142913" y="90662"/>
                  </a:cubicBezTo>
                  <a:cubicBezTo>
                    <a:pt x="134991" y="90662"/>
                    <a:pt x="127069" y="84092"/>
                    <a:pt x="127069" y="74894"/>
                  </a:cubicBezTo>
                  <a:cubicBezTo>
                    <a:pt x="127069" y="70951"/>
                    <a:pt x="129710" y="65695"/>
                    <a:pt x="133671" y="63067"/>
                  </a:cubicBezTo>
                  <a:cubicBezTo>
                    <a:pt x="133671" y="63067"/>
                    <a:pt x="133671" y="63067"/>
                    <a:pt x="133671" y="38100"/>
                  </a:cubicBezTo>
                  <a:cubicBezTo>
                    <a:pt x="133671" y="38100"/>
                    <a:pt x="133671" y="38100"/>
                    <a:pt x="115186" y="38100"/>
                  </a:cubicBezTo>
                  <a:cubicBezTo>
                    <a:pt x="115186" y="38100"/>
                    <a:pt x="115186" y="38100"/>
                    <a:pt x="115186" y="63067"/>
                  </a:cubicBezTo>
                  <a:cubicBezTo>
                    <a:pt x="117826" y="65695"/>
                    <a:pt x="120467" y="70951"/>
                    <a:pt x="120467" y="74894"/>
                  </a:cubicBezTo>
                  <a:cubicBezTo>
                    <a:pt x="120467" y="84092"/>
                    <a:pt x="112545" y="90662"/>
                    <a:pt x="104623" y="90662"/>
                  </a:cubicBezTo>
                  <a:cubicBezTo>
                    <a:pt x="95380" y="90662"/>
                    <a:pt x="88778" y="84092"/>
                    <a:pt x="88778" y="74894"/>
                  </a:cubicBezTo>
                  <a:cubicBezTo>
                    <a:pt x="88778" y="70951"/>
                    <a:pt x="91419" y="65695"/>
                    <a:pt x="94060" y="63067"/>
                  </a:cubicBezTo>
                  <a:cubicBezTo>
                    <a:pt x="94060" y="63067"/>
                    <a:pt x="94060" y="63067"/>
                    <a:pt x="94060" y="38100"/>
                  </a:cubicBezTo>
                  <a:cubicBezTo>
                    <a:pt x="94060" y="38100"/>
                    <a:pt x="94060" y="38100"/>
                    <a:pt x="75574" y="38100"/>
                  </a:cubicBezTo>
                  <a:cubicBezTo>
                    <a:pt x="75574" y="38100"/>
                    <a:pt x="75574" y="38100"/>
                    <a:pt x="75574" y="63067"/>
                  </a:cubicBezTo>
                  <a:cubicBezTo>
                    <a:pt x="79535" y="65695"/>
                    <a:pt x="80856" y="70951"/>
                    <a:pt x="80856" y="74894"/>
                  </a:cubicBezTo>
                  <a:cubicBezTo>
                    <a:pt x="80856" y="84092"/>
                    <a:pt x="74254" y="90662"/>
                    <a:pt x="65011" y="90662"/>
                  </a:cubicBezTo>
                  <a:cubicBezTo>
                    <a:pt x="57089" y="90662"/>
                    <a:pt x="49167" y="84092"/>
                    <a:pt x="49167" y="74894"/>
                  </a:cubicBezTo>
                  <a:cubicBezTo>
                    <a:pt x="49167" y="70951"/>
                    <a:pt x="51808" y="65695"/>
                    <a:pt x="55769" y="63067"/>
                  </a:cubicBezTo>
                  <a:cubicBezTo>
                    <a:pt x="55769" y="63067"/>
                    <a:pt x="55769" y="63067"/>
                    <a:pt x="55769" y="38100"/>
                  </a:cubicBezTo>
                  <a:cubicBezTo>
                    <a:pt x="55769" y="38100"/>
                    <a:pt x="55769" y="38100"/>
                    <a:pt x="49167" y="38100"/>
                  </a:cubicBezTo>
                  <a:close/>
                  <a:moveTo>
                    <a:pt x="65315" y="4763"/>
                  </a:moveTo>
                  <a:cubicBezTo>
                    <a:pt x="63047" y="4763"/>
                    <a:pt x="61913" y="7437"/>
                    <a:pt x="61913" y="10110"/>
                  </a:cubicBezTo>
                  <a:lnTo>
                    <a:pt x="61913" y="75616"/>
                  </a:lnTo>
                  <a:cubicBezTo>
                    <a:pt x="61913" y="79626"/>
                    <a:pt x="63047" y="80963"/>
                    <a:pt x="65315" y="80963"/>
                  </a:cubicBezTo>
                  <a:cubicBezTo>
                    <a:pt x="68717" y="80963"/>
                    <a:pt x="69851" y="79626"/>
                    <a:pt x="69851" y="75616"/>
                  </a:cubicBezTo>
                  <a:cubicBezTo>
                    <a:pt x="69851" y="75616"/>
                    <a:pt x="69851" y="75616"/>
                    <a:pt x="69851" y="10110"/>
                  </a:cubicBezTo>
                  <a:cubicBezTo>
                    <a:pt x="69851" y="7437"/>
                    <a:pt x="68717" y="4763"/>
                    <a:pt x="65315" y="4763"/>
                  </a:cubicBezTo>
                  <a:close/>
                  <a:moveTo>
                    <a:pt x="104776" y="4763"/>
                  </a:moveTo>
                  <a:cubicBezTo>
                    <a:pt x="102394" y="4763"/>
                    <a:pt x="100013" y="7437"/>
                    <a:pt x="100013" y="10110"/>
                  </a:cubicBezTo>
                  <a:lnTo>
                    <a:pt x="100013" y="75616"/>
                  </a:lnTo>
                  <a:cubicBezTo>
                    <a:pt x="100013" y="79626"/>
                    <a:pt x="102394" y="80963"/>
                    <a:pt x="104776" y="80963"/>
                  </a:cubicBezTo>
                  <a:cubicBezTo>
                    <a:pt x="107157" y="80963"/>
                    <a:pt x="109538" y="79626"/>
                    <a:pt x="109538" y="75616"/>
                  </a:cubicBezTo>
                  <a:cubicBezTo>
                    <a:pt x="109538" y="75616"/>
                    <a:pt x="109538" y="75616"/>
                    <a:pt x="109538" y="10110"/>
                  </a:cubicBezTo>
                  <a:cubicBezTo>
                    <a:pt x="109538" y="7437"/>
                    <a:pt x="107157" y="4763"/>
                    <a:pt x="104776" y="4763"/>
                  </a:cubicBezTo>
                  <a:close/>
                  <a:moveTo>
                    <a:pt x="142876" y="4763"/>
                  </a:moveTo>
                  <a:cubicBezTo>
                    <a:pt x="140494" y="4763"/>
                    <a:pt x="138113" y="7437"/>
                    <a:pt x="138113" y="10110"/>
                  </a:cubicBezTo>
                  <a:lnTo>
                    <a:pt x="138113" y="75616"/>
                  </a:lnTo>
                  <a:cubicBezTo>
                    <a:pt x="138113" y="79626"/>
                    <a:pt x="140494" y="80963"/>
                    <a:pt x="142876" y="80963"/>
                  </a:cubicBezTo>
                  <a:cubicBezTo>
                    <a:pt x="145257" y="80963"/>
                    <a:pt x="147638" y="79626"/>
                    <a:pt x="147638" y="75616"/>
                  </a:cubicBezTo>
                  <a:cubicBezTo>
                    <a:pt x="147638" y="75616"/>
                    <a:pt x="147638" y="75616"/>
                    <a:pt x="147638" y="10110"/>
                  </a:cubicBezTo>
                  <a:cubicBezTo>
                    <a:pt x="147638" y="7437"/>
                    <a:pt x="145257" y="4763"/>
                    <a:pt x="142876" y="4763"/>
                  </a:cubicBezTo>
                  <a:close/>
                  <a:moveTo>
                    <a:pt x="182563" y="4763"/>
                  </a:moveTo>
                  <a:cubicBezTo>
                    <a:pt x="180181" y="4763"/>
                    <a:pt x="177800" y="7437"/>
                    <a:pt x="177800" y="10110"/>
                  </a:cubicBezTo>
                  <a:lnTo>
                    <a:pt x="177800" y="75616"/>
                  </a:lnTo>
                  <a:cubicBezTo>
                    <a:pt x="177800" y="79626"/>
                    <a:pt x="180181" y="80963"/>
                    <a:pt x="182563" y="80963"/>
                  </a:cubicBezTo>
                  <a:cubicBezTo>
                    <a:pt x="184944" y="80963"/>
                    <a:pt x="187325" y="79626"/>
                    <a:pt x="187325" y="75616"/>
                  </a:cubicBezTo>
                  <a:cubicBezTo>
                    <a:pt x="187325" y="75616"/>
                    <a:pt x="187325" y="75616"/>
                    <a:pt x="187325" y="10110"/>
                  </a:cubicBezTo>
                  <a:cubicBezTo>
                    <a:pt x="187325" y="7437"/>
                    <a:pt x="184944" y="4763"/>
                    <a:pt x="182563" y="4763"/>
                  </a:cubicBezTo>
                  <a:close/>
                  <a:moveTo>
                    <a:pt x="220663" y="4763"/>
                  </a:moveTo>
                  <a:cubicBezTo>
                    <a:pt x="218281" y="4763"/>
                    <a:pt x="215900" y="7437"/>
                    <a:pt x="215900" y="10110"/>
                  </a:cubicBezTo>
                  <a:lnTo>
                    <a:pt x="215900" y="75616"/>
                  </a:lnTo>
                  <a:cubicBezTo>
                    <a:pt x="215900" y="79626"/>
                    <a:pt x="218281" y="80963"/>
                    <a:pt x="220663" y="80963"/>
                  </a:cubicBezTo>
                  <a:cubicBezTo>
                    <a:pt x="223044" y="80963"/>
                    <a:pt x="225425" y="79626"/>
                    <a:pt x="225425" y="75616"/>
                  </a:cubicBezTo>
                  <a:cubicBezTo>
                    <a:pt x="225425" y="75616"/>
                    <a:pt x="225425" y="75616"/>
                    <a:pt x="225425" y="10110"/>
                  </a:cubicBezTo>
                  <a:cubicBezTo>
                    <a:pt x="225425" y="7437"/>
                    <a:pt x="223044" y="4763"/>
                    <a:pt x="220663" y="4763"/>
                  </a:cubicBezTo>
                  <a:close/>
                  <a:moveTo>
                    <a:pt x="260124" y="4763"/>
                  </a:moveTo>
                  <a:cubicBezTo>
                    <a:pt x="256722" y="4763"/>
                    <a:pt x="255588" y="7437"/>
                    <a:pt x="255588" y="10110"/>
                  </a:cubicBezTo>
                  <a:lnTo>
                    <a:pt x="255588" y="75616"/>
                  </a:lnTo>
                  <a:cubicBezTo>
                    <a:pt x="255588" y="79626"/>
                    <a:pt x="256722" y="80963"/>
                    <a:pt x="260124" y="80963"/>
                  </a:cubicBezTo>
                  <a:cubicBezTo>
                    <a:pt x="262392" y="80963"/>
                    <a:pt x="263526" y="79626"/>
                    <a:pt x="263526" y="75616"/>
                  </a:cubicBezTo>
                  <a:cubicBezTo>
                    <a:pt x="263526" y="75616"/>
                    <a:pt x="263526" y="75616"/>
                    <a:pt x="263526" y="10110"/>
                  </a:cubicBezTo>
                  <a:cubicBezTo>
                    <a:pt x="263526" y="7437"/>
                    <a:pt x="262392" y="4763"/>
                    <a:pt x="260124" y="4763"/>
                  </a:cubicBezTo>
                  <a:close/>
                  <a:moveTo>
                    <a:pt x="64823" y="0"/>
                  </a:moveTo>
                  <a:cubicBezTo>
                    <a:pt x="71438" y="0"/>
                    <a:pt x="75406" y="3944"/>
                    <a:pt x="75406" y="10517"/>
                  </a:cubicBezTo>
                  <a:cubicBezTo>
                    <a:pt x="75406" y="10517"/>
                    <a:pt x="75406" y="10517"/>
                    <a:pt x="75406" y="14461"/>
                  </a:cubicBezTo>
                  <a:cubicBezTo>
                    <a:pt x="75406" y="14461"/>
                    <a:pt x="75406" y="14461"/>
                    <a:pt x="93927" y="14461"/>
                  </a:cubicBezTo>
                  <a:cubicBezTo>
                    <a:pt x="93927" y="14461"/>
                    <a:pt x="93927" y="14461"/>
                    <a:pt x="93927" y="10517"/>
                  </a:cubicBezTo>
                  <a:cubicBezTo>
                    <a:pt x="93927" y="3944"/>
                    <a:pt x="99219" y="0"/>
                    <a:pt x="104511" y="0"/>
                  </a:cubicBezTo>
                  <a:cubicBezTo>
                    <a:pt x="109802" y="0"/>
                    <a:pt x="115094" y="3944"/>
                    <a:pt x="115094" y="10517"/>
                  </a:cubicBezTo>
                  <a:cubicBezTo>
                    <a:pt x="115094" y="10517"/>
                    <a:pt x="115094" y="10517"/>
                    <a:pt x="115094" y="14461"/>
                  </a:cubicBezTo>
                  <a:cubicBezTo>
                    <a:pt x="115094" y="14461"/>
                    <a:pt x="115094" y="14461"/>
                    <a:pt x="133615" y="14461"/>
                  </a:cubicBezTo>
                  <a:cubicBezTo>
                    <a:pt x="133615" y="14461"/>
                    <a:pt x="133615" y="14461"/>
                    <a:pt x="133615" y="10517"/>
                  </a:cubicBezTo>
                  <a:cubicBezTo>
                    <a:pt x="133615" y="3944"/>
                    <a:pt x="137584" y="0"/>
                    <a:pt x="142875" y="0"/>
                  </a:cubicBezTo>
                  <a:cubicBezTo>
                    <a:pt x="149490" y="0"/>
                    <a:pt x="153459" y="3944"/>
                    <a:pt x="153459" y="10517"/>
                  </a:cubicBezTo>
                  <a:cubicBezTo>
                    <a:pt x="153459" y="10517"/>
                    <a:pt x="153459" y="10517"/>
                    <a:pt x="153459" y="14461"/>
                  </a:cubicBezTo>
                  <a:cubicBezTo>
                    <a:pt x="153459" y="14461"/>
                    <a:pt x="153459" y="14461"/>
                    <a:pt x="171980" y="14461"/>
                  </a:cubicBezTo>
                  <a:cubicBezTo>
                    <a:pt x="171980" y="14461"/>
                    <a:pt x="171980" y="14461"/>
                    <a:pt x="171980" y="10517"/>
                  </a:cubicBezTo>
                  <a:cubicBezTo>
                    <a:pt x="171980" y="3944"/>
                    <a:pt x="175948" y="0"/>
                    <a:pt x="182563" y="0"/>
                  </a:cubicBezTo>
                  <a:cubicBezTo>
                    <a:pt x="187855" y="0"/>
                    <a:pt x="191823" y="3944"/>
                    <a:pt x="191823" y="10517"/>
                  </a:cubicBezTo>
                  <a:cubicBezTo>
                    <a:pt x="191823" y="10517"/>
                    <a:pt x="191823" y="10517"/>
                    <a:pt x="191823" y="14461"/>
                  </a:cubicBezTo>
                  <a:cubicBezTo>
                    <a:pt x="191823" y="14461"/>
                    <a:pt x="191823" y="14461"/>
                    <a:pt x="210344" y="14461"/>
                  </a:cubicBezTo>
                  <a:cubicBezTo>
                    <a:pt x="210344" y="14461"/>
                    <a:pt x="210344" y="14461"/>
                    <a:pt x="210344" y="10517"/>
                  </a:cubicBezTo>
                  <a:cubicBezTo>
                    <a:pt x="210344" y="3944"/>
                    <a:pt x="215636" y="0"/>
                    <a:pt x="220927" y="0"/>
                  </a:cubicBezTo>
                  <a:cubicBezTo>
                    <a:pt x="226219" y="0"/>
                    <a:pt x="231511" y="3944"/>
                    <a:pt x="231511" y="10517"/>
                  </a:cubicBezTo>
                  <a:cubicBezTo>
                    <a:pt x="231511" y="10517"/>
                    <a:pt x="231511" y="10517"/>
                    <a:pt x="231511" y="14461"/>
                  </a:cubicBezTo>
                  <a:cubicBezTo>
                    <a:pt x="231511" y="14461"/>
                    <a:pt x="231511" y="14461"/>
                    <a:pt x="250032" y="14461"/>
                  </a:cubicBezTo>
                  <a:cubicBezTo>
                    <a:pt x="250032" y="14461"/>
                    <a:pt x="250032" y="14461"/>
                    <a:pt x="250032" y="10517"/>
                  </a:cubicBezTo>
                  <a:cubicBezTo>
                    <a:pt x="250032" y="3944"/>
                    <a:pt x="254000" y="0"/>
                    <a:pt x="260615" y="0"/>
                  </a:cubicBezTo>
                  <a:cubicBezTo>
                    <a:pt x="265907" y="0"/>
                    <a:pt x="269875" y="3944"/>
                    <a:pt x="269875" y="10517"/>
                  </a:cubicBezTo>
                  <a:cubicBezTo>
                    <a:pt x="269875" y="10517"/>
                    <a:pt x="269875" y="10517"/>
                    <a:pt x="269875" y="14461"/>
                  </a:cubicBezTo>
                  <a:cubicBezTo>
                    <a:pt x="269875" y="14461"/>
                    <a:pt x="269875" y="14461"/>
                    <a:pt x="276490" y="14461"/>
                  </a:cubicBezTo>
                  <a:cubicBezTo>
                    <a:pt x="302948" y="14461"/>
                    <a:pt x="325438" y="35496"/>
                    <a:pt x="325438" y="61789"/>
                  </a:cubicBezTo>
                  <a:cubicBezTo>
                    <a:pt x="325438" y="61789"/>
                    <a:pt x="325438" y="61789"/>
                    <a:pt x="325438" y="289223"/>
                  </a:cubicBezTo>
                  <a:cubicBezTo>
                    <a:pt x="325438" y="315516"/>
                    <a:pt x="302948" y="336550"/>
                    <a:pt x="276490" y="336550"/>
                  </a:cubicBezTo>
                  <a:cubicBezTo>
                    <a:pt x="276490" y="336550"/>
                    <a:pt x="276490" y="336550"/>
                    <a:pt x="48948" y="336550"/>
                  </a:cubicBezTo>
                  <a:cubicBezTo>
                    <a:pt x="22490" y="336550"/>
                    <a:pt x="0" y="315516"/>
                    <a:pt x="0" y="289223"/>
                  </a:cubicBezTo>
                  <a:cubicBezTo>
                    <a:pt x="0" y="289223"/>
                    <a:pt x="0" y="289223"/>
                    <a:pt x="0" y="61789"/>
                  </a:cubicBezTo>
                  <a:cubicBezTo>
                    <a:pt x="0" y="35496"/>
                    <a:pt x="22490" y="14461"/>
                    <a:pt x="48948" y="14461"/>
                  </a:cubicBezTo>
                  <a:cubicBezTo>
                    <a:pt x="48948" y="14461"/>
                    <a:pt x="48948" y="14461"/>
                    <a:pt x="55563" y="14461"/>
                  </a:cubicBezTo>
                  <a:cubicBezTo>
                    <a:pt x="55563" y="14461"/>
                    <a:pt x="55563" y="14461"/>
                    <a:pt x="55563" y="10517"/>
                  </a:cubicBezTo>
                  <a:cubicBezTo>
                    <a:pt x="55563" y="3944"/>
                    <a:pt x="59531" y="0"/>
                    <a:pt x="64823" y="0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CF996EC9-5583-69A8-1546-591717B27323}"/>
              </a:ext>
            </a:extLst>
          </p:cNvPr>
          <p:cNvSpPr txBox="1"/>
          <p:nvPr/>
        </p:nvSpPr>
        <p:spPr>
          <a:xfrm>
            <a:off x="4489714" y="4459279"/>
            <a:ext cx="1685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1933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2022.12.8</a:t>
            </a:r>
            <a:endParaRPr lang="zh-CN" altLang="en-US" sz="2400" b="1" dirty="0">
              <a:solidFill>
                <a:srgbClr val="1933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9645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03084" y="87252"/>
            <a:ext cx="670385" cy="604428"/>
            <a:chOff x="5424755" y="1340768"/>
            <a:chExt cx="670560" cy="604586"/>
          </a:xfrm>
        </p:grpSpPr>
        <p:grpSp>
          <p:nvGrpSpPr>
            <p:cNvPr id="9" name="组合 8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11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16" tIns="45708" rIns="91416" bIns="45708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2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16" tIns="45708" rIns="91416" bIns="45708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10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91416" tIns="45708" rIns="91416" bIns="45708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3" name="文本框 9"/>
          <p:cNvSpPr txBox="1"/>
          <p:nvPr/>
        </p:nvSpPr>
        <p:spPr>
          <a:xfrm>
            <a:off x="1020088" y="206003"/>
            <a:ext cx="1871720" cy="346228"/>
          </a:xfrm>
          <a:prstGeom prst="rect">
            <a:avLst/>
          </a:prstGeom>
          <a:noFill/>
        </p:spPr>
        <p:txBody>
          <a:bodyPr wrap="square" lIns="68561" tIns="34280" rIns="68561" bIns="3428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/>
            <a:r>
              <a:rPr lang="zh-CN" altLang="en-US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论文工作介绍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1092078" y="565948"/>
            <a:ext cx="9721436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10986798" y="357972"/>
            <a:ext cx="258652" cy="233204"/>
            <a:chOff x="3720691" y="2824413"/>
            <a:chExt cx="1341120" cy="1209172"/>
          </a:xfrm>
          <a:solidFill>
            <a:srgbClr val="1C50A2"/>
          </a:solidFill>
        </p:grpSpPr>
        <p:sp>
          <p:nvSpPr>
            <p:cNvPr id="7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pFill/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16" tIns="45708" rIns="91416" bIns="45708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8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pFill/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16" tIns="45708" rIns="91416" bIns="45708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sp>
        <p:nvSpPr>
          <p:cNvPr id="6" name="Freeform 126"/>
          <p:cNvSpPr>
            <a:spLocks noChangeAspect="1" noEditPoints="1"/>
          </p:cNvSpPr>
          <p:nvPr/>
        </p:nvSpPr>
        <p:spPr bwMode="auto">
          <a:xfrm>
            <a:off x="507181" y="248242"/>
            <a:ext cx="267832" cy="335140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rgbClr val="1C50A2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本框 1"/>
          <p:cNvSpPr txBox="1"/>
          <p:nvPr/>
        </p:nvSpPr>
        <p:spPr>
          <a:xfrm>
            <a:off x="1017713" y="1281311"/>
            <a:ext cx="9298518" cy="1827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提出了一种新的基于奇偶校验日志的架构 </a:t>
            </a:r>
            <a:r>
              <a:rPr lang="en-US" altLang="zh-CN" sz="2400" b="1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HybridPL</a:t>
            </a:r>
            <a:r>
              <a:rPr lang="zh-CN" altLang="en-US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，创建了</a:t>
            </a:r>
            <a:r>
              <a:rPr lang="zh-CN" altLang="en-US" sz="2400" b="1" dirty="0">
                <a:solidFill>
                  <a:srgbClr val="002060"/>
                </a:solidFill>
                <a:latin typeface="微软雅黑" panose="020B0503020204020204" pitchFamily="34" charset="-122"/>
              </a:rPr>
              <a:t>一个基于就地</a:t>
            </a:r>
            <a:r>
              <a:rPr lang="zh-CN" altLang="en-US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更新和日志更新的混合体，平衡更新性能和内存成本，同时保持高效的单次故障修复。本文</a:t>
            </a:r>
            <a:r>
              <a:rPr lang="zh-CN" altLang="en-US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是第一个研究奇偶校验日志如何在内存</a:t>
            </a:r>
            <a:r>
              <a:rPr lang="en-US" altLang="zh-CN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KV</a:t>
            </a:r>
            <a:r>
              <a:rPr lang="zh-CN" altLang="en-US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存储中工作的</a:t>
            </a:r>
          </a:p>
        </p:txBody>
      </p:sp>
      <p:sp>
        <p:nvSpPr>
          <p:cNvPr id="14" name="文本框 25"/>
          <p:cNvSpPr txBox="1"/>
          <p:nvPr/>
        </p:nvSpPr>
        <p:spPr>
          <a:xfrm>
            <a:off x="1017713" y="3242094"/>
            <a:ext cx="9355772" cy="941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20000"/>
              </a:lnSpc>
              <a:spcAft>
                <a:spcPts val="1065"/>
              </a:spcAft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 </a:t>
            </a:r>
            <a:r>
              <a:rPr lang="en-US" altLang="zh-CN" sz="2400" b="1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HybridPL</a:t>
            </a:r>
            <a:r>
              <a:rPr lang="en-US" altLang="zh-CN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实现为一个名为 </a:t>
            </a:r>
            <a:r>
              <a:rPr lang="en-US" altLang="zh-CN" sz="2400" b="1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LogECMem</a:t>
            </a:r>
            <a:r>
              <a:rPr lang="en-US" altLang="zh-CN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的内存键值存储，并进一步设计了高效的多重故障修复方案</a:t>
            </a:r>
            <a:endParaRPr lang="zh-CN" altLang="en-US" sz="16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0172882" y="1414542"/>
            <a:ext cx="278314" cy="184462"/>
            <a:chOff x="9482595" y="2565731"/>
            <a:chExt cx="278384" cy="184511"/>
          </a:xfrm>
        </p:grpSpPr>
        <p:sp>
          <p:nvSpPr>
            <p:cNvPr id="17" name="椭圆 16"/>
            <p:cNvSpPr/>
            <p:nvPr/>
          </p:nvSpPr>
          <p:spPr>
            <a:xfrm>
              <a:off x="9482595" y="2565731"/>
              <a:ext cx="71376" cy="713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000">
                <a:solidFill>
                  <a:srgbClr val="002060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9625979" y="2615242"/>
              <a:ext cx="135000" cy="135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000">
                <a:solidFill>
                  <a:srgbClr val="002060"/>
                </a:solidFill>
              </a:endParaRPr>
            </a:p>
          </p:txBody>
        </p:sp>
      </p:grpSp>
      <p:sp>
        <p:nvSpPr>
          <p:cNvPr id="19" name="文本框 25">
            <a:extLst>
              <a:ext uri="{FF2B5EF4-FFF2-40B4-BE49-F238E27FC236}">
                <a16:creationId xmlns:a16="http://schemas.microsoft.com/office/drawing/2014/main" id="{E933EB6A-DAC8-AE28-4480-7071A5A0352C}"/>
              </a:ext>
            </a:extLst>
          </p:cNvPr>
          <p:cNvSpPr txBox="1"/>
          <p:nvPr/>
        </p:nvSpPr>
        <p:spPr>
          <a:xfrm>
            <a:off x="1017713" y="4316480"/>
            <a:ext cx="9355772" cy="49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20000"/>
              </a:lnSpc>
              <a:spcAft>
                <a:spcPts val="1065"/>
              </a:spcAft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 </a:t>
            </a:r>
            <a:r>
              <a:rPr lang="en-US" altLang="zh-CN" sz="2400" b="1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LogECMem</a:t>
            </a:r>
            <a:r>
              <a:rPr lang="en-US" altLang="zh-CN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为原型，在不同的工作负载上进行了实验</a:t>
            </a:r>
            <a:endParaRPr lang="zh-CN" altLang="en-US" sz="16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" name="文本框 25">
            <a:extLst>
              <a:ext uri="{FF2B5EF4-FFF2-40B4-BE49-F238E27FC236}">
                <a16:creationId xmlns:a16="http://schemas.microsoft.com/office/drawing/2014/main" id="{C85E5EDB-3838-9D5D-EE87-8EAA385C7441}"/>
              </a:ext>
            </a:extLst>
          </p:cNvPr>
          <p:cNvSpPr txBox="1"/>
          <p:nvPr/>
        </p:nvSpPr>
        <p:spPr>
          <a:xfrm>
            <a:off x="1017713" y="4947668"/>
            <a:ext cx="9355772" cy="941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20000"/>
              </a:lnSpc>
              <a:spcAft>
                <a:spcPts val="1065"/>
              </a:spcAft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实验结果表明 </a:t>
            </a:r>
            <a:r>
              <a:rPr lang="en-US" altLang="zh-CN" sz="2400" b="1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LogECMem</a:t>
            </a:r>
            <a:r>
              <a:rPr lang="en-US" altLang="zh-CN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以低内存开销实现了比现有的纠删码更新方案更好的更新性能，同时保持了高基本</a:t>
            </a:r>
            <a:r>
              <a:rPr lang="en-US" altLang="zh-CN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I/O</a:t>
            </a:r>
            <a:r>
              <a:rPr lang="zh-CN" altLang="en-US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和修复性能。</a:t>
            </a:r>
            <a:endParaRPr lang="zh-CN" altLang="en-US" sz="16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1190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梯形 2">
            <a:extLst>
              <a:ext uri="{FF2B5EF4-FFF2-40B4-BE49-F238E27FC236}">
                <a16:creationId xmlns:a16="http://schemas.microsoft.com/office/drawing/2014/main" id="{A74F6466-56A2-25B7-0623-32D74C2F908B}"/>
              </a:ext>
            </a:extLst>
          </p:cNvPr>
          <p:cNvSpPr/>
          <p:nvPr/>
        </p:nvSpPr>
        <p:spPr>
          <a:xfrm rot="5400000">
            <a:off x="1349179" y="662846"/>
            <a:ext cx="2375427" cy="5073785"/>
          </a:xfrm>
          <a:prstGeom prst="trapezoid">
            <a:avLst>
              <a:gd name="adj" fmla="val 17865"/>
            </a:avLst>
          </a:prstGeom>
          <a:solidFill>
            <a:schemeClr val="bg1">
              <a:lumMod val="8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3558540" y="2053353"/>
            <a:ext cx="8633460" cy="2291927"/>
            <a:chOff x="4204" y="2365"/>
            <a:chExt cx="10197" cy="2707"/>
          </a:xfrm>
        </p:grpSpPr>
        <p:sp>
          <p:nvSpPr>
            <p:cNvPr id="25" name="梯形 24"/>
            <p:cNvSpPr/>
            <p:nvPr/>
          </p:nvSpPr>
          <p:spPr>
            <a:xfrm rot="16200000">
              <a:off x="8795" y="-533"/>
              <a:ext cx="2707" cy="8504"/>
            </a:xfrm>
            <a:prstGeom prst="trapezoid">
              <a:avLst>
                <a:gd name="adj" fmla="val 16935"/>
              </a:avLst>
            </a:prstGeom>
            <a:solidFill>
              <a:srgbClr val="1C5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7" name="文本框 2"/>
            <p:cNvSpPr txBox="1"/>
            <p:nvPr/>
          </p:nvSpPr>
          <p:spPr>
            <a:xfrm>
              <a:off x="4204" y="3177"/>
              <a:ext cx="1031" cy="1063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>
              <a:defPPr>
                <a:defRPr lang="en-US"/>
              </a:defPPr>
              <a:lvl1pPr marL="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1C50A2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rPr>
                <a:t>Part</a:t>
              </a:r>
              <a:r>
                <a:rPr lang="en-US" altLang="zh-CN" sz="5400" b="1" dirty="0">
                  <a:solidFill>
                    <a:srgbClr val="1C50A2"/>
                  </a:solidFill>
                  <a:latin typeface="Arial" panose="020B0604020202020204"/>
                  <a:ea typeface="微软雅黑" panose="020B0503020204020204" pitchFamily="34" charset="-122"/>
                </a:rPr>
                <a:t>2</a:t>
              </a:r>
              <a:endParaRPr kumimoji="0" lang="zh-CN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1C50A2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6640" y="3321"/>
              <a:ext cx="4061" cy="736"/>
            </a:xfrm>
            <a:prstGeom prst="rect">
              <a:avLst/>
            </a:prstGeom>
          </p:spPr>
          <p:txBody>
            <a:bodyPr wrap="square" lIns="68580" tIns="34290" rIns="68580" bIns="34290">
              <a:spAutoFit/>
            </a:bodyPr>
            <a:lstStyle>
              <a:defPPr>
                <a:defRPr lang="en-US"/>
              </a:defPPr>
              <a:lvl1pPr marL="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3600" b="1" dirty="0">
                  <a:solidFill>
                    <a:prstClr val="white"/>
                  </a:solidFill>
                  <a:latin typeface="Arial" panose="020B0604020202020204"/>
                  <a:ea typeface="微软雅黑" panose="020B0503020204020204" pitchFamily="34" charset="-122"/>
                </a:rPr>
                <a:t>背景</a:t>
              </a:r>
              <a:r>
                <a:rPr kumimoji="0" lang="zh-CN" alt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rPr>
                <a:t>介绍和调研</a:t>
              </a: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83" y="2416995"/>
            <a:ext cx="2361101" cy="194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721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7CA2CFD9-3CDB-7898-B59C-7FFFCE027CB1}"/>
              </a:ext>
            </a:extLst>
          </p:cNvPr>
          <p:cNvSpPr/>
          <p:nvPr/>
        </p:nvSpPr>
        <p:spPr>
          <a:xfrm>
            <a:off x="3370597" y="4363278"/>
            <a:ext cx="7020764" cy="89452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303084" y="87252"/>
            <a:ext cx="670385" cy="604428"/>
            <a:chOff x="5424755" y="1340768"/>
            <a:chExt cx="670560" cy="604586"/>
          </a:xfrm>
        </p:grpSpPr>
        <p:grpSp>
          <p:nvGrpSpPr>
            <p:cNvPr id="9" name="组合 8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11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16" tIns="45708" rIns="91416" bIns="45708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2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16" tIns="45708" rIns="91416" bIns="45708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10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91416" tIns="45708" rIns="91416" bIns="45708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3" name="文本框 9"/>
          <p:cNvSpPr txBox="1"/>
          <p:nvPr/>
        </p:nvSpPr>
        <p:spPr>
          <a:xfrm>
            <a:off x="1020088" y="206003"/>
            <a:ext cx="1871720" cy="346228"/>
          </a:xfrm>
          <a:prstGeom prst="rect">
            <a:avLst/>
          </a:prstGeom>
          <a:noFill/>
        </p:spPr>
        <p:txBody>
          <a:bodyPr wrap="square" lIns="68561" tIns="34280" rIns="68561" bIns="3428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/>
            <a:r>
              <a:rPr lang="zh-CN" altLang="en-US" dirty="0">
                <a:solidFill>
                  <a:srgbClr val="414455"/>
                </a:solidFill>
                <a:latin typeface="微软雅黑" panose="020B0503020204020204" pitchFamily="34" charset="-122"/>
              </a:rPr>
              <a:t>背景介绍和调研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1092078" y="565948"/>
            <a:ext cx="9721436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10986798" y="357972"/>
            <a:ext cx="258652" cy="233204"/>
            <a:chOff x="3720691" y="2824413"/>
            <a:chExt cx="1341120" cy="1209172"/>
          </a:xfrm>
          <a:solidFill>
            <a:srgbClr val="1C50A2"/>
          </a:solidFill>
        </p:grpSpPr>
        <p:sp>
          <p:nvSpPr>
            <p:cNvPr id="7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pFill/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16" tIns="45708" rIns="91416" bIns="45708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8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pFill/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16" tIns="45708" rIns="91416" bIns="45708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sp>
        <p:nvSpPr>
          <p:cNvPr id="6" name="Freeform 126"/>
          <p:cNvSpPr>
            <a:spLocks noChangeAspect="1" noEditPoints="1"/>
          </p:cNvSpPr>
          <p:nvPr/>
        </p:nvSpPr>
        <p:spPr bwMode="auto">
          <a:xfrm>
            <a:off x="507181" y="248242"/>
            <a:ext cx="267832" cy="335140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rgbClr val="1C50A2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79098FDF-197C-8194-50F0-5122C7C6C02B}"/>
              </a:ext>
            </a:extLst>
          </p:cNvPr>
          <p:cNvSpPr txBox="1"/>
          <p:nvPr/>
        </p:nvSpPr>
        <p:spPr>
          <a:xfrm>
            <a:off x="1058700" y="3354458"/>
            <a:ext cx="14968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2060"/>
                </a:solidFill>
              </a:rPr>
              <a:t>纠删码</a:t>
            </a:r>
          </a:p>
        </p:txBody>
      </p:sp>
      <p:sp>
        <p:nvSpPr>
          <p:cNvPr id="46" name="左大括号 45">
            <a:extLst>
              <a:ext uri="{FF2B5EF4-FFF2-40B4-BE49-F238E27FC236}">
                <a16:creationId xmlns:a16="http://schemas.microsoft.com/office/drawing/2014/main" id="{47F8099C-6900-59B7-827A-3C35DA0695B2}"/>
              </a:ext>
            </a:extLst>
          </p:cNvPr>
          <p:cNvSpPr/>
          <p:nvPr/>
        </p:nvSpPr>
        <p:spPr>
          <a:xfrm>
            <a:off x="2555588" y="2483966"/>
            <a:ext cx="815009" cy="2325757"/>
          </a:xfrm>
          <a:prstGeom prst="lef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96518D37-BC0B-D5C5-8D59-2B39E301C739}"/>
              </a:ext>
            </a:extLst>
          </p:cNvPr>
          <p:cNvSpPr txBox="1"/>
          <p:nvPr/>
        </p:nvSpPr>
        <p:spPr>
          <a:xfrm>
            <a:off x="3425726" y="2222356"/>
            <a:ext cx="1296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02060"/>
                </a:solidFill>
              </a:rPr>
              <a:t>冷数据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B2527B13-AC05-229B-E9C4-AF84AC0AF13E}"/>
              </a:ext>
            </a:extLst>
          </p:cNvPr>
          <p:cNvSpPr txBox="1"/>
          <p:nvPr/>
        </p:nvSpPr>
        <p:spPr>
          <a:xfrm>
            <a:off x="3370597" y="4548113"/>
            <a:ext cx="73586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02060"/>
                </a:solidFill>
              </a:rPr>
              <a:t>热数据 ：</a:t>
            </a:r>
            <a:r>
              <a:rPr lang="en-US" altLang="zh-CN" sz="2800" b="1" dirty="0">
                <a:solidFill>
                  <a:srgbClr val="002060"/>
                </a:solidFill>
              </a:rPr>
              <a:t> </a:t>
            </a:r>
            <a:r>
              <a:rPr lang="zh-CN" altLang="en-US" sz="2800" b="1" dirty="0">
                <a:solidFill>
                  <a:srgbClr val="002060"/>
                </a:solidFill>
              </a:rPr>
              <a:t>读</a:t>
            </a:r>
            <a:r>
              <a:rPr lang="en-US" altLang="zh-CN" sz="2800" b="1" dirty="0">
                <a:solidFill>
                  <a:srgbClr val="002060"/>
                </a:solidFill>
              </a:rPr>
              <a:t>/</a:t>
            </a:r>
            <a:r>
              <a:rPr lang="zh-CN" altLang="en-US" sz="2800" b="1" dirty="0">
                <a:solidFill>
                  <a:srgbClr val="002060"/>
                </a:solidFill>
              </a:rPr>
              <a:t>更新速度 </a:t>
            </a:r>
            <a:r>
              <a:rPr lang="en-US" altLang="zh-CN" sz="2800" b="1" dirty="0">
                <a:solidFill>
                  <a:srgbClr val="002060"/>
                </a:solidFill>
              </a:rPr>
              <a:t>-&gt; </a:t>
            </a:r>
            <a:r>
              <a:rPr lang="zh-CN" altLang="en-US" sz="2800" b="1" dirty="0">
                <a:solidFill>
                  <a:srgbClr val="002060"/>
                </a:solidFill>
              </a:rPr>
              <a:t>内存开销、块传输</a:t>
            </a:r>
          </a:p>
        </p:txBody>
      </p:sp>
      <p:sp>
        <p:nvSpPr>
          <p:cNvPr id="50" name="左大括号 49">
            <a:extLst>
              <a:ext uri="{FF2B5EF4-FFF2-40B4-BE49-F238E27FC236}">
                <a16:creationId xmlns:a16="http://schemas.microsoft.com/office/drawing/2014/main" id="{B5B677E4-944B-2291-AAC7-CA8F5C35BC3A}"/>
              </a:ext>
            </a:extLst>
          </p:cNvPr>
          <p:cNvSpPr/>
          <p:nvPr/>
        </p:nvSpPr>
        <p:spPr>
          <a:xfrm>
            <a:off x="4722318" y="1719250"/>
            <a:ext cx="651014" cy="1536414"/>
          </a:xfrm>
          <a:prstGeom prst="lef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F436CACD-214D-FE3B-C690-2E5934C59581}"/>
              </a:ext>
            </a:extLst>
          </p:cNvPr>
          <p:cNvSpPr txBox="1"/>
          <p:nvPr/>
        </p:nvSpPr>
        <p:spPr>
          <a:xfrm>
            <a:off x="5428461" y="1457640"/>
            <a:ext cx="5157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02060"/>
                </a:solidFill>
              </a:rPr>
              <a:t>数据损坏 </a:t>
            </a:r>
            <a:r>
              <a:rPr lang="en-US" altLang="zh-CN" sz="2800" b="1" dirty="0">
                <a:solidFill>
                  <a:srgbClr val="002060"/>
                </a:solidFill>
              </a:rPr>
              <a:t>-&gt; </a:t>
            </a:r>
            <a:r>
              <a:rPr lang="zh-CN" altLang="en-US" sz="2800" b="1" dirty="0">
                <a:solidFill>
                  <a:srgbClr val="002060"/>
                </a:solidFill>
              </a:rPr>
              <a:t>纠错能力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532E0D80-4387-31C1-F287-7FE53C345F98}"/>
              </a:ext>
            </a:extLst>
          </p:cNvPr>
          <p:cNvSpPr txBox="1"/>
          <p:nvPr/>
        </p:nvSpPr>
        <p:spPr>
          <a:xfrm>
            <a:off x="5426804" y="2228640"/>
            <a:ext cx="5157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02060"/>
                </a:solidFill>
              </a:rPr>
              <a:t>读写速度 </a:t>
            </a:r>
            <a:r>
              <a:rPr lang="en-US" altLang="zh-CN" sz="2800" b="1" dirty="0">
                <a:solidFill>
                  <a:srgbClr val="002060"/>
                </a:solidFill>
              </a:rPr>
              <a:t>-&gt; </a:t>
            </a:r>
            <a:r>
              <a:rPr lang="zh-CN" altLang="en-US" sz="2800" b="1" dirty="0">
                <a:solidFill>
                  <a:srgbClr val="002060"/>
                </a:solidFill>
              </a:rPr>
              <a:t>编解码复杂度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BF71150C-943A-8A6D-ED78-EFDA9ACAC21C}"/>
              </a:ext>
            </a:extLst>
          </p:cNvPr>
          <p:cNvSpPr txBox="1"/>
          <p:nvPr/>
        </p:nvSpPr>
        <p:spPr>
          <a:xfrm>
            <a:off x="5426804" y="2994054"/>
            <a:ext cx="5157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02060"/>
                </a:solidFill>
              </a:rPr>
              <a:t>存储容量 </a:t>
            </a:r>
            <a:r>
              <a:rPr lang="en-US" altLang="zh-CN" sz="2800" b="1" dirty="0">
                <a:solidFill>
                  <a:srgbClr val="002060"/>
                </a:solidFill>
              </a:rPr>
              <a:t>-&gt; </a:t>
            </a:r>
            <a:r>
              <a:rPr lang="zh-CN" altLang="en-US" sz="2800" b="1" dirty="0">
                <a:solidFill>
                  <a:srgbClr val="002060"/>
                </a:solidFill>
              </a:rPr>
              <a:t>编码效率</a:t>
            </a:r>
          </a:p>
        </p:txBody>
      </p:sp>
    </p:spTree>
    <p:extLst>
      <p:ext uri="{BB962C8B-B14F-4D97-AF65-F5344CB8AC3E}">
        <p14:creationId xmlns:p14="http://schemas.microsoft.com/office/powerpoint/2010/main" val="2792194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03084" y="87252"/>
            <a:ext cx="670385" cy="604428"/>
            <a:chOff x="5424755" y="1340768"/>
            <a:chExt cx="670560" cy="604586"/>
          </a:xfrm>
        </p:grpSpPr>
        <p:grpSp>
          <p:nvGrpSpPr>
            <p:cNvPr id="9" name="组合 8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11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16" tIns="45708" rIns="91416" bIns="45708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2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16" tIns="45708" rIns="91416" bIns="45708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10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91416" tIns="45708" rIns="91416" bIns="45708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3" name="文本框 9"/>
          <p:cNvSpPr txBox="1"/>
          <p:nvPr/>
        </p:nvSpPr>
        <p:spPr>
          <a:xfrm>
            <a:off x="1020088" y="206003"/>
            <a:ext cx="1871720" cy="346228"/>
          </a:xfrm>
          <a:prstGeom prst="rect">
            <a:avLst/>
          </a:prstGeom>
          <a:noFill/>
        </p:spPr>
        <p:txBody>
          <a:bodyPr wrap="square" lIns="68561" tIns="34280" rIns="68561" bIns="3428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/>
            <a:r>
              <a:rPr lang="zh-CN" altLang="en-US" dirty="0">
                <a:solidFill>
                  <a:srgbClr val="414455"/>
                </a:solidFill>
                <a:latin typeface="微软雅黑" panose="020B0503020204020204" pitchFamily="34" charset="-122"/>
              </a:rPr>
              <a:t>背景介绍和调研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1092078" y="565948"/>
            <a:ext cx="9721436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10986798" y="357972"/>
            <a:ext cx="258652" cy="233204"/>
            <a:chOff x="3720691" y="2824413"/>
            <a:chExt cx="1341120" cy="1209172"/>
          </a:xfrm>
          <a:solidFill>
            <a:srgbClr val="1C50A2"/>
          </a:solidFill>
        </p:grpSpPr>
        <p:sp>
          <p:nvSpPr>
            <p:cNvPr id="7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pFill/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16" tIns="45708" rIns="91416" bIns="45708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8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pFill/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16" tIns="45708" rIns="91416" bIns="45708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sp>
        <p:nvSpPr>
          <p:cNvPr id="6" name="Freeform 126"/>
          <p:cNvSpPr>
            <a:spLocks noChangeAspect="1" noEditPoints="1"/>
          </p:cNvSpPr>
          <p:nvPr/>
        </p:nvSpPr>
        <p:spPr bwMode="auto">
          <a:xfrm>
            <a:off x="507181" y="248242"/>
            <a:ext cx="267832" cy="335140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rgbClr val="1C50A2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79098FDF-197C-8194-50F0-5122C7C6C02B}"/>
              </a:ext>
            </a:extLst>
          </p:cNvPr>
          <p:cNvSpPr txBox="1"/>
          <p:nvPr/>
        </p:nvSpPr>
        <p:spPr>
          <a:xfrm>
            <a:off x="507181" y="1073866"/>
            <a:ext cx="60440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2060"/>
                </a:solidFill>
              </a:rPr>
              <a:t>论文使用的纠删码算法介绍：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5F523E23-E145-9E45-ADAC-05A8785EA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2114" y="1073866"/>
            <a:ext cx="4362705" cy="20019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EEE8B9EF-28B6-94AA-FB94-88CA74321866}"/>
                  </a:ext>
                </a:extLst>
              </p:cNvPr>
              <p:cNvSpPr txBox="1"/>
              <p:nvPr/>
            </p:nvSpPr>
            <p:spPr>
              <a:xfrm>
                <a:off x="470736" y="2636136"/>
                <a:ext cx="659929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24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信息位表示为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altLang="zh-CN" sz="2400" b="1" i="1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altLang="zh-CN" sz="2400" b="1" i="1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altLang="zh-CN" sz="2400" b="1" i="1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zh-CN" altLang="en-US" sz="2400" b="1" i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4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校验位表示为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zh-CN" sz="2400" b="1" i="1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i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altLang="zh-CN" sz="2400" b="1" i="1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zh-CN" sz="2400" b="1" i="1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sub>
                    </m:sSub>
                  </m:oMath>
                </a14:m>
                <a:endParaRPr lang="zh-CN" altLang="en-US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EEE8B9EF-28B6-94AA-FB94-88CA743218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736" y="2636136"/>
                <a:ext cx="6599299" cy="461665"/>
              </a:xfrm>
              <a:prstGeom prst="rect">
                <a:avLst/>
              </a:prstGeom>
              <a:blipFill>
                <a:blip r:embed="rId3"/>
                <a:stretch>
                  <a:fillRect l="-1200" t="-11842" b="-27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A8DB947A-B6EC-E772-F182-E0A04494769A}"/>
                  </a:ext>
                </a:extLst>
              </p:cNvPr>
              <p:cNvSpPr txBox="1"/>
              <p:nvPr/>
            </p:nvSpPr>
            <p:spPr>
              <a:xfrm>
                <a:off x="470736" y="1916556"/>
                <a:ext cx="60440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1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altLang="zh-CN" sz="2400" b="1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1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altLang="zh-CN" sz="2400" b="1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码表示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1" i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k</m:t>
                    </m:r>
                  </m:oMath>
                </a14:m>
                <a:r>
                  <a:rPr lang="zh-CN" altLang="en-US" sz="24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位信息位，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1" i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r</m:t>
                    </m:r>
                  </m:oMath>
                </a14:m>
                <a:r>
                  <a:rPr lang="zh-CN" altLang="en-US" sz="24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位校验位</a:t>
                </a: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A8DB947A-B6EC-E772-F182-E0A0449476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736" y="1916556"/>
                <a:ext cx="6044039" cy="461665"/>
              </a:xfrm>
              <a:prstGeom prst="rect">
                <a:avLst/>
              </a:prstGeom>
              <a:blipFill>
                <a:blip r:embed="rId4"/>
                <a:stretch>
                  <a:fillRect l="-1310" t="-11842" b="-27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741BAA88-80EE-7C05-F8B4-B6AEAF8A078C}"/>
                  </a:ext>
                </a:extLst>
              </p:cNvPr>
              <p:cNvSpPr txBox="1"/>
              <p:nvPr/>
            </p:nvSpPr>
            <p:spPr>
              <a:xfrm>
                <a:off x="470736" y="3355716"/>
                <a:ext cx="10342778" cy="4956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24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校验位计算公式为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1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b="1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sSub>
                      <m:sSubPr>
                        <m:ctrlPr>
                          <a:rPr lang="en-US" altLang="zh-CN" sz="2400" b="1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CN" sz="2400" b="1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1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altLang="zh-CN" sz="2400" b="1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bSup>
                    <m:sSub>
                      <m:sSubPr>
                        <m:ctrlPr>
                          <a:rPr lang="en-US" altLang="zh-CN" sz="2400" b="1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+…+</m:t>
                    </m:r>
                    <m:sSubSup>
                      <m:sSubSupPr>
                        <m:ctrlPr>
                          <a:rPr lang="en-US" altLang="zh-CN" sz="2400" b="1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1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altLang="zh-CN" sz="2400" b="1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bSup>
                    <m:sSub>
                      <m:sSubPr>
                        <m:ctrlPr>
                          <a:rPr lang="en-US" altLang="zh-CN" sz="2400" b="1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endParaRPr lang="zh-CN" altLang="en-US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741BAA88-80EE-7C05-F8B4-B6AEAF8A07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736" y="3355716"/>
                <a:ext cx="10342778" cy="495649"/>
              </a:xfrm>
              <a:prstGeom prst="rect">
                <a:avLst/>
              </a:prstGeom>
              <a:blipFill>
                <a:blip r:embed="rId5"/>
                <a:stretch>
                  <a:fillRect l="-766" t="-4878" b="-243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469BBA39-7CEC-D5F6-D216-5D6BED6A5A9F}"/>
                  </a:ext>
                </a:extLst>
              </p:cNvPr>
              <p:cNvSpPr txBox="1"/>
              <p:nvPr/>
            </p:nvSpPr>
            <p:spPr>
              <a:xfrm>
                <a:off x="470736" y="4109280"/>
                <a:ext cx="10342778" cy="5589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XOR</a:t>
                </a:r>
                <a:r>
                  <a:rPr lang="zh-CN" altLang="en-US" sz="24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奇偶校验块：指每个条带的第一个奇偶校验块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sz="24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zh-CN" sz="2400" b="1" i="1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2400" b="1" i="1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b="1" i="1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altLang="zh-CN" sz="2400" b="1" i="1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400" b="1" i="1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2400" b="1" i="1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  <m:e>
                        <m:sSub>
                          <m:sSubPr>
                            <m:ctrlPr>
                              <a:rPr lang="en-US" altLang="zh-CN" sz="2400" b="1" i="1" dirty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dirty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𝑫</m:t>
                            </m:r>
                          </m:e>
                          <m:sub>
                            <m:r>
                              <a:rPr lang="en-US" altLang="zh-CN" sz="2400" b="1" i="1" dirty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</m:e>
                    </m:nary>
                  </m:oMath>
                </a14:m>
                <a:endParaRPr lang="zh-CN" altLang="en-US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469BBA39-7CEC-D5F6-D216-5D6BED6A5A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736" y="4109280"/>
                <a:ext cx="10342778" cy="558936"/>
              </a:xfrm>
              <a:prstGeom prst="rect">
                <a:avLst/>
              </a:prstGeom>
              <a:blipFill>
                <a:blip r:embed="rId6"/>
                <a:stretch>
                  <a:fillRect l="-766" t="-3261" b="-13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60EF1D3A-A80E-4B2E-13C4-B6E8E677FFB0}"/>
                  </a:ext>
                </a:extLst>
              </p:cNvPr>
              <p:cNvSpPr txBox="1"/>
              <p:nvPr/>
            </p:nvSpPr>
            <p:spPr>
              <a:xfrm>
                <a:off x="470736" y="4926131"/>
                <a:ext cx="1034277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𝑫𝒆𝒍𝒕𝒂</m:t>
                    </m:r>
                  </m:oMath>
                </a14:m>
                <a:r>
                  <a:rPr lang="zh-CN" altLang="en-US" sz="24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：指新旧数据块的差值，</a:t>
                </a:r>
                <a14:m>
                  <m:oMath xmlns:m="http://schemas.openxmlformats.org/officeDocument/2006/math">
                    <m:r>
                      <a:rPr lang="zh-CN" altLang="en-US" sz="2400" b="1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𝚫</m:t>
                    </m:r>
                    <m:sSub>
                      <m:sSubPr>
                        <m:ctrlPr>
                          <a:rPr lang="en-US" altLang="zh-CN" sz="2400" b="1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2400" b="1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1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altLang="zh-CN" sz="2400" b="1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sz="2400" b="1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400" b="1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endParaRPr lang="zh-CN" altLang="en-US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60EF1D3A-A80E-4B2E-13C4-B6E8E677FF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736" y="4926131"/>
                <a:ext cx="10342778" cy="461665"/>
              </a:xfrm>
              <a:prstGeom prst="rect">
                <a:avLst/>
              </a:prstGeom>
              <a:blipFill>
                <a:blip r:embed="rId7"/>
                <a:stretch>
                  <a:fillRect l="-766" t="-11842" b="-27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9B801799-AA80-C437-45AA-4979F27F0844}"/>
                  </a:ext>
                </a:extLst>
              </p:cNvPr>
              <p:cNvSpPr txBox="1"/>
              <p:nvPr/>
            </p:nvSpPr>
            <p:spPr>
              <a:xfrm>
                <a:off x="470736" y="5645711"/>
                <a:ext cx="1034277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𝑷𝒂𝒓𝒊𝒕𝒚</m:t>
                    </m:r>
                    <m:r>
                      <a:rPr lang="en-US" altLang="zh-CN" sz="2400" b="1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1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𝒅𝒆𝒍𝒕𝒂</m:t>
                    </m:r>
                  </m:oMath>
                </a14:m>
                <a:r>
                  <a:rPr lang="zh-CN" altLang="en-US" sz="24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：指新旧奇偶校验块的差值，</a:t>
                </a:r>
                <a14:m>
                  <m:oMath xmlns:m="http://schemas.openxmlformats.org/officeDocument/2006/math">
                    <m:r>
                      <a:rPr lang="zh-CN" altLang="en-US" sz="2400" b="1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𝚫</m:t>
                    </m:r>
                    <m:sSub>
                      <m:sSubPr>
                        <m:ctrlPr>
                          <a:rPr lang="en-US" altLang="zh-CN" sz="2400" b="1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2400" b="1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1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altLang="zh-CN" sz="2400" b="1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sz="2400" b="1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400" b="1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endParaRPr lang="zh-CN" altLang="en-US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9B801799-AA80-C437-45AA-4979F27F08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736" y="5645711"/>
                <a:ext cx="10342778" cy="461665"/>
              </a:xfrm>
              <a:prstGeom prst="rect">
                <a:avLst/>
              </a:prstGeom>
              <a:blipFill>
                <a:blip r:embed="rId8"/>
                <a:stretch>
                  <a:fillRect l="-766" t="-11842" b="-27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6199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03084" y="87252"/>
            <a:ext cx="670385" cy="604428"/>
            <a:chOff x="5424755" y="1340768"/>
            <a:chExt cx="670560" cy="604586"/>
          </a:xfrm>
        </p:grpSpPr>
        <p:grpSp>
          <p:nvGrpSpPr>
            <p:cNvPr id="9" name="组合 8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11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16" tIns="45708" rIns="91416" bIns="45708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2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16" tIns="45708" rIns="91416" bIns="45708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10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91416" tIns="45708" rIns="91416" bIns="45708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3" name="文本框 9"/>
          <p:cNvSpPr txBox="1"/>
          <p:nvPr/>
        </p:nvSpPr>
        <p:spPr>
          <a:xfrm>
            <a:off x="1020088" y="206003"/>
            <a:ext cx="1871720" cy="346228"/>
          </a:xfrm>
          <a:prstGeom prst="rect">
            <a:avLst/>
          </a:prstGeom>
          <a:noFill/>
        </p:spPr>
        <p:txBody>
          <a:bodyPr wrap="square" lIns="68561" tIns="34280" rIns="68561" bIns="3428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/>
            <a:r>
              <a:rPr lang="zh-CN" altLang="en-US" dirty="0">
                <a:solidFill>
                  <a:srgbClr val="414455"/>
                </a:solidFill>
                <a:latin typeface="微软雅黑" panose="020B0503020204020204" pitchFamily="34" charset="-122"/>
              </a:rPr>
              <a:t>背景介绍和调研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1092078" y="565948"/>
            <a:ext cx="9721436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10986798" y="357972"/>
            <a:ext cx="258652" cy="233204"/>
            <a:chOff x="3720691" y="2824413"/>
            <a:chExt cx="1341120" cy="1209172"/>
          </a:xfrm>
          <a:solidFill>
            <a:srgbClr val="1C50A2"/>
          </a:solidFill>
        </p:grpSpPr>
        <p:sp>
          <p:nvSpPr>
            <p:cNvPr id="7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pFill/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16" tIns="45708" rIns="91416" bIns="45708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8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pFill/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16" tIns="45708" rIns="91416" bIns="45708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sp>
        <p:nvSpPr>
          <p:cNvPr id="6" name="Freeform 126"/>
          <p:cNvSpPr>
            <a:spLocks noChangeAspect="1" noEditPoints="1"/>
          </p:cNvSpPr>
          <p:nvPr/>
        </p:nvSpPr>
        <p:spPr bwMode="auto">
          <a:xfrm>
            <a:off x="507181" y="248242"/>
            <a:ext cx="267832" cy="335140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rgbClr val="1C50A2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79098FDF-197C-8194-50F0-5122C7C6C02B}"/>
                  </a:ext>
                </a:extLst>
              </p:cNvPr>
              <p:cNvSpPr txBox="1"/>
              <p:nvPr/>
            </p:nvSpPr>
            <p:spPr>
              <a:xfrm>
                <a:off x="507181" y="1073866"/>
                <a:ext cx="604403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3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𝑷𝒂𝒓𝒊𝒕𝒚</m:t>
                    </m:r>
                    <m:r>
                      <a:rPr lang="en-US" altLang="zh-CN" sz="3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3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𝒅𝒆𝒍𝒕𝒂</m:t>
                    </m:r>
                    <m:r>
                      <a:rPr lang="en-US" altLang="zh-CN" sz="3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3200" b="1" dirty="0">
                    <a:solidFill>
                      <a:srgbClr val="002060"/>
                    </a:solidFill>
                  </a:rPr>
                  <a:t>的属性：</a:t>
                </a:r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79098FDF-197C-8194-50F0-5122C7C6C0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181" y="1073866"/>
                <a:ext cx="6044039" cy="584775"/>
              </a:xfrm>
              <a:prstGeom prst="rect">
                <a:avLst/>
              </a:prstGeom>
              <a:blipFill>
                <a:blip r:embed="rId2"/>
                <a:stretch>
                  <a:fillRect t="-14583" b="-322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A15A86F6-EF5A-A63D-F732-65B76CA08F6C}"/>
                  </a:ext>
                </a:extLst>
              </p:cNvPr>
              <p:cNvSpPr txBox="1"/>
              <p:nvPr/>
            </p:nvSpPr>
            <p:spPr>
              <a:xfrm>
                <a:off x="470736" y="1916556"/>
                <a:ext cx="645186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24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奇偶校验位的更新可以只依赖更新的数据位，不同的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𝑷𝒂𝒓𝒊𝒕𝒚</m:t>
                    </m:r>
                    <m:r>
                      <a:rPr lang="en-US" altLang="zh-CN" sz="2400" b="1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1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𝒅𝒆𝒍𝒕𝒂</m:t>
                    </m:r>
                  </m:oMath>
                </a14:m>
                <a:r>
                  <a:rPr lang="zh-CN" altLang="en-US" sz="24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共享相同的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𝑫𝒆𝒍𝒕𝒂</m:t>
                    </m:r>
                  </m:oMath>
                </a14:m>
                <a:endParaRPr lang="zh-CN" altLang="en-US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A15A86F6-EF5A-A63D-F732-65B76CA08F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736" y="1916556"/>
                <a:ext cx="6451868" cy="830997"/>
              </a:xfrm>
              <a:prstGeom prst="rect">
                <a:avLst/>
              </a:prstGeom>
              <a:blipFill>
                <a:blip r:embed="rId3"/>
                <a:stretch>
                  <a:fillRect l="-1228" t="-5839" r="-4060" b="-145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5F6E3F64-4CEB-D779-9F50-1DCC6105A703}"/>
                  </a:ext>
                </a:extLst>
              </p:cNvPr>
              <p:cNvSpPr txBox="1"/>
              <p:nvPr/>
            </p:nvSpPr>
            <p:spPr>
              <a:xfrm>
                <a:off x="793235" y="3545781"/>
                <a:ext cx="11128229" cy="5101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b="1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𝚫</m:t>
                      </m:r>
                      <m:sSub>
                        <m:sSubPr>
                          <m:ctrlPr>
                            <a:rPr lang="en-US" altLang="zh-CN" sz="2400" b="1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400" b="1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2400" b="1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1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2400" b="1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CN" sz="2400" b="1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400" b="1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400" b="1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1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2400" b="1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400" b="1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CN" sz="2400" b="1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1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  <m:sup>
                              <m:r>
                                <a:rPr lang="en-US" altLang="zh-CN" sz="2400" b="1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CN" sz="2400" b="1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sz="2400" b="1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1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zh-CN" sz="2400" b="1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CN" sz="2400" b="1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e>
                      </m:d>
                      <m:r>
                        <a:rPr lang="en-US" altLang="zh-CN" sz="2400" b="1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zh-CN" sz="2400" b="1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1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e>
                            <m:sub>
                              <m:r>
                                <a:rPr lang="en-US" altLang="zh-CN" sz="2400" b="1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2400" b="1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400" b="1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sz="2400" b="1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400" b="1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sz="2400" b="1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sz="2400" b="1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1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sz="2400" b="1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zh-CN" sz="2400" b="1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CN" sz="2400" b="1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e>
                            <m:sub>
                              <m:r>
                                <a:rPr lang="en-US" altLang="zh-CN" sz="2400" b="1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e>
                      </m:d>
                      <m:r>
                        <a:rPr lang="en-US" altLang="zh-CN" sz="2400" b="1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zh-CN" altLang="en-US" sz="2400" b="1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𝚫</m:t>
                      </m:r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5F6E3F64-4CEB-D779-9F50-1DCC6105A7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235" y="3545781"/>
                <a:ext cx="11128229" cy="5101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410C71D7-8BE7-1F1D-A554-69DFCF5D1289}"/>
                  </a:ext>
                </a:extLst>
              </p:cNvPr>
              <p:cNvSpPr txBox="1"/>
              <p:nvPr/>
            </p:nvSpPr>
            <p:spPr>
              <a:xfrm>
                <a:off x="793235" y="4033078"/>
                <a:ext cx="11128229" cy="5101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b="1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𝚫</m:t>
                      </m:r>
                      <m:sSub>
                        <m:sSubPr>
                          <m:ctrlPr>
                            <a:rPr lang="en-US" altLang="zh-CN" sz="2400" b="1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400" b="1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2400" b="1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1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altLang="zh-CN" sz="2400" b="1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CN" sz="2400" b="1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400" b="1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400" b="1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1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2400" b="1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400" b="1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CN" sz="2400" b="1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1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  <m:sup>
                              <m:r>
                                <a:rPr lang="en-US" altLang="zh-CN" sz="2400" b="1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CN" sz="2400" b="1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sz="2400" b="1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1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zh-CN" sz="2400" b="1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CN" sz="2400" b="1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e>
                      </m:d>
                      <m:r>
                        <a:rPr lang="en-US" altLang="zh-CN" sz="2400" b="1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zh-CN" sz="2400" b="1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1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e>
                            <m:sub>
                              <m:r>
                                <a:rPr lang="en-US" altLang="zh-CN" sz="2400" b="1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2400" b="1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400" b="1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400" b="1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sz="2400" b="1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sz="2400" b="1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1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sz="2400" b="1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zh-CN" sz="2400" b="1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CN" sz="2400" b="1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e>
                            <m:sub>
                              <m:r>
                                <a:rPr lang="en-US" altLang="zh-CN" sz="2400" b="1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e>
                      </m:d>
                      <m:r>
                        <a:rPr lang="en-US" altLang="zh-CN" sz="2400" b="1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zh-CN" altLang="en-US" sz="2400" b="1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𝚫</m:t>
                      </m:r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410C71D7-8BE7-1F1D-A554-69DFCF5D12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235" y="4033078"/>
                <a:ext cx="11128229" cy="51014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61B4792E-1E84-10C7-5CD8-D2061651939C}"/>
                  </a:ext>
                </a:extLst>
              </p:cNvPr>
              <p:cNvSpPr txBox="1"/>
              <p:nvPr/>
            </p:nvSpPr>
            <p:spPr>
              <a:xfrm>
                <a:off x="470736" y="4665189"/>
                <a:ext cx="112822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24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对于同条带多数据块更新，一个奇偶校验块对应的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𝑷𝒂𝒓𝒊𝒕𝒚</m:t>
                    </m:r>
                    <m:r>
                      <a:rPr lang="en-US" altLang="zh-CN" sz="2400" b="1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1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𝒅𝒆𝒍𝒕𝒂</m:t>
                    </m:r>
                  </m:oMath>
                </a14:m>
                <a:r>
                  <a:rPr lang="zh-CN" altLang="en-US" sz="24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可以减少到 </a:t>
                </a:r>
                <a:r>
                  <a:rPr lang="en-US" altLang="zh-CN" sz="24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1 </a:t>
                </a:r>
                <a:r>
                  <a:rPr lang="zh-CN" altLang="en-US" sz="24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个</a:t>
                </a:r>
                <a:endParaRPr lang="zh-CN" altLang="en-US" sz="2400" b="1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61B4792E-1E84-10C7-5CD8-D206165193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736" y="4665189"/>
                <a:ext cx="11282286" cy="461665"/>
              </a:xfrm>
              <a:prstGeom prst="rect">
                <a:avLst/>
              </a:prstGeom>
              <a:blipFill>
                <a:blip r:embed="rId6"/>
                <a:stretch>
                  <a:fillRect l="-702" t="-11842" r="-108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57E1DEDF-3114-948D-E952-5A8DE5C2834D}"/>
                  </a:ext>
                </a:extLst>
              </p:cNvPr>
              <p:cNvSpPr txBox="1"/>
              <p:nvPr/>
            </p:nvSpPr>
            <p:spPr>
              <a:xfrm>
                <a:off x="793235" y="2747553"/>
                <a:ext cx="6095170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2400" b="1" dirty="0">
                    <a:solidFill>
                      <a:schemeClr val="bg2">
                        <a:lumMod val="50000"/>
                      </a:schemeClr>
                    </a:solidFill>
                  </a:rPr>
                  <a:t>以 </a:t>
                </a:r>
                <a:r>
                  <a:rPr lang="en-US" altLang="zh-CN" sz="2400" b="1" dirty="0">
                    <a:solidFill>
                      <a:schemeClr val="bg2">
                        <a:lumMod val="50000"/>
                      </a:schemeClr>
                    </a:solidFill>
                  </a:rPr>
                  <a:t>(3,2) </a:t>
                </a:r>
                <a:r>
                  <a:rPr lang="zh-CN" altLang="en-US" sz="2400" b="1" dirty="0">
                    <a:solidFill>
                      <a:schemeClr val="bg2">
                        <a:lumMod val="50000"/>
                      </a:schemeClr>
                    </a:solidFill>
                  </a:rPr>
                  <a:t>码举例，当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sz="2400" b="1" dirty="0">
                    <a:solidFill>
                      <a:schemeClr val="bg2">
                        <a:lumMod val="50000"/>
                      </a:schemeClr>
                    </a:solidFill>
                  </a:rPr>
                  <a:t> 被更新为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1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1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r>
                          <a:rPr lang="en-US" altLang="zh-CN" sz="2400" b="1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zh-CN" altLang="en-US" sz="2400" b="1" dirty="0">
                    <a:solidFill>
                      <a:schemeClr val="bg2">
                        <a:lumMod val="50000"/>
                      </a:schemeClr>
                    </a:solidFill>
                  </a:rPr>
                  <a:t> 时，由下面两式可知 </a:t>
                </a:r>
                <a14:m>
                  <m:oMath xmlns:m="http://schemas.openxmlformats.org/officeDocument/2006/math">
                    <m:r>
                      <a:rPr lang="zh-CN" altLang="en-US" sz="2400" b="1" i="1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𝚫</m:t>
                    </m:r>
                    <m:sSub>
                      <m:sSubPr>
                        <m:ctrlPr>
                          <a:rPr lang="en-US" altLang="zh-CN" sz="2400" b="1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sz="2400" b="1" dirty="0">
                    <a:solidFill>
                      <a:schemeClr val="bg2">
                        <a:lumMod val="50000"/>
                      </a:schemeClr>
                    </a:solidFill>
                  </a:rPr>
                  <a:t> 和 </a:t>
                </a:r>
                <a14:m>
                  <m:oMath xmlns:m="http://schemas.openxmlformats.org/officeDocument/2006/math">
                    <m:r>
                      <a:rPr lang="zh-CN" altLang="en-US" sz="2400" b="1" i="1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𝚫</m:t>
                    </m:r>
                    <m:sSub>
                      <m:sSubPr>
                        <m:ctrlPr>
                          <a:rPr lang="en-US" altLang="zh-CN" sz="2400" b="1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sz="2400" b="1" dirty="0">
                    <a:solidFill>
                      <a:schemeClr val="bg2">
                        <a:lumMod val="50000"/>
                      </a:schemeClr>
                    </a:solidFill>
                  </a:rPr>
                  <a:t> 共享相同的 </a:t>
                </a:r>
                <a14:m>
                  <m:oMath xmlns:m="http://schemas.openxmlformats.org/officeDocument/2006/math">
                    <m:r>
                      <a:rPr lang="zh-CN" altLang="en-US" sz="2400" b="1" i="1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𝚫</m:t>
                    </m:r>
                    <m:sSub>
                      <m:sSubPr>
                        <m:ctrlPr>
                          <a:rPr lang="en-US" altLang="zh-CN" sz="2400" b="1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57E1DEDF-3114-948D-E952-5A8DE5C283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235" y="2747553"/>
                <a:ext cx="6095170" cy="830997"/>
              </a:xfrm>
              <a:prstGeom prst="rect">
                <a:avLst/>
              </a:prstGeom>
              <a:blipFill>
                <a:blip r:embed="rId7"/>
                <a:stretch>
                  <a:fillRect l="-1500" t="-6618" b="-154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CB5E81B2-B271-B354-82B9-9ADC6C6B6704}"/>
                  </a:ext>
                </a:extLst>
              </p:cNvPr>
              <p:cNvSpPr txBox="1"/>
              <p:nvPr/>
            </p:nvSpPr>
            <p:spPr>
              <a:xfrm>
                <a:off x="793299" y="5174323"/>
                <a:ext cx="11009417" cy="9280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2400" b="1" dirty="0">
                    <a:solidFill>
                      <a:schemeClr val="bg2">
                        <a:lumMod val="50000"/>
                      </a:schemeClr>
                    </a:solidFill>
                  </a:rPr>
                  <a:t>以 </a:t>
                </a:r>
                <a:r>
                  <a:rPr lang="en-US" altLang="zh-CN" sz="2400" b="1" dirty="0">
                    <a:solidFill>
                      <a:schemeClr val="bg2">
                        <a:lumMod val="50000"/>
                      </a:schemeClr>
                    </a:solidFill>
                  </a:rPr>
                  <a:t>(3,2) </a:t>
                </a:r>
                <a:r>
                  <a:rPr lang="zh-CN" altLang="en-US" sz="2400" b="1" dirty="0">
                    <a:solidFill>
                      <a:schemeClr val="bg2">
                        <a:lumMod val="50000"/>
                      </a:schemeClr>
                    </a:solidFill>
                  </a:rPr>
                  <a:t>码举例，当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sz="2400" b="1" dirty="0">
                    <a:solidFill>
                      <a:schemeClr val="bg2">
                        <a:lumMod val="50000"/>
                      </a:schemeClr>
                    </a:solidFill>
                  </a:rPr>
                  <a:t> 被更新为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1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1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2400" b="1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zh-CN" altLang="en-US" sz="2400" b="1" dirty="0">
                    <a:solidFill>
                      <a:schemeClr val="bg2">
                        <a:lumMod val="50000"/>
                      </a:schemeClr>
                    </a:solidFill>
                  </a:rPr>
                  <a:t>，然后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sz="2400" b="1" dirty="0">
                    <a:solidFill>
                      <a:schemeClr val="bg2">
                        <a:lumMod val="50000"/>
                      </a:schemeClr>
                    </a:solidFill>
                  </a:rPr>
                  <a:t>被更新为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1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1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r>
                          <a:rPr lang="en-US" altLang="zh-CN" sz="2400" b="1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zh-CN" altLang="en-US" sz="2400" b="1" dirty="0">
                    <a:solidFill>
                      <a:schemeClr val="bg2">
                        <a:lumMod val="50000"/>
                      </a:schemeClr>
                    </a:solidFill>
                  </a:rPr>
                  <a:t> 时，对于校验位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sz="2400" b="1" dirty="0">
                    <a:solidFill>
                      <a:schemeClr val="bg2">
                        <a:lumMod val="50000"/>
                      </a:schemeClr>
                    </a:solidFill>
                  </a:rPr>
                  <a:t> 有</a:t>
                </a:r>
                <a14:m>
                  <m:oMath xmlns:m="http://schemas.openxmlformats.org/officeDocument/2006/math">
                    <m:r>
                      <a:rPr lang="zh-CN" altLang="en-US" sz="2400" b="1" i="1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𝚫</m:t>
                    </m:r>
                    <m:sSubSup>
                      <m:sSubSupPr>
                        <m:ctrlPr>
                          <a:rPr lang="en-US" altLang="zh-CN" sz="2400" b="1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1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2400" b="1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1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400" b="1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zh-CN" sz="2400" b="1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400" b="1" i="1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𝚫</m:t>
                    </m:r>
                    <m:sSub>
                      <m:sSubPr>
                        <m:ctrlPr>
                          <a:rPr lang="en-US" altLang="zh-CN" sz="2400" b="1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sz="2400" b="1" dirty="0">
                    <a:solidFill>
                      <a:schemeClr val="bg2">
                        <a:lumMod val="50000"/>
                      </a:schemeClr>
                    </a:solidFill>
                  </a:rPr>
                  <a:t>，</a:t>
                </a:r>
                <a14:m>
                  <m:oMath xmlns:m="http://schemas.openxmlformats.org/officeDocument/2006/math">
                    <m:r>
                      <a:rPr lang="zh-CN" altLang="en-US" sz="2400" b="1" i="1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𝚫</m:t>
                    </m:r>
                    <m:sSubSup>
                      <m:sSubSupPr>
                        <m:ctrlPr>
                          <a:rPr lang="en-US" altLang="zh-CN" sz="2400" b="1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1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2400" b="1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1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2400" b="1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zh-CN" sz="2400" b="1" i="1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1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zh-CN" altLang="en-US" sz="2400" b="1" i="1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𝚫</m:t>
                    </m:r>
                    <m:sSub>
                      <m:sSubPr>
                        <m:ctrlPr>
                          <a:rPr lang="en-US" altLang="zh-CN" sz="2400" b="1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sz="2400" b="1" dirty="0">
                    <a:solidFill>
                      <a:schemeClr val="bg2">
                        <a:lumMod val="50000"/>
                      </a:schemeClr>
                    </a:solidFill>
                  </a:rPr>
                  <a:t>，它们可以结合为 </a:t>
                </a:r>
                <a14:m>
                  <m:oMath xmlns:m="http://schemas.openxmlformats.org/officeDocument/2006/math">
                    <m:r>
                      <a:rPr lang="zh-CN" altLang="en-US" sz="2400" b="1" i="1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𝚫</m:t>
                    </m:r>
                    <m:sSub>
                      <m:sSubPr>
                        <m:ctrlPr>
                          <a:rPr lang="en-US" altLang="zh-CN" sz="2400" b="1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i="1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400" b="1" i="1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𝚫</m:t>
                    </m:r>
                    <m:sSub>
                      <m:sSubPr>
                        <m:ctrlPr>
                          <a:rPr lang="en-US" altLang="zh-CN" sz="2400" b="1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b="1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zh-CN" altLang="en-US" sz="2400" b="1" i="1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𝚫</m:t>
                    </m:r>
                    <m:sSub>
                      <m:sSubPr>
                        <m:ctrlPr>
                          <a:rPr lang="en-US" altLang="zh-CN" sz="2400" b="1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CB5E81B2-B271-B354-82B9-9ADC6C6B67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299" y="5174323"/>
                <a:ext cx="11009417" cy="928011"/>
              </a:xfrm>
              <a:prstGeom prst="rect">
                <a:avLst/>
              </a:prstGeom>
              <a:blipFill>
                <a:blip r:embed="rId8"/>
                <a:stretch>
                  <a:fillRect l="-831" t="-5921" b="-118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" name="图片 31">
            <a:extLst>
              <a:ext uri="{FF2B5EF4-FFF2-40B4-BE49-F238E27FC236}">
                <a16:creationId xmlns:a16="http://schemas.microsoft.com/office/drawing/2014/main" id="{44E539D7-9FB0-1C5B-9688-95FEDD2A77F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22114" y="1073866"/>
            <a:ext cx="4362705" cy="1510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558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03084" y="87252"/>
            <a:ext cx="670385" cy="604428"/>
            <a:chOff x="5424755" y="1340768"/>
            <a:chExt cx="670560" cy="604586"/>
          </a:xfrm>
        </p:grpSpPr>
        <p:grpSp>
          <p:nvGrpSpPr>
            <p:cNvPr id="9" name="组合 8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11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16" tIns="45708" rIns="91416" bIns="45708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2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16" tIns="45708" rIns="91416" bIns="45708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10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91416" tIns="45708" rIns="91416" bIns="45708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3" name="文本框 9"/>
          <p:cNvSpPr txBox="1"/>
          <p:nvPr/>
        </p:nvSpPr>
        <p:spPr>
          <a:xfrm>
            <a:off x="1020088" y="206003"/>
            <a:ext cx="1871720" cy="346228"/>
          </a:xfrm>
          <a:prstGeom prst="rect">
            <a:avLst/>
          </a:prstGeom>
          <a:noFill/>
        </p:spPr>
        <p:txBody>
          <a:bodyPr wrap="square" lIns="68561" tIns="34280" rIns="68561" bIns="3428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/>
            <a:r>
              <a:rPr lang="zh-CN" altLang="en-US" dirty="0">
                <a:solidFill>
                  <a:srgbClr val="414455"/>
                </a:solidFill>
                <a:latin typeface="微软雅黑" panose="020B0503020204020204" pitchFamily="34" charset="-122"/>
              </a:rPr>
              <a:t>背景介绍和调研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1092078" y="565948"/>
            <a:ext cx="9721436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10986798" y="357972"/>
            <a:ext cx="258652" cy="233204"/>
            <a:chOff x="3720691" y="2824413"/>
            <a:chExt cx="1341120" cy="1209172"/>
          </a:xfrm>
          <a:solidFill>
            <a:srgbClr val="1C50A2"/>
          </a:solidFill>
        </p:grpSpPr>
        <p:sp>
          <p:nvSpPr>
            <p:cNvPr id="7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pFill/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16" tIns="45708" rIns="91416" bIns="45708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8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pFill/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16" tIns="45708" rIns="91416" bIns="45708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sp>
        <p:nvSpPr>
          <p:cNvPr id="6" name="Freeform 126"/>
          <p:cNvSpPr>
            <a:spLocks noChangeAspect="1" noEditPoints="1"/>
          </p:cNvSpPr>
          <p:nvPr/>
        </p:nvSpPr>
        <p:spPr bwMode="auto">
          <a:xfrm>
            <a:off x="507181" y="248242"/>
            <a:ext cx="267832" cy="335140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rgbClr val="1C50A2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1D6B6B6-7856-E7A0-52D1-2B89592DE6EE}"/>
              </a:ext>
            </a:extLst>
          </p:cNvPr>
          <p:cNvSpPr txBox="1"/>
          <p:nvPr/>
        </p:nvSpPr>
        <p:spPr>
          <a:xfrm>
            <a:off x="638143" y="1586526"/>
            <a:ext cx="1871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2060"/>
                </a:solidFill>
              </a:rPr>
              <a:t>数据更新</a:t>
            </a:r>
          </a:p>
        </p:txBody>
      </p:sp>
      <p:sp>
        <p:nvSpPr>
          <p:cNvPr id="15" name="左大括号 14">
            <a:extLst>
              <a:ext uri="{FF2B5EF4-FFF2-40B4-BE49-F238E27FC236}">
                <a16:creationId xmlns:a16="http://schemas.microsoft.com/office/drawing/2014/main" id="{23F26FB5-6E3E-A210-7463-5B2C6C3333A4}"/>
              </a:ext>
            </a:extLst>
          </p:cNvPr>
          <p:cNvSpPr/>
          <p:nvPr/>
        </p:nvSpPr>
        <p:spPr>
          <a:xfrm>
            <a:off x="2418718" y="1151282"/>
            <a:ext cx="815009" cy="1455267"/>
          </a:xfrm>
          <a:prstGeom prst="lef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7B760E2-41ED-8F6F-0940-0118EC2EC6CC}"/>
              </a:ext>
            </a:extLst>
          </p:cNvPr>
          <p:cNvSpPr txBox="1"/>
          <p:nvPr/>
        </p:nvSpPr>
        <p:spPr>
          <a:xfrm>
            <a:off x="3288855" y="889672"/>
            <a:ext cx="7303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2060"/>
                </a:solidFill>
              </a:rPr>
              <a:t>就地更新：替换旧的数据和奇偶校验块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38171A0-AE64-77FD-598D-9310C091CA82}"/>
              </a:ext>
            </a:extLst>
          </p:cNvPr>
          <p:cNvSpPr txBox="1"/>
          <p:nvPr/>
        </p:nvSpPr>
        <p:spPr>
          <a:xfrm>
            <a:off x="3288854" y="1648082"/>
            <a:ext cx="7303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2060"/>
                </a:solidFill>
              </a:rPr>
              <a:t>全条带更新：新的数据块被直接编码为新的条带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D96B09F-55DA-3681-C0DD-D865392F6580}"/>
              </a:ext>
            </a:extLst>
          </p:cNvPr>
          <p:cNvSpPr txBox="1"/>
          <p:nvPr/>
        </p:nvSpPr>
        <p:spPr>
          <a:xfrm>
            <a:off x="3288854" y="2379631"/>
            <a:ext cx="7303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2060"/>
                </a:solidFill>
              </a:rPr>
              <a:t>奇偶校验日志：将奇偶校验更新插入到日志节点</a:t>
            </a: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6E403B2C-9D1A-856C-BFB4-F00F58C1D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5917" y="3191964"/>
            <a:ext cx="6515100" cy="3571906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05572465-E46E-4B03-9D6F-03FA42A4D499}"/>
              </a:ext>
            </a:extLst>
          </p:cNvPr>
          <p:cNvSpPr txBox="1"/>
          <p:nvPr/>
        </p:nvSpPr>
        <p:spPr>
          <a:xfrm>
            <a:off x="4810436" y="1278750"/>
            <a:ext cx="542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奇偶校验块的读取消耗传输带宽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940B7668-FD32-774A-966C-E7AF477E29DC}"/>
              </a:ext>
            </a:extLst>
          </p:cNvPr>
          <p:cNvSpPr txBox="1"/>
          <p:nvPr/>
        </p:nvSpPr>
        <p:spPr>
          <a:xfrm>
            <a:off x="5097014" y="2028254"/>
            <a:ext cx="542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旧数据块需要垃圾回收，导致内存开销过大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10E8FDB5-50B3-FC4E-E34B-B1A742AE35A9}"/>
              </a:ext>
            </a:extLst>
          </p:cNvPr>
          <p:cNvSpPr txBox="1"/>
          <p:nvPr/>
        </p:nvSpPr>
        <p:spPr>
          <a:xfrm>
            <a:off x="5439913" y="2777758"/>
            <a:ext cx="5662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内存和基于磁盘的日志节点之间的性能差距大</a:t>
            </a:r>
          </a:p>
        </p:txBody>
      </p:sp>
    </p:spTree>
    <p:extLst>
      <p:ext uri="{BB962C8B-B14F-4D97-AF65-F5344CB8AC3E}">
        <p14:creationId xmlns:p14="http://schemas.microsoft.com/office/powerpoint/2010/main" val="1146871072"/>
      </p:ext>
    </p:extLst>
  </p:cSld>
  <p:clrMapOvr>
    <a:masterClrMapping/>
  </p:clrMapOvr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1686</TotalTime>
  <Words>2127</Words>
  <Application>Microsoft Office PowerPoint</Application>
  <PresentationFormat>宽屏</PresentationFormat>
  <Paragraphs>173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7" baseType="lpstr">
      <vt:lpstr>方正兰亭黑简体</vt:lpstr>
      <vt:lpstr>微软雅黑</vt:lpstr>
      <vt:lpstr>Arial</vt:lpstr>
      <vt:lpstr>Calibri</vt:lpstr>
      <vt:lpstr>Cambria Math</vt:lpstr>
      <vt:lpstr>Comic Sans MS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第一PPT，www.1ppt.com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蓝色简洁毕业答辩</dc:title>
  <dc:creator>第一PPT</dc:creator>
  <cp:keywords>www.1ppt.com</cp:keywords>
  <dc:description>www.1ppt.com</dc:description>
  <cp:lastModifiedBy>桂 天炜</cp:lastModifiedBy>
  <cp:revision>122</cp:revision>
  <dcterms:created xsi:type="dcterms:W3CDTF">2019-03-12T12:26:15Z</dcterms:created>
  <dcterms:modified xsi:type="dcterms:W3CDTF">2022-12-04T05:27:28Z</dcterms:modified>
</cp:coreProperties>
</file>