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0" r:id="rId3"/>
    <p:sldId id="256" r:id="rId4"/>
    <p:sldId id="267" r:id="rId5"/>
    <p:sldId id="266" r:id="rId6"/>
    <p:sldId id="268" r:id="rId7"/>
    <p:sldId id="269" r:id="rId8"/>
    <p:sldId id="270" r:id="rId9"/>
    <p:sldId id="258" r:id="rId10"/>
    <p:sldId id="277" r:id="rId11"/>
    <p:sldId id="262" r:id="rId12"/>
    <p:sldId id="259" r:id="rId13"/>
    <p:sldId id="271" r:id="rId14"/>
    <p:sldId id="272" r:id="rId15"/>
    <p:sldId id="278" r:id="rId16"/>
    <p:sldId id="273" r:id="rId17"/>
    <p:sldId id="279" r:id="rId18"/>
    <p:sldId id="261" r:id="rId19"/>
    <p:sldId id="274" r:id="rId20"/>
    <p:sldId id="275" r:id="rId21"/>
    <p:sldId id="276" r:id="rId22"/>
    <p:sldId id="300" r:id="rId23"/>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gs" Target="tags/tag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8CED798-24A6-4160-A4DF-B0E5BB8236C2}" type="doc">
      <dgm:prSet loTypeId="urn:microsoft.com/office/officeart/2005/8/layout/default" loCatId="list" qsTypeId="urn:microsoft.com/office/officeart/2005/8/quickstyle/simple1" qsCatId="simple" csTypeId="urn:microsoft.com/office/officeart/2005/8/colors/accent1_2" csCatId="accent1" phldr="0"/>
      <dgm:spPr/>
      <dgm:t>
        <a:bodyPr/>
        <a:p>
          <a:endParaRPr lang="zh-CN" altLang="en-US"/>
        </a:p>
      </dgm:t>
    </dgm:pt>
    <dgm:pt modelId="{91F5AF42-2E8E-47F5-BC8E-D4C7FA9FA290}">
      <dgm:prSet phldrT="[文本]" phldr="0" custT="0"/>
      <dgm:spPr/>
      <dgm:t>
        <a:bodyPr vert="horz" wrap="square"/>
        <a:p>
          <a:pPr>
            <a:lnSpc>
              <a:spcPct val="100000"/>
            </a:lnSpc>
            <a:spcBef>
              <a:spcPct val="0"/>
            </a:spcBef>
            <a:spcAft>
              <a:spcPct val="35000"/>
            </a:spcAft>
          </a:pPr>
          <a:r>
            <a:rPr lang="en-US" altLang="zh-CN"/>
            <a:t>Background</a:t>
          </a:r>
          <a:r>
            <a:rPr lang="en-US" altLang="zh-CN"/>
            <a:t/>
          </a:r>
          <a:endParaRPr lang="en-US" altLang="zh-CN"/>
        </a:p>
      </dgm:t>
    </dgm:pt>
    <dgm:pt modelId="{3A37C892-50B7-47F1-86AA-3FDF5EB4EE9B}" cxnId="{05174947-449E-4CB9-8423-8C59F7DA073E}" type="parTrans">
      <dgm:prSet/>
      <dgm:spPr/>
      <dgm:t>
        <a:bodyPr/>
        <a:p>
          <a:endParaRPr lang="zh-CN" altLang="en-US"/>
        </a:p>
      </dgm:t>
    </dgm:pt>
    <dgm:pt modelId="{63B1AD43-9D20-4050-A552-EF02B5A2392B}" cxnId="{05174947-449E-4CB9-8423-8C59F7DA073E}" type="sibTrans">
      <dgm:prSet/>
      <dgm:spPr/>
      <dgm:t>
        <a:bodyPr/>
        <a:p>
          <a:endParaRPr lang="zh-CN" altLang="en-US"/>
        </a:p>
      </dgm:t>
    </dgm:pt>
    <dgm:pt modelId="{280D5902-A14D-4C39-A125-DEF43C7815E8}">
      <dgm:prSet phldrT="[文本]" phldr="0" custT="0"/>
      <dgm:spPr/>
      <dgm:t>
        <a:bodyPr vert="horz" wrap="square"/>
        <a:p>
          <a:pPr>
            <a:lnSpc>
              <a:spcPct val="100000"/>
            </a:lnSpc>
            <a:spcBef>
              <a:spcPct val="0"/>
            </a:spcBef>
            <a:spcAft>
              <a:spcPct val="35000"/>
            </a:spcAft>
          </a:pPr>
          <a:r>
            <a:rPr lang="en-US" altLang="zh-CN"/>
            <a:t>Challenges</a:t>
          </a:r>
          <a:r>
            <a:rPr lang="en-US" altLang="zh-CN"/>
            <a:t/>
          </a:r>
          <a:endParaRPr lang="en-US" altLang="zh-CN"/>
        </a:p>
      </dgm:t>
    </dgm:pt>
    <dgm:pt modelId="{0BF6BCDE-F41A-4644-928D-D095CDC58CED}" cxnId="{C8A34671-B6BB-46E9-BD86-C0864EF1CF06}" type="parTrans">
      <dgm:prSet/>
      <dgm:spPr/>
      <dgm:t>
        <a:bodyPr/>
        <a:p>
          <a:endParaRPr lang="zh-CN" altLang="en-US"/>
        </a:p>
      </dgm:t>
    </dgm:pt>
    <dgm:pt modelId="{CC55538B-3B09-4E9F-877D-7D4FB05A20D8}" cxnId="{C8A34671-B6BB-46E9-BD86-C0864EF1CF06}" type="sibTrans">
      <dgm:prSet/>
      <dgm:spPr/>
      <dgm:t>
        <a:bodyPr/>
        <a:p>
          <a:endParaRPr lang="zh-CN" altLang="en-US"/>
        </a:p>
      </dgm:t>
    </dgm:pt>
    <dgm:pt modelId="{36E5B5FE-7A44-47A1-8F92-B088257A2152}">
      <dgm:prSet phldrT="[文本]" phldr="0" custT="0"/>
      <dgm:spPr/>
      <dgm:t>
        <a:bodyPr vert="horz" wrap="square"/>
        <a:p>
          <a:pPr>
            <a:lnSpc>
              <a:spcPct val="100000"/>
            </a:lnSpc>
            <a:spcBef>
              <a:spcPct val="0"/>
            </a:spcBef>
            <a:spcAft>
              <a:spcPct val="35000"/>
            </a:spcAft>
          </a:pPr>
          <a:r>
            <a:rPr lang="en-US" altLang="zh-CN"/>
            <a:t>Basic </a:t>
          </a:r>
          <a:r>
            <a:rPr lang="en-US" altLang="zh-CN"/>
            <a:t>knowledge</a:t>
          </a:r>
          <a:endParaRPr lang="en-US" altLang="zh-CN"/>
        </a:p>
      </dgm:t>
    </dgm:pt>
    <dgm:pt modelId="{7926F024-4AEC-4671-BBB1-3CE0B2112B8B}" cxnId="{F452214E-AD6E-4AA2-B25F-277AFEB91B0A}" type="parTrans">
      <dgm:prSet/>
      <dgm:spPr/>
      <dgm:t>
        <a:bodyPr/>
        <a:p>
          <a:endParaRPr lang="zh-CN" altLang="en-US"/>
        </a:p>
      </dgm:t>
    </dgm:pt>
    <dgm:pt modelId="{BC0418CD-7831-4545-B1D9-93D351CF53C3}" cxnId="{F452214E-AD6E-4AA2-B25F-277AFEB91B0A}" type="sibTrans">
      <dgm:prSet/>
      <dgm:spPr/>
      <dgm:t>
        <a:bodyPr/>
        <a:p>
          <a:endParaRPr lang="zh-CN" altLang="en-US"/>
        </a:p>
      </dgm:t>
    </dgm:pt>
    <dgm:pt modelId="{0C7D3D51-F412-476C-9C1C-D9011C5FB7E6}">
      <dgm:prSet phldrT="[文本]" phldr="0" custT="0"/>
      <dgm:spPr/>
      <dgm:t>
        <a:bodyPr vert="horz" wrap="square"/>
        <a:p>
          <a:pPr>
            <a:lnSpc>
              <a:spcPct val="100000"/>
            </a:lnSpc>
            <a:spcBef>
              <a:spcPct val="0"/>
            </a:spcBef>
            <a:spcAft>
              <a:spcPct val="35000"/>
            </a:spcAft>
          </a:pPr>
          <a:r>
            <a:rPr lang="en-US" altLang="zh-CN"/>
            <a:t>the prior work</a:t>
          </a:r>
          <a:r>
            <a:rPr lang="en-US" altLang="zh-CN"/>
            <a:t/>
          </a:r>
          <a:endParaRPr lang="en-US" altLang="zh-CN"/>
        </a:p>
      </dgm:t>
    </dgm:pt>
    <dgm:pt modelId="{400E46CD-A113-4830-88F5-A1B2F4D84554}" cxnId="{439D3383-28ED-4904-A66F-D4FF7AC6303C}" type="parTrans">
      <dgm:prSet/>
      <dgm:spPr/>
      <dgm:t>
        <a:bodyPr/>
        <a:p>
          <a:endParaRPr lang="zh-CN" altLang="en-US"/>
        </a:p>
      </dgm:t>
    </dgm:pt>
    <dgm:pt modelId="{F5A1DABB-6DD6-47EE-99A8-4582EBF4C827}" cxnId="{439D3383-28ED-4904-A66F-D4FF7AC6303C}" type="sibTrans">
      <dgm:prSet/>
      <dgm:spPr/>
      <dgm:t>
        <a:bodyPr/>
        <a:p>
          <a:endParaRPr lang="zh-CN" altLang="en-US"/>
        </a:p>
      </dgm:t>
    </dgm:pt>
    <dgm:pt modelId="{D82838E6-C31C-4EBD-B58C-0C991331B678}">
      <dgm:prSet phldrT="[文本]" phldr="0" custT="0"/>
      <dgm:spPr/>
      <dgm:t>
        <a:bodyPr vert="horz" wrap="square"/>
        <a:p>
          <a:pPr>
            <a:lnSpc>
              <a:spcPct val="100000"/>
            </a:lnSpc>
            <a:spcBef>
              <a:spcPct val="0"/>
            </a:spcBef>
            <a:spcAft>
              <a:spcPct val="35000"/>
            </a:spcAft>
          </a:pPr>
          <a:r>
            <a:rPr lang="en-US" altLang="zh-CN"/>
            <a:t>the innovation of GRASP</a:t>
          </a:r>
          <a:endParaRPr lang="en-US" altLang="zh-CN"/>
        </a:p>
      </dgm:t>
    </dgm:pt>
    <dgm:pt modelId="{DC284D5C-B7A8-4E26-BDF6-E69402B2873F}" cxnId="{96F44F86-7E73-4E66-AC4A-A71915FF65CC}" type="parTrans">
      <dgm:prSet/>
      <dgm:spPr/>
      <dgm:t>
        <a:bodyPr/>
        <a:p>
          <a:endParaRPr lang="zh-CN" altLang="en-US"/>
        </a:p>
      </dgm:t>
    </dgm:pt>
    <dgm:pt modelId="{74B5F767-2303-4D5A-8FD7-570D52523413}" cxnId="{96F44F86-7E73-4E66-AC4A-A71915FF65CC}" type="sibTrans">
      <dgm:prSet/>
      <dgm:spPr/>
      <dgm:t>
        <a:bodyPr/>
        <a:p>
          <a:endParaRPr lang="zh-CN" altLang="en-US"/>
        </a:p>
      </dgm:t>
    </dgm:pt>
    <dgm:pt modelId="{906887FB-01DE-46E1-9312-97F8DF38EE6D}" type="pres">
      <dgm:prSet presAssocID="{98CED798-24A6-4160-A4DF-B0E5BB8236C2}" presName="diagram" presStyleCnt="0">
        <dgm:presLayoutVars>
          <dgm:dir/>
          <dgm:resizeHandles val="exact"/>
        </dgm:presLayoutVars>
      </dgm:prSet>
      <dgm:spPr/>
    </dgm:pt>
    <dgm:pt modelId="{8EA24BC0-0B8D-42E9-A25F-7CA5AD90CCA1}" type="pres">
      <dgm:prSet presAssocID="{91F5AF42-2E8E-47F5-BC8E-D4C7FA9FA290}" presName="node" presStyleLbl="node1" presStyleIdx="0" presStyleCnt="5">
        <dgm:presLayoutVars>
          <dgm:bulletEnabled val="1"/>
        </dgm:presLayoutVars>
      </dgm:prSet>
      <dgm:spPr/>
    </dgm:pt>
    <dgm:pt modelId="{6C2FC485-DEBF-4CB8-855D-A9838793F3F3}" type="pres">
      <dgm:prSet presAssocID="{63B1AD43-9D20-4050-A552-EF02B5A2392B}" presName="sibTrans" presStyleCnt="0"/>
      <dgm:spPr/>
    </dgm:pt>
    <dgm:pt modelId="{A3974D1E-D32E-47DA-BFE3-BD66226FC69C}" type="pres">
      <dgm:prSet presAssocID="{280D5902-A14D-4C39-A125-DEF43C7815E8}" presName="node" presStyleLbl="node1" presStyleIdx="1" presStyleCnt="5">
        <dgm:presLayoutVars>
          <dgm:bulletEnabled val="1"/>
        </dgm:presLayoutVars>
      </dgm:prSet>
      <dgm:spPr/>
    </dgm:pt>
    <dgm:pt modelId="{2F2E690F-0370-4CE7-99EA-691838C9081B}" type="pres">
      <dgm:prSet presAssocID="{CC55538B-3B09-4E9F-877D-7D4FB05A20D8}" presName="sibTrans" presStyleCnt="0"/>
      <dgm:spPr/>
    </dgm:pt>
    <dgm:pt modelId="{D62CCB3D-C0B5-4702-B0E7-2BCC3AC6BED6}" type="pres">
      <dgm:prSet presAssocID="{36E5B5FE-7A44-47A1-8F92-B088257A2152}" presName="node" presStyleLbl="node1" presStyleIdx="2" presStyleCnt="5">
        <dgm:presLayoutVars>
          <dgm:bulletEnabled val="1"/>
        </dgm:presLayoutVars>
      </dgm:prSet>
      <dgm:spPr/>
    </dgm:pt>
    <dgm:pt modelId="{41E36F34-9D51-413F-8CB8-323CFB9F70DD}" type="pres">
      <dgm:prSet presAssocID="{BC0418CD-7831-4545-B1D9-93D351CF53C3}" presName="sibTrans" presStyleCnt="0"/>
      <dgm:spPr/>
    </dgm:pt>
    <dgm:pt modelId="{65DCAB72-4323-4909-83B5-EA97756B63D0}" type="pres">
      <dgm:prSet presAssocID="{0C7D3D51-F412-476C-9C1C-D9011C5FB7E6}" presName="node" presStyleLbl="node1" presStyleIdx="3" presStyleCnt="5">
        <dgm:presLayoutVars>
          <dgm:bulletEnabled val="1"/>
        </dgm:presLayoutVars>
      </dgm:prSet>
      <dgm:spPr/>
    </dgm:pt>
    <dgm:pt modelId="{B95B399B-B4B9-4137-9378-9EB29B8F4BD6}" type="pres">
      <dgm:prSet presAssocID="{F5A1DABB-6DD6-47EE-99A8-4582EBF4C827}" presName="sibTrans" presStyleCnt="0"/>
      <dgm:spPr/>
    </dgm:pt>
    <dgm:pt modelId="{52FDF2A5-21FC-4943-A856-33657F608538}" type="pres">
      <dgm:prSet presAssocID="{D82838E6-C31C-4EBD-B58C-0C991331B678}" presName="node" presStyleLbl="node1" presStyleIdx="4" presStyleCnt="5">
        <dgm:presLayoutVars>
          <dgm:bulletEnabled val="1"/>
        </dgm:presLayoutVars>
      </dgm:prSet>
      <dgm:spPr/>
    </dgm:pt>
  </dgm:ptLst>
  <dgm:cxnLst>
    <dgm:cxn modelId="{05174947-449E-4CB9-8423-8C59F7DA073E}" srcId="{98CED798-24A6-4160-A4DF-B0E5BB8236C2}" destId="{91F5AF42-2E8E-47F5-BC8E-D4C7FA9FA290}" srcOrd="0" destOrd="0" parTransId="{3A37C892-50B7-47F1-86AA-3FDF5EB4EE9B}" sibTransId="{63B1AD43-9D20-4050-A552-EF02B5A2392B}"/>
    <dgm:cxn modelId="{C8A34671-B6BB-46E9-BD86-C0864EF1CF06}" srcId="{98CED798-24A6-4160-A4DF-B0E5BB8236C2}" destId="{280D5902-A14D-4C39-A125-DEF43C7815E8}" srcOrd="1" destOrd="0" parTransId="{0BF6BCDE-F41A-4644-928D-D095CDC58CED}" sibTransId="{CC55538B-3B09-4E9F-877D-7D4FB05A20D8}"/>
    <dgm:cxn modelId="{F452214E-AD6E-4AA2-B25F-277AFEB91B0A}" srcId="{98CED798-24A6-4160-A4DF-B0E5BB8236C2}" destId="{36E5B5FE-7A44-47A1-8F92-B088257A2152}" srcOrd="2" destOrd="0" parTransId="{7926F024-4AEC-4671-BBB1-3CE0B2112B8B}" sibTransId="{BC0418CD-7831-4545-B1D9-93D351CF53C3}"/>
    <dgm:cxn modelId="{439D3383-28ED-4904-A66F-D4FF7AC6303C}" srcId="{98CED798-24A6-4160-A4DF-B0E5BB8236C2}" destId="{0C7D3D51-F412-476C-9C1C-D9011C5FB7E6}" srcOrd="3" destOrd="0" parTransId="{400E46CD-A113-4830-88F5-A1B2F4D84554}" sibTransId="{F5A1DABB-6DD6-47EE-99A8-4582EBF4C827}"/>
    <dgm:cxn modelId="{96F44F86-7E73-4E66-AC4A-A71915FF65CC}" srcId="{98CED798-24A6-4160-A4DF-B0E5BB8236C2}" destId="{D82838E6-C31C-4EBD-B58C-0C991331B678}" srcOrd="4" destOrd="0" parTransId="{DC284D5C-B7A8-4E26-BDF6-E69402B2873F}" sibTransId="{74B5F767-2303-4D5A-8FD7-570D52523413}"/>
    <dgm:cxn modelId="{D1A5D7B7-FF19-4350-8016-0F3BC935273F}" type="presOf" srcId="{98CED798-24A6-4160-A4DF-B0E5BB8236C2}" destId="{906887FB-01DE-46E1-9312-97F8DF38EE6D}" srcOrd="0" destOrd="0" presId="urn:microsoft.com/office/officeart/2005/8/layout/default"/>
    <dgm:cxn modelId="{908DB84D-45A1-4F28-B60C-752A91686B1A}" type="presParOf" srcId="{906887FB-01DE-46E1-9312-97F8DF38EE6D}" destId="{8EA24BC0-0B8D-42E9-A25F-7CA5AD90CCA1}" srcOrd="0" destOrd="0" presId="urn:microsoft.com/office/officeart/2005/8/layout/default"/>
    <dgm:cxn modelId="{F5B111AE-11CD-457A-9301-A59A65C92D92}" type="presOf" srcId="{91F5AF42-2E8E-47F5-BC8E-D4C7FA9FA290}" destId="{8EA24BC0-0B8D-42E9-A25F-7CA5AD90CCA1}" srcOrd="0" destOrd="0" presId="urn:microsoft.com/office/officeart/2005/8/layout/default"/>
    <dgm:cxn modelId="{17E5229A-5FC1-45E8-BA65-9052F55620B2}" type="presParOf" srcId="{906887FB-01DE-46E1-9312-97F8DF38EE6D}" destId="{6C2FC485-DEBF-4CB8-855D-A9838793F3F3}" srcOrd="1" destOrd="0" presId="urn:microsoft.com/office/officeart/2005/8/layout/default"/>
    <dgm:cxn modelId="{E2705E16-67B4-4398-BACC-0E1FB4763E69}" type="presParOf" srcId="{906887FB-01DE-46E1-9312-97F8DF38EE6D}" destId="{A3974D1E-D32E-47DA-BFE3-BD66226FC69C}" srcOrd="2" destOrd="0" presId="urn:microsoft.com/office/officeart/2005/8/layout/default"/>
    <dgm:cxn modelId="{3120DBB2-E85C-4A66-86F6-A6D3FB0AE808}" type="presOf" srcId="{280D5902-A14D-4C39-A125-DEF43C7815E8}" destId="{A3974D1E-D32E-47DA-BFE3-BD66226FC69C}" srcOrd="0" destOrd="0" presId="urn:microsoft.com/office/officeart/2005/8/layout/default"/>
    <dgm:cxn modelId="{E1513574-861B-473C-9A50-ECB84751110B}" type="presParOf" srcId="{906887FB-01DE-46E1-9312-97F8DF38EE6D}" destId="{2F2E690F-0370-4CE7-99EA-691838C9081B}" srcOrd="3" destOrd="0" presId="urn:microsoft.com/office/officeart/2005/8/layout/default"/>
    <dgm:cxn modelId="{295CAE30-D8C9-46E1-8A1F-9C9900A172AE}" type="presParOf" srcId="{906887FB-01DE-46E1-9312-97F8DF38EE6D}" destId="{D62CCB3D-C0B5-4702-B0E7-2BCC3AC6BED6}" srcOrd="4" destOrd="0" presId="urn:microsoft.com/office/officeart/2005/8/layout/default"/>
    <dgm:cxn modelId="{4CAC1666-30D8-4A2F-9C71-73C2051F5F19}" type="presOf" srcId="{36E5B5FE-7A44-47A1-8F92-B088257A2152}" destId="{D62CCB3D-C0B5-4702-B0E7-2BCC3AC6BED6}" srcOrd="0" destOrd="0" presId="urn:microsoft.com/office/officeart/2005/8/layout/default"/>
    <dgm:cxn modelId="{C93A3E9D-46C0-4709-AD6C-584803A0A43C}" type="presParOf" srcId="{906887FB-01DE-46E1-9312-97F8DF38EE6D}" destId="{41E36F34-9D51-413F-8CB8-323CFB9F70DD}" srcOrd="5" destOrd="0" presId="urn:microsoft.com/office/officeart/2005/8/layout/default"/>
    <dgm:cxn modelId="{F111209E-ADB6-4FF3-B778-A3256D216482}" type="presParOf" srcId="{906887FB-01DE-46E1-9312-97F8DF38EE6D}" destId="{65DCAB72-4323-4909-83B5-EA97756B63D0}" srcOrd="6" destOrd="0" presId="urn:microsoft.com/office/officeart/2005/8/layout/default"/>
    <dgm:cxn modelId="{19FC3D81-130E-42F6-8AC3-2F73144D3C86}" type="presOf" srcId="{0C7D3D51-F412-476C-9C1C-D9011C5FB7E6}" destId="{65DCAB72-4323-4909-83B5-EA97756B63D0}" srcOrd="0" destOrd="0" presId="urn:microsoft.com/office/officeart/2005/8/layout/default"/>
    <dgm:cxn modelId="{0E05E0AE-270A-42B8-AEAE-BBB15B07E778}" type="presParOf" srcId="{906887FB-01DE-46E1-9312-97F8DF38EE6D}" destId="{B95B399B-B4B9-4137-9378-9EB29B8F4BD6}" srcOrd="7" destOrd="0" presId="urn:microsoft.com/office/officeart/2005/8/layout/default"/>
    <dgm:cxn modelId="{E5C8F76B-5CF4-48A7-97DD-C6ACF594BC9A}" type="presParOf" srcId="{906887FB-01DE-46E1-9312-97F8DF38EE6D}" destId="{52FDF2A5-21FC-4943-A856-33657F608538}" srcOrd="8" destOrd="0" presId="urn:microsoft.com/office/officeart/2005/8/layout/default"/>
    <dgm:cxn modelId="{BE2E2444-040F-4E63-B313-F52DB59E1685}" type="presOf" srcId="{D82838E6-C31C-4EBD-B58C-0C991331B678}" destId="{52FDF2A5-21FC-4943-A856-33657F608538}" srcOrd="0" destOrd="0"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35F7FA-1D5F-4B60-8689-4C8381B1CEDC}" type="doc">
      <dgm:prSet loTypeId="list" loCatId="list" qsTypeId="urn:microsoft.com/office/officeart/2005/8/quickstyle/simple1" qsCatId="simple" csTypeId="urn:microsoft.com/office/officeart/2005/8/colors/accent1_2" csCatId="accent1" phldr="0"/>
      <dgm:spPr/>
      <dgm:t>
        <a:bodyPr/>
        <a:p>
          <a:endParaRPr lang="zh-CN" altLang="en-US"/>
        </a:p>
      </dgm:t>
    </dgm:pt>
    <dgm:pt modelId="{EA9490CF-B859-4141-837A-1D4A6746AA49}">
      <dgm:prSet phldrT="[文本]" phldr="0" custT="0"/>
      <dgm:spPr/>
      <dgm:t>
        <a:bodyPr vert="horz" wrap="square"/>
        <a:p>
          <a:pPr>
            <a:lnSpc>
              <a:spcPct val="100000"/>
            </a:lnSpc>
            <a:spcBef>
              <a:spcPct val="0"/>
            </a:spcBef>
            <a:spcAft>
              <a:spcPct val="35000"/>
            </a:spcAft>
          </a:pPr>
          <a:r>
            <a:rPr lang="zh-CN" altLang="en-US"/>
            <a:t>①</a:t>
          </a:r>
          <a:r>
            <a:rPr lang="zh-CN" altLang="en-US"/>
            <a:t>graph-analytic applications are notorious for exhibiting irregular access patterns that cause severecache thrashing when processing large graphs. Accesses to a large number of cold vertices are responsible for thrashing, often forcing hot vertices out of the cache.</a:t>
          </a:r>
          <a:r>
            <a:rPr lang="zh-CN" altLang="en-US"/>
            <a:t/>
          </a:r>
          <a:endParaRPr lang="zh-CN" altLang="en-US"/>
        </a:p>
      </dgm:t>
    </dgm:pt>
    <dgm:pt modelId="{182DCE9F-4626-4193-B2B4-0CCF25747DA8}" cxnId="{0F6F5CD6-5DD2-4976-AF32-79CC2B9B9B6F}" type="parTrans">
      <dgm:prSet/>
      <dgm:spPr/>
      <dgm:t>
        <a:bodyPr/>
        <a:p>
          <a:endParaRPr lang="zh-CN" altLang="en-US"/>
        </a:p>
      </dgm:t>
    </dgm:pt>
    <dgm:pt modelId="{20E57596-7E32-460F-85A2-AA181D20A67B}" cxnId="{0F6F5CD6-5DD2-4976-AF32-79CC2B9B9B6F}" type="sibTrans">
      <dgm:prSet/>
      <dgm:spPr/>
      <dgm:t>
        <a:bodyPr/>
        <a:p>
          <a:endParaRPr lang="zh-CN" altLang="en-US"/>
        </a:p>
      </dgm:t>
    </dgm:pt>
    <dgm:pt modelId="{E2F866C8-322C-47A7-B633-703C4112826F}">
      <dgm:prSet phldrT="[文本]" phldr="0" custT="0"/>
      <dgm:spPr/>
      <dgm:t>
        <a:bodyPr vert="horz" wrap="square"/>
        <a:p>
          <a:pPr>
            <a:lnSpc>
              <a:spcPct val="100000"/>
            </a:lnSpc>
            <a:spcBef>
              <a:spcPct val="0"/>
            </a:spcBef>
            <a:spcAft>
              <a:spcPct val="20000"/>
            </a:spcAft>
          </a:pPr>
          <a:r>
            <a:rPr lang="zh-CN" altLang="en-US"/>
            <a:t>处理</a:t>
          </a:r>
          <a:r>
            <a:rPr lang="zh-CN" altLang="en-US"/>
            <a:t>大型</a:t>
          </a:r>
          <a:r>
            <a:rPr lang="zh-CN" altLang="en-US"/>
            <a:t>图</a:t>
          </a:r>
          <a:r>
            <a:rPr lang="zh-CN" altLang="en-US"/>
            <a:t>时，</a:t>
          </a:r>
          <a:r>
            <a:rPr lang="zh-CN" altLang="en-US"/>
            <a:t>图</a:t>
          </a:r>
          <a:r>
            <a:rPr lang="zh-CN" altLang="en-US"/>
            <a:t>的</a:t>
          </a:r>
          <a:r>
            <a:rPr lang="zh-CN" altLang="en-US"/>
            <a:t>不规则访问模式</a:t>
          </a:r>
          <a:r>
            <a:rPr lang="zh-CN" altLang="en-US"/>
            <a:t>会</a:t>
          </a:r>
          <a:r>
            <a:rPr lang="zh-CN" altLang="en-US"/>
            <a:t>导致</a:t>
          </a:r>
          <a:r>
            <a:rPr lang="zh-CN" altLang="en-US"/>
            <a:t>时不时</a:t>
          </a:r>
          <a:r>
            <a:rPr lang="zh-CN" altLang="en-US"/>
            <a:t>访问</a:t>
          </a:r>
          <a:r>
            <a:rPr lang="zh-CN" altLang="en-US"/>
            <a:t>冷</a:t>
          </a:r>
          <a:r>
            <a:rPr lang="zh-CN" altLang="en-US"/>
            <a:t>顶点，</a:t>
          </a:r>
          <a:r>
            <a:rPr lang="zh-CN" altLang="en-US"/>
            <a:t>迫使</a:t>
          </a:r>
          <a:r>
            <a:rPr lang="zh-CN" altLang="en-US"/>
            <a:t>热</a:t>
          </a:r>
          <a:r>
            <a:rPr lang="zh-CN" altLang="en-US"/>
            <a:t>顶</a:t>
          </a:r>
          <a:r>
            <a:rPr lang="zh-CN" altLang="en-US"/>
            <a:t>点</a:t>
          </a:r>
          <a:r>
            <a:rPr lang="zh-CN" altLang="en-US"/>
            <a:t>频繁</a:t>
          </a:r>
          <a:r>
            <a:rPr lang="zh-CN" altLang="en-US"/>
            <a:t>调出</a:t>
          </a:r>
          <a:r>
            <a:rPr lang="en-US" altLang="zh-CN"/>
            <a:t>cache</a:t>
          </a:r>
          <a:r>
            <a:rPr lang="zh-CN" altLang="en-US"/>
            <a:t>，</a:t>
          </a:r>
          <a:r>
            <a:rPr lang="zh-CN" altLang="en-US"/>
            <a:t>造成</a:t>
          </a:r>
          <a:r>
            <a:rPr/>
            <a:t>cache thrashing</a:t>
          </a:r>
          <a:r>
            <a:rPr lang="zh-CN" altLang="en-US"/>
            <a:t>，</a:t>
          </a:r>
          <a:r>
            <a:rPr lang="zh-CN" altLang="en-US"/>
            <a:t>极大</a:t>
          </a:r>
          <a:r>
            <a:rPr lang="zh-CN" altLang="en-US"/>
            <a:t>影响</a:t>
          </a:r>
          <a:r>
            <a:rPr lang="zh-CN" altLang="en-US"/>
            <a:t>性能</a:t>
          </a:r>
          <a:r>
            <a:rPr lang="zh-CN" altLang="en-US"/>
            <a:t/>
          </a:r>
          <a:endParaRPr lang="zh-CN" altLang="en-US"/>
        </a:p>
      </dgm:t>
    </dgm:pt>
    <dgm:pt modelId="{9E81CED7-86DC-4713-AF35-B4B8640352B8}" cxnId="{2D3FED78-7DB6-40AD-A58E-B8C40CBC787E}" type="parTrans">
      <dgm:prSet/>
      <dgm:spPr/>
      <dgm:t>
        <a:bodyPr/>
        <a:p>
          <a:endParaRPr lang="zh-CN" altLang="en-US"/>
        </a:p>
      </dgm:t>
    </dgm:pt>
    <dgm:pt modelId="{B29B00E5-D3BA-4D5C-890D-999070FEB1C1}" cxnId="{2D3FED78-7DB6-40AD-A58E-B8C40CBC787E}" type="sibTrans">
      <dgm:prSet/>
      <dgm:spPr/>
      <dgm:t>
        <a:bodyPr/>
        <a:p>
          <a:endParaRPr lang="zh-CN" altLang="en-US"/>
        </a:p>
      </dgm:t>
    </dgm:pt>
    <dgm:pt modelId="{694CA7C6-15F6-4B47-8E24-FE5C56E26217}">
      <dgm:prSet phldrT="[文本]" phldr="0" custT="0"/>
      <dgm:spPr/>
      <dgm:t>
        <a:bodyPr vert="horz" wrap="square"/>
        <a:p>
          <a:pPr>
            <a:lnSpc>
              <a:spcPct val="100000"/>
            </a:lnSpc>
            <a:spcBef>
              <a:spcPct val="0"/>
            </a:spcBef>
            <a:spcAft>
              <a:spcPct val="35000"/>
            </a:spcAft>
          </a:pPr>
          <a:r>
            <a:rPr lang="zh-CN" altLang="en-US"/>
            <a:t>②</a:t>
          </a:r>
          <a:r>
            <a:rPr lang="zh-CN" altLang="en-US"/>
            <a:t>hot vertices are sparsely distributed throughout the memory space, exhibiting a lack of spatial locality. When hot vertices share the same cache block with cold vertices, valuable cache space is underutilized</a:t>
          </a:r>
          <a:r>
            <a:rPr lang="en-US" altLang="zh-CN"/>
            <a:t>.</a:t>
          </a:r>
          <a:r>
            <a:rPr lang="en-US" altLang="zh-CN"/>
            <a:t/>
          </a:r>
          <a:endParaRPr lang="en-US" altLang="zh-CN"/>
        </a:p>
      </dgm:t>
    </dgm:pt>
    <dgm:pt modelId="{DD6AD0C1-F31D-45FC-B3EE-30CC8DA6BB12}" cxnId="{46BD2BCE-00AD-4BD7-AB1E-B8D8FAF4B3B1}" type="parTrans">
      <dgm:prSet/>
      <dgm:spPr/>
      <dgm:t>
        <a:bodyPr/>
        <a:p>
          <a:endParaRPr lang="zh-CN" altLang="en-US"/>
        </a:p>
      </dgm:t>
    </dgm:pt>
    <dgm:pt modelId="{2479F4EA-2543-4E1B-9F8F-C548098DF679}" cxnId="{46BD2BCE-00AD-4BD7-AB1E-B8D8FAF4B3B1}" type="sibTrans">
      <dgm:prSet/>
      <dgm:spPr/>
      <dgm:t>
        <a:bodyPr/>
        <a:p>
          <a:endParaRPr lang="zh-CN" altLang="en-US"/>
        </a:p>
      </dgm:t>
    </dgm:pt>
    <dgm:pt modelId="{5BDF3335-0B07-4A07-85F7-BEF0E4DD57D4}">
      <dgm:prSet phldrT="[文本]" phldr="0" custT="0"/>
      <dgm:spPr/>
      <dgm:t>
        <a:bodyPr vert="horz" wrap="square"/>
        <a:p>
          <a:pPr>
            <a:lnSpc>
              <a:spcPct val="100000"/>
            </a:lnSpc>
            <a:spcBef>
              <a:spcPct val="0"/>
            </a:spcBef>
            <a:spcAft>
              <a:spcPct val="20000"/>
            </a:spcAft>
          </a:pPr>
          <a:r>
            <a:rPr lang="zh-CN" altLang="en-US"/>
            <a:t>热顶点在整个内存空间中稀疏分布，缺乏空间局部性，</a:t>
          </a:r>
          <a:r>
            <a:rPr lang="zh-CN" altLang="en-US"/>
            <a:t>很</a:t>
          </a:r>
          <a:r>
            <a:rPr lang="zh-CN" altLang="en-US"/>
            <a:t>容易</a:t>
          </a:r>
          <a:r>
            <a:rPr lang="zh-CN" altLang="en-US"/>
            <a:t>出现</a:t>
          </a:r>
          <a:r>
            <a:rPr lang="zh-CN" altLang="en-US"/>
            <a:t>热顶点</a:t>
          </a:r>
          <a:r>
            <a:rPr lang="zh-CN" altLang="en-US"/>
            <a:t>和</a:t>
          </a:r>
          <a:r>
            <a:rPr lang="zh-CN" altLang="en-US"/>
            <a:t>冷顶点</a:t>
          </a:r>
          <a:r>
            <a:rPr lang="zh-CN" altLang="en-US"/>
            <a:t>共享</a:t>
          </a:r>
          <a:r>
            <a:rPr lang="en-US" altLang="zh-CN"/>
            <a:t>cache</a:t>
          </a:r>
          <a:r>
            <a:rPr lang="zh-CN" altLang="en-US"/>
            <a:t>的</a:t>
          </a:r>
          <a:r>
            <a:rPr lang="zh-CN" altLang="en-US"/>
            <a:t>情况，</a:t>
          </a:r>
          <a:r>
            <a:rPr lang="en-US" altLang="zh-CN"/>
            <a:t>cache</a:t>
          </a:r>
          <a:r>
            <a:rPr lang="zh-CN" altLang="en-US"/>
            <a:t>空间</a:t>
          </a:r>
          <a:r>
            <a:rPr lang="zh-CN" altLang="en-US"/>
            <a:t>未</a:t>
          </a:r>
          <a:r>
            <a:rPr lang="zh-CN" altLang="en-US"/>
            <a:t>充分</a:t>
          </a:r>
          <a:r>
            <a:rPr lang="zh-CN" altLang="en-US"/>
            <a:t>利用</a:t>
          </a:r>
          <a:r>
            <a:rPr lang="zh-CN" altLang="en-US"/>
            <a:t/>
          </a:r>
          <a:endParaRPr lang="zh-CN" altLang="en-US"/>
        </a:p>
      </dgm:t>
    </dgm:pt>
    <dgm:pt modelId="{3D8C5A5F-5449-40E0-9968-B2A24CD48D59}" cxnId="{8A14C542-7FE3-467B-9A51-F238C83577D7}" type="parTrans">
      <dgm:prSet/>
      <dgm:spPr/>
      <dgm:t>
        <a:bodyPr/>
        <a:p>
          <a:endParaRPr lang="zh-CN" altLang="en-US"/>
        </a:p>
      </dgm:t>
    </dgm:pt>
    <dgm:pt modelId="{C3EB0B90-7374-4F49-877F-E5A518A11115}" cxnId="{8A14C542-7FE3-467B-9A51-F238C83577D7}" type="sibTrans">
      <dgm:prSet/>
      <dgm:spPr/>
      <dgm:t>
        <a:bodyPr/>
        <a:p>
          <a:endParaRPr lang="zh-CN" altLang="en-US"/>
        </a:p>
      </dgm:t>
    </dgm:pt>
    <dgm:pt modelId="{7EBC2B5E-0208-4570-99BE-61F14D8CFDE7}" type="pres">
      <dgm:prSet presAssocID="{4935F7FA-1D5F-4B60-8689-4C8381B1CEDC}" presName="linear" presStyleCnt="0">
        <dgm:presLayoutVars>
          <dgm:animLvl val="lvl"/>
          <dgm:resizeHandles val="exact"/>
        </dgm:presLayoutVars>
      </dgm:prSet>
      <dgm:spPr/>
    </dgm:pt>
    <dgm:pt modelId="{3E62794C-1607-4733-ADCA-906674A22343}" type="pres">
      <dgm:prSet presAssocID="{EA9490CF-B859-4141-837A-1D4A6746AA49}" presName="parentText" presStyleLbl="node1" presStyleIdx="0" presStyleCnt="2">
        <dgm:presLayoutVars>
          <dgm:chMax val="0"/>
          <dgm:bulletEnabled val="1"/>
        </dgm:presLayoutVars>
      </dgm:prSet>
      <dgm:spPr/>
    </dgm:pt>
    <dgm:pt modelId="{3B57A0D3-8728-40A5-B79E-F7D5C3A120C7}" type="pres">
      <dgm:prSet presAssocID="{EA9490CF-B859-4141-837A-1D4A6746AA49}" presName="childText" presStyleLbl="revTx" presStyleIdx="0" presStyleCnt="2">
        <dgm:presLayoutVars>
          <dgm:bulletEnabled val="1"/>
        </dgm:presLayoutVars>
      </dgm:prSet>
      <dgm:spPr/>
    </dgm:pt>
    <dgm:pt modelId="{16F3467F-589A-42D1-9134-3E95797766A2}" type="pres">
      <dgm:prSet presAssocID="{694CA7C6-15F6-4B47-8E24-FE5C56E26217}" presName="parentText" presStyleLbl="node1" presStyleIdx="1" presStyleCnt="2">
        <dgm:presLayoutVars>
          <dgm:chMax val="0"/>
          <dgm:bulletEnabled val="1"/>
        </dgm:presLayoutVars>
      </dgm:prSet>
      <dgm:spPr/>
    </dgm:pt>
    <dgm:pt modelId="{50C6C0C8-D2B1-4ACB-B170-96A2C2FB0436}" type="pres">
      <dgm:prSet presAssocID="{694CA7C6-15F6-4B47-8E24-FE5C56E26217}" presName="childText" presStyleLbl="revTx" presStyleIdx="1" presStyleCnt="2">
        <dgm:presLayoutVars>
          <dgm:bulletEnabled val="1"/>
        </dgm:presLayoutVars>
      </dgm:prSet>
      <dgm:spPr/>
    </dgm:pt>
  </dgm:ptLst>
  <dgm:cxnLst>
    <dgm:cxn modelId="{0F6F5CD6-5DD2-4976-AF32-79CC2B9B9B6F}" srcId="{4935F7FA-1D5F-4B60-8689-4C8381B1CEDC}" destId="{EA9490CF-B859-4141-837A-1D4A6746AA49}" srcOrd="0" destOrd="0" parTransId="{182DCE9F-4626-4193-B2B4-0CCF25747DA8}" sibTransId="{20E57596-7E32-460F-85A2-AA181D20A67B}"/>
    <dgm:cxn modelId="{2D3FED78-7DB6-40AD-A58E-B8C40CBC787E}" srcId="{EA9490CF-B859-4141-837A-1D4A6746AA49}" destId="{E2F866C8-322C-47A7-B633-703C4112826F}" srcOrd="0" destOrd="0" parTransId="{9E81CED7-86DC-4713-AF35-B4B8640352B8}" sibTransId="{B29B00E5-D3BA-4D5C-890D-999070FEB1C1}"/>
    <dgm:cxn modelId="{46BD2BCE-00AD-4BD7-AB1E-B8D8FAF4B3B1}" srcId="{4935F7FA-1D5F-4B60-8689-4C8381B1CEDC}" destId="{694CA7C6-15F6-4B47-8E24-FE5C56E26217}" srcOrd="1" destOrd="0" parTransId="{DD6AD0C1-F31D-45FC-B3EE-30CC8DA6BB12}" sibTransId="{2479F4EA-2543-4E1B-9F8F-C548098DF679}"/>
    <dgm:cxn modelId="{8A14C542-7FE3-467B-9A51-F238C83577D7}" srcId="{694CA7C6-15F6-4B47-8E24-FE5C56E26217}" destId="{5BDF3335-0B07-4A07-85F7-BEF0E4DD57D4}" srcOrd="0" destOrd="1" parTransId="{3D8C5A5F-5449-40E0-9968-B2A24CD48D59}" sibTransId="{C3EB0B90-7374-4F49-877F-E5A518A11115}"/>
    <dgm:cxn modelId="{43376864-C4AB-4BF0-8075-E24831B2822C}" type="presOf" srcId="{4935F7FA-1D5F-4B60-8689-4C8381B1CEDC}" destId="{7EBC2B5E-0208-4570-99BE-61F14D8CFDE7}" srcOrd="0" destOrd="0" presId="urn:microsoft.com/office/officeart/2005/8/layout/vList2"/>
    <dgm:cxn modelId="{56AA31C7-1D4C-4938-951C-C9CC4DF199F2}" type="presParOf" srcId="{7EBC2B5E-0208-4570-99BE-61F14D8CFDE7}" destId="{3E62794C-1607-4733-ADCA-906674A22343}" srcOrd="0" destOrd="0" presId="urn:microsoft.com/office/officeart/2005/8/layout/vList2"/>
    <dgm:cxn modelId="{A63A2BCB-422C-46AF-9CB5-DE1219E501C8}" type="presOf" srcId="{EA9490CF-B859-4141-837A-1D4A6746AA49}" destId="{3E62794C-1607-4733-ADCA-906674A22343}" srcOrd="0" destOrd="0" presId="urn:microsoft.com/office/officeart/2005/8/layout/vList2"/>
    <dgm:cxn modelId="{0E9080C7-14ED-44F5-A4EF-77D3F6E005B7}" type="presParOf" srcId="{7EBC2B5E-0208-4570-99BE-61F14D8CFDE7}" destId="{3B57A0D3-8728-40A5-B79E-F7D5C3A120C7}" srcOrd="1" destOrd="0" presId="urn:microsoft.com/office/officeart/2005/8/layout/vList2"/>
    <dgm:cxn modelId="{C4706181-460F-4467-8A64-5A680B3D43D6}" type="presOf" srcId="{E2F866C8-322C-47A7-B633-703C4112826F}" destId="{3B57A0D3-8728-40A5-B79E-F7D5C3A120C7}" srcOrd="0" destOrd="0" presId="urn:microsoft.com/office/officeart/2005/8/layout/vList2"/>
    <dgm:cxn modelId="{91F16ACC-19E8-4B06-8A70-9BBAE4B58725}" type="presParOf" srcId="{7EBC2B5E-0208-4570-99BE-61F14D8CFDE7}" destId="{16F3467F-589A-42D1-9134-3E95797766A2}" srcOrd="2" destOrd="0" presId="urn:microsoft.com/office/officeart/2005/8/layout/vList2"/>
    <dgm:cxn modelId="{5225FC07-8CE0-4A1A-9A9F-46CFA820E62D}" type="presOf" srcId="{694CA7C6-15F6-4B47-8E24-FE5C56E26217}" destId="{16F3467F-589A-42D1-9134-3E95797766A2}" srcOrd="0" destOrd="0" presId="urn:microsoft.com/office/officeart/2005/8/layout/vList2"/>
    <dgm:cxn modelId="{38247672-343F-43E2-A0A9-6B7CDA93E49C}" type="presParOf" srcId="{7EBC2B5E-0208-4570-99BE-61F14D8CFDE7}" destId="{50C6C0C8-D2B1-4ACB-B170-96A2C2FB0436}" srcOrd="3" destOrd="0" presId="urn:microsoft.com/office/officeart/2005/8/layout/vList2"/>
    <dgm:cxn modelId="{E86B8A4D-24AB-41EF-B56B-B11B77871BD4}" type="presOf" srcId="{5BDF3335-0B07-4A07-85F7-BEF0E4DD57D4}" destId="{50C6C0C8-D2B1-4ACB-B170-96A2C2FB0436}"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35F7FA-1D5F-4B60-8689-4C8381B1CEDC}" type="doc">
      <dgm:prSet loTypeId="urn:microsoft.com/office/officeart/2005/8/layout/vList2" loCatId="list" qsTypeId="urn:microsoft.com/office/officeart/2005/8/quickstyle/simple1" qsCatId="simple" csTypeId="urn:microsoft.com/office/officeart/2005/8/colors/accent1_2" csCatId="accent1" phldr="0"/>
      <dgm:spPr/>
      <dgm:t>
        <a:bodyPr/>
        <a:p>
          <a:endParaRPr lang="zh-CN" altLang="en-US"/>
        </a:p>
      </dgm:t>
    </dgm:pt>
    <dgm:pt modelId="{EA9490CF-B859-4141-837A-1D4A6746AA49}">
      <dgm:prSet phldrT="[文本]" phldr="0" custT="0"/>
      <dgm:spPr/>
      <dgm:t>
        <a:bodyPr vert="horz" wrap="square"/>
        <a:p>
          <a:pPr>
            <a:lnSpc>
              <a:spcPct val="100000"/>
            </a:lnSpc>
            <a:spcBef>
              <a:spcPct val="0"/>
            </a:spcBef>
            <a:spcAft>
              <a:spcPct val="35000"/>
            </a:spcAft>
          </a:pPr>
          <a:r>
            <a:rPr lang="zh-CN" altLang="en-US"/>
            <a:t>①</a:t>
          </a:r>
          <a:r>
            <a:rPr lang="en-US" altLang="zh-CN"/>
            <a:t>l</a:t>
          </a:r>
          <a:r>
            <a:rPr lang="zh-CN" altLang="en-US"/>
            <a:t>ack of spatial locality: the hot vertices are sparsely distributed throughout the memory space of the Property Array.</a:t>
          </a:r>
          <a:r>
            <a:rPr lang="zh-CN" altLang="en-US"/>
            <a:t/>
          </a:r>
          <a:endParaRPr lang="zh-CN" altLang="en-US"/>
        </a:p>
      </dgm:t>
    </dgm:pt>
    <dgm:pt modelId="{182DCE9F-4626-4193-B2B4-0CCF25747DA8}" cxnId="{0441F9C4-84DB-4542-9FF9-A1A94B766150}" type="parTrans">
      <dgm:prSet/>
      <dgm:spPr/>
      <dgm:t>
        <a:bodyPr/>
        <a:p>
          <a:endParaRPr lang="zh-CN" altLang="en-US"/>
        </a:p>
      </dgm:t>
    </dgm:pt>
    <dgm:pt modelId="{20E57596-7E32-460F-85A2-AA181D20A67B}" cxnId="{0441F9C4-84DB-4542-9FF9-A1A94B766150}" type="sibTrans">
      <dgm:prSet/>
      <dgm:spPr/>
      <dgm:t>
        <a:bodyPr/>
        <a:p>
          <a:endParaRPr lang="zh-CN" altLang="en-US"/>
        </a:p>
      </dgm:t>
    </dgm:pt>
    <dgm:pt modelId="{E2F866C8-322C-47A7-B633-703C4112826F}">
      <dgm:prSet phldrT="[文本]" phldr="0" custT="0"/>
      <dgm:spPr/>
      <dgm:t>
        <a:bodyPr vert="horz" wrap="square"/>
        <a:p>
          <a:pPr>
            <a:lnSpc>
              <a:spcPct val="100000"/>
            </a:lnSpc>
            <a:spcBef>
              <a:spcPct val="0"/>
            </a:spcBef>
            <a:spcAft>
              <a:spcPct val="20000"/>
            </a:spcAft>
          </a:pPr>
          <a:r>
            <a:rPr lang="zh-CN" altLang="en-US"/>
            <a:t>热顶点在整个属性数组的内存空间中稀疏分布</a:t>
          </a:r>
          <a:endParaRPr lang="zh-CN" altLang="en-US"/>
        </a:p>
      </dgm:t>
    </dgm:pt>
    <dgm:pt modelId="{9E81CED7-86DC-4713-AF35-B4B8640352B8}" cxnId="{72CDD324-DFF3-46C7-A76F-61AB6C4A0EF0}" type="parTrans">
      <dgm:prSet/>
      <dgm:spPr/>
      <dgm:t>
        <a:bodyPr/>
        <a:p>
          <a:endParaRPr lang="zh-CN" altLang="en-US"/>
        </a:p>
      </dgm:t>
    </dgm:pt>
    <dgm:pt modelId="{B29B00E5-D3BA-4D5C-890D-999070FEB1C1}" cxnId="{72CDD324-DFF3-46C7-A76F-61AB6C4A0EF0}" type="sibTrans">
      <dgm:prSet/>
      <dgm:spPr/>
      <dgm:t>
        <a:bodyPr/>
        <a:p>
          <a:endParaRPr lang="zh-CN" altLang="en-US"/>
        </a:p>
      </dgm:t>
    </dgm:pt>
    <dgm:pt modelId="{694CA7C6-15F6-4B47-8E24-FE5C56E26217}">
      <dgm:prSet phldrT="[文本]" phldr="0" custT="0"/>
      <dgm:spPr/>
      <dgm:t>
        <a:bodyPr vert="horz" wrap="square"/>
        <a:p>
          <a:pPr>
            <a:lnSpc>
              <a:spcPct val="100000"/>
            </a:lnSpc>
            <a:spcBef>
              <a:spcPct val="0"/>
            </a:spcBef>
            <a:spcAft>
              <a:spcPct val="35000"/>
            </a:spcAft>
          </a:pPr>
          <a:r>
            <a:rPr lang="zh-CN" altLang="en-US"/>
            <a:t>②</a:t>
          </a:r>
          <a:r>
            <a:rPr lang="zh-CN" altLang="en-US"/>
            <a:t>Thrashing in the LLC: the access pattern to the Property Array is highly irregular, being heavily dependent on both graph structure and application.</a:t>
          </a:r>
          <a:r>
            <a:rPr lang="zh-CN" altLang="en-US"/>
            <a:t/>
          </a:r>
          <a:endParaRPr lang="zh-CN" altLang="en-US"/>
        </a:p>
      </dgm:t>
    </dgm:pt>
    <dgm:pt modelId="{DD6AD0C1-F31D-45FC-B3EE-30CC8DA6BB12}" cxnId="{12F76BAC-4948-4584-AD64-4E016692F542}" type="parTrans">
      <dgm:prSet/>
      <dgm:spPr/>
      <dgm:t>
        <a:bodyPr/>
        <a:p>
          <a:endParaRPr lang="zh-CN" altLang="en-US"/>
        </a:p>
      </dgm:t>
    </dgm:pt>
    <dgm:pt modelId="{2479F4EA-2543-4E1B-9F8F-C548098DF679}" cxnId="{12F76BAC-4948-4584-AD64-4E016692F542}" type="sibTrans">
      <dgm:prSet/>
      <dgm:spPr/>
      <dgm:t>
        <a:bodyPr/>
        <a:p>
          <a:endParaRPr lang="zh-CN" altLang="en-US"/>
        </a:p>
      </dgm:t>
    </dgm:pt>
    <dgm:pt modelId="{5BDF3335-0B07-4A07-85F7-BEF0E4DD57D4}">
      <dgm:prSet phldrT="[文本]" phldr="0" custT="0"/>
      <dgm:spPr/>
      <dgm:t>
        <a:bodyPr vert="horz" wrap="square"/>
        <a:p>
          <a:pPr>
            <a:lnSpc>
              <a:spcPct val="100000"/>
            </a:lnSpc>
            <a:spcBef>
              <a:spcPct val="0"/>
            </a:spcBef>
            <a:spcAft>
              <a:spcPct val="20000"/>
            </a:spcAft>
          </a:pPr>
          <a:r>
            <a:rPr lang="zh-CN" altLang="en-US"/>
            <a:t>在对属性数组中给定</a:t>
          </a:r>
          <a:r>
            <a:rPr lang="zh-CN" altLang="en-US"/>
            <a:t>的</a:t>
          </a:r>
          <a:r>
            <a:rPr lang="zh-CN" altLang="en-US"/>
            <a:t>一对</a:t>
          </a:r>
          <a:r>
            <a:rPr lang="zh-CN" altLang="en-US"/>
            <a:t>热顶点的访问之间，可以访问许多其他不相关的缓存块，从而导致抖动。</a:t>
          </a:r>
          <a:r>
            <a:rPr lang="zh-CN" altLang="en-US"/>
            <a:t/>
          </a:r>
          <a:endParaRPr lang="zh-CN" altLang="en-US"/>
        </a:p>
      </dgm:t>
    </dgm:pt>
    <dgm:pt modelId="{3D8C5A5F-5449-40E0-9968-B2A24CD48D59}" cxnId="{62C53B30-A89C-4A63-8E9A-B76D264EB752}" type="parTrans">
      <dgm:prSet/>
      <dgm:spPr/>
      <dgm:t>
        <a:bodyPr/>
        <a:p>
          <a:endParaRPr lang="zh-CN" altLang="en-US"/>
        </a:p>
      </dgm:t>
    </dgm:pt>
    <dgm:pt modelId="{C3EB0B90-7374-4F49-877F-E5A518A11115}" cxnId="{62C53B30-A89C-4A63-8E9A-B76D264EB752}" type="sibTrans">
      <dgm:prSet/>
      <dgm:spPr/>
      <dgm:t>
        <a:bodyPr/>
        <a:p>
          <a:endParaRPr lang="zh-CN" altLang="en-US"/>
        </a:p>
      </dgm:t>
    </dgm:pt>
    <dgm:pt modelId="{7EBC2B5E-0208-4570-99BE-61F14D8CFDE7}" type="pres">
      <dgm:prSet presAssocID="{4935F7FA-1D5F-4B60-8689-4C8381B1CEDC}" presName="linear" presStyleCnt="0">
        <dgm:presLayoutVars>
          <dgm:animLvl val="lvl"/>
          <dgm:resizeHandles val="exact"/>
        </dgm:presLayoutVars>
      </dgm:prSet>
      <dgm:spPr/>
    </dgm:pt>
    <dgm:pt modelId="{3E62794C-1607-4733-ADCA-906674A22343}" type="pres">
      <dgm:prSet presAssocID="{EA9490CF-B859-4141-837A-1D4A6746AA49}" presName="parentText" presStyleLbl="node1" presStyleIdx="0" presStyleCnt="2">
        <dgm:presLayoutVars>
          <dgm:chMax val="0"/>
          <dgm:bulletEnabled val="1"/>
        </dgm:presLayoutVars>
      </dgm:prSet>
      <dgm:spPr/>
    </dgm:pt>
    <dgm:pt modelId="{3B57A0D3-8728-40A5-B79E-F7D5C3A120C7}" type="pres">
      <dgm:prSet presAssocID="{EA9490CF-B859-4141-837A-1D4A6746AA49}" presName="childText" presStyleLbl="revTx" presStyleIdx="0" presStyleCnt="2">
        <dgm:presLayoutVars>
          <dgm:bulletEnabled val="1"/>
        </dgm:presLayoutVars>
      </dgm:prSet>
      <dgm:spPr/>
    </dgm:pt>
    <dgm:pt modelId="{16F3467F-589A-42D1-9134-3E95797766A2}" type="pres">
      <dgm:prSet presAssocID="{694CA7C6-15F6-4B47-8E24-FE5C56E26217}" presName="parentText" presStyleLbl="node1" presStyleIdx="1" presStyleCnt="2">
        <dgm:presLayoutVars>
          <dgm:chMax val="0"/>
          <dgm:bulletEnabled val="1"/>
        </dgm:presLayoutVars>
      </dgm:prSet>
      <dgm:spPr/>
    </dgm:pt>
    <dgm:pt modelId="{50C6C0C8-D2B1-4ACB-B170-96A2C2FB0436}" type="pres">
      <dgm:prSet presAssocID="{694CA7C6-15F6-4B47-8E24-FE5C56E26217}" presName="childText" presStyleLbl="revTx" presStyleIdx="1" presStyleCnt="2">
        <dgm:presLayoutVars>
          <dgm:bulletEnabled val="1"/>
        </dgm:presLayoutVars>
      </dgm:prSet>
      <dgm:spPr/>
    </dgm:pt>
  </dgm:ptLst>
  <dgm:cxnLst>
    <dgm:cxn modelId="{0441F9C4-84DB-4542-9FF9-A1A94B766150}" srcId="{4935F7FA-1D5F-4B60-8689-4C8381B1CEDC}" destId="{EA9490CF-B859-4141-837A-1D4A6746AA49}" srcOrd="0" destOrd="0" parTransId="{182DCE9F-4626-4193-B2B4-0CCF25747DA8}" sibTransId="{20E57596-7E32-460F-85A2-AA181D20A67B}"/>
    <dgm:cxn modelId="{72CDD324-DFF3-46C7-A76F-61AB6C4A0EF0}" srcId="{EA9490CF-B859-4141-837A-1D4A6746AA49}" destId="{E2F866C8-322C-47A7-B633-703C4112826F}" srcOrd="0" destOrd="0" parTransId="{9E81CED7-86DC-4713-AF35-B4B8640352B8}" sibTransId="{B29B00E5-D3BA-4D5C-890D-999070FEB1C1}"/>
    <dgm:cxn modelId="{12F76BAC-4948-4584-AD64-4E016692F542}" srcId="{4935F7FA-1D5F-4B60-8689-4C8381B1CEDC}" destId="{694CA7C6-15F6-4B47-8E24-FE5C56E26217}" srcOrd="1" destOrd="0" parTransId="{DD6AD0C1-F31D-45FC-B3EE-30CC8DA6BB12}" sibTransId="{2479F4EA-2543-4E1B-9F8F-C548098DF679}"/>
    <dgm:cxn modelId="{62C53B30-A89C-4A63-8E9A-B76D264EB752}" srcId="{694CA7C6-15F6-4B47-8E24-FE5C56E26217}" destId="{5BDF3335-0B07-4A07-85F7-BEF0E4DD57D4}" srcOrd="0" destOrd="1" parTransId="{3D8C5A5F-5449-40E0-9968-B2A24CD48D59}" sibTransId="{C3EB0B90-7374-4F49-877F-E5A518A11115}"/>
    <dgm:cxn modelId="{E1AC5016-B2BC-468D-93A9-EE0B8F862F00}" type="presOf" srcId="{4935F7FA-1D5F-4B60-8689-4C8381B1CEDC}" destId="{7EBC2B5E-0208-4570-99BE-61F14D8CFDE7}" srcOrd="0" destOrd="0" presId="urn:microsoft.com/office/officeart/2005/8/layout/vList2"/>
    <dgm:cxn modelId="{A69C52DC-F43C-4137-8613-7E520D160CF3}" type="presParOf" srcId="{7EBC2B5E-0208-4570-99BE-61F14D8CFDE7}" destId="{3E62794C-1607-4733-ADCA-906674A22343}" srcOrd="0" destOrd="0" presId="urn:microsoft.com/office/officeart/2005/8/layout/vList2"/>
    <dgm:cxn modelId="{6D6F56EC-9851-4DF0-A53A-677F68696DA9}" type="presOf" srcId="{EA9490CF-B859-4141-837A-1D4A6746AA49}" destId="{3E62794C-1607-4733-ADCA-906674A22343}" srcOrd="0" destOrd="0" presId="urn:microsoft.com/office/officeart/2005/8/layout/vList2"/>
    <dgm:cxn modelId="{4638A408-F13A-471D-A3E6-2321C2799866}" type="presParOf" srcId="{7EBC2B5E-0208-4570-99BE-61F14D8CFDE7}" destId="{3B57A0D3-8728-40A5-B79E-F7D5C3A120C7}" srcOrd="1" destOrd="0" presId="urn:microsoft.com/office/officeart/2005/8/layout/vList2"/>
    <dgm:cxn modelId="{499561C8-BBBD-4A91-82CD-01C26A231FE3}" type="presOf" srcId="{E2F866C8-322C-47A7-B633-703C4112826F}" destId="{3B57A0D3-8728-40A5-B79E-F7D5C3A120C7}" srcOrd="0" destOrd="0" presId="urn:microsoft.com/office/officeart/2005/8/layout/vList2"/>
    <dgm:cxn modelId="{6B0AA38E-568A-4F37-BCB4-A3F8625BC695}" type="presParOf" srcId="{7EBC2B5E-0208-4570-99BE-61F14D8CFDE7}" destId="{16F3467F-589A-42D1-9134-3E95797766A2}" srcOrd="2" destOrd="0" presId="urn:microsoft.com/office/officeart/2005/8/layout/vList2"/>
    <dgm:cxn modelId="{DF8AA3CF-07FF-45A4-A01E-739613D8B205}" type="presOf" srcId="{694CA7C6-15F6-4B47-8E24-FE5C56E26217}" destId="{16F3467F-589A-42D1-9134-3E95797766A2}" srcOrd="0" destOrd="0" presId="urn:microsoft.com/office/officeart/2005/8/layout/vList2"/>
    <dgm:cxn modelId="{0B12B8CD-FB74-474F-B732-64C1EDA5B8AC}" type="presParOf" srcId="{7EBC2B5E-0208-4570-99BE-61F14D8CFDE7}" destId="{50C6C0C8-D2B1-4ACB-B170-96A2C2FB0436}" srcOrd="3" destOrd="0" presId="urn:microsoft.com/office/officeart/2005/8/layout/vList2"/>
    <dgm:cxn modelId="{CEA5ED8C-4A8E-4A6E-8CA3-3809F35DDDE4}" type="presOf" srcId="{5BDF3335-0B07-4A07-85F7-BEF0E4DD57D4}" destId="{50C6C0C8-D2B1-4ACB-B170-96A2C2FB0436}"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6C320EB-5352-40AA-A0A9-C13066E1373C}" type="doc">
      <dgm:prSet loTypeId="list" loCatId="list" qsTypeId="urn:microsoft.com/office/officeart/2005/8/quickstyle/simple1" qsCatId="simple" csTypeId="urn:microsoft.com/office/officeart/2005/8/colors/accent1_2" csCatId="accent1" phldr="0"/>
      <dgm:spPr/>
      <dgm:t>
        <a:bodyPr/>
        <a:p>
          <a:endParaRPr lang="zh-CN" altLang="en-US"/>
        </a:p>
      </dgm:t>
    </dgm:pt>
    <dgm:pt modelId="{773C5012-55F9-436E-B78B-2A38D8AAA0C0}">
      <dgm:prSet phldrT="[文本]" phldr="0" custT="0"/>
      <dgm:spPr/>
      <dgm:t>
        <a:bodyPr vert="horz" wrap="square"/>
        <a:p>
          <a:pPr>
            <a:lnSpc>
              <a:spcPct val="100000"/>
            </a:lnSpc>
            <a:spcBef>
              <a:spcPct val="0"/>
            </a:spcBef>
            <a:spcAft>
              <a:spcPct val="35000"/>
            </a:spcAft>
          </a:pPr>
          <a:r>
            <a:rPr lang="en-US" altLang="zh-CN"/>
            <a:t>fisrt,</a:t>
          </a:r>
          <a:r>
            <a:rPr lang="en-US" altLang="zh-CN"/>
            <a:t>comprehensively analyzing the graph structure(like Gorder) </a:t>
          </a:r>
          <a:r>
            <a:rPr lang="en-US" altLang="zh-CN"/>
            <a:t/>
          </a:r>
          <a:endParaRPr lang="en-US" altLang="zh-CN"/>
        </a:p>
      </dgm:t>
    </dgm:pt>
    <dgm:pt modelId="{E1399106-9BE2-43F4-9430-F473CB36780F}" cxnId="{3DDD209F-BF4D-46C3-9DAB-F63DEEE01A82}" type="parTrans">
      <dgm:prSet/>
      <dgm:spPr/>
      <dgm:t>
        <a:bodyPr/>
        <a:p>
          <a:endParaRPr lang="zh-CN" altLang="en-US"/>
        </a:p>
      </dgm:t>
    </dgm:pt>
    <dgm:pt modelId="{507A6FE3-4D55-4ED6-A973-429D64C5DF28}" cxnId="{3DDD209F-BF4D-46C3-9DAB-F63DEEE01A82}" type="sibTrans">
      <dgm:prSet/>
      <dgm:spPr/>
      <dgm:t>
        <a:bodyPr/>
        <a:p>
          <a:endParaRPr lang="zh-CN" altLang="en-US"/>
        </a:p>
      </dgm:t>
    </dgm:pt>
    <dgm:pt modelId="{CA58FE74-4619-4E47-BA6C-E0CD35AF5AC2}">
      <dgm:prSet phldrT="[文本]" phldr="0" custT="0"/>
      <dgm:spPr/>
      <dgm:t>
        <a:bodyPr vert="horz" wrap="square"/>
        <a:p>
          <a:pPr>
            <a:lnSpc>
              <a:spcPct val="100000"/>
            </a:lnSpc>
            <a:spcBef>
              <a:spcPct val="0"/>
            </a:spcBef>
            <a:spcAft>
              <a:spcPct val="35000"/>
            </a:spcAft>
          </a:pPr>
          <a:r>
            <a:rPr lang="en-US" altLang="zh-CN"/>
            <a:t>second,</a:t>
          </a:r>
          <a:r>
            <a:rPr lang="en-US" altLang="zh-CN"/>
            <a:t>solely based on vertex degree(like HubSort and DBG )</a:t>
          </a:r>
          <a:r>
            <a:rPr lang="en-US" altLang="zh-CN"/>
            <a:t/>
          </a:r>
          <a:endParaRPr lang="en-US" altLang="zh-CN"/>
        </a:p>
      </dgm:t>
    </dgm:pt>
    <dgm:pt modelId="{EBAD4DA7-135F-4F4E-9475-804E7DC205D2}" cxnId="{52B7E4F7-C1DD-4B80-9775-E71CAEA8B852}" type="parTrans">
      <dgm:prSet/>
      <dgm:spPr/>
      <dgm:t>
        <a:bodyPr/>
        <a:p>
          <a:endParaRPr lang="zh-CN" altLang="en-US"/>
        </a:p>
      </dgm:t>
    </dgm:pt>
    <dgm:pt modelId="{5723A07A-E737-45B0-B84E-97FB4DE86580}" cxnId="{52B7E4F7-C1DD-4B80-9775-E71CAEA8B852}" type="sibTrans">
      <dgm:prSet/>
      <dgm:spPr/>
      <dgm:t>
        <a:bodyPr/>
        <a:p>
          <a:endParaRPr lang="zh-CN" altLang="en-US"/>
        </a:p>
      </dgm:t>
    </dgm:pt>
    <dgm:pt modelId="{E5EECCA3-F875-4B71-92CC-9CCDFB7DBFEF}" type="pres">
      <dgm:prSet presAssocID="{26C320EB-5352-40AA-A0A9-C13066E1373C}" presName="linear" presStyleCnt="0">
        <dgm:presLayoutVars>
          <dgm:dir/>
          <dgm:animLvl val="lvl"/>
          <dgm:resizeHandles val="exact"/>
        </dgm:presLayoutVars>
      </dgm:prSet>
      <dgm:spPr/>
    </dgm:pt>
    <dgm:pt modelId="{667CAF5C-37C0-43B7-8B7E-02CCA3754DB9}" type="pres">
      <dgm:prSet presAssocID="{773C5012-55F9-436E-B78B-2A38D8AAA0C0}" presName="parentLin" presStyleCnt="0"/>
      <dgm:spPr/>
    </dgm:pt>
    <dgm:pt modelId="{58B158CB-C1D2-4676-88E6-6B3937A00A96}" type="pres">
      <dgm:prSet presAssocID="{773C5012-55F9-436E-B78B-2A38D8AAA0C0}" presName="parentLeftMargin" presStyleCnt="0"/>
      <dgm:spPr/>
    </dgm:pt>
    <dgm:pt modelId="{D0971512-D8E1-4E4B-89F4-FF2EB164C196}" type="pres">
      <dgm:prSet presAssocID="{773C5012-55F9-436E-B78B-2A38D8AAA0C0}" presName="parentText" presStyleLbl="node1" presStyleIdx="0" presStyleCnt="2">
        <dgm:presLayoutVars>
          <dgm:chMax val="0"/>
          <dgm:bulletEnabled val="1"/>
        </dgm:presLayoutVars>
      </dgm:prSet>
      <dgm:spPr/>
    </dgm:pt>
    <dgm:pt modelId="{05E10EBB-C85A-471E-9935-B48B9C39A12E}" type="pres">
      <dgm:prSet presAssocID="{773C5012-55F9-436E-B78B-2A38D8AAA0C0}" presName="negativeSpace" presStyleCnt="0"/>
      <dgm:spPr/>
    </dgm:pt>
    <dgm:pt modelId="{1F055725-8984-42CB-98CB-8E7728DD5EAB}" type="pres">
      <dgm:prSet presAssocID="{773C5012-55F9-436E-B78B-2A38D8AAA0C0}" presName="childText" presStyleLbl="conFgAcc1" presStyleIdx="0" presStyleCnt="2">
        <dgm:presLayoutVars>
          <dgm:bulletEnabled val="1"/>
        </dgm:presLayoutVars>
      </dgm:prSet>
      <dgm:spPr/>
    </dgm:pt>
    <dgm:pt modelId="{5785404B-F53E-4CF2-A702-90A46E89CED8}" type="pres">
      <dgm:prSet presAssocID="{507A6FE3-4D55-4ED6-A973-429D64C5DF28}" presName="spaceBetweenRectangles" presStyleCnt="0"/>
      <dgm:spPr/>
    </dgm:pt>
    <dgm:pt modelId="{EF963990-07B7-4DBC-8CFE-C86D15B61BB6}" type="pres">
      <dgm:prSet presAssocID="{CA58FE74-4619-4E47-BA6C-E0CD35AF5AC2}" presName="parentLin" presStyleCnt="0"/>
      <dgm:spPr/>
    </dgm:pt>
    <dgm:pt modelId="{AEA4B341-6C57-43B8-BC42-9813D43D1335}" type="pres">
      <dgm:prSet presAssocID="{CA58FE74-4619-4E47-BA6C-E0CD35AF5AC2}" presName="parentLeftMargin" presStyleCnt="0"/>
      <dgm:spPr/>
    </dgm:pt>
    <dgm:pt modelId="{DD07B078-3354-4F1B-9438-E4F95C4B43A6}" type="pres">
      <dgm:prSet presAssocID="{CA58FE74-4619-4E47-BA6C-E0CD35AF5AC2}" presName="parentText" presStyleLbl="node1" presStyleIdx="1" presStyleCnt="2">
        <dgm:presLayoutVars>
          <dgm:chMax val="0"/>
          <dgm:bulletEnabled val="1"/>
        </dgm:presLayoutVars>
      </dgm:prSet>
      <dgm:spPr/>
    </dgm:pt>
    <dgm:pt modelId="{98F9047E-C8BE-4990-B6F7-84F4581E1FEA}" type="pres">
      <dgm:prSet presAssocID="{CA58FE74-4619-4E47-BA6C-E0CD35AF5AC2}" presName="negativeSpace" presStyleCnt="0"/>
      <dgm:spPr/>
    </dgm:pt>
    <dgm:pt modelId="{FB20FF5F-D131-4A8A-AEBC-01A2B84D6655}" type="pres">
      <dgm:prSet presAssocID="{CA58FE74-4619-4E47-BA6C-E0CD35AF5AC2}" presName="childText" presStyleLbl="conFgAcc1" presStyleIdx="1" presStyleCnt="2">
        <dgm:presLayoutVars>
          <dgm:bulletEnabled val="1"/>
        </dgm:presLayoutVars>
      </dgm:prSet>
      <dgm:spPr/>
    </dgm:pt>
  </dgm:ptLst>
  <dgm:cxnLst>
    <dgm:cxn modelId="{3DDD209F-BF4D-46C3-9DAB-F63DEEE01A82}" srcId="{26C320EB-5352-40AA-A0A9-C13066E1373C}" destId="{773C5012-55F9-436E-B78B-2A38D8AAA0C0}" srcOrd="0" destOrd="0" parTransId="{E1399106-9BE2-43F4-9430-F473CB36780F}" sibTransId="{507A6FE3-4D55-4ED6-A973-429D64C5DF28}"/>
    <dgm:cxn modelId="{52B7E4F7-C1DD-4B80-9775-E71CAEA8B852}" srcId="{26C320EB-5352-40AA-A0A9-C13066E1373C}" destId="{CA58FE74-4619-4E47-BA6C-E0CD35AF5AC2}" srcOrd="1" destOrd="0" parTransId="{EBAD4DA7-135F-4F4E-9475-804E7DC205D2}" sibTransId="{5723A07A-E737-45B0-B84E-97FB4DE86580}"/>
    <dgm:cxn modelId="{1052991E-6287-42AF-B843-E692C7F9EEDE}" type="presOf" srcId="{26C320EB-5352-40AA-A0A9-C13066E1373C}" destId="{E5EECCA3-F875-4B71-92CC-9CCDFB7DBFEF}" srcOrd="0" destOrd="0" presId="urn:microsoft.com/office/officeart/2005/8/layout/list1"/>
    <dgm:cxn modelId="{9AFC8429-534E-4C27-A25A-C4108445AC63}" type="presParOf" srcId="{E5EECCA3-F875-4B71-92CC-9CCDFB7DBFEF}" destId="{667CAF5C-37C0-43B7-8B7E-02CCA3754DB9}" srcOrd="0" destOrd="0" presId="urn:microsoft.com/office/officeart/2005/8/layout/list1"/>
    <dgm:cxn modelId="{BC5C455F-FCA3-4B61-BEF1-E4120912778F}" type="presParOf" srcId="{667CAF5C-37C0-43B7-8B7E-02CCA3754DB9}" destId="{58B158CB-C1D2-4676-88E6-6B3937A00A96}" srcOrd="0" destOrd="0" presId="urn:microsoft.com/office/officeart/2005/8/layout/list1"/>
    <dgm:cxn modelId="{B55FF15C-A80B-4B30-A088-C335EEF04B9E}" type="presOf" srcId="{773C5012-55F9-436E-B78B-2A38D8AAA0C0}" destId="{58B158CB-C1D2-4676-88E6-6B3937A00A96}" srcOrd="0" destOrd="0" presId="urn:microsoft.com/office/officeart/2005/8/layout/list1"/>
    <dgm:cxn modelId="{D2CA453D-31CB-4C00-91C9-D03B2F8B1CC1}" type="presParOf" srcId="{667CAF5C-37C0-43B7-8B7E-02CCA3754DB9}" destId="{D0971512-D8E1-4E4B-89F4-FF2EB164C196}" srcOrd="1" destOrd="0" presId="urn:microsoft.com/office/officeart/2005/8/layout/list1"/>
    <dgm:cxn modelId="{A0310AC1-D2F0-4692-96B3-83E91F9B34DA}" type="presOf" srcId="{773C5012-55F9-436E-B78B-2A38D8AAA0C0}" destId="{D0971512-D8E1-4E4B-89F4-FF2EB164C196}" srcOrd="0" destOrd="0" presId="urn:microsoft.com/office/officeart/2005/8/layout/list1"/>
    <dgm:cxn modelId="{750271C2-F9F9-400B-A423-7BA719F704C3}" type="presParOf" srcId="{E5EECCA3-F875-4B71-92CC-9CCDFB7DBFEF}" destId="{05E10EBB-C85A-471E-9935-B48B9C39A12E}" srcOrd="1" destOrd="0" presId="urn:microsoft.com/office/officeart/2005/8/layout/list1"/>
    <dgm:cxn modelId="{0917769B-5361-488E-B7CF-DAEB359C3F3B}" type="presParOf" srcId="{E5EECCA3-F875-4B71-92CC-9CCDFB7DBFEF}" destId="{1F055725-8984-42CB-98CB-8E7728DD5EAB}" srcOrd="2" destOrd="0" presId="urn:microsoft.com/office/officeart/2005/8/layout/list1"/>
    <dgm:cxn modelId="{C4229BD4-A600-4BEB-8971-FBB71C67CB12}" type="presParOf" srcId="{E5EECCA3-F875-4B71-92CC-9CCDFB7DBFEF}" destId="{5785404B-F53E-4CF2-A702-90A46E89CED8}" srcOrd="3" destOrd="0" presId="urn:microsoft.com/office/officeart/2005/8/layout/list1"/>
    <dgm:cxn modelId="{1C0FD863-D211-46E4-9C81-FB3297317E70}" type="presParOf" srcId="{E5EECCA3-F875-4B71-92CC-9CCDFB7DBFEF}" destId="{EF963990-07B7-4DBC-8CFE-C86D15B61BB6}" srcOrd="4" destOrd="0" presId="urn:microsoft.com/office/officeart/2005/8/layout/list1"/>
    <dgm:cxn modelId="{DBE53BD7-E52B-4F63-9269-BD0033A50876}" type="presParOf" srcId="{EF963990-07B7-4DBC-8CFE-C86D15B61BB6}" destId="{AEA4B341-6C57-43B8-BC42-9813D43D1335}" srcOrd="0" destOrd="4" presId="urn:microsoft.com/office/officeart/2005/8/layout/list1"/>
    <dgm:cxn modelId="{3CD1F255-B131-49CB-95F3-91F5F5C4C933}" type="presOf" srcId="{CA58FE74-4619-4E47-BA6C-E0CD35AF5AC2}" destId="{AEA4B341-6C57-43B8-BC42-9813D43D1335}" srcOrd="0" destOrd="0" presId="urn:microsoft.com/office/officeart/2005/8/layout/list1"/>
    <dgm:cxn modelId="{10224C3B-C0E5-4B78-8C76-8230F4557108}" type="presParOf" srcId="{EF963990-07B7-4DBC-8CFE-C86D15B61BB6}" destId="{DD07B078-3354-4F1B-9438-E4F95C4B43A6}" srcOrd="1" destOrd="4" presId="urn:microsoft.com/office/officeart/2005/8/layout/list1"/>
    <dgm:cxn modelId="{A3CF30D0-5903-499C-802E-A99BFC75B36D}" type="presOf" srcId="{CA58FE74-4619-4E47-BA6C-E0CD35AF5AC2}" destId="{DD07B078-3354-4F1B-9438-E4F95C4B43A6}" srcOrd="0" destOrd="0" presId="urn:microsoft.com/office/officeart/2005/8/layout/list1"/>
    <dgm:cxn modelId="{CB14F4DF-9F9C-4E93-84BC-3A02CCE04138}" type="presParOf" srcId="{E5EECCA3-F875-4B71-92CC-9CCDFB7DBFEF}" destId="{98F9047E-C8BE-4990-B6F7-84F4581E1FEA}" srcOrd="5" destOrd="0" presId="urn:microsoft.com/office/officeart/2005/8/layout/list1"/>
    <dgm:cxn modelId="{D029C936-C5DB-4704-826E-F4CBBB37DAE0}" type="presParOf" srcId="{E5EECCA3-F875-4B71-92CC-9CCDFB7DBFEF}" destId="{FB20FF5F-D131-4A8A-AEBC-01A2B84D6655}" srcOrd="6"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4DE87A2-90C2-4954-AE88-68CE368F1B8A}" type="doc">
      <dgm:prSet loTypeId="urn:microsoft.com/office/officeart/2008/layout/PictureStrips" loCatId="list" qsTypeId="urn:microsoft.com/office/officeart/2005/8/quickstyle/simple1" qsCatId="simple" csTypeId="urn:microsoft.com/office/officeart/2005/8/colors/accent1_2" csCatId="accent1" phldr="0"/>
      <dgm:spPr/>
      <dgm:t>
        <a:bodyPr/>
        <a:p>
          <a:endParaRPr lang="zh-CN" altLang="en-US"/>
        </a:p>
      </dgm:t>
    </dgm:pt>
    <dgm:pt modelId="{6940AFFB-D668-4BD8-9129-605B8D2B4116}">
      <dgm:prSet phldrT="[文本]" phldr="0" custT="0"/>
      <dgm:spPr/>
      <dgm:t>
        <a:bodyPr vert="horz" wrap="square"/>
        <a:p>
          <a:pPr>
            <a:lnSpc>
              <a:spcPct val="100000"/>
            </a:lnSpc>
            <a:spcBef>
              <a:spcPct val="0"/>
            </a:spcBef>
            <a:spcAft>
              <a:spcPct val="35000"/>
            </a:spcAft>
          </a:pPr>
          <a:r>
            <a:rPr lang="en-US" altLang="zh-CN"/>
            <a:t>history-agnostic lightweight schemes</a:t>
          </a:r>
          <a:endParaRPr lang="en-US" altLang="zh-CN"/>
        </a:p>
      </dgm:t>
    </dgm:pt>
    <dgm:pt modelId="{FB1DF219-2AB6-4BFD-9134-CA80A9275C31}" cxnId="{2245FAB0-7074-4920-9E61-0D8B7777DFD5}" type="parTrans">
      <dgm:prSet/>
      <dgm:spPr/>
      <dgm:t>
        <a:bodyPr/>
        <a:p>
          <a:endParaRPr lang="zh-CN" altLang="en-US"/>
        </a:p>
      </dgm:t>
    </dgm:pt>
    <dgm:pt modelId="{98E3B33B-07E4-45D9-9332-AD6AF8788B4E}" cxnId="{2245FAB0-7074-4920-9E61-0D8B7777DFD5}" type="sibTrans">
      <dgm:prSet/>
      <dgm:spPr/>
      <dgm:t>
        <a:bodyPr/>
        <a:p>
          <a:endParaRPr lang="zh-CN" altLang="en-US"/>
        </a:p>
      </dgm:t>
    </dgm:pt>
    <dgm:pt modelId="{6B6A3602-7C03-4A08-9FE3-537B6BB5AF43}">
      <dgm:prSet phldrT="[文本]" phldr="0" custT="0"/>
      <dgm:spPr/>
      <dgm:t>
        <a:bodyPr vert="horz" wrap="square"/>
        <a:p>
          <a:pPr>
            <a:lnSpc>
              <a:spcPct val="100000"/>
            </a:lnSpc>
            <a:spcBef>
              <a:spcPct val="0"/>
            </a:spcBef>
            <a:spcAft>
              <a:spcPct val="35000"/>
            </a:spcAft>
          </a:pPr>
          <a:r>
            <a:rPr lang="en-US" altLang="zh-CN"/>
            <a:t>history-based predictive schemes</a:t>
          </a:r>
          <a:endParaRPr lang="en-US" altLang="zh-CN"/>
        </a:p>
      </dgm:t>
    </dgm:pt>
    <dgm:pt modelId="{F61A927E-5680-4362-BB5D-EBD011A68A03}" cxnId="{82ADB3CF-3B6F-474B-B765-A667AD2B6C62}" type="parTrans">
      <dgm:prSet/>
      <dgm:spPr/>
      <dgm:t>
        <a:bodyPr/>
        <a:p>
          <a:endParaRPr lang="zh-CN" altLang="en-US"/>
        </a:p>
      </dgm:t>
    </dgm:pt>
    <dgm:pt modelId="{CB43CC02-BC27-4D40-B443-ED14B7BA599F}" cxnId="{82ADB3CF-3B6F-474B-B765-A667AD2B6C62}" type="sibTrans">
      <dgm:prSet/>
      <dgm:spPr/>
      <dgm:t>
        <a:bodyPr/>
        <a:p>
          <a:endParaRPr lang="zh-CN" altLang="en-US"/>
        </a:p>
      </dgm:t>
    </dgm:pt>
    <dgm:pt modelId="{8D7D926F-7ABD-4470-9428-D99B90401355}">
      <dgm:prSet phldrT="[文本]" phldr="0" custT="0"/>
      <dgm:spPr/>
      <dgm:t>
        <a:bodyPr vert="horz" wrap="square"/>
        <a:p>
          <a:pPr>
            <a:lnSpc>
              <a:spcPct val="100000"/>
            </a:lnSpc>
            <a:spcBef>
              <a:spcPct val="0"/>
            </a:spcBef>
            <a:spcAft>
              <a:spcPct val="35000"/>
            </a:spcAft>
          </a:pPr>
          <a:r>
            <a:rPr lang="en-US" altLang="zh-CN"/>
            <a:t>Pinning-based schemes</a:t>
          </a:r>
          <a:r>
            <a:rPr lang="en-US" altLang="zh-CN"/>
            <a:t/>
          </a:r>
          <a:endParaRPr lang="en-US" altLang="zh-CN"/>
        </a:p>
      </dgm:t>
    </dgm:pt>
    <dgm:pt modelId="{0875CEC4-80CC-41B9-A477-9AB3EECFEB2E}" cxnId="{A0886AFF-262F-4DE3-A1EE-84312BBCDCCA}" type="parTrans">
      <dgm:prSet/>
      <dgm:spPr/>
      <dgm:t>
        <a:bodyPr/>
        <a:p>
          <a:endParaRPr lang="zh-CN" altLang="en-US"/>
        </a:p>
      </dgm:t>
    </dgm:pt>
    <dgm:pt modelId="{231C785A-FE6D-42DD-BDA6-806FBE4CB729}" cxnId="{A0886AFF-262F-4DE3-A1EE-84312BBCDCCA}" type="sibTrans">
      <dgm:prSet/>
      <dgm:spPr/>
      <dgm:t>
        <a:bodyPr/>
        <a:p>
          <a:endParaRPr lang="zh-CN" altLang="en-US"/>
        </a:p>
      </dgm:t>
    </dgm:pt>
    <dgm:pt modelId="{9C927FE2-659C-4ADB-99F5-03AF78EC645E}" type="pres">
      <dgm:prSet presAssocID="{C4DE87A2-90C2-4954-AE88-68CE368F1B8A}" presName="Name0" presStyleCnt="0">
        <dgm:presLayoutVars>
          <dgm:dir/>
          <dgm:resizeHandles val="exact"/>
        </dgm:presLayoutVars>
      </dgm:prSet>
      <dgm:spPr/>
    </dgm:pt>
    <dgm:pt modelId="{AB39BD6E-F2DF-4E47-ACFE-86B619D09363}" type="pres">
      <dgm:prSet presAssocID="{6940AFFB-D668-4BD8-9129-605B8D2B4116}" presName="composite" presStyleCnt="0"/>
      <dgm:spPr/>
    </dgm:pt>
    <dgm:pt modelId="{DFFBD932-985D-4E5B-A0C5-9B8CC977C2DC}" type="pres">
      <dgm:prSet presAssocID="{6940AFFB-D668-4BD8-9129-605B8D2B4116}" presName="rect1" presStyleLbl="trAlignAcc1" presStyleIdx="0" presStyleCnt="3">
        <dgm:presLayoutVars>
          <dgm:bulletEnabled val="1"/>
        </dgm:presLayoutVars>
      </dgm:prSet>
      <dgm:spPr/>
    </dgm:pt>
    <dgm:pt modelId="{28ADC5EC-F0D3-4E8C-B6D5-614114BB7A84}" type="pres">
      <dgm:prSet presAssocID="{6940AFFB-D668-4BD8-9129-605B8D2B4116}" presName="rect2" presStyleLbl="fgImgPlace1" presStyleIdx="0" presStyleCnt="3"/>
      <dgm:spPr/>
    </dgm:pt>
    <dgm:pt modelId="{BA542E14-A70B-4BFF-8D4A-26FE746D4EB8}" type="pres">
      <dgm:prSet presAssocID="{98E3B33B-07E4-45D9-9332-AD6AF8788B4E}" presName="sibTrans" presStyleCnt="0"/>
      <dgm:spPr/>
    </dgm:pt>
    <dgm:pt modelId="{AE896DB7-2222-4F28-A6C2-04AFC8734CCE}" type="pres">
      <dgm:prSet presAssocID="{6B6A3602-7C03-4A08-9FE3-537B6BB5AF43}" presName="composite" presStyleCnt="0"/>
      <dgm:spPr/>
    </dgm:pt>
    <dgm:pt modelId="{7DB282D5-F713-4A85-A4CF-FCCD1C2C3C3D}" type="pres">
      <dgm:prSet presAssocID="{6B6A3602-7C03-4A08-9FE3-537B6BB5AF43}" presName="rect1" presStyleLbl="trAlignAcc1" presStyleIdx="1" presStyleCnt="3">
        <dgm:presLayoutVars>
          <dgm:bulletEnabled val="1"/>
        </dgm:presLayoutVars>
      </dgm:prSet>
      <dgm:spPr/>
    </dgm:pt>
    <dgm:pt modelId="{E540E1E5-3190-4D7A-924E-F3721DD42C80}" type="pres">
      <dgm:prSet presAssocID="{6B6A3602-7C03-4A08-9FE3-537B6BB5AF43}" presName="rect2" presStyleLbl="fgImgPlace1" presStyleIdx="1" presStyleCnt="3"/>
      <dgm:spPr/>
    </dgm:pt>
    <dgm:pt modelId="{2912C659-E08D-401E-8A66-DDB4396530B6}" type="pres">
      <dgm:prSet presAssocID="{CB43CC02-BC27-4D40-B443-ED14B7BA599F}" presName="sibTrans" presStyleCnt="0"/>
      <dgm:spPr/>
    </dgm:pt>
    <dgm:pt modelId="{66530A49-FB05-40F7-AE57-E43CACC0BED1}" type="pres">
      <dgm:prSet presAssocID="{8D7D926F-7ABD-4470-9428-D99B90401355}" presName="composite" presStyleCnt="0"/>
      <dgm:spPr/>
    </dgm:pt>
    <dgm:pt modelId="{DDC636F0-514D-4C8C-930F-9577741FD626}" type="pres">
      <dgm:prSet presAssocID="{8D7D926F-7ABD-4470-9428-D99B90401355}" presName="rect1" presStyleLbl="trAlignAcc1" presStyleIdx="2" presStyleCnt="3">
        <dgm:presLayoutVars>
          <dgm:bulletEnabled val="1"/>
        </dgm:presLayoutVars>
      </dgm:prSet>
      <dgm:spPr/>
    </dgm:pt>
    <dgm:pt modelId="{D49C84B4-3214-4976-9075-25A998075DEC}" type="pres">
      <dgm:prSet presAssocID="{8D7D926F-7ABD-4470-9428-D99B90401355}" presName="rect2" presStyleLbl="fgImgPlace1" presStyleIdx="2" presStyleCnt="3"/>
      <dgm:spPr/>
    </dgm:pt>
  </dgm:ptLst>
  <dgm:cxnLst>
    <dgm:cxn modelId="{2245FAB0-7074-4920-9E61-0D8B7777DFD5}" srcId="{C4DE87A2-90C2-4954-AE88-68CE368F1B8A}" destId="{6940AFFB-D668-4BD8-9129-605B8D2B4116}" srcOrd="0" destOrd="0" parTransId="{FB1DF219-2AB6-4BFD-9134-CA80A9275C31}" sibTransId="{98E3B33B-07E4-45D9-9332-AD6AF8788B4E}"/>
    <dgm:cxn modelId="{82ADB3CF-3B6F-474B-B765-A667AD2B6C62}" srcId="{C4DE87A2-90C2-4954-AE88-68CE368F1B8A}" destId="{6B6A3602-7C03-4A08-9FE3-537B6BB5AF43}" srcOrd="1" destOrd="0" parTransId="{F61A927E-5680-4362-BB5D-EBD011A68A03}" sibTransId="{CB43CC02-BC27-4D40-B443-ED14B7BA599F}"/>
    <dgm:cxn modelId="{A0886AFF-262F-4DE3-A1EE-84312BBCDCCA}" srcId="{C4DE87A2-90C2-4954-AE88-68CE368F1B8A}" destId="{8D7D926F-7ABD-4470-9428-D99B90401355}" srcOrd="2" destOrd="0" parTransId="{0875CEC4-80CC-41B9-A477-9AB3EECFEB2E}" sibTransId="{231C785A-FE6D-42DD-BDA6-806FBE4CB729}"/>
    <dgm:cxn modelId="{ED9A40D4-6D74-46EA-B4A0-49360DE20852}" type="presOf" srcId="{C4DE87A2-90C2-4954-AE88-68CE368F1B8A}" destId="{9C927FE2-659C-4ADB-99F5-03AF78EC645E}" srcOrd="0" destOrd="0" presId="urn:microsoft.com/office/officeart/2008/layout/PictureStrips"/>
    <dgm:cxn modelId="{6B17BDB8-DC7C-4CF2-AB9D-6FBC61C55C8F}" type="presParOf" srcId="{9C927FE2-659C-4ADB-99F5-03AF78EC645E}" destId="{AB39BD6E-F2DF-4E47-ACFE-86B619D09363}" srcOrd="0" destOrd="0" presId="urn:microsoft.com/office/officeart/2008/layout/PictureStrips"/>
    <dgm:cxn modelId="{209F6E49-F62B-49B0-8E42-E880AABB0203}" type="presParOf" srcId="{AB39BD6E-F2DF-4E47-ACFE-86B619D09363}" destId="{DFFBD932-985D-4E5B-A0C5-9B8CC977C2DC}" srcOrd="0" destOrd="0" presId="urn:microsoft.com/office/officeart/2008/layout/PictureStrips"/>
    <dgm:cxn modelId="{82D92723-2F45-4178-BA40-B6967ECF8FE0}" type="presOf" srcId="{6940AFFB-D668-4BD8-9129-605B8D2B4116}" destId="{DFFBD932-985D-4E5B-A0C5-9B8CC977C2DC}" srcOrd="0" destOrd="0" presId="urn:microsoft.com/office/officeart/2008/layout/PictureStrips"/>
    <dgm:cxn modelId="{F9B31358-6F8B-4D6A-ACBE-0463AC1F56F7}" type="presParOf" srcId="{AB39BD6E-F2DF-4E47-ACFE-86B619D09363}" destId="{28ADC5EC-F0D3-4E8C-B6D5-614114BB7A84}" srcOrd="1" destOrd="0" presId="urn:microsoft.com/office/officeart/2008/layout/PictureStrips"/>
    <dgm:cxn modelId="{4C4804E6-33C7-477B-9BF9-B055FEFA28DC}" type="presParOf" srcId="{9C927FE2-659C-4ADB-99F5-03AF78EC645E}" destId="{BA542E14-A70B-4BFF-8D4A-26FE746D4EB8}" srcOrd="1" destOrd="0" presId="urn:microsoft.com/office/officeart/2008/layout/PictureStrips"/>
    <dgm:cxn modelId="{43F42B1D-06AB-47D1-93A5-011F7F026E14}" type="presParOf" srcId="{9C927FE2-659C-4ADB-99F5-03AF78EC645E}" destId="{AE896DB7-2222-4F28-A6C2-04AFC8734CCE}" srcOrd="2" destOrd="0" presId="urn:microsoft.com/office/officeart/2008/layout/PictureStrips"/>
    <dgm:cxn modelId="{FE2DC9E6-5B78-44A0-979C-2F3D235781DC}" type="presParOf" srcId="{AE896DB7-2222-4F28-A6C2-04AFC8734CCE}" destId="{7DB282D5-F713-4A85-A4CF-FCCD1C2C3C3D}" srcOrd="0" destOrd="2" presId="urn:microsoft.com/office/officeart/2008/layout/PictureStrips"/>
    <dgm:cxn modelId="{95316225-2BC8-4FBB-A4D4-C0C2DDAFC1B2}" type="presOf" srcId="{6B6A3602-7C03-4A08-9FE3-537B6BB5AF43}" destId="{7DB282D5-F713-4A85-A4CF-FCCD1C2C3C3D}" srcOrd="0" destOrd="0" presId="urn:microsoft.com/office/officeart/2008/layout/PictureStrips"/>
    <dgm:cxn modelId="{81362C26-CA08-4AFE-B7F7-C676573CCB17}" type="presParOf" srcId="{AE896DB7-2222-4F28-A6C2-04AFC8734CCE}" destId="{E540E1E5-3190-4D7A-924E-F3721DD42C80}" srcOrd="1" destOrd="2" presId="urn:microsoft.com/office/officeart/2008/layout/PictureStrips"/>
    <dgm:cxn modelId="{F05EECDB-A5F2-4E2D-840B-3C86D420538A}" type="presParOf" srcId="{9C927FE2-659C-4ADB-99F5-03AF78EC645E}" destId="{2912C659-E08D-401E-8A66-DDB4396530B6}" srcOrd="3" destOrd="0" presId="urn:microsoft.com/office/officeart/2008/layout/PictureStrips"/>
    <dgm:cxn modelId="{BBF15482-6997-4D35-8E89-B45012A4B781}" type="presParOf" srcId="{9C927FE2-659C-4ADB-99F5-03AF78EC645E}" destId="{66530A49-FB05-40F7-AE57-E43CACC0BED1}" srcOrd="4" destOrd="0" presId="urn:microsoft.com/office/officeart/2008/layout/PictureStrips"/>
    <dgm:cxn modelId="{845C8F67-4457-4588-9C1C-0F51084E6D84}" type="presParOf" srcId="{66530A49-FB05-40F7-AE57-E43CACC0BED1}" destId="{DDC636F0-514D-4C8C-930F-9577741FD626}" srcOrd="0" destOrd="4" presId="urn:microsoft.com/office/officeart/2008/layout/PictureStrips"/>
    <dgm:cxn modelId="{FCD76ECF-8438-4044-9E74-09A6C2D56C7D}" type="presOf" srcId="{8D7D926F-7ABD-4470-9428-D99B90401355}" destId="{DDC636F0-514D-4C8C-930F-9577741FD626}" srcOrd="0" destOrd="0" presId="urn:microsoft.com/office/officeart/2008/layout/PictureStrips"/>
    <dgm:cxn modelId="{75952606-BEA6-498A-9270-894D22020EB0}" type="presParOf" srcId="{66530A49-FB05-40F7-AE57-E43CACC0BED1}" destId="{D49C84B4-3214-4976-9075-25A998075DEC}" srcOrd="1" destOrd="4" presId="urn:microsoft.com/office/officeart/2008/layout/PictureStrip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00EE499-D129-484D-B5C0-D0F3AC30E8B1}" type="doc">
      <dgm:prSet loTypeId="urn:microsoft.com/office/officeart/2005/8/layout/vList3" loCatId="list" qsTypeId="urn:microsoft.com/office/officeart/2005/8/quickstyle/simple1" qsCatId="simple" csTypeId="urn:microsoft.com/office/officeart/2005/8/colors/accent1_2" csCatId="accent1" phldr="0"/>
      <dgm:spPr/>
    </dgm:pt>
    <dgm:pt modelId="{BEB4A0DE-FB16-4C4F-8DEA-03570694B93A}">
      <dgm:prSet phldrT="[文本]" phldr="0" custT="0"/>
      <dgm:spPr/>
      <dgm:t>
        <a:bodyPr vert="horz" wrap="square"/>
        <a:p>
          <a:pPr>
            <a:lnSpc>
              <a:spcPct val="100000"/>
            </a:lnSpc>
            <a:spcBef>
              <a:spcPct val="0"/>
            </a:spcBef>
            <a:spcAft>
              <a:spcPct val="35000"/>
            </a:spcAft>
          </a:pPr>
          <a:r>
            <a:rPr lang="zh-CN" altLang="en-US"/>
            <a:t>由几个可配置寄存器组成，该寄存器软件在应用程序初始化期间用属性数组的边界填充</a:t>
          </a:r>
          <a:r>
            <a:rPr lang="zh-CN" altLang="en-US"/>
            <a:t/>
          </a:r>
          <a:endParaRPr lang="zh-CN" altLang="en-US"/>
        </a:p>
      </dgm:t>
    </dgm:pt>
    <dgm:pt modelId="{A1CD0B47-03FC-4535-A972-2673574CE2F3}" cxnId="{59356E0D-B82D-416A-A797-1CF7CA17DA3B}" type="parTrans">
      <dgm:prSet/>
      <dgm:spPr/>
    </dgm:pt>
    <dgm:pt modelId="{66283CB7-69B8-41D5-A569-950515985F71}" cxnId="{59356E0D-B82D-416A-A797-1CF7CA17DA3B}" type="sibTrans">
      <dgm:prSet/>
      <dgm:spPr/>
    </dgm:pt>
    <dgm:pt modelId="{11A5EA0A-517A-463B-9BA8-5EB54D7D10F8}">
      <dgm:prSet phldrT="[文本]" phldr="0" custT="0"/>
      <dgm:spPr/>
      <dgm:t>
        <a:bodyPr vert="horz" wrap="square"/>
        <a:p>
          <a:pPr>
            <a:lnSpc>
              <a:spcPct val="100000"/>
            </a:lnSpc>
            <a:spcBef>
              <a:spcPct val="0"/>
            </a:spcBef>
            <a:spcAft>
              <a:spcPct val="35000"/>
            </a:spcAft>
          </a:pPr>
          <a:r>
            <a:rPr lang="zh-CN" altLang="en-US"/>
            <a:t>基于预期</a:t>
          </a:r>
          <a:r>
            <a:rPr lang="zh-CN" altLang="en-US"/>
            <a:t>的</a:t>
          </a:r>
          <a:r>
            <a:rPr lang="zh-CN" altLang="en-US"/>
            <a:t>重用逻辑地将属性数组划分为不同的区域，在运行时对缓存请求是否属于这些区域之一进行分类</a:t>
          </a:r>
          <a:r>
            <a:rPr lang="zh-CN" altLang="en-US"/>
            <a:t/>
          </a:r>
          <a:endParaRPr lang="zh-CN" altLang="en-US"/>
        </a:p>
      </dgm:t>
    </dgm:pt>
    <dgm:pt modelId="{E2B15CF1-464F-45CC-BFE4-6F0AA417C19E}" cxnId="{DEB628AA-2BCF-4B60-BD8E-5609FF7CB94E}" type="parTrans">
      <dgm:prSet/>
      <dgm:spPr/>
    </dgm:pt>
    <dgm:pt modelId="{4EA87785-B7B3-4F48-BB13-D91C5DEA8DC1}" cxnId="{DEB628AA-2BCF-4B60-BD8E-5609FF7CB94E}" type="sibTrans">
      <dgm:prSet/>
      <dgm:spPr/>
    </dgm:pt>
    <dgm:pt modelId="{25EF8B53-4C57-43A4-9FE1-40C318A0AD88}">
      <dgm:prSet phldrT="[文本]" phldr="0" custT="0"/>
      <dgm:spPr/>
      <dgm:t>
        <a:bodyPr vert="horz" wrap="square"/>
        <a:p>
          <a:pPr>
            <a:lnSpc>
              <a:spcPct val="100000"/>
            </a:lnSpc>
            <a:spcBef>
              <a:spcPct val="0"/>
            </a:spcBef>
            <a:spcAft>
              <a:spcPct val="35000"/>
            </a:spcAft>
          </a:pPr>
          <a:r>
            <a:rPr lang="zh-CN" altLang="en-US"/>
            <a:t>针对每个区域的</a:t>
          </a:r>
          <a:r>
            <a:rPr lang="zh-CN" altLang="en-US"/>
            <a:t>专门</a:t>
          </a:r>
          <a:r>
            <a:rPr lang="zh-CN" altLang="en-US"/>
            <a:t>缓存策略，以确保</a:t>
          </a:r>
          <a:r>
            <a:rPr lang="zh-CN" altLang="en-US">
              <a:sym typeface="+mn-ea"/>
            </a:rPr>
            <a:t>热顶点免受抖动</a:t>
          </a:r>
          <a:r>
            <a:rPr lang="zh-CN" altLang="en-US">
              <a:sym typeface="+mn-ea"/>
            </a:rPr>
            <a:t>并</a:t>
          </a:r>
          <a:r>
            <a:rPr lang="zh-CN" altLang="en-US"/>
            <a:t>同时</a:t>
          </a:r>
          <a:r>
            <a:rPr lang="zh-CN" altLang="en-US">
              <a:sym typeface="+mn-ea"/>
            </a:rPr>
            <a:t>在缓存其他块时保持灵活性</a:t>
          </a:r>
          <a:r>
            <a:rPr lang="zh-CN" altLang="en-US"/>
            <a:t/>
          </a:r>
          <a:endParaRPr lang="zh-CN" altLang="en-US"/>
        </a:p>
      </dgm:t>
    </dgm:pt>
    <dgm:pt modelId="{62CE1C4C-AE05-4247-9728-BCA5F5CA780A}" cxnId="{73497783-FA43-44AB-AB54-E382A87F77AD}" type="parTrans">
      <dgm:prSet/>
      <dgm:spPr/>
    </dgm:pt>
    <dgm:pt modelId="{F463D266-32E5-414A-9781-DA46FFE60955}" cxnId="{73497783-FA43-44AB-AB54-E382A87F77AD}" type="sibTrans">
      <dgm:prSet/>
      <dgm:spPr/>
    </dgm:pt>
    <dgm:pt modelId="{3A30B1D0-F146-41C6-9373-8CC849B0566C}" type="pres">
      <dgm:prSet presAssocID="{800EE499-D129-484D-B5C0-D0F3AC30E8B1}" presName="linearFlow" presStyleCnt="0">
        <dgm:presLayoutVars>
          <dgm:dir/>
          <dgm:resizeHandles val="exact"/>
        </dgm:presLayoutVars>
      </dgm:prSet>
      <dgm:spPr/>
    </dgm:pt>
    <dgm:pt modelId="{65AAD8D9-A2BB-4BC0-ADC4-32A3E0934999}" type="pres">
      <dgm:prSet presAssocID="{BEB4A0DE-FB16-4C4F-8DEA-03570694B93A}" presName="composite" presStyleCnt="0"/>
      <dgm:spPr/>
    </dgm:pt>
    <dgm:pt modelId="{F8DF891C-0D10-4055-A8A8-3FC34ADEDC5B}" type="pres">
      <dgm:prSet presAssocID="{BEB4A0DE-FB16-4C4F-8DEA-03570694B93A}" presName="imgShp" presStyleLbl="fgImgPlace1" presStyleIdx="0" presStyleCnt="3"/>
      <dgm:spPr/>
    </dgm:pt>
    <dgm:pt modelId="{5D3E6026-A697-4D8F-84B5-C5321A8528B3}" type="pres">
      <dgm:prSet presAssocID="{BEB4A0DE-FB16-4C4F-8DEA-03570694B93A}" presName="txShp" presStyleLbl="node1" presStyleIdx="0" presStyleCnt="3">
        <dgm:presLayoutVars>
          <dgm:bulletEnabled val="1"/>
        </dgm:presLayoutVars>
      </dgm:prSet>
      <dgm:spPr/>
    </dgm:pt>
    <dgm:pt modelId="{01F33C7F-4C3C-42D3-8542-4BC345A10B4C}" type="pres">
      <dgm:prSet presAssocID="{66283CB7-69B8-41D5-A569-950515985F71}" presName="spacing" presStyleCnt="0"/>
      <dgm:spPr/>
    </dgm:pt>
    <dgm:pt modelId="{5373068E-DCEB-4D3C-BFF1-43C34CE727FD}" type="pres">
      <dgm:prSet presAssocID="{11A5EA0A-517A-463B-9BA8-5EB54D7D10F8}" presName="composite" presStyleCnt="0"/>
      <dgm:spPr/>
    </dgm:pt>
    <dgm:pt modelId="{48C23F44-CDC2-4998-B9C4-F737C51D3228}" type="pres">
      <dgm:prSet presAssocID="{11A5EA0A-517A-463B-9BA8-5EB54D7D10F8}" presName="imgShp" presStyleLbl="fgImgPlace1" presStyleIdx="1" presStyleCnt="3"/>
      <dgm:spPr/>
    </dgm:pt>
    <dgm:pt modelId="{DC27DDA6-73A4-45AF-8B52-70E594C6E063}" type="pres">
      <dgm:prSet presAssocID="{11A5EA0A-517A-463B-9BA8-5EB54D7D10F8}" presName="txShp" presStyleLbl="node1" presStyleIdx="1" presStyleCnt="3">
        <dgm:presLayoutVars>
          <dgm:bulletEnabled val="1"/>
        </dgm:presLayoutVars>
      </dgm:prSet>
      <dgm:spPr/>
    </dgm:pt>
    <dgm:pt modelId="{1BD648EC-230D-47E1-A618-F93D265B0703}" type="pres">
      <dgm:prSet presAssocID="{4EA87785-B7B3-4F48-BB13-D91C5DEA8DC1}" presName="spacing" presStyleCnt="0"/>
      <dgm:spPr/>
    </dgm:pt>
    <dgm:pt modelId="{7D4A810A-A6D4-47BA-AF8D-AB4F73C04080}" type="pres">
      <dgm:prSet presAssocID="{25EF8B53-4C57-43A4-9FE1-40C318A0AD88}" presName="composite" presStyleCnt="0"/>
      <dgm:spPr/>
    </dgm:pt>
    <dgm:pt modelId="{69DE5637-6198-4292-ADFF-69DC2A063BC5}" type="pres">
      <dgm:prSet presAssocID="{25EF8B53-4C57-43A4-9FE1-40C318A0AD88}" presName="imgShp" presStyleLbl="fgImgPlace1" presStyleIdx="2" presStyleCnt="3"/>
      <dgm:spPr/>
    </dgm:pt>
    <dgm:pt modelId="{00C34D87-B2DD-493A-BAA2-1A14EA17DEB1}" type="pres">
      <dgm:prSet presAssocID="{25EF8B53-4C57-43A4-9FE1-40C318A0AD88}" presName="txShp" presStyleLbl="node1" presStyleIdx="2" presStyleCnt="3">
        <dgm:presLayoutVars>
          <dgm:bulletEnabled val="1"/>
        </dgm:presLayoutVars>
      </dgm:prSet>
      <dgm:spPr/>
    </dgm:pt>
  </dgm:ptLst>
  <dgm:cxnLst>
    <dgm:cxn modelId="{59356E0D-B82D-416A-A797-1CF7CA17DA3B}" srcId="{800EE499-D129-484D-B5C0-D0F3AC30E8B1}" destId="{BEB4A0DE-FB16-4C4F-8DEA-03570694B93A}" srcOrd="0" destOrd="0" parTransId="{A1CD0B47-03FC-4535-A972-2673574CE2F3}" sibTransId="{66283CB7-69B8-41D5-A569-950515985F71}"/>
    <dgm:cxn modelId="{DEB628AA-2BCF-4B60-BD8E-5609FF7CB94E}" srcId="{800EE499-D129-484D-B5C0-D0F3AC30E8B1}" destId="{11A5EA0A-517A-463B-9BA8-5EB54D7D10F8}" srcOrd="1" destOrd="0" parTransId="{E2B15CF1-464F-45CC-BFE4-6F0AA417C19E}" sibTransId="{4EA87785-B7B3-4F48-BB13-D91C5DEA8DC1}"/>
    <dgm:cxn modelId="{73497783-FA43-44AB-AB54-E382A87F77AD}" srcId="{800EE499-D129-484D-B5C0-D0F3AC30E8B1}" destId="{25EF8B53-4C57-43A4-9FE1-40C318A0AD88}" srcOrd="2" destOrd="0" parTransId="{62CE1C4C-AE05-4247-9728-BCA5F5CA780A}" sibTransId="{F463D266-32E5-414A-9781-DA46FFE60955}"/>
    <dgm:cxn modelId="{8B8E322A-F0C9-42BD-8705-B38C2D6C4C33}" type="presOf" srcId="{800EE499-D129-484D-B5C0-D0F3AC30E8B1}" destId="{3A30B1D0-F146-41C6-9373-8CC849B0566C}" srcOrd="0" destOrd="0" presId="urn:microsoft.com/office/officeart/2005/8/layout/vList3"/>
    <dgm:cxn modelId="{16889E20-F7BC-4720-8A05-CCB5F607D7BC}" type="presParOf" srcId="{3A30B1D0-F146-41C6-9373-8CC849B0566C}" destId="{65AAD8D9-A2BB-4BC0-ADC4-32A3E0934999}" srcOrd="0" destOrd="0" presId="urn:microsoft.com/office/officeart/2005/8/layout/vList3"/>
    <dgm:cxn modelId="{05C6346F-806A-4C9C-A735-9106B8BEE562}" type="presParOf" srcId="{65AAD8D9-A2BB-4BC0-ADC4-32A3E0934999}" destId="{F8DF891C-0D10-4055-A8A8-3FC34ADEDC5B}" srcOrd="0" destOrd="0" presId="urn:microsoft.com/office/officeart/2005/8/layout/vList3"/>
    <dgm:cxn modelId="{4C20FE4A-7703-4461-A2F4-2FC02571E5C0}" type="presParOf" srcId="{65AAD8D9-A2BB-4BC0-ADC4-32A3E0934999}" destId="{5D3E6026-A697-4D8F-84B5-C5321A8528B3}" srcOrd="1" destOrd="0" presId="urn:microsoft.com/office/officeart/2005/8/layout/vList3"/>
    <dgm:cxn modelId="{32FD49FA-9B7D-4B29-BA21-909FD0EC2E65}" type="presOf" srcId="{BEB4A0DE-FB16-4C4F-8DEA-03570694B93A}" destId="{5D3E6026-A697-4D8F-84B5-C5321A8528B3}" srcOrd="0" destOrd="0" presId="urn:microsoft.com/office/officeart/2005/8/layout/vList3"/>
    <dgm:cxn modelId="{8B9FA2A7-B1D5-4E01-95F5-0DDFA80CCEFC}" type="presParOf" srcId="{3A30B1D0-F146-41C6-9373-8CC849B0566C}" destId="{01F33C7F-4C3C-42D3-8542-4BC345A10B4C}" srcOrd="1" destOrd="0" presId="urn:microsoft.com/office/officeart/2005/8/layout/vList3"/>
    <dgm:cxn modelId="{374A1B56-A609-4613-8D04-BE75FBC41659}" type="presOf" srcId="{66283CB7-69B8-41D5-A569-950515985F71}" destId="{01F33C7F-4C3C-42D3-8542-4BC345A10B4C}" srcOrd="0" destOrd="0" presId="urn:microsoft.com/office/officeart/2005/8/layout/vList3"/>
    <dgm:cxn modelId="{4311EC2F-80F1-4067-BCD0-1A68B272AD22}" type="presParOf" srcId="{3A30B1D0-F146-41C6-9373-8CC849B0566C}" destId="{5373068E-DCEB-4D3C-BFF1-43C34CE727FD}" srcOrd="2" destOrd="0" presId="urn:microsoft.com/office/officeart/2005/8/layout/vList3"/>
    <dgm:cxn modelId="{5610DBEF-BBF6-4E48-8237-FE63C6FD8806}" type="presParOf" srcId="{5373068E-DCEB-4D3C-BFF1-43C34CE727FD}" destId="{48C23F44-CDC2-4998-B9C4-F737C51D3228}" srcOrd="0" destOrd="2" presId="urn:microsoft.com/office/officeart/2005/8/layout/vList3"/>
    <dgm:cxn modelId="{957B46CB-6E7F-4ECF-9699-EB5D3EE79112}" type="presParOf" srcId="{5373068E-DCEB-4D3C-BFF1-43C34CE727FD}" destId="{DC27DDA6-73A4-45AF-8B52-70E594C6E063}" srcOrd="1" destOrd="2" presId="urn:microsoft.com/office/officeart/2005/8/layout/vList3"/>
    <dgm:cxn modelId="{6200B80F-E202-4883-81DB-E0D98A118018}" type="presOf" srcId="{11A5EA0A-517A-463B-9BA8-5EB54D7D10F8}" destId="{DC27DDA6-73A4-45AF-8B52-70E594C6E063}" srcOrd="0" destOrd="0" presId="urn:microsoft.com/office/officeart/2005/8/layout/vList3"/>
    <dgm:cxn modelId="{39FB6AD5-F5B6-4B14-9811-20FA5DEF368D}" type="presParOf" srcId="{3A30B1D0-F146-41C6-9373-8CC849B0566C}" destId="{1BD648EC-230D-47E1-A618-F93D265B0703}" srcOrd="3" destOrd="0" presId="urn:microsoft.com/office/officeart/2005/8/layout/vList3"/>
    <dgm:cxn modelId="{4BA0E06B-C94B-4C74-B38F-9A18E3017076}" type="presOf" srcId="{4EA87785-B7B3-4F48-BB13-D91C5DEA8DC1}" destId="{1BD648EC-230D-47E1-A618-F93D265B0703}" srcOrd="0" destOrd="0" presId="urn:microsoft.com/office/officeart/2005/8/layout/vList3"/>
    <dgm:cxn modelId="{981FAB31-0076-4042-9AF7-C532E44F0AAE}" type="presParOf" srcId="{3A30B1D0-F146-41C6-9373-8CC849B0566C}" destId="{7D4A810A-A6D4-47BA-AF8D-AB4F73C04080}" srcOrd="4" destOrd="0" presId="urn:microsoft.com/office/officeart/2005/8/layout/vList3"/>
    <dgm:cxn modelId="{BE7AA87B-7492-408A-8013-264341185A0B}" type="presParOf" srcId="{7D4A810A-A6D4-47BA-AF8D-AB4F73C04080}" destId="{69DE5637-6198-4292-ADFF-69DC2A063BC5}" srcOrd="0" destOrd="4" presId="urn:microsoft.com/office/officeart/2005/8/layout/vList3"/>
    <dgm:cxn modelId="{7E45C0D8-ABB2-4EB7-AFF3-1EE2497F6CAB}" type="presParOf" srcId="{7D4A810A-A6D4-47BA-AF8D-AB4F73C04080}" destId="{00C34D87-B2DD-493A-BAA2-1A14EA17DEB1}" srcOrd="1" destOrd="4" presId="urn:microsoft.com/office/officeart/2005/8/layout/vList3"/>
    <dgm:cxn modelId="{C34A3203-A4C3-41CA-B03F-4FCB1032EAB6}" type="presOf" srcId="{25EF8B53-4C57-43A4-9FE1-40C318A0AD88}" destId="{00C34D87-B2DD-493A-BAA2-1A14EA17DEB1}" srcOrd="0" destOrd="0" presId="urn:microsoft.com/office/officeart/2005/8/layout/v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00EE499-D129-484D-B5C0-D0F3AC30E8B1}" type="doc">
      <dgm:prSet loTypeId="list" loCatId="list" qsTypeId="urn:microsoft.com/office/officeart/2005/8/quickstyle/simple1" qsCatId="simple" csTypeId="urn:microsoft.com/office/officeart/2005/8/colors/accent1_2" csCatId="accent1" phldr="0"/>
      <dgm:spPr/>
    </dgm:pt>
    <dgm:pt modelId="{BEB4A0DE-FB16-4C4F-8DEA-03570694B93A}">
      <dgm:prSet phldrT="[文本]" phldr="0" custT="0"/>
      <dgm:spPr/>
      <dgm:t>
        <a:bodyPr vert="horz" wrap="square"/>
        <a:p>
          <a:pPr>
            <a:lnSpc>
              <a:spcPct val="100000"/>
            </a:lnSpc>
            <a:spcBef>
              <a:spcPct val="0"/>
            </a:spcBef>
            <a:spcAft>
              <a:spcPct val="35000"/>
            </a:spcAft>
          </a:pPr>
          <a:r>
            <a:rPr lang="zh-CN" altLang="en-US"/>
            <a:t>标记为</a:t>
          </a:r>
          <a:r>
            <a:rPr lang="en-US" altLang="zh-CN"/>
            <a:t>High-Reuse</a:t>
          </a:r>
          <a:r>
            <a:rPr lang="zh-CN" altLang="en-US"/>
            <a:t>的访问将插入到MRU位置的缓存中，以保护它们免受抖动；标记为中等重用的访问可能表现出较低的重用，插入LRU位置附近</a:t>
          </a:r>
          <a:r>
            <a:rPr lang="zh-CN" altLang="en-US"/>
            <a:t>；</a:t>
          </a:r>
          <a:r>
            <a:rPr lang="zh-CN" altLang="en-US"/>
            <a:t>最后，在LRU位置插入标记为低重用的访问，由图形数据集的其余部分组成，包括包含冷顶点的属性数组的大部分。</a:t>
          </a:r>
          <a:r>
            <a:rPr lang="zh-CN" altLang="en-US"/>
            <a:t/>
          </a:r>
          <a:endParaRPr lang="zh-CN" altLang="en-US"/>
        </a:p>
      </dgm:t>
    </dgm:pt>
    <dgm:pt modelId="{A1CD0B47-03FC-4535-A972-2673574CE2F3}" cxnId="{D0011D3B-B95E-4E14-9177-073CA5BD511B}" type="parTrans">
      <dgm:prSet/>
      <dgm:spPr/>
    </dgm:pt>
    <dgm:pt modelId="{66283CB7-69B8-41D5-A569-950515985F71}" cxnId="{D0011D3B-B95E-4E14-9177-073CA5BD511B}" type="sibTrans">
      <dgm:prSet/>
      <dgm:spPr/>
    </dgm:pt>
    <dgm:pt modelId="{11A5EA0A-517A-463B-9BA8-5EB54D7D10F8}">
      <dgm:prSet phldrT="[文本]" phldr="0" custT="0"/>
      <dgm:spPr/>
      <dgm:t>
        <a:bodyPr vert="horz" wrap="square"/>
        <a:p>
          <a:pPr>
            <a:lnSpc>
              <a:spcPct val="100000"/>
            </a:lnSpc>
            <a:spcBef>
              <a:spcPct val="0"/>
            </a:spcBef>
            <a:spcAft>
              <a:spcPct val="35000"/>
            </a:spcAft>
          </a:pPr>
          <a:r>
            <a:rPr lang="zh-CN" altLang="en-US"/>
            <a:t>与High-Reuse LLC访问相关的缓存块在命中时会立即提升到MRU位置，以保护它们免受抖动。</a:t>
          </a:r>
          <a:endParaRPr lang="zh-CN" altLang="en-US"/>
        </a:p>
        <a:p>
          <a:pPr>
            <a:lnSpc>
              <a:spcPct val="100000"/>
            </a:lnSpc>
            <a:spcBef>
              <a:spcPct val="0"/>
            </a:spcBef>
            <a:spcAft>
              <a:spcPct val="35000"/>
            </a:spcAft>
          </a:pPr>
          <a:r>
            <a:rPr lang="zh-CN" altLang="en-US"/>
            <a:t>与Moderate-Reuse or Low-Reuse LLC访问相关的缓存块通过每一次命中逐渐将它们提升到MRU 位置。</a:t>
          </a:r>
          <a:r>
            <a:rPr lang="zh-CN" altLang="en-US"/>
            <a:t/>
          </a:r>
          <a:endParaRPr lang="zh-CN" altLang="en-US"/>
        </a:p>
      </dgm:t>
    </dgm:pt>
    <dgm:pt modelId="{E2B15CF1-464F-45CC-BFE4-6F0AA417C19E}" cxnId="{6DBD57A6-1C80-4467-BE00-BDEACE105169}" type="parTrans">
      <dgm:prSet/>
      <dgm:spPr/>
    </dgm:pt>
    <dgm:pt modelId="{4EA87785-B7B3-4F48-BB13-D91C5DEA8DC1}" cxnId="{6DBD57A6-1C80-4467-BE00-BDEACE105169}" type="sibTrans">
      <dgm:prSet/>
      <dgm:spPr/>
    </dgm:pt>
    <dgm:pt modelId="{25EF8B53-4C57-43A4-9FE1-40C318A0AD88}">
      <dgm:prSet phldrT="[文本]" phldr="0" custT="0"/>
      <dgm:spPr/>
      <dgm:t>
        <a:bodyPr vert="horz" wrap="square"/>
        <a:p>
          <a:pPr>
            <a:lnSpc>
              <a:spcPct val="100000"/>
            </a:lnSpc>
            <a:spcBef>
              <a:spcPct val="0"/>
            </a:spcBef>
            <a:spcAft>
              <a:spcPct val="35000"/>
            </a:spcAft>
          </a:pPr>
          <a:r>
            <a:rPr lang="zh-CN" altLang="en-US"/>
            <a:t>通过不对候选者进行优先级排序，确保分类为高重用但不引用长时间的块可以产生缓存空间到其他确实表现出重用的块。</a:t>
          </a:r>
          <a:r>
            <a:rPr lang="zh-CN" altLang="en-US"/>
            <a:t/>
          </a:r>
          <a:endParaRPr lang="zh-CN" altLang="en-US"/>
        </a:p>
      </dgm:t>
    </dgm:pt>
    <dgm:pt modelId="{62CE1C4C-AE05-4247-9728-BCA5F5CA780A}" cxnId="{8FDA1577-CEA2-4F24-942F-976DDE965539}" type="parTrans">
      <dgm:prSet/>
      <dgm:spPr/>
    </dgm:pt>
    <dgm:pt modelId="{F463D266-32E5-414A-9781-DA46FFE60955}" cxnId="{8FDA1577-CEA2-4F24-942F-976DDE965539}" type="sibTrans">
      <dgm:prSet/>
      <dgm:spPr/>
    </dgm:pt>
    <dgm:pt modelId="{3A30B1D0-F146-41C6-9373-8CC849B0566C}" type="pres">
      <dgm:prSet presAssocID="{800EE499-D129-484D-B5C0-D0F3AC30E8B1}" presName="linearFlow" presStyleCnt="0">
        <dgm:presLayoutVars>
          <dgm:dir/>
          <dgm:resizeHandles val="exact"/>
        </dgm:presLayoutVars>
      </dgm:prSet>
      <dgm:spPr/>
    </dgm:pt>
    <dgm:pt modelId="{65AAD8D9-A2BB-4BC0-ADC4-32A3E0934999}" type="pres">
      <dgm:prSet presAssocID="{BEB4A0DE-FB16-4C4F-8DEA-03570694B93A}" presName="composite" presStyleCnt="0"/>
      <dgm:spPr/>
    </dgm:pt>
    <dgm:pt modelId="{F8DF891C-0D10-4055-A8A8-3FC34ADEDC5B}" type="pres">
      <dgm:prSet presAssocID="{BEB4A0DE-FB16-4C4F-8DEA-03570694B93A}" presName="imgShp" presStyleLbl="fgImgPlace1" presStyleIdx="0" presStyleCnt="3"/>
      <dgm:spPr/>
    </dgm:pt>
    <dgm:pt modelId="{5D3E6026-A697-4D8F-84B5-C5321A8528B3}" type="pres">
      <dgm:prSet presAssocID="{BEB4A0DE-FB16-4C4F-8DEA-03570694B93A}" presName="txShp" presStyleLbl="node1" presStyleIdx="0" presStyleCnt="3">
        <dgm:presLayoutVars>
          <dgm:bulletEnabled val="1"/>
        </dgm:presLayoutVars>
      </dgm:prSet>
      <dgm:spPr/>
    </dgm:pt>
    <dgm:pt modelId="{01F33C7F-4C3C-42D3-8542-4BC345A10B4C}" type="pres">
      <dgm:prSet presAssocID="{66283CB7-69B8-41D5-A569-950515985F71}" presName="spacing" presStyleCnt="0"/>
      <dgm:spPr/>
    </dgm:pt>
    <dgm:pt modelId="{5373068E-DCEB-4D3C-BFF1-43C34CE727FD}" type="pres">
      <dgm:prSet presAssocID="{11A5EA0A-517A-463B-9BA8-5EB54D7D10F8}" presName="composite" presStyleCnt="0"/>
      <dgm:spPr/>
    </dgm:pt>
    <dgm:pt modelId="{48C23F44-CDC2-4998-B9C4-F737C51D3228}" type="pres">
      <dgm:prSet presAssocID="{11A5EA0A-517A-463B-9BA8-5EB54D7D10F8}" presName="imgShp" presStyleLbl="fgImgPlace1" presStyleIdx="1" presStyleCnt="3"/>
      <dgm:spPr/>
    </dgm:pt>
    <dgm:pt modelId="{DC27DDA6-73A4-45AF-8B52-70E594C6E063}" type="pres">
      <dgm:prSet presAssocID="{11A5EA0A-517A-463B-9BA8-5EB54D7D10F8}" presName="txShp" presStyleLbl="node1" presStyleIdx="1" presStyleCnt="3">
        <dgm:presLayoutVars>
          <dgm:bulletEnabled val="1"/>
        </dgm:presLayoutVars>
      </dgm:prSet>
      <dgm:spPr/>
    </dgm:pt>
    <dgm:pt modelId="{1BD648EC-230D-47E1-A618-F93D265B0703}" type="pres">
      <dgm:prSet presAssocID="{4EA87785-B7B3-4F48-BB13-D91C5DEA8DC1}" presName="spacing" presStyleCnt="0"/>
      <dgm:spPr/>
    </dgm:pt>
    <dgm:pt modelId="{7D4A810A-A6D4-47BA-AF8D-AB4F73C04080}" type="pres">
      <dgm:prSet presAssocID="{25EF8B53-4C57-43A4-9FE1-40C318A0AD88}" presName="composite" presStyleCnt="0"/>
      <dgm:spPr/>
    </dgm:pt>
    <dgm:pt modelId="{69DE5637-6198-4292-ADFF-69DC2A063BC5}" type="pres">
      <dgm:prSet presAssocID="{25EF8B53-4C57-43A4-9FE1-40C318A0AD88}" presName="imgShp" presStyleLbl="fgImgPlace1" presStyleIdx="2" presStyleCnt="3"/>
      <dgm:spPr/>
    </dgm:pt>
    <dgm:pt modelId="{00C34D87-B2DD-493A-BAA2-1A14EA17DEB1}" type="pres">
      <dgm:prSet presAssocID="{25EF8B53-4C57-43A4-9FE1-40C318A0AD88}" presName="txShp" presStyleLbl="node1" presStyleIdx="2" presStyleCnt="3">
        <dgm:presLayoutVars>
          <dgm:bulletEnabled val="1"/>
        </dgm:presLayoutVars>
      </dgm:prSet>
      <dgm:spPr/>
    </dgm:pt>
  </dgm:ptLst>
  <dgm:cxnLst>
    <dgm:cxn modelId="{D0011D3B-B95E-4E14-9177-073CA5BD511B}" srcId="{800EE499-D129-484D-B5C0-D0F3AC30E8B1}" destId="{BEB4A0DE-FB16-4C4F-8DEA-03570694B93A}" srcOrd="0" destOrd="0" parTransId="{A1CD0B47-03FC-4535-A972-2673574CE2F3}" sibTransId="{66283CB7-69B8-41D5-A569-950515985F71}"/>
    <dgm:cxn modelId="{6DBD57A6-1C80-4467-BE00-BDEACE105169}" srcId="{800EE499-D129-484D-B5C0-D0F3AC30E8B1}" destId="{11A5EA0A-517A-463B-9BA8-5EB54D7D10F8}" srcOrd="1" destOrd="0" parTransId="{E2B15CF1-464F-45CC-BFE4-6F0AA417C19E}" sibTransId="{4EA87785-B7B3-4F48-BB13-D91C5DEA8DC1}"/>
    <dgm:cxn modelId="{8FDA1577-CEA2-4F24-942F-976DDE965539}" srcId="{800EE499-D129-484D-B5C0-D0F3AC30E8B1}" destId="{25EF8B53-4C57-43A4-9FE1-40C318A0AD88}" srcOrd="2" destOrd="0" parTransId="{62CE1C4C-AE05-4247-9728-BCA5F5CA780A}" sibTransId="{F463D266-32E5-414A-9781-DA46FFE60955}"/>
    <dgm:cxn modelId="{1BA7C8F4-8158-43A4-8F5E-0F9AF9C7A5D7}" type="presOf" srcId="{800EE499-D129-484D-B5C0-D0F3AC30E8B1}" destId="{3A30B1D0-F146-41C6-9373-8CC849B0566C}" srcOrd="0" destOrd="0" presId="urn:microsoft.com/office/officeart/2005/8/layout/vList3"/>
    <dgm:cxn modelId="{1DE49506-1444-44EF-8774-188CF85C9C14}" type="presParOf" srcId="{3A30B1D0-F146-41C6-9373-8CC849B0566C}" destId="{65AAD8D9-A2BB-4BC0-ADC4-32A3E0934999}" srcOrd="0" destOrd="0" presId="urn:microsoft.com/office/officeart/2005/8/layout/vList3"/>
    <dgm:cxn modelId="{681E1243-63EA-47FC-AAA1-066F758CCD89}" type="presParOf" srcId="{65AAD8D9-A2BB-4BC0-ADC4-32A3E0934999}" destId="{F8DF891C-0D10-4055-A8A8-3FC34ADEDC5B}" srcOrd="0" destOrd="0" presId="urn:microsoft.com/office/officeart/2005/8/layout/vList3"/>
    <dgm:cxn modelId="{0825EE90-0C1E-430E-AD12-06EB8B3EFBDE}" type="presParOf" srcId="{65AAD8D9-A2BB-4BC0-ADC4-32A3E0934999}" destId="{5D3E6026-A697-4D8F-84B5-C5321A8528B3}" srcOrd="1" destOrd="0" presId="urn:microsoft.com/office/officeart/2005/8/layout/vList3"/>
    <dgm:cxn modelId="{97B0A7AE-7A7C-409B-8B4D-84CC2E222125}" type="presOf" srcId="{BEB4A0DE-FB16-4C4F-8DEA-03570694B93A}" destId="{5D3E6026-A697-4D8F-84B5-C5321A8528B3}" srcOrd="0" destOrd="0" presId="urn:microsoft.com/office/officeart/2005/8/layout/vList3"/>
    <dgm:cxn modelId="{1740D525-1F0B-4595-B912-E47981A1AD9A}" type="presParOf" srcId="{3A30B1D0-F146-41C6-9373-8CC849B0566C}" destId="{01F33C7F-4C3C-42D3-8542-4BC345A10B4C}" srcOrd="1" destOrd="0" presId="urn:microsoft.com/office/officeart/2005/8/layout/vList3"/>
    <dgm:cxn modelId="{BC8F4046-1430-487D-BDFA-0999A6A8EF75}" type="presOf" srcId="{66283CB7-69B8-41D5-A569-950515985F71}" destId="{01F33C7F-4C3C-42D3-8542-4BC345A10B4C}" srcOrd="0" destOrd="0" presId="urn:microsoft.com/office/officeart/2005/8/layout/vList3"/>
    <dgm:cxn modelId="{6A86D3A2-1260-495F-B4DA-7566907AD12A}" type="presParOf" srcId="{3A30B1D0-F146-41C6-9373-8CC849B0566C}" destId="{5373068E-DCEB-4D3C-BFF1-43C34CE727FD}" srcOrd="2" destOrd="0" presId="urn:microsoft.com/office/officeart/2005/8/layout/vList3"/>
    <dgm:cxn modelId="{23EA12C9-FE6B-421F-B7C8-2630E882C8B7}" type="presParOf" srcId="{5373068E-DCEB-4D3C-BFF1-43C34CE727FD}" destId="{48C23F44-CDC2-4998-B9C4-F737C51D3228}" srcOrd="0" destOrd="2" presId="urn:microsoft.com/office/officeart/2005/8/layout/vList3"/>
    <dgm:cxn modelId="{5C5AF541-0251-4F45-A4DD-9541C6C2C459}" type="presParOf" srcId="{5373068E-DCEB-4D3C-BFF1-43C34CE727FD}" destId="{DC27DDA6-73A4-45AF-8B52-70E594C6E063}" srcOrd="1" destOrd="2" presId="urn:microsoft.com/office/officeart/2005/8/layout/vList3"/>
    <dgm:cxn modelId="{9C6E9F28-2BD9-4132-84F9-51F8FD734D07}" type="presOf" srcId="{11A5EA0A-517A-463B-9BA8-5EB54D7D10F8}" destId="{DC27DDA6-73A4-45AF-8B52-70E594C6E063}" srcOrd="0" destOrd="0" presId="urn:microsoft.com/office/officeart/2005/8/layout/vList3"/>
    <dgm:cxn modelId="{2AAF92F7-6699-45D8-A066-641B95A3B211}" type="presParOf" srcId="{3A30B1D0-F146-41C6-9373-8CC849B0566C}" destId="{1BD648EC-230D-47E1-A618-F93D265B0703}" srcOrd="3" destOrd="0" presId="urn:microsoft.com/office/officeart/2005/8/layout/vList3"/>
    <dgm:cxn modelId="{597DFA3E-336C-4079-96DA-18DBA813B3B5}" type="presOf" srcId="{4EA87785-B7B3-4F48-BB13-D91C5DEA8DC1}" destId="{1BD648EC-230D-47E1-A618-F93D265B0703}" srcOrd="0" destOrd="0" presId="urn:microsoft.com/office/officeart/2005/8/layout/vList3"/>
    <dgm:cxn modelId="{E0C2720F-3A8C-42C5-9B29-1B293407269B}" type="presParOf" srcId="{3A30B1D0-F146-41C6-9373-8CC849B0566C}" destId="{7D4A810A-A6D4-47BA-AF8D-AB4F73C04080}" srcOrd="4" destOrd="0" presId="urn:microsoft.com/office/officeart/2005/8/layout/vList3"/>
    <dgm:cxn modelId="{97190830-54D2-461B-8A38-0CA9FA8F1818}" type="presParOf" srcId="{7D4A810A-A6D4-47BA-AF8D-AB4F73C04080}" destId="{69DE5637-6198-4292-ADFF-69DC2A063BC5}" srcOrd="0" destOrd="4" presId="urn:microsoft.com/office/officeart/2005/8/layout/vList3"/>
    <dgm:cxn modelId="{9045DF65-C4E9-4BD8-97EF-C8CF7189EC76}" type="presParOf" srcId="{7D4A810A-A6D4-47BA-AF8D-AB4F73C04080}" destId="{00C34D87-B2DD-493A-BAA2-1A14EA17DEB1}" srcOrd="1" destOrd="4" presId="urn:microsoft.com/office/officeart/2005/8/layout/vList3"/>
    <dgm:cxn modelId="{09260246-BF17-468C-B01F-36986BB22F1D}" type="presOf" srcId="{25EF8B53-4C57-43A4-9FE1-40C318A0AD88}" destId="{00C34D87-B2DD-493A-BAA2-1A14EA17DEB1}" srcOrd="0" destOrd="0" presId="urn:microsoft.com/office/officeart/2005/8/layout/v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848600" cy="3811270"/>
        <a:chOff x="0" y="0"/>
        <a:chExt cx="7848600" cy="3811270"/>
      </a:xfrm>
    </dsp:grpSpPr>
    <dsp:sp modelId="{8EA24BC0-0B8D-42E9-A25F-7CA5AD90CCA1}">
      <dsp:nvSpPr>
        <dsp:cNvPr id="3" name="矩形 2"/>
        <dsp:cNvSpPr/>
      </dsp:nvSpPr>
      <dsp:spPr bwMode="white">
        <a:xfrm>
          <a:off x="-24" y="311376"/>
          <a:ext cx="2452710" cy="1471626"/>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10489" tIns="110489" rIns="110489" bIns="110489"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en-US" altLang="zh-CN"/>
            <a:t>Background</a:t>
          </a:r>
          <a:endParaRPr lang="en-US" altLang="zh-CN"/>
        </a:p>
      </dsp:txBody>
      <dsp:txXfrm>
        <a:off x="-24" y="311376"/>
        <a:ext cx="2452710" cy="1471626"/>
      </dsp:txXfrm>
    </dsp:sp>
    <dsp:sp modelId="{A3974D1E-D32E-47DA-BFE3-BD66226FC69C}">
      <dsp:nvSpPr>
        <dsp:cNvPr id="4" name="矩形 3"/>
        <dsp:cNvSpPr/>
      </dsp:nvSpPr>
      <dsp:spPr bwMode="white">
        <a:xfrm>
          <a:off x="2697957" y="311376"/>
          <a:ext cx="2452710" cy="1471626"/>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10489" tIns="110489" rIns="110489" bIns="110489"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en-US" altLang="zh-CN"/>
            <a:t>Challenges</a:t>
          </a:r>
          <a:endParaRPr lang="en-US" altLang="zh-CN"/>
        </a:p>
      </dsp:txBody>
      <dsp:txXfrm>
        <a:off x="2697957" y="311376"/>
        <a:ext cx="2452710" cy="1471626"/>
      </dsp:txXfrm>
    </dsp:sp>
    <dsp:sp modelId="{D62CCB3D-C0B5-4702-B0E7-2BCC3AC6BED6}">
      <dsp:nvSpPr>
        <dsp:cNvPr id="5" name="矩形 4"/>
        <dsp:cNvSpPr/>
      </dsp:nvSpPr>
      <dsp:spPr bwMode="white">
        <a:xfrm>
          <a:off x="5395938" y="311376"/>
          <a:ext cx="2452710" cy="1471626"/>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10489" tIns="110489" rIns="110489" bIns="110489"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en-US" altLang="zh-CN"/>
            <a:t>Basic </a:t>
          </a:r>
          <a:r>
            <a:rPr lang="en-US" altLang="zh-CN"/>
            <a:t>knowledge</a:t>
          </a:r>
          <a:endParaRPr lang="en-US" altLang="zh-CN"/>
        </a:p>
      </dsp:txBody>
      <dsp:txXfrm>
        <a:off x="5395938" y="311376"/>
        <a:ext cx="2452710" cy="1471626"/>
      </dsp:txXfrm>
    </dsp:sp>
    <dsp:sp modelId="{65DCAB72-4323-4909-83B5-EA97756B63D0}">
      <dsp:nvSpPr>
        <dsp:cNvPr id="6" name="矩形 5"/>
        <dsp:cNvSpPr/>
      </dsp:nvSpPr>
      <dsp:spPr bwMode="white">
        <a:xfrm>
          <a:off x="1348962" y="2028268"/>
          <a:ext cx="2452710" cy="1471626"/>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10489" tIns="110489" rIns="110489" bIns="110489"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en-US" altLang="zh-CN"/>
            <a:t>the prior work</a:t>
          </a:r>
          <a:endParaRPr lang="en-US" altLang="zh-CN"/>
        </a:p>
      </dsp:txBody>
      <dsp:txXfrm>
        <a:off x="1348962" y="2028268"/>
        <a:ext cx="2452710" cy="1471626"/>
      </dsp:txXfrm>
    </dsp:sp>
    <dsp:sp modelId="{52FDF2A5-21FC-4943-A856-33657F608538}">
      <dsp:nvSpPr>
        <dsp:cNvPr id="7" name="矩形 6"/>
        <dsp:cNvSpPr/>
      </dsp:nvSpPr>
      <dsp:spPr bwMode="white">
        <a:xfrm>
          <a:off x="4046943" y="2028268"/>
          <a:ext cx="2452710" cy="1471626"/>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10489" tIns="110489" rIns="110489" bIns="110489"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en-US" altLang="zh-CN"/>
            <a:t>the innovation of GRASP</a:t>
          </a:r>
          <a:endParaRPr lang="en-US" altLang="zh-CN"/>
        </a:p>
      </dsp:txBody>
      <dsp:txXfrm>
        <a:off x="4046943" y="2028268"/>
        <a:ext cx="2452710" cy="1471626"/>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9432290" cy="5203190"/>
        <a:chOff x="0" y="0"/>
        <a:chExt cx="9432290" cy="5203190"/>
      </a:xfrm>
    </dsp:grpSpPr>
    <dsp:sp modelId="{3E62794C-1607-4733-ADCA-906674A22343}">
      <dsp:nvSpPr>
        <dsp:cNvPr id="3" name="圆角矩形 2"/>
        <dsp:cNvSpPr/>
      </dsp:nvSpPr>
      <dsp:spPr bwMode="white">
        <a:xfrm>
          <a:off x="0" y="8255"/>
          <a:ext cx="9432290" cy="1929765"/>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95250" tIns="95250" rIns="95250" bIns="95250" anchor="ctr"/>
        <a:lstStyle>
          <a:lvl1pPr algn="l">
            <a:defRPr sz="25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0">
            <a:lnSpc>
              <a:spcPct val="100000"/>
            </a:lnSpc>
            <a:spcBef>
              <a:spcPct val="0"/>
            </a:spcBef>
            <a:spcAft>
              <a:spcPct val="35000"/>
            </a:spcAft>
          </a:pPr>
          <a:r>
            <a:rPr lang="zh-CN" altLang="en-US"/>
            <a:t>①</a:t>
          </a:r>
          <a:r>
            <a:rPr lang="zh-CN" altLang="en-US"/>
            <a:t>graph-analytic applications are notorious for exhibiting irregular access patterns that cause severecache thrashing when processing large graphs. Accesses to a large number of cold vertices are responsible for thrashing, often forcing hot vertices out of the cache.</a:t>
          </a:r>
          <a:endParaRPr lang="zh-CN" altLang="en-US"/>
        </a:p>
      </dsp:txBody>
      <dsp:txXfrm>
        <a:off x="0" y="8255"/>
        <a:ext cx="9432290" cy="1929765"/>
      </dsp:txXfrm>
    </dsp:sp>
    <dsp:sp modelId="{3B57A0D3-8728-40A5-B79E-F7D5C3A120C7}">
      <dsp:nvSpPr>
        <dsp:cNvPr id="4" name="矩形 3"/>
        <dsp:cNvSpPr/>
      </dsp:nvSpPr>
      <dsp:spPr bwMode="white">
        <a:xfrm>
          <a:off x="0" y="1938020"/>
          <a:ext cx="9432290" cy="663575"/>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299475" tIns="31750" rIns="177800" bIns="31750" anchor="t"/>
        <a:lstStyle>
          <a:lvl1pPr algn="l">
            <a:defRPr sz="25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1">
            <a:lnSpc>
              <a:spcPct val="100000"/>
            </a:lnSpc>
            <a:spcBef>
              <a:spcPct val="0"/>
            </a:spcBef>
            <a:spcAft>
              <a:spcPct val="20000"/>
            </a:spcAft>
            <a:buChar char="•"/>
          </a:pPr>
          <a:r>
            <a:rPr lang="zh-CN" altLang="en-US">
              <a:solidFill>
                <a:schemeClr val="tx1"/>
              </a:solidFill>
            </a:rPr>
            <a:t>处理</a:t>
          </a:r>
          <a:r>
            <a:rPr lang="zh-CN" altLang="en-US">
              <a:solidFill>
                <a:schemeClr val="tx1"/>
              </a:solidFill>
            </a:rPr>
            <a:t>大型</a:t>
          </a:r>
          <a:r>
            <a:rPr lang="zh-CN" altLang="en-US">
              <a:solidFill>
                <a:schemeClr val="tx1"/>
              </a:solidFill>
            </a:rPr>
            <a:t>图</a:t>
          </a:r>
          <a:r>
            <a:rPr lang="zh-CN" altLang="en-US">
              <a:solidFill>
                <a:schemeClr val="tx1"/>
              </a:solidFill>
            </a:rPr>
            <a:t>时，</a:t>
          </a:r>
          <a:r>
            <a:rPr lang="zh-CN" altLang="en-US">
              <a:solidFill>
                <a:schemeClr val="tx1"/>
              </a:solidFill>
            </a:rPr>
            <a:t>图</a:t>
          </a:r>
          <a:r>
            <a:rPr lang="zh-CN" altLang="en-US">
              <a:solidFill>
                <a:schemeClr val="tx1"/>
              </a:solidFill>
            </a:rPr>
            <a:t>的</a:t>
          </a:r>
          <a:r>
            <a:rPr lang="zh-CN" altLang="en-US">
              <a:solidFill>
                <a:schemeClr val="tx1"/>
              </a:solidFill>
            </a:rPr>
            <a:t>不规则访问模式</a:t>
          </a:r>
          <a:r>
            <a:rPr lang="zh-CN" altLang="en-US">
              <a:solidFill>
                <a:schemeClr val="tx1"/>
              </a:solidFill>
            </a:rPr>
            <a:t>会</a:t>
          </a:r>
          <a:r>
            <a:rPr lang="zh-CN" altLang="en-US">
              <a:solidFill>
                <a:schemeClr val="tx1"/>
              </a:solidFill>
            </a:rPr>
            <a:t>导致</a:t>
          </a:r>
          <a:r>
            <a:rPr lang="zh-CN" altLang="en-US">
              <a:solidFill>
                <a:schemeClr val="tx1"/>
              </a:solidFill>
            </a:rPr>
            <a:t>时不时</a:t>
          </a:r>
          <a:r>
            <a:rPr lang="zh-CN" altLang="en-US">
              <a:solidFill>
                <a:schemeClr val="tx1"/>
              </a:solidFill>
            </a:rPr>
            <a:t>访问</a:t>
          </a:r>
          <a:r>
            <a:rPr lang="zh-CN" altLang="en-US">
              <a:solidFill>
                <a:schemeClr val="tx1"/>
              </a:solidFill>
            </a:rPr>
            <a:t>冷</a:t>
          </a:r>
          <a:r>
            <a:rPr lang="zh-CN" altLang="en-US">
              <a:solidFill>
                <a:schemeClr val="tx1"/>
              </a:solidFill>
            </a:rPr>
            <a:t>顶点，</a:t>
          </a:r>
          <a:r>
            <a:rPr lang="zh-CN" altLang="en-US">
              <a:solidFill>
                <a:schemeClr val="tx1"/>
              </a:solidFill>
            </a:rPr>
            <a:t>迫使</a:t>
          </a:r>
          <a:r>
            <a:rPr lang="zh-CN" altLang="en-US">
              <a:solidFill>
                <a:schemeClr val="tx1"/>
              </a:solidFill>
            </a:rPr>
            <a:t>热</a:t>
          </a:r>
          <a:r>
            <a:rPr lang="zh-CN" altLang="en-US">
              <a:solidFill>
                <a:schemeClr val="tx1"/>
              </a:solidFill>
            </a:rPr>
            <a:t>顶</a:t>
          </a:r>
          <a:r>
            <a:rPr lang="zh-CN" altLang="en-US">
              <a:solidFill>
                <a:schemeClr val="tx1"/>
              </a:solidFill>
            </a:rPr>
            <a:t>点</a:t>
          </a:r>
          <a:r>
            <a:rPr lang="zh-CN" altLang="en-US">
              <a:solidFill>
                <a:schemeClr val="tx1"/>
              </a:solidFill>
            </a:rPr>
            <a:t>频繁</a:t>
          </a:r>
          <a:r>
            <a:rPr lang="zh-CN" altLang="en-US">
              <a:solidFill>
                <a:schemeClr val="tx1"/>
              </a:solidFill>
            </a:rPr>
            <a:t>调出</a:t>
          </a:r>
          <a:r>
            <a:rPr lang="en-US" altLang="zh-CN">
              <a:solidFill>
                <a:schemeClr val="tx1"/>
              </a:solidFill>
            </a:rPr>
            <a:t>cache</a:t>
          </a:r>
          <a:r>
            <a:rPr lang="zh-CN" altLang="en-US">
              <a:solidFill>
                <a:schemeClr val="tx1"/>
              </a:solidFill>
            </a:rPr>
            <a:t>，</a:t>
          </a:r>
          <a:r>
            <a:rPr lang="zh-CN" altLang="en-US">
              <a:solidFill>
                <a:schemeClr val="tx1"/>
              </a:solidFill>
            </a:rPr>
            <a:t>造成</a:t>
          </a:r>
          <a:r>
            <a:rPr>
              <a:solidFill>
                <a:schemeClr val="tx1"/>
              </a:solidFill>
            </a:rPr>
            <a:t>cache thrashing</a:t>
          </a:r>
          <a:r>
            <a:rPr lang="zh-CN" altLang="en-US">
              <a:solidFill>
                <a:schemeClr val="tx1"/>
              </a:solidFill>
            </a:rPr>
            <a:t>，</a:t>
          </a:r>
          <a:r>
            <a:rPr lang="zh-CN" altLang="en-US">
              <a:solidFill>
                <a:schemeClr val="tx1"/>
              </a:solidFill>
            </a:rPr>
            <a:t>极大</a:t>
          </a:r>
          <a:r>
            <a:rPr lang="zh-CN" altLang="en-US">
              <a:solidFill>
                <a:schemeClr val="tx1"/>
              </a:solidFill>
            </a:rPr>
            <a:t>影响</a:t>
          </a:r>
          <a:r>
            <a:rPr lang="zh-CN" altLang="en-US">
              <a:solidFill>
                <a:schemeClr val="tx1"/>
              </a:solidFill>
            </a:rPr>
            <a:t>性能</a:t>
          </a:r>
          <a:endParaRPr lang="zh-CN" altLang="en-US">
            <a:solidFill>
              <a:schemeClr val="tx1"/>
            </a:solidFill>
          </a:endParaRPr>
        </a:p>
      </dsp:txBody>
      <dsp:txXfrm>
        <a:off x="0" y="1938020"/>
        <a:ext cx="9432290" cy="663575"/>
      </dsp:txXfrm>
    </dsp:sp>
    <dsp:sp modelId="{16F3467F-589A-42D1-9134-3E95797766A2}">
      <dsp:nvSpPr>
        <dsp:cNvPr id="5" name="圆角矩形 4"/>
        <dsp:cNvSpPr/>
      </dsp:nvSpPr>
      <dsp:spPr bwMode="white">
        <a:xfrm>
          <a:off x="0" y="2601595"/>
          <a:ext cx="9432290" cy="1929765"/>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95250" tIns="95250" rIns="95250" bIns="95250" anchor="ctr"/>
        <a:lstStyle>
          <a:lvl1pPr algn="l">
            <a:defRPr sz="25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0">
            <a:lnSpc>
              <a:spcPct val="100000"/>
            </a:lnSpc>
            <a:spcBef>
              <a:spcPct val="0"/>
            </a:spcBef>
            <a:spcAft>
              <a:spcPct val="35000"/>
            </a:spcAft>
          </a:pPr>
          <a:r>
            <a:rPr lang="zh-CN" altLang="en-US"/>
            <a:t>②</a:t>
          </a:r>
          <a:r>
            <a:rPr lang="zh-CN" altLang="en-US"/>
            <a:t>hot vertices are sparsely distributed throughout the memory space, exhibiting a lack of spatial locality. When hot vertices share the same cache block with cold vertices, valuable cache space is underutilized</a:t>
          </a:r>
          <a:r>
            <a:rPr lang="en-US" altLang="zh-CN"/>
            <a:t>.</a:t>
          </a:r>
          <a:endParaRPr lang="en-US" altLang="zh-CN"/>
        </a:p>
      </dsp:txBody>
      <dsp:txXfrm>
        <a:off x="0" y="2601595"/>
        <a:ext cx="9432290" cy="1929765"/>
      </dsp:txXfrm>
    </dsp:sp>
    <dsp:sp modelId="{50C6C0C8-D2B1-4ACB-B170-96A2C2FB0436}">
      <dsp:nvSpPr>
        <dsp:cNvPr id="6" name="矩形 5"/>
        <dsp:cNvSpPr/>
      </dsp:nvSpPr>
      <dsp:spPr bwMode="white">
        <a:xfrm>
          <a:off x="0" y="4531360"/>
          <a:ext cx="9432290" cy="663575"/>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299475" tIns="31750" rIns="177800" bIns="31750" anchor="t"/>
        <a:lstStyle>
          <a:lvl1pPr algn="l">
            <a:defRPr sz="25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1">
            <a:lnSpc>
              <a:spcPct val="100000"/>
            </a:lnSpc>
            <a:spcBef>
              <a:spcPct val="0"/>
            </a:spcBef>
            <a:spcAft>
              <a:spcPct val="20000"/>
            </a:spcAft>
            <a:buChar char="•"/>
          </a:pPr>
          <a:r>
            <a:rPr lang="zh-CN" altLang="en-US">
              <a:solidFill>
                <a:schemeClr val="tx1"/>
              </a:solidFill>
            </a:rPr>
            <a:t>热顶点在整个内存空间中稀疏分布，缺乏空间局部性，</a:t>
          </a:r>
          <a:r>
            <a:rPr lang="zh-CN" altLang="en-US">
              <a:solidFill>
                <a:schemeClr val="tx1"/>
              </a:solidFill>
            </a:rPr>
            <a:t>很</a:t>
          </a:r>
          <a:r>
            <a:rPr lang="zh-CN" altLang="en-US">
              <a:solidFill>
                <a:schemeClr val="tx1"/>
              </a:solidFill>
            </a:rPr>
            <a:t>容易</a:t>
          </a:r>
          <a:r>
            <a:rPr lang="zh-CN" altLang="en-US">
              <a:solidFill>
                <a:schemeClr val="tx1"/>
              </a:solidFill>
            </a:rPr>
            <a:t>出现</a:t>
          </a:r>
          <a:r>
            <a:rPr lang="zh-CN" altLang="en-US">
              <a:solidFill>
                <a:schemeClr val="tx1"/>
              </a:solidFill>
            </a:rPr>
            <a:t>热顶点</a:t>
          </a:r>
          <a:r>
            <a:rPr lang="zh-CN" altLang="en-US">
              <a:solidFill>
                <a:schemeClr val="tx1"/>
              </a:solidFill>
            </a:rPr>
            <a:t>和</a:t>
          </a:r>
          <a:r>
            <a:rPr lang="zh-CN" altLang="en-US">
              <a:solidFill>
                <a:schemeClr val="tx1"/>
              </a:solidFill>
            </a:rPr>
            <a:t>冷顶点</a:t>
          </a:r>
          <a:r>
            <a:rPr lang="zh-CN" altLang="en-US">
              <a:solidFill>
                <a:schemeClr val="tx1"/>
              </a:solidFill>
            </a:rPr>
            <a:t>共享</a:t>
          </a:r>
          <a:r>
            <a:rPr lang="en-US" altLang="zh-CN">
              <a:solidFill>
                <a:schemeClr val="tx1"/>
              </a:solidFill>
            </a:rPr>
            <a:t>cache</a:t>
          </a:r>
          <a:r>
            <a:rPr lang="zh-CN" altLang="en-US">
              <a:solidFill>
                <a:schemeClr val="tx1"/>
              </a:solidFill>
            </a:rPr>
            <a:t>的</a:t>
          </a:r>
          <a:r>
            <a:rPr lang="zh-CN" altLang="en-US">
              <a:solidFill>
                <a:schemeClr val="tx1"/>
              </a:solidFill>
            </a:rPr>
            <a:t>情况，</a:t>
          </a:r>
          <a:r>
            <a:rPr lang="en-US" altLang="zh-CN">
              <a:solidFill>
                <a:schemeClr val="tx1"/>
              </a:solidFill>
            </a:rPr>
            <a:t>cache</a:t>
          </a:r>
          <a:r>
            <a:rPr lang="zh-CN" altLang="en-US">
              <a:solidFill>
                <a:schemeClr val="tx1"/>
              </a:solidFill>
            </a:rPr>
            <a:t>空间</a:t>
          </a:r>
          <a:r>
            <a:rPr lang="zh-CN" altLang="en-US">
              <a:solidFill>
                <a:schemeClr val="tx1"/>
              </a:solidFill>
            </a:rPr>
            <a:t>未</a:t>
          </a:r>
          <a:r>
            <a:rPr lang="zh-CN" altLang="en-US">
              <a:solidFill>
                <a:schemeClr val="tx1"/>
              </a:solidFill>
            </a:rPr>
            <a:t>充分</a:t>
          </a:r>
          <a:r>
            <a:rPr lang="zh-CN" altLang="en-US">
              <a:solidFill>
                <a:schemeClr val="tx1"/>
              </a:solidFill>
            </a:rPr>
            <a:t>利用</a:t>
          </a:r>
          <a:endParaRPr lang="zh-CN" altLang="en-US">
            <a:solidFill>
              <a:schemeClr val="tx1"/>
            </a:solidFill>
          </a:endParaRPr>
        </a:p>
      </dsp:txBody>
      <dsp:txXfrm>
        <a:off x="0" y="4531360"/>
        <a:ext cx="9432290" cy="663575"/>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9959975" cy="5525770"/>
        <a:chOff x="0" y="0"/>
        <a:chExt cx="9959975" cy="5525770"/>
      </a:xfrm>
    </dsp:grpSpPr>
    <dsp:sp modelId="{3E62794C-1607-4733-ADCA-906674A22343}">
      <dsp:nvSpPr>
        <dsp:cNvPr id="3" name="圆角矩形 2"/>
        <dsp:cNvSpPr/>
      </dsp:nvSpPr>
      <dsp:spPr bwMode="white">
        <a:xfrm>
          <a:off x="0" y="62357"/>
          <a:ext cx="9959975" cy="1990725"/>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25730" tIns="125730" rIns="125730" bIns="125730" anchor="ctr"/>
        <a:lstStyle>
          <a:lvl1pPr algn="l">
            <a:defRPr sz="3300"/>
          </a:lvl1pPr>
          <a:lvl2pPr marL="228600" indent="-228600" algn="l">
            <a:defRPr sz="2500"/>
          </a:lvl2pPr>
          <a:lvl3pPr marL="457200" indent="-228600" algn="l">
            <a:defRPr sz="2500"/>
          </a:lvl3pPr>
          <a:lvl4pPr marL="685800" indent="-228600" algn="l">
            <a:defRPr sz="2500"/>
          </a:lvl4pPr>
          <a:lvl5pPr marL="914400" indent="-228600" algn="l">
            <a:defRPr sz="2500"/>
          </a:lvl5pPr>
          <a:lvl6pPr marL="1143000" indent="-228600" algn="l">
            <a:defRPr sz="2500"/>
          </a:lvl6pPr>
          <a:lvl7pPr marL="1371600" indent="-228600" algn="l">
            <a:defRPr sz="2500"/>
          </a:lvl7pPr>
          <a:lvl8pPr marL="1600200" indent="-228600" algn="l">
            <a:defRPr sz="2500"/>
          </a:lvl8pPr>
          <a:lvl9pPr marL="1828800" indent="-228600" algn="l">
            <a:defRPr sz="2500"/>
          </a:lvl9pPr>
        </a:lstStyle>
        <a:p>
          <a:pPr lvl="0">
            <a:lnSpc>
              <a:spcPct val="100000"/>
            </a:lnSpc>
            <a:spcBef>
              <a:spcPct val="0"/>
            </a:spcBef>
            <a:spcAft>
              <a:spcPct val="35000"/>
            </a:spcAft>
          </a:pPr>
          <a:r>
            <a:rPr lang="zh-CN" altLang="en-US"/>
            <a:t>①</a:t>
          </a:r>
          <a:r>
            <a:rPr lang="en-US" altLang="zh-CN"/>
            <a:t>l</a:t>
          </a:r>
          <a:r>
            <a:rPr lang="zh-CN" altLang="en-US"/>
            <a:t>ack of spatial locality: the hot vertices are sparsely distributed throughout the memory space of the Property Array.</a:t>
          </a:r>
          <a:endParaRPr lang="zh-CN" altLang="en-US"/>
        </a:p>
      </dsp:txBody>
      <dsp:txXfrm>
        <a:off x="0" y="62357"/>
        <a:ext cx="9959975" cy="1990725"/>
      </dsp:txXfrm>
    </dsp:sp>
    <dsp:sp modelId="{3B57A0D3-8728-40A5-B79E-F7D5C3A120C7}">
      <dsp:nvSpPr>
        <dsp:cNvPr id="4" name="矩形 3"/>
        <dsp:cNvSpPr/>
      </dsp:nvSpPr>
      <dsp:spPr bwMode="white">
        <a:xfrm>
          <a:off x="0" y="2053082"/>
          <a:ext cx="9959975" cy="54648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316229" tIns="41910" rIns="234696" bIns="41910" anchor="t"/>
        <a:lstStyle>
          <a:lvl1pPr algn="l">
            <a:defRPr sz="3300"/>
          </a:lvl1pPr>
          <a:lvl2pPr marL="228600" indent="-228600" algn="l">
            <a:defRPr sz="2500"/>
          </a:lvl2pPr>
          <a:lvl3pPr marL="457200" indent="-228600" algn="l">
            <a:defRPr sz="2500"/>
          </a:lvl3pPr>
          <a:lvl4pPr marL="685800" indent="-228600" algn="l">
            <a:defRPr sz="2500"/>
          </a:lvl4pPr>
          <a:lvl5pPr marL="914400" indent="-228600" algn="l">
            <a:defRPr sz="2500"/>
          </a:lvl5pPr>
          <a:lvl6pPr marL="1143000" indent="-228600" algn="l">
            <a:defRPr sz="2500"/>
          </a:lvl6pPr>
          <a:lvl7pPr marL="1371600" indent="-228600" algn="l">
            <a:defRPr sz="2500"/>
          </a:lvl7pPr>
          <a:lvl8pPr marL="1600200" indent="-228600" algn="l">
            <a:defRPr sz="2500"/>
          </a:lvl8pPr>
          <a:lvl9pPr marL="1828800" indent="-228600" algn="l">
            <a:defRPr sz="2500"/>
          </a:lvl9pPr>
        </a:lstStyle>
        <a:p>
          <a:pPr lvl="1">
            <a:lnSpc>
              <a:spcPct val="100000"/>
            </a:lnSpc>
            <a:spcBef>
              <a:spcPct val="0"/>
            </a:spcBef>
            <a:spcAft>
              <a:spcPct val="20000"/>
            </a:spcAft>
            <a:buChar char="•"/>
          </a:pPr>
          <a:r>
            <a:rPr lang="zh-CN" altLang="en-US">
              <a:solidFill>
                <a:schemeClr val="tx1"/>
              </a:solidFill>
            </a:rPr>
            <a:t>热顶点在整个属性数组的内存空间中稀疏分布</a:t>
          </a:r>
          <a:endParaRPr lang="zh-CN" altLang="en-US">
            <a:solidFill>
              <a:schemeClr val="tx1"/>
            </a:solidFill>
          </a:endParaRPr>
        </a:p>
      </dsp:txBody>
      <dsp:txXfrm>
        <a:off x="0" y="2053082"/>
        <a:ext cx="9959975" cy="546480"/>
      </dsp:txXfrm>
    </dsp:sp>
    <dsp:sp modelId="{16F3467F-589A-42D1-9134-3E95797766A2}">
      <dsp:nvSpPr>
        <dsp:cNvPr id="5" name="圆角矩形 4"/>
        <dsp:cNvSpPr/>
      </dsp:nvSpPr>
      <dsp:spPr bwMode="white">
        <a:xfrm>
          <a:off x="0" y="2599563"/>
          <a:ext cx="9959975" cy="1990725"/>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25730" tIns="125730" rIns="125730" bIns="125730" anchor="ctr"/>
        <a:lstStyle>
          <a:lvl1pPr algn="l">
            <a:defRPr sz="3300"/>
          </a:lvl1pPr>
          <a:lvl2pPr marL="228600" indent="-228600" algn="l">
            <a:defRPr sz="2500"/>
          </a:lvl2pPr>
          <a:lvl3pPr marL="457200" indent="-228600" algn="l">
            <a:defRPr sz="2500"/>
          </a:lvl3pPr>
          <a:lvl4pPr marL="685800" indent="-228600" algn="l">
            <a:defRPr sz="2500"/>
          </a:lvl4pPr>
          <a:lvl5pPr marL="914400" indent="-228600" algn="l">
            <a:defRPr sz="2500"/>
          </a:lvl5pPr>
          <a:lvl6pPr marL="1143000" indent="-228600" algn="l">
            <a:defRPr sz="2500"/>
          </a:lvl6pPr>
          <a:lvl7pPr marL="1371600" indent="-228600" algn="l">
            <a:defRPr sz="2500"/>
          </a:lvl7pPr>
          <a:lvl8pPr marL="1600200" indent="-228600" algn="l">
            <a:defRPr sz="2500"/>
          </a:lvl8pPr>
          <a:lvl9pPr marL="1828800" indent="-228600" algn="l">
            <a:defRPr sz="2500"/>
          </a:lvl9pPr>
        </a:lstStyle>
        <a:p>
          <a:pPr lvl="0">
            <a:lnSpc>
              <a:spcPct val="100000"/>
            </a:lnSpc>
            <a:spcBef>
              <a:spcPct val="0"/>
            </a:spcBef>
            <a:spcAft>
              <a:spcPct val="35000"/>
            </a:spcAft>
          </a:pPr>
          <a:r>
            <a:rPr lang="zh-CN" altLang="en-US"/>
            <a:t>②</a:t>
          </a:r>
          <a:r>
            <a:rPr lang="zh-CN" altLang="en-US"/>
            <a:t>Thrashing in the LLC: the access pattern to the Property Array is highly irregular, being heavily dependent on both graph structure and application.</a:t>
          </a:r>
          <a:endParaRPr lang="zh-CN" altLang="en-US"/>
        </a:p>
      </dsp:txBody>
      <dsp:txXfrm>
        <a:off x="0" y="2599563"/>
        <a:ext cx="9959975" cy="1990725"/>
      </dsp:txXfrm>
    </dsp:sp>
    <dsp:sp modelId="{50C6C0C8-D2B1-4ACB-B170-96A2C2FB0436}">
      <dsp:nvSpPr>
        <dsp:cNvPr id="6" name="矩形 5"/>
        <dsp:cNvSpPr/>
      </dsp:nvSpPr>
      <dsp:spPr bwMode="white">
        <a:xfrm>
          <a:off x="0" y="4590288"/>
          <a:ext cx="9959975" cy="873125"/>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316229" tIns="41910" rIns="234696" bIns="41910" anchor="t"/>
        <a:lstStyle>
          <a:lvl1pPr algn="l">
            <a:defRPr sz="3300"/>
          </a:lvl1pPr>
          <a:lvl2pPr marL="228600" indent="-228600" algn="l">
            <a:defRPr sz="2500"/>
          </a:lvl2pPr>
          <a:lvl3pPr marL="457200" indent="-228600" algn="l">
            <a:defRPr sz="2500"/>
          </a:lvl3pPr>
          <a:lvl4pPr marL="685800" indent="-228600" algn="l">
            <a:defRPr sz="2500"/>
          </a:lvl4pPr>
          <a:lvl5pPr marL="914400" indent="-228600" algn="l">
            <a:defRPr sz="2500"/>
          </a:lvl5pPr>
          <a:lvl6pPr marL="1143000" indent="-228600" algn="l">
            <a:defRPr sz="2500"/>
          </a:lvl6pPr>
          <a:lvl7pPr marL="1371600" indent="-228600" algn="l">
            <a:defRPr sz="2500"/>
          </a:lvl7pPr>
          <a:lvl8pPr marL="1600200" indent="-228600" algn="l">
            <a:defRPr sz="2500"/>
          </a:lvl8pPr>
          <a:lvl9pPr marL="1828800" indent="-228600" algn="l">
            <a:defRPr sz="2500"/>
          </a:lvl9pPr>
        </a:lstStyle>
        <a:p>
          <a:pPr lvl="1">
            <a:lnSpc>
              <a:spcPct val="100000"/>
            </a:lnSpc>
            <a:spcBef>
              <a:spcPct val="0"/>
            </a:spcBef>
            <a:spcAft>
              <a:spcPct val="20000"/>
            </a:spcAft>
            <a:buChar char="•"/>
          </a:pPr>
          <a:r>
            <a:rPr lang="zh-CN" altLang="en-US">
              <a:solidFill>
                <a:schemeClr val="tx1"/>
              </a:solidFill>
            </a:rPr>
            <a:t>在对属性数组中给定</a:t>
          </a:r>
          <a:r>
            <a:rPr lang="zh-CN" altLang="en-US">
              <a:solidFill>
                <a:schemeClr val="tx1"/>
              </a:solidFill>
            </a:rPr>
            <a:t>的</a:t>
          </a:r>
          <a:r>
            <a:rPr lang="zh-CN" altLang="en-US">
              <a:solidFill>
                <a:schemeClr val="tx1"/>
              </a:solidFill>
            </a:rPr>
            <a:t>一对</a:t>
          </a:r>
          <a:r>
            <a:rPr lang="zh-CN" altLang="en-US">
              <a:solidFill>
                <a:schemeClr val="tx1"/>
              </a:solidFill>
            </a:rPr>
            <a:t>热顶点的访问之间，可以访问许多其他不相关的缓存块，从而导致抖动。</a:t>
          </a:r>
          <a:endParaRPr lang="zh-CN" altLang="en-US">
            <a:solidFill>
              <a:schemeClr val="tx1"/>
            </a:solidFill>
          </a:endParaRPr>
        </a:p>
      </dsp:txBody>
      <dsp:txXfrm>
        <a:off x="0" y="4590288"/>
        <a:ext cx="9959975" cy="873125"/>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480300" cy="2566670"/>
        <a:chOff x="0" y="0"/>
        <a:chExt cx="7480300" cy="2566670"/>
      </a:xfrm>
    </dsp:grpSpPr>
    <dsp:sp modelId="{1F055725-8984-42CB-98CB-8E7728DD5EAB}">
      <dsp:nvSpPr>
        <dsp:cNvPr id="5" name="矩形 4"/>
        <dsp:cNvSpPr/>
      </dsp:nvSpPr>
      <dsp:spPr bwMode="white">
        <a:xfrm>
          <a:off x="0" y="892735"/>
          <a:ext cx="7480300" cy="352800"/>
        </a:xfrm>
        <a:prstGeom prst="rect">
          <a:avLst/>
        </a:prstGeom>
      </dsp:spPr>
      <dsp:style>
        <a:lnRef idx="2">
          <a:schemeClr val="accent1"/>
        </a:lnRef>
        <a:fillRef idx="1">
          <a:schemeClr val="lt1">
            <a:alpha val="90000"/>
          </a:schemeClr>
        </a:fillRef>
        <a:effectRef idx="0">
          <a:scrgbClr r="0" g="0" b="0"/>
        </a:effectRef>
        <a:fontRef idx="minor"/>
      </dsp:style>
      <dsp:txBody>
        <a:bodyPr lIns="580554" tIns="291591" rIns="580554" bIns="99568" anchor="t"/>
        <a:lstStyle>
          <a:lvl1pPr algn="l">
            <a:defRPr sz="14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endParaRPr>
            <a:solidFill>
              <a:schemeClr val="dk1"/>
            </a:solidFill>
          </a:endParaRPr>
        </a:p>
      </dsp:txBody>
      <dsp:txXfrm>
        <a:off x="0" y="892735"/>
        <a:ext cx="7480300" cy="352800"/>
      </dsp:txXfrm>
    </dsp:sp>
    <dsp:sp modelId="{D0971512-D8E1-4E4B-89F4-FF2EB164C196}">
      <dsp:nvSpPr>
        <dsp:cNvPr id="4" name="圆角矩形 3"/>
        <dsp:cNvSpPr/>
      </dsp:nvSpPr>
      <dsp:spPr bwMode="white">
        <a:xfrm>
          <a:off x="374015" y="686095"/>
          <a:ext cx="5236210" cy="413280"/>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97916" tIns="0" rIns="197916" bIns="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altLang="zh-CN"/>
            <a:t>fisrt,</a:t>
          </a:r>
          <a:r>
            <a:rPr lang="en-US" altLang="zh-CN"/>
            <a:t>comprehensively analyzing the graph structure(like Gorder) </a:t>
          </a:r>
          <a:endParaRPr lang="en-US" altLang="zh-CN"/>
        </a:p>
      </dsp:txBody>
      <dsp:txXfrm>
        <a:off x="374015" y="686095"/>
        <a:ext cx="5236210" cy="413280"/>
      </dsp:txXfrm>
    </dsp:sp>
    <dsp:sp modelId="{FB20FF5F-D131-4A8A-AEBC-01A2B84D6655}">
      <dsp:nvSpPr>
        <dsp:cNvPr id="8" name="矩形 7"/>
        <dsp:cNvSpPr/>
      </dsp:nvSpPr>
      <dsp:spPr bwMode="white">
        <a:xfrm>
          <a:off x="0" y="1527775"/>
          <a:ext cx="7480300" cy="352800"/>
        </a:xfrm>
        <a:prstGeom prst="rect">
          <a:avLst/>
        </a:prstGeom>
      </dsp:spPr>
      <dsp:style>
        <a:lnRef idx="2">
          <a:schemeClr val="accent1"/>
        </a:lnRef>
        <a:fillRef idx="1">
          <a:schemeClr val="lt1">
            <a:alpha val="90000"/>
          </a:schemeClr>
        </a:fillRef>
        <a:effectRef idx="0">
          <a:scrgbClr r="0" g="0" b="0"/>
        </a:effectRef>
        <a:fontRef idx="minor"/>
      </dsp:style>
      <dsp:txBody>
        <a:bodyPr lIns="580554" tIns="291591" rIns="580554" bIns="99568" anchor="t"/>
        <a:lstStyle>
          <a:lvl1pPr algn="l">
            <a:defRPr sz="14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endParaRPr>
            <a:solidFill>
              <a:schemeClr val="dk1"/>
            </a:solidFill>
          </a:endParaRPr>
        </a:p>
      </dsp:txBody>
      <dsp:txXfrm>
        <a:off x="0" y="1527775"/>
        <a:ext cx="7480300" cy="352800"/>
      </dsp:txXfrm>
    </dsp:sp>
    <dsp:sp modelId="{DD07B078-3354-4F1B-9438-E4F95C4B43A6}">
      <dsp:nvSpPr>
        <dsp:cNvPr id="7" name="圆角矩形 6"/>
        <dsp:cNvSpPr/>
      </dsp:nvSpPr>
      <dsp:spPr bwMode="white">
        <a:xfrm>
          <a:off x="374015" y="1321135"/>
          <a:ext cx="5236210" cy="413280"/>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97916" tIns="0" rIns="197916" bIns="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altLang="zh-CN"/>
            <a:t>second,</a:t>
          </a:r>
          <a:r>
            <a:rPr lang="en-US" altLang="zh-CN"/>
            <a:t>solely based on vertex degree(like HubSort and DBG )</a:t>
          </a:r>
          <a:endParaRPr lang="en-US" altLang="zh-CN"/>
        </a:p>
      </dsp:txBody>
      <dsp:txXfrm>
        <a:off x="374015" y="1321135"/>
        <a:ext cx="5236210" cy="413280"/>
      </dsp:txXfrm>
    </dsp:sp>
    <dsp:sp modelId="{58B158CB-C1D2-4676-88E6-6B3937A00A96}">
      <dsp:nvSpPr>
        <dsp:cNvPr id="3" name="矩形 2" hidden="1"/>
        <dsp:cNvSpPr/>
      </dsp:nvSpPr>
      <dsp:spPr>
        <a:xfrm>
          <a:off x="0" y="686095"/>
          <a:ext cx="374015" cy="413280"/>
        </a:xfrm>
        <a:prstGeom prst="rect">
          <a:avLst/>
        </a:prstGeom>
      </dsp:spPr>
      <dsp:txXfrm>
        <a:off x="0" y="686095"/>
        <a:ext cx="374015" cy="413280"/>
      </dsp:txXfrm>
    </dsp:sp>
    <dsp:sp modelId="{AEA4B341-6C57-43B8-BC42-9813D43D1335}">
      <dsp:nvSpPr>
        <dsp:cNvPr id="6" name="矩形 5" hidden="1"/>
        <dsp:cNvSpPr/>
      </dsp:nvSpPr>
      <dsp:spPr>
        <a:xfrm>
          <a:off x="0" y="1321135"/>
          <a:ext cx="374015" cy="413280"/>
        </a:xfrm>
        <a:prstGeom prst="rect">
          <a:avLst/>
        </a:prstGeom>
      </dsp:spPr>
      <dsp:txXfrm>
        <a:off x="0" y="1321135"/>
        <a:ext cx="374015" cy="413280"/>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887710" cy="5208905"/>
        <a:chOff x="0" y="0"/>
        <a:chExt cx="10887710" cy="5208905"/>
      </a:xfrm>
    </dsp:grpSpPr>
    <dsp:sp modelId="{DFFBD932-985D-4E5B-A0C5-9B8CC977C2DC}">
      <dsp:nvSpPr>
        <dsp:cNvPr id="3" name="矩形 2"/>
        <dsp:cNvSpPr/>
      </dsp:nvSpPr>
      <dsp:spPr bwMode="white">
        <a:xfrm>
          <a:off x="212750" y="908853"/>
          <a:ext cx="5104093" cy="1595029"/>
        </a:xfrm>
        <a:prstGeom prst="rect">
          <a:avLst/>
        </a:prstGeom>
      </dsp:spPr>
      <dsp:style>
        <a:lnRef idx="1">
          <a:schemeClr val="accent1"/>
        </a:lnRef>
        <a:fillRef idx="1">
          <a:schemeClr val="lt1">
            <a:alpha val="40000"/>
          </a:schemeClr>
        </a:fillRef>
        <a:effectRef idx="0">
          <a:scrgbClr r="0" g="0" b="0"/>
        </a:effectRef>
        <a:fontRef idx="minor"/>
      </dsp:style>
      <dsp:txBody>
        <a:bodyPr vert="horz" wrap="square" lIns="1080366" tIns="137160" rIns="137160" bIns="137160" anchor="ctr"/>
        <a:lstStyle>
          <a:lvl1pPr algn="l">
            <a:defRPr sz="36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pPr lvl="0">
            <a:lnSpc>
              <a:spcPct val="100000"/>
            </a:lnSpc>
            <a:spcBef>
              <a:spcPct val="0"/>
            </a:spcBef>
            <a:spcAft>
              <a:spcPct val="35000"/>
            </a:spcAft>
          </a:pPr>
          <a:r>
            <a:rPr lang="en-US" altLang="zh-CN">
              <a:solidFill>
                <a:schemeClr val="dk1"/>
              </a:solidFill>
            </a:rPr>
            <a:t>history-agnostic lightweight schemes</a:t>
          </a:r>
          <a:endParaRPr lang="en-US" altLang="zh-CN">
            <a:solidFill>
              <a:schemeClr val="dk1"/>
            </a:solidFill>
          </a:endParaRPr>
        </a:p>
      </dsp:txBody>
      <dsp:txXfrm>
        <a:off x="212750" y="908853"/>
        <a:ext cx="5104093" cy="1595029"/>
      </dsp:txXfrm>
    </dsp:sp>
    <dsp:sp modelId="{28ADC5EC-F0D3-4E8C-B6D5-614114BB7A84}">
      <dsp:nvSpPr>
        <dsp:cNvPr id="4" name="矩形 3"/>
        <dsp:cNvSpPr/>
      </dsp:nvSpPr>
      <dsp:spPr bwMode="white">
        <a:xfrm>
          <a:off x="80" y="678460"/>
          <a:ext cx="1116520" cy="1674780"/>
        </a:xfrm>
        <a:prstGeom prst="rect">
          <a:avLst/>
        </a:prstGeom>
      </dsp:spPr>
      <dsp:style>
        <a:lnRef idx="2">
          <a:schemeClr val="lt1"/>
        </a:lnRef>
        <a:fillRef idx="1">
          <a:schemeClr val="accent1">
            <a:tint val="50000"/>
          </a:schemeClr>
        </a:fillRef>
        <a:effectRef idx="0">
          <a:scrgbClr r="0" g="0" b="0"/>
        </a:effectRef>
        <a:fontRef idx="minor"/>
      </dsp:style>
      <dsp:txXfrm>
        <a:off x="80" y="678460"/>
        <a:ext cx="1116520" cy="1674780"/>
      </dsp:txXfrm>
    </dsp:sp>
    <dsp:sp modelId="{7DB282D5-F713-4A85-A4CF-FCCD1C2C3C3D}">
      <dsp:nvSpPr>
        <dsp:cNvPr id="5" name="矩形 4"/>
        <dsp:cNvSpPr/>
      </dsp:nvSpPr>
      <dsp:spPr bwMode="white">
        <a:xfrm>
          <a:off x="5783878" y="908853"/>
          <a:ext cx="5104093" cy="1595029"/>
        </a:xfrm>
        <a:prstGeom prst="rect">
          <a:avLst/>
        </a:prstGeom>
      </dsp:spPr>
      <dsp:style>
        <a:lnRef idx="1">
          <a:schemeClr val="accent1"/>
        </a:lnRef>
        <a:fillRef idx="1">
          <a:schemeClr val="lt1">
            <a:alpha val="40000"/>
          </a:schemeClr>
        </a:fillRef>
        <a:effectRef idx="0">
          <a:scrgbClr r="0" g="0" b="0"/>
        </a:effectRef>
        <a:fontRef idx="minor"/>
      </dsp:style>
      <dsp:txBody>
        <a:bodyPr vert="horz" wrap="square" lIns="1080366" tIns="137160" rIns="137160" bIns="137160" anchor="ctr"/>
        <a:lstStyle>
          <a:lvl1pPr algn="l">
            <a:defRPr sz="36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pPr lvl="0">
            <a:lnSpc>
              <a:spcPct val="100000"/>
            </a:lnSpc>
            <a:spcBef>
              <a:spcPct val="0"/>
            </a:spcBef>
            <a:spcAft>
              <a:spcPct val="35000"/>
            </a:spcAft>
          </a:pPr>
          <a:r>
            <a:rPr lang="en-US" altLang="zh-CN">
              <a:solidFill>
                <a:schemeClr val="dk1"/>
              </a:solidFill>
            </a:rPr>
            <a:t>history-based predictive schemes</a:t>
          </a:r>
          <a:endParaRPr lang="en-US" altLang="zh-CN">
            <a:solidFill>
              <a:schemeClr val="dk1"/>
            </a:solidFill>
          </a:endParaRPr>
        </a:p>
      </dsp:txBody>
      <dsp:txXfrm>
        <a:off x="5783878" y="908853"/>
        <a:ext cx="5104093" cy="1595029"/>
      </dsp:txXfrm>
    </dsp:sp>
    <dsp:sp modelId="{E540E1E5-3190-4D7A-924E-F3721DD42C80}">
      <dsp:nvSpPr>
        <dsp:cNvPr id="6" name="矩形 5"/>
        <dsp:cNvSpPr/>
      </dsp:nvSpPr>
      <dsp:spPr bwMode="white">
        <a:xfrm>
          <a:off x="5571208" y="678460"/>
          <a:ext cx="1116520" cy="1674780"/>
        </a:xfrm>
        <a:prstGeom prst="rect">
          <a:avLst/>
        </a:prstGeom>
      </dsp:spPr>
      <dsp:style>
        <a:lnRef idx="2">
          <a:schemeClr val="lt1"/>
        </a:lnRef>
        <a:fillRef idx="1">
          <a:schemeClr val="accent1">
            <a:tint val="50000"/>
          </a:schemeClr>
        </a:fillRef>
        <a:effectRef idx="0">
          <a:scrgbClr r="0" g="0" b="0"/>
        </a:effectRef>
        <a:fontRef idx="minor"/>
      </dsp:style>
      <dsp:txXfrm>
        <a:off x="5571208" y="678460"/>
        <a:ext cx="1116520" cy="1674780"/>
      </dsp:txXfrm>
    </dsp:sp>
    <dsp:sp modelId="{DDC636F0-514D-4C8C-930F-9577741FD626}">
      <dsp:nvSpPr>
        <dsp:cNvPr id="7" name="矩形 6"/>
        <dsp:cNvSpPr/>
      </dsp:nvSpPr>
      <dsp:spPr bwMode="white">
        <a:xfrm>
          <a:off x="2998227" y="2935417"/>
          <a:ext cx="5104093" cy="1595029"/>
        </a:xfrm>
        <a:prstGeom prst="rect">
          <a:avLst/>
        </a:prstGeom>
      </dsp:spPr>
      <dsp:style>
        <a:lnRef idx="1">
          <a:schemeClr val="accent1"/>
        </a:lnRef>
        <a:fillRef idx="1">
          <a:schemeClr val="lt1">
            <a:alpha val="40000"/>
          </a:schemeClr>
        </a:fillRef>
        <a:effectRef idx="0">
          <a:scrgbClr r="0" g="0" b="0"/>
        </a:effectRef>
        <a:fontRef idx="minor"/>
      </dsp:style>
      <dsp:txBody>
        <a:bodyPr vert="horz" wrap="square" lIns="1080366" tIns="137160" rIns="137160" bIns="137160" anchor="ctr"/>
        <a:lstStyle>
          <a:lvl1pPr algn="l">
            <a:defRPr sz="36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pPr lvl="0">
            <a:lnSpc>
              <a:spcPct val="100000"/>
            </a:lnSpc>
            <a:spcBef>
              <a:spcPct val="0"/>
            </a:spcBef>
            <a:spcAft>
              <a:spcPct val="35000"/>
            </a:spcAft>
          </a:pPr>
          <a:r>
            <a:rPr lang="en-US" altLang="zh-CN">
              <a:solidFill>
                <a:schemeClr val="dk1"/>
              </a:solidFill>
            </a:rPr>
            <a:t>Pinning-based schemes</a:t>
          </a:r>
          <a:endParaRPr lang="en-US" altLang="zh-CN">
            <a:solidFill>
              <a:schemeClr val="dk1"/>
            </a:solidFill>
          </a:endParaRPr>
        </a:p>
      </dsp:txBody>
      <dsp:txXfrm>
        <a:off x="2998227" y="2935417"/>
        <a:ext cx="5104093" cy="1595029"/>
      </dsp:txXfrm>
    </dsp:sp>
    <dsp:sp modelId="{D49C84B4-3214-4976-9075-25A998075DEC}">
      <dsp:nvSpPr>
        <dsp:cNvPr id="8" name="矩形 7"/>
        <dsp:cNvSpPr/>
      </dsp:nvSpPr>
      <dsp:spPr bwMode="white">
        <a:xfrm>
          <a:off x="2785557" y="2705023"/>
          <a:ext cx="1116520" cy="1674780"/>
        </a:xfrm>
        <a:prstGeom prst="rect">
          <a:avLst/>
        </a:prstGeom>
      </dsp:spPr>
      <dsp:style>
        <a:lnRef idx="2">
          <a:schemeClr val="lt1"/>
        </a:lnRef>
        <a:fillRef idx="1">
          <a:schemeClr val="accent1">
            <a:tint val="50000"/>
          </a:schemeClr>
        </a:fillRef>
        <a:effectRef idx="0">
          <a:scrgbClr r="0" g="0" b="0"/>
        </a:effectRef>
        <a:fontRef idx="minor"/>
      </dsp:style>
      <dsp:txXfrm>
        <a:off x="2785557" y="2705023"/>
        <a:ext cx="1116520" cy="1674780"/>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1071860" cy="5773420"/>
        <a:chOff x="0" y="0"/>
        <a:chExt cx="11071860" cy="5773420"/>
      </a:xfrm>
    </dsp:grpSpPr>
    <dsp:sp modelId="{5D3E6026-A697-4D8F-84B5-C5321A8528B3}">
      <dsp:nvSpPr>
        <dsp:cNvPr id="4" name="五边形 3"/>
        <dsp:cNvSpPr/>
      </dsp:nvSpPr>
      <dsp:spPr bwMode="white">
        <a:xfrm rot="10800000">
          <a:off x="2266924" y="0"/>
          <a:ext cx="7362787" cy="1649549"/>
        </a:xfrm>
        <a:prstGeom prst="homePlate">
          <a:avLst/>
        </a:prstGeom>
      </dsp:spPr>
      <dsp:style>
        <a:lnRef idx="2">
          <a:schemeClr val="lt1"/>
        </a:lnRef>
        <a:fillRef idx="1">
          <a:schemeClr val="accent1"/>
        </a:fillRef>
        <a:effectRef idx="0">
          <a:scrgbClr r="0" g="0" b="0"/>
        </a:effectRef>
        <a:fontRef idx="minor">
          <a:schemeClr val="lt1"/>
        </a:fontRef>
      </dsp:style>
      <dsp:txBody>
        <a:bodyPr rot="10800000" vert="horz" wrap="square" lIns="727405" tIns="110489" rIns="206248" bIns="110489"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zh-CN" altLang="en-US"/>
            <a:t>由几个可配置寄存器组成，该寄存器软件在应用程序初始化期间用属性数组的边界填充</a:t>
          </a:r>
          <a:endParaRPr lang="zh-CN" altLang="en-US"/>
        </a:p>
      </dsp:txBody>
      <dsp:txXfrm rot="10800000">
        <a:off x="2266924" y="0"/>
        <a:ext cx="7362787" cy="1649549"/>
      </dsp:txXfrm>
    </dsp:sp>
    <dsp:sp modelId="{F8DF891C-0D10-4055-A8A8-3FC34ADEDC5B}">
      <dsp:nvSpPr>
        <dsp:cNvPr id="3" name="椭圆 2"/>
        <dsp:cNvSpPr/>
      </dsp:nvSpPr>
      <dsp:spPr bwMode="white">
        <a:xfrm>
          <a:off x="1442149" y="0"/>
          <a:ext cx="1649549" cy="1649549"/>
        </a:xfrm>
        <a:prstGeom prst="ellipse">
          <a:avLst/>
        </a:prstGeom>
      </dsp:spPr>
      <dsp:style>
        <a:lnRef idx="2">
          <a:schemeClr val="lt1"/>
        </a:lnRef>
        <a:fillRef idx="1">
          <a:schemeClr val="accent1">
            <a:tint val="50000"/>
          </a:schemeClr>
        </a:fillRef>
        <a:effectRef idx="0">
          <a:scrgbClr r="0" g="0" b="0"/>
        </a:effectRef>
        <a:fontRef idx="minor"/>
      </dsp:style>
      <dsp:txXfrm>
        <a:off x="1442149" y="0"/>
        <a:ext cx="1649549" cy="1649549"/>
      </dsp:txXfrm>
    </dsp:sp>
    <dsp:sp modelId="{DC27DDA6-73A4-45AF-8B52-70E594C6E063}">
      <dsp:nvSpPr>
        <dsp:cNvPr id="6" name="五边形 5"/>
        <dsp:cNvSpPr/>
      </dsp:nvSpPr>
      <dsp:spPr bwMode="white">
        <a:xfrm rot="10800000">
          <a:off x="2266924" y="2061936"/>
          <a:ext cx="7362787" cy="1649549"/>
        </a:xfrm>
        <a:prstGeom prst="homePlate">
          <a:avLst/>
        </a:prstGeom>
      </dsp:spPr>
      <dsp:style>
        <a:lnRef idx="2">
          <a:schemeClr val="lt1"/>
        </a:lnRef>
        <a:fillRef idx="1">
          <a:schemeClr val="accent1"/>
        </a:fillRef>
        <a:effectRef idx="0">
          <a:scrgbClr r="0" g="0" b="0"/>
        </a:effectRef>
        <a:fontRef idx="minor">
          <a:schemeClr val="lt1"/>
        </a:fontRef>
      </dsp:style>
      <dsp:txBody>
        <a:bodyPr rot="10800000" vert="horz" wrap="square" lIns="727405" tIns="110489" rIns="206248" bIns="110489"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zh-CN" altLang="en-US"/>
            <a:t>基于预期</a:t>
          </a:r>
          <a:r>
            <a:rPr lang="zh-CN" altLang="en-US"/>
            <a:t>的</a:t>
          </a:r>
          <a:r>
            <a:rPr lang="zh-CN" altLang="en-US"/>
            <a:t>重用逻辑地将属性数组划分为不同的区域，在运行时对缓存请求是否属于这些区域之一进行分类</a:t>
          </a:r>
          <a:endParaRPr lang="zh-CN" altLang="en-US"/>
        </a:p>
      </dsp:txBody>
      <dsp:txXfrm rot="10800000">
        <a:off x="2266924" y="2061936"/>
        <a:ext cx="7362787" cy="1649549"/>
      </dsp:txXfrm>
    </dsp:sp>
    <dsp:sp modelId="{48C23F44-CDC2-4998-B9C4-F737C51D3228}">
      <dsp:nvSpPr>
        <dsp:cNvPr id="5" name="椭圆 4"/>
        <dsp:cNvSpPr/>
      </dsp:nvSpPr>
      <dsp:spPr bwMode="white">
        <a:xfrm>
          <a:off x="1442149" y="2061936"/>
          <a:ext cx="1649549" cy="1649549"/>
        </a:xfrm>
        <a:prstGeom prst="ellipse">
          <a:avLst/>
        </a:prstGeom>
      </dsp:spPr>
      <dsp:style>
        <a:lnRef idx="2">
          <a:schemeClr val="lt1"/>
        </a:lnRef>
        <a:fillRef idx="1">
          <a:schemeClr val="accent1">
            <a:tint val="50000"/>
          </a:schemeClr>
        </a:fillRef>
        <a:effectRef idx="0">
          <a:scrgbClr r="0" g="0" b="0"/>
        </a:effectRef>
        <a:fontRef idx="minor"/>
      </dsp:style>
      <dsp:txXfrm>
        <a:off x="1442149" y="2061936"/>
        <a:ext cx="1649549" cy="1649549"/>
      </dsp:txXfrm>
    </dsp:sp>
    <dsp:sp modelId="{00C34D87-B2DD-493A-BAA2-1A14EA17DEB1}">
      <dsp:nvSpPr>
        <dsp:cNvPr id="8" name="五边形 7"/>
        <dsp:cNvSpPr/>
      </dsp:nvSpPr>
      <dsp:spPr bwMode="white">
        <a:xfrm rot="10800000">
          <a:off x="2266924" y="4123871"/>
          <a:ext cx="7362787" cy="1649549"/>
        </a:xfrm>
        <a:prstGeom prst="homePlate">
          <a:avLst/>
        </a:prstGeom>
      </dsp:spPr>
      <dsp:style>
        <a:lnRef idx="2">
          <a:schemeClr val="lt1"/>
        </a:lnRef>
        <a:fillRef idx="1">
          <a:schemeClr val="accent1"/>
        </a:fillRef>
        <a:effectRef idx="0">
          <a:scrgbClr r="0" g="0" b="0"/>
        </a:effectRef>
        <a:fontRef idx="minor">
          <a:schemeClr val="lt1"/>
        </a:fontRef>
      </dsp:style>
      <dsp:txBody>
        <a:bodyPr rot="10800000" vert="horz" wrap="square" lIns="727405" tIns="110489" rIns="206248" bIns="110489"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zh-CN" altLang="en-US"/>
            <a:t>针对每个区域的</a:t>
          </a:r>
          <a:r>
            <a:rPr lang="zh-CN" altLang="en-US"/>
            <a:t>专门</a:t>
          </a:r>
          <a:r>
            <a:rPr lang="zh-CN" altLang="en-US"/>
            <a:t>缓存策略，以确保</a:t>
          </a:r>
          <a:r>
            <a:rPr lang="zh-CN" altLang="en-US">
              <a:sym typeface="+mn-ea"/>
            </a:rPr>
            <a:t>热顶点免受抖动</a:t>
          </a:r>
          <a:r>
            <a:rPr lang="zh-CN" altLang="en-US">
              <a:sym typeface="+mn-ea"/>
            </a:rPr>
            <a:t>并</a:t>
          </a:r>
          <a:r>
            <a:rPr lang="zh-CN" altLang="en-US"/>
            <a:t>同时</a:t>
          </a:r>
          <a:r>
            <a:rPr lang="zh-CN" altLang="en-US">
              <a:sym typeface="+mn-ea"/>
            </a:rPr>
            <a:t>在缓存其他块时保持灵活性</a:t>
          </a:r>
          <a:endParaRPr lang="zh-CN" altLang="en-US"/>
        </a:p>
      </dsp:txBody>
      <dsp:txXfrm rot="10800000">
        <a:off x="2266924" y="4123871"/>
        <a:ext cx="7362787" cy="1649549"/>
      </dsp:txXfrm>
    </dsp:sp>
    <dsp:sp modelId="{69DE5637-6198-4292-ADFF-69DC2A063BC5}">
      <dsp:nvSpPr>
        <dsp:cNvPr id="7" name="椭圆 6"/>
        <dsp:cNvSpPr/>
      </dsp:nvSpPr>
      <dsp:spPr bwMode="white">
        <a:xfrm>
          <a:off x="1442149" y="4123871"/>
          <a:ext cx="1649549" cy="1649549"/>
        </a:xfrm>
        <a:prstGeom prst="ellipse">
          <a:avLst/>
        </a:prstGeom>
      </dsp:spPr>
      <dsp:style>
        <a:lnRef idx="2">
          <a:schemeClr val="lt1"/>
        </a:lnRef>
        <a:fillRef idx="1">
          <a:schemeClr val="accent1">
            <a:tint val="50000"/>
          </a:schemeClr>
        </a:fillRef>
        <a:effectRef idx="0">
          <a:scrgbClr r="0" g="0" b="0"/>
        </a:effectRef>
        <a:fontRef idx="minor"/>
      </dsp:style>
      <dsp:txXfrm>
        <a:off x="1442149" y="4123871"/>
        <a:ext cx="1649549" cy="1649549"/>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2029440" cy="5562600"/>
        <a:chOff x="0" y="0"/>
        <a:chExt cx="12029440" cy="5562600"/>
      </a:xfrm>
    </dsp:grpSpPr>
    <dsp:sp modelId="{5D3E6026-A697-4D8F-84B5-C5321A8528B3}">
      <dsp:nvSpPr>
        <dsp:cNvPr id="4" name="五边形 3"/>
        <dsp:cNvSpPr/>
      </dsp:nvSpPr>
      <dsp:spPr bwMode="white">
        <a:xfrm rot="10800000">
          <a:off x="2412260" y="0"/>
          <a:ext cx="7999578" cy="1589314"/>
        </a:xfrm>
        <a:prstGeom prst="homePlate">
          <a:avLst/>
        </a:prstGeom>
      </dsp:spPr>
      <dsp:style>
        <a:lnRef idx="2">
          <a:schemeClr val="lt1"/>
        </a:lnRef>
        <a:fillRef idx="1">
          <a:schemeClr val="accent1"/>
        </a:fillRef>
        <a:effectRef idx="0">
          <a:scrgbClr r="0" g="0" b="0"/>
        </a:effectRef>
        <a:fontRef idx="minor">
          <a:schemeClr val="lt1"/>
        </a:fontRef>
      </dsp:style>
      <dsp:txBody>
        <a:bodyPr rot="10800000" vert="horz" wrap="square" lIns="700843" tIns="68580" rIns="128016"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a:t>标记为</a:t>
          </a:r>
          <a:r>
            <a:rPr lang="en-US" altLang="zh-CN"/>
            <a:t>High-Reuse</a:t>
          </a:r>
          <a:r>
            <a:rPr lang="zh-CN" altLang="en-US"/>
            <a:t>的访问将插入到MRU位置的缓存中，以保护它们免受抖动；标记为中等重用的访问可能表现出较低的重用，插入LRU位置附近</a:t>
          </a:r>
          <a:r>
            <a:rPr lang="zh-CN" altLang="en-US"/>
            <a:t>；</a:t>
          </a:r>
          <a:r>
            <a:rPr lang="zh-CN" altLang="en-US"/>
            <a:t>最后，在LRU位置插入标记为低重用的访问，由图形数据集的其余部分组成，包括包含冷顶点的属性数组的大部分。</a:t>
          </a:r>
          <a:endParaRPr lang="zh-CN" altLang="en-US"/>
        </a:p>
      </dsp:txBody>
      <dsp:txXfrm rot="10800000">
        <a:off x="2412260" y="0"/>
        <a:ext cx="7999578" cy="1589314"/>
      </dsp:txXfrm>
    </dsp:sp>
    <dsp:sp modelId="{F8DF891C-0D10-4055-A8A8-3FC34ADEDC5B}">
      <dsp:nvSpPr>
        <dsp:cNvPr id="3" name="椭圆 2"/>
        <dsp:cNvSpPr/>
      </dsp:nvSpPr>
      <dsp:spPr bwMode="white">
        <a:xfrm>
          <a:off x="1617603" y="0"/>
          <a:ext cx="1589314" cy="1589314"/>
        </a:xfrm>
        <a:prstGeom prst="ellipse">
          <a:avLst/>
        </a:prstGeom>
      </dsp:spPr>
      <dsp:style>
        <a:lnRef idx="2">
          <a:schemeClr val="lt1"/>
        </a:lnRef>
        <a:fillRef idx="1">
          <a:schemeClr val="accent1">
            <a:tint val="50000"/>
          </a:schemeClr>
        </a:fillRef>
        <a:effectRef idx="0">
          <a:scrgbClr r="0" g="0" b="0"/>
        </a:effectRef>
        <a:fontRef idx="minor"/>
      </dsp:style>
      <dsp:txXfrm>
        <a:off x="1617603" y="0"/>
        <a:ext cx="1589314" cy="1589314"/>
      </dsp:txXfrm>
    </dsp:sp>
    <dsp:sp modelId="{DC27DDA6-73A4-45AF-8B52-70E594C6E063}">
      <dsp:nvSpPr>
        <dsp:cNvPr id="6" name="五边形 5"/>
        <dsp:cNvSpPr/>
      </dsp:nvSpPr>
      <dsp:spPr bwMode="white">
        <a:xfrm rot="10800000">
          <a:off x="2412260" y="1986643"/>
          <a:ext cx="7999578" cy="1589314"/>
        </a:xfrm>
        <a:prstGeom prst="homePlate">
          <a:avLst/>
        </a:prstGeom>
      </dsp:spPr>
      <dsp:style>
        <a:lnRef idx="2">
          <a:schemeClr val="lt1"/>
        </a:lnRef>
        <a:fillRef idx="1">
          <a:schemeClr val="accent1"/>
        </a:fillRef>
        <a:effectRef idx="0">
          <a:scrgbClr r="0" g="0" b="0"/>
        </a:effectRef>
        <a:fontRef idx="minor">
          <a:schemeClr val="lt1"/>
        </a:fontRef>
      </dsp:style>
      <dsp:txBody>
        <a:bodyPr rot="10800000" vert="horz" wrap="square" lIns="700843" tIns="68580" rIns="128016"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a:t>与High-Reuse LLC访问相关的缓存块在命中时会立即提升到MRU位置，以保护它们免受抖动。</a:t>
          </a:r>
          <a:endParaRPr lang="zh-CN" altLang="en-US"/>
        </a:p>
        <a:p>
          <a:pPr lvl="0">
            <a:lnSpc>
              <a:spcPct val="100000"/>
            </a:lnSpc>
            <a:spcBef>
              <a:spcPct val="0"/>
            </a:spcBef>
            <a:spcAft>
              <a:spcPct val="35000"/>
            </a:spcAft>
          </a:pPr>
          <a:r>
            <a:rPr lang="zh-CN" altLang="en-US"/>
            <a:t>与Moderate-Reuse or Low-Reuse LLC访问相关的缓存块通过每一次命中逐渐将它们提升到MRU 位置。</a:t>
          </a:r>
          <a:endParaRPr lang="zh-CN" altLang="en-US"/>
        </a:p>
      </dsp:txBody>
      <dsp:txXfrm rot="10800000">
        <a:off x="2412260" y="1986643"/>
        <a:ext cx="7999578" cy="1589314"/>
      </dsp:txXfrm>
    </dsp:sp>
    <dsp:sp modelId="{48C23F44-CDC2-4998-B9C4-F737C51D3228}">
      <dsp:nvSpPr>
        <dsp:cNvPr id="5" name="椭圆 4"/>
        <dsp:cNvSpPr/>
      </dsp:nvSpPr>
      <dsp:spPr bwMode="white">
        <a:xfrm>
          <a:off x="1617603" y="1986643"/>
          <a:ext cx="1589314" cy="1589314"/>
        </a:xfrm>
        <a:prstGeom prst="ellipse">
          <a:avLst/>
        </a:prstGeom>
      </dsp:spPr>
      <dsp:style>
        <a:lnRef idx="2">
          <a:schemeClr val="lt1"/>
        </a:lnRef>
        <a:fillRef idx="1">
          <a:schemeClr val="accent1">
            <a:tint val="50000"/>
          </a:schemeClr>
        </a:fillRef>
        <a:effectRef idx="0">
          <a:scrgbClr r="0" g="0" b="0"/>
        </a:effectRef>
        <a:fontRef idx="minor"/>
      </dsp:style>
      <dsp:txXfrm>
        <a:off x="1617603" y="1986643"/>
        <a:ext cx="1589314" cy="1589314"/>
      </dsp:txXfrm>
    </dsp:sp>
    <dsp:sp modelId="{00C34D87-B2DD-493A-BAA2-1A14EA17DEB1}">
      <dsp:nvSpPr>
        <dsp:cNvPr id="8" name="五边形 7"/>
        <dsp:cNvSpPr/>
      </dsp:nvSpPr>
      <dsp:spPr bwMode="white">
        <a:xfrm rot="10800000">
          <a:off x="2412260" y="3973286"/>
          <a:ext cx="7999578" cy="1589314"/>
        </a:xfrm>
        <a:prstGeom prst="homePlate">
          <a:avLst/>
        </a:prstGeom>
      </dsp:spPr>
      <dsp:style>
        <a:lnRef idx="2">
          <a:schemeClr val="lt1"/>
        </a:lnRef>
        <a:fillRef idx="1">
          <a:schemeClr val="accent1"/>
        </a:fillRef>
        <a:effectRef idx="0">
          <a:scrgbClr r="0" g="0" b="0"/>
        </a:effectRef>
        <a:fontRef idx="minor">
          <a:schemeClr val="lt1"/>
        </a:fontRef>
      </dsp:style>
      <dsp:txBody>
        <a:bodyPr rot="10800000" vert="horz" wrap="square" lIns="700843" tIns="68580" rIns="128016"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a:t>通过不对候选者进行优先级排序，确保分类为高重用但不引用长时间的块可以产生缓存空间到其他确实表现出重用的块。</a:t>
          </a:r>
          <a:endParaRPr lang="zh-CN" altLang="en-US"/>
        </a:p>
      </dsp:txBody>
      <dsp:txXfrm rot="10800000">
        <a:off x="2412260" y="3973286"/>
        <a:ext cx="7999578" cy="1589314"/>
      </dsp:txXfrm>
    </dsp:sp>
    <dsp:sp modelId="{69DE5637-6198-4292-ADFF-69DC2A063BC5}">
      <dsp:nvSpPr>
        <dsp:cNvPr id="7" name="椭圆 6"/>
        <dsp:cNvSpPr/>
      </dsp:nvSpPr>
      <dsp:spPr bwMode="white">
        <a:xfrm>
          <a:off x="1617603" y="3973286"/>
          <a:ext cx="1589314" cy="1589314"/>
        </a:xfrm>
        <a:prstGeom prst="ellipse">
          <a:avLst/>
        </a:prstGeom>
      </dsp:spPr>
      <dsp:style>
        <a:lnRef idx="2">
          <a:schemeClr val="lt1"/>
        </a:lnRef>
        <a:fillRef idx="1">
          <a:schemeClr val="accent1">
            <a:tint val="50000"/>
          </a:schemeClr>
        </a:fillRef>
        <a:effectRef idx="0">
          <a:scrgbClr r="0" g="0" b="0"/>
        </a:effectRef>
        <a:fontRef idx="minor"/>
      </dsp:style>
      <dsp:txXfrm>
        <a:off x="1617603" y="3973286"/>
        <a:ext cx="1589314" cy="158931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rSet qsTypeId="urn:microsoft.com/office/officeart/2005/8/quickstyle/simple5"/>
        </dgm:pt>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160635" cy="1250950"/>
          </a:xfrm>
        </p:spPr>
        <p:txBody>
          <a:bodyPr>
            <a:normAutofit fontScale="90000"/>
          </a:bodyPr>
          <a:p>
            <a:r>
              <a:rPr lang="en-US" altLang="zh-CN"/>
              <a:t>GRASP</a:t>
            </a:r>
            <a:r>
              <a:rPr lang="zh-CN" altLang="en-US"/>
              <a:t>：specialized cache management for LLC for graph analytics on power-law graphs</a:t>
            </a:r>
            <a:endParaRPr lang="zh-CN" altLang="en-US"/>
          </a:p>
        </p:txBody>
      </p:sp>
      <p:graphicFrame>
        <p:nvGraphicFramePr>
          <p:cNvPr id="4" name="图示 3"/>
          <p:cNvGraphicFramePr/>
          <p:nvPr/>
        </p:nvGraphicFramePr>
        <p:xfrm>
          <a:off x="2171700" y="2099945"/>
          <a:ext cx="7848600" cy="381127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矩形 4"/>
          <p:cNvSpPr/>
          <p:nvPr/>
        </p:nvSpPr>
        <p:spPr>
          <a:xfrm>
            <a:off x="4979035" y="5996940"/>
            <a:ext cx="2071370" cy="861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Evaluation</a:t>
            </a:r>
            <a:endParaRPr lang="en-US" altLang="zh-CN"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478790"/>
            <a:ext cx="8817610" cy="648970"/>
          </a:xfrm>
          <a:prstGeom prst="rect">
            <a:avLst/>
          </a:prstGeom>
          <a:noFill/>
        </p:spPr>
        <p:txBody>
          <a:bodyPr wrap="square" rtlCol="0" anchor="t">
            <a:noAutofit/>
          </a:bodyPr>
          <a:p>
            <a:r>
              <a:rPr lang="zh-CN" altLang="en-US" sz="2800"/>
              <a:t>Prior </a:t>
            </a:r>
            <a:r>
              <a:rPr lang="en-US" altLang="zh-CN" sz="2800"/>
              <a:t>Hard</a:t>
            </a:r>
            <a:r>
              <a:rPr lang="zh-CN" altLang="en-US" sz="2800"/>
              <a:t>ware Schemes</a:t>
            </a:r>
            <a:r>
              <a:rPr lang="en-US" altLang="zh-CN" sz="2800"/>
              <a:t> for cache </a:t>
            </a:r>
            <a:r>
              <a:rPr lang="zh-CN" altLang="en-US" sz="2800">
                <a:sym typeface="+mn-ea"/>
              </a:rPr>
              <a:t>Thrashing</a:t>
            </a:r>
            <a:endParaRPr lang="en-US" altLang="zh-CN" sz="2800"/>
          </a:p>
        </p:txBody>
      </p:sp>
      <p:graphicFrame>
        <p:nvGraphicFramePr>
          <p:cNvPr id="5" name="图示 4"/>
          <p:cNvGraphicFramePr/>
          <p:nvPr/>
        </p:nvGraphicFramePr>
        <p:xfrm>
          <a:off x="362585" y="1127125"/>
          <a:ext cx="10887710" cy="520890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波形 5"/>
          <p:cNvSpPr/>
          <p:nvPr/>
        </p:nvSpPr>
        <p:spPr>
          <a:xfrm>
            <a:off x="130810" y="1267460"/>
            <a:ext cx="1515745" cy="2979420"/>
          </a:xfrm>
          <a:prstGeom prst="wave">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limited in accurately identifying high-reuse blocks</a:t>
            </a:r>
            <a:endParaRPr lang="zh-CN" altLang="en-US"/>
          </a:p>
        </p:txBody>
      </p:sp>
      <p:sp>
        <p:nvSpPr>
          <p:cNvPr id="7" name="波形 6"/>
          <p:cNvSpPr/>
          <p:nvPr/>
        </p:nvSpPr>
        <p:spPr>
          <a:xfrm>
            <a:off x="5693410" y="1127760"/>
            <a:ext cx="1515745" cy="2979420"/>
          </a:xfrm>
          <a:prstGeom prst="wave">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correctly learning which cache blocks to preserve</a:t>
            </a:r>
            <a:r>
              <a:rPr lang="en-US" altLang="zh-CN"/>
              <a:t> due to irregular access patterns</a:t>
            </a:r>
            <a:endParaRPr lang="en-US" altLang="zh-CN"/>
          </a:p>
        </p:txBody>
      </p:sp>
      <p:sp>
        <p:nvSpPr>
          <p:cNvPr id="8" name="波形 7"/>
          <p:cNvSpPr/>
          <p:nvPr/>
        </p:nvSpPr>
        <p:spPr>
          <a:xfrm>
            <a:off x="2680970" y="3354705"/>
            <a:ext cx="1598930" cy="3394075"/>
          </a:xfrm>
          <a:prstGeom prst="wave">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only feasible when the high-reuse working set fits in the available cache capacity</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4930" y="0"/>
            <a:ext cx="6650355" cy="929640"/>
          </a:xfrm>
        </p:spPr>
        <p:txBody>
          <a:bodyPr>
            <a:normAutofit/>
          </a:bodyPr>
          <a:p>
            <a:r>
              <a:rPr lang="en-US" altLang="zh-CN"/>
              <a:t>the innovation of this paper</a:t>
            </a:r>
            <a:endParaRPr lang="en-US" altLang="zh-CN"/>
          </a:p>
        </p:txBody>
      </p:sp>
      <p:graphicFrame>
        <p:nvGraphicFramePr>
          <p:cNvPr id="3" name="图示 2"/>
          <p:cNvGraphicFramePr/>
          <p:nvPr/>
        </p:nvGraphicFramePr>
        <p:xfrm>
          <a:off x="285115" y="805180"/>
          <a:ext cx="11071860" cy="57734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圆角矩形 3"/>
          <p:cNvSpPr/>
          <p:nvPr/>
        </p:nvSpPr>
        <p:spPr>
          <a:xfrm>
            <a:off x="285115" y="697230"/>
            <a:ext cx="3098800" cy="19500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sz="2400" b="1"/>
              <a:t>Software-Hardware Interface</a:t>
            </a:r>
            <a:endParaRPr lang="zh-CN" altLang="en-US" sz="2400" b="1"/>
          </a:p>
        </p:txBody>
      </p:sp>
      <p:sp>
        <p:nvSpPr>
          <p:cNvPr id="5" name="圆角矩形 4"/>
          <p:cNvSpPr/>
          <p:nvPr/>
        </p:nvSpPr>
        <p:spPr>
          <a:xfrm>
            <a:off x="285115" y="2755265"/>
            <a:ext cx="3098800" cy="19500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sz="2400" b="1"/>
              <a:t>Classification Logic</a:t>
            </a:r>
            <a:endParaRPr lang="zh-CN" altLang="en-US" sz="2400" b="1"/>
          </a:p>
        </p:txBody>
      </p:sp>
      <p:sp>
        <p:nvSpPr>
          <p:cNvPr id="6" name="圆角矩形 5"/>
          <p:cNvSpPr/>
          <p:nvPr/>
        </p:nvSpPr>
        <p:spPr>
          <a:xfrm>
            <a:off x="284480" y="4813300"/>
            <a:ext cx="3099435" cy="19500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sz="2400" b="1"/>
              <a:t>Specialized Cache Policies</a:t>
            </a:r>
            <a:endParaRPr lang="zh-CN" altLang="en-US" sz="24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205105"/>
            <a:ext cx="7099300" cy="937895"/>
          </a:xfrm>
        </p:spPr>
        <p:txBody>
          <a:bodyPr>
            <a:normAutofit fontScale="90000"/>
          </a:bodyPr>
          <a:p>
            <a:r>
              <a:rPr lang="zh-CN" altLang="en-US" b="1">
                <a:sym typeface="+mn-ea"/>
              </a:rPr>
              <a:t>Software-Hardware Interface</a:t>
            </a:r>
            <a:br>
              <a:rPr lang="zh-CN" altLang="en-US" b="1"/>
            </a:br>
            <a:endParaRPr lang="zh-CN" altLang="en-US"/>
          </a:p>
        </p:txBody>
      </p:sp>
      <p:pic>
        <p:nvPicPr>
          <p:cNvPr id="6" name="图片 5" descr="0f2945fd0baa7b5b1a0f00d0a5f6ed5"/>
          <p:cNvPicPr>
            <a:picLocks noChangeAspect="1"/>
          </p:cNvPicPr>
          <p:nvPr/>
        </p:nvPicPr>
        <p:blipFill>
          <a:blip r:embed="rId1"/>
          <a:stretch>
            <a:fillRect/>
          </a:stretch>
        </p:blipFill>
        <p:spPr>
          <a:xfrm>
            <a:off x="0" y="772160"/>
            <a:ext cx="2368550" cy="4246245"/>
          </a:xfrm>
          <a:prstGeom prst="rect">
            <a:avLst/>
          </a:prstGeom>
        </p:spPr>
      </p:pic>
      <p:sp>
        <p:nvSpPr>
          <p:cNvPr id="7" name="文本框 6"/>
          <p:cNvSpPr txBox="1"/>
          <p:nvPr/>
        </p:nvSpPr>
        <p:spPr>
          <a:xfrm>
            <a:off x="3048000" y="1802130"/>
            <a:ext cx="6096000" cy="1195070"/>
          </a:xfrm>
          <a:prstGeom prst="rect">
            <a:avLst/>
          </a:prstGeom>
          <a:noFill/>
        </p:spPr>
        <p:txBody>
          <a:bodyPr wrap="square" rtlCol="0" anchor="t">
            <a:noAutofit/>
          </a:bodyPr>
          <a:p>
            <a:r>
              <a:rPr lang="zh-CN" altLang="en-US"/>
              <a:t>GRASP的接口由每个属性数组的一对地边界址寄存器（ABR）组成</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6311900" cy="1325880"/>
          </a:xfrm>
        </p:spPr>
        <p:txBody>
          <a:bodyPr/>
          <a:p>
            <a:r>
              <a:rPr lang="zh-CN" altLang="en-US" b="1">
                <a:sym typeface="+mn-ea"/>
              </a:rPr>
              <a:t>Classification Logic</a:t>
            </a:r>
            <a:endParaRPr lang="zh-CN" altLang="en-US"/>
          </a:p>
        </p:txBody>
      </p:sp>
      <p:sp>
        <p:nvSpPr>
          <p:cNvPr id="5" name="文本框 4"/>
          <p:cNvSpPr txBox="1"/>
          <p:nvPr/>
        </p:nvSpPr>
        <p:spPr>
          <a:xfrm>
            <a:off x="0" y="885825"/>
            <a:ext cx="7475855" cy="763905"/>
          </a:xfrm>
          <a:prstGeom prst="rect">
            <a:avLst/>
          </a:prstGeom>
          <a:noFill/>
        </p:spPr>
        <p:txBody>
          <a:bodyPr wrap="square" rtlCol="0" anchor="t">
            <a:noAutofit/>
          </a:bodyPr>
          <a:p>
            <a:r>
              <a:rPr lang="en-US" altLang="zh-CN" sz="2000"/>
              <a:t>Classification Logic</a:t>
            </a:r>
            <a:r>
              <a:rPr lang="zh-CN" altLang="en-US" sz="2000"/>
              <a:t>利用ABR</a:t>
            </a:r>
            <a:r>
              <a:rPr lang="en-US" altLang="zh-CN" sz="2000"/>
              <a:t>s</a:t>
            </a:r>
            <a:r>
              <a:rPr lang="zh-CN" altLang="en-US" sz="2000"/>
              <a:t>中可用的属性数组的边界，可靠地识别硬件中包含热顶点的缓存块</a:t>
            </a:r>
            <a:endParaRPr lang="zh-CN" altLang="en-US" sz="2000"/>
          </a:p>
        </p:txBody>
      </p:sp>
      <p:sp>
        <p:nvSpPr>
          <p:cNvPr id="7" name="流程图: 可选过程 6"/>
          <p:cNvSpPr/>
          <p:nvPr/>
        </p:nvSpPr>
        <p:spPr>
          <a:xfrm>
            <a:off x="0" y="1577340"/>
            <a:ext cx="5799455" cy="1789430"/>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Identifying Hot Vertices:GRASP基于可用的LLC容量，对仅包含热顶点子集（仅包含最热顶点）的缓存块进行优先级排序。</a:t>
            </a:r>
            <a:endParaRPr lang="zh-CN" altLang="en-US"/>
          </a:p>
        </p:txBody>
      </p:sp>
      <p:sp>
        <p:nvSpPr>
          <p:cNvPr id="8" name="流程图: 可选过程 7"/>
          <p:cNvSpPr/>
          <p:nvPr/>
        </p:nvSpPr>
        <p:spPr>
          <a:xfrm>
            <a:off x="6392545" y="3366770"/>
            <a:ext cx="5799455" cy="1789430"/>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Pinpointing the High Reuse Region:属性数组开始处的LLC块大小内存区域被标记为High Reuse Region；在高重用区域之后立即开始的另一个LLC大小的内存区域被标记为</a:t>
            </a:r>
            <a:r>
              <a:rPr lang="en-US" altLang="zh-CN"/>
              <a:t>Moderate</a:t>
            </a:r>
            <a:r>
              <a:rPr lang="zh-CN" altLang="en-US"/>
              <a:t> Reuse Region</a:t>
            </a:r>
            <a:endParaRPr lang="zh-CN" altLang="en-US"/>
          </a:p>
        </p:txBody>
      </p:sp>
      <p:sp>
        <p:nvSpPr>
          <p:cNvPr id="9" name="流程图: 可选过程 8"/>
          <p:cNvSpPr/>
          <p:nvPr/>
        </p:nvSpPr>
        <p:spPr>
          <a:xfrm>
            <a:off x="0" y="5068570"/>
            <a:ext cx="5799455" cy="1789430"/>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Classifying LLC Accesses:通过将地址与每个属性数组的Reuse Region的边界进行比较，根据地址所属区域来判断其</a:t>
            </a:r>
            <a:r>
              <a:rPr lang="en-US" altLang="zh-CN"/>
              <a:t>reuse</a:t>
            </a:r>
            <a:r>
              <a:rPr lang="zh-CN" altLang="en-US"/>
              <a:t>程度，将分类结果（高重用、中等重用、低重用或默认）编码为2位重用提示，并将其与每个缓存请求一起转发给LLC，这个可以指导</a:t>
            </a:r>
            <a:r>
              <a:rPr lang="zh-CN" altLang="en-US"/>
              <a:t>后面专门的插入和命中提升策略</a:t>
            </a:r>
            <a:endParaRPr lang="zh-CN" altLang="en-US"/>
          </a:p>
        </p:txBody>
      </p:sp>
      <p:cxnSp>
        <p:nvCxnSpPr>
          <p:cNvPr id="10" name="直接箭头连接符 9"/>
          <p:cNvCxnSpPr>
            <a:stCxn id="7" idx="3"/>
            <a:endCxn id="8" idx="0"/>
          </p:cNvCxnSpPr>
          <p:nvPr/>
        </p:nvCxnSpPr>
        <p:spPr>
          <a:xfrm>
            <a:off x="5799455" y="2472055"/>
            <a:ext cx="3493135" cy="894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5799455" y="5156200"/>
            <a:ext cx="3618865" cy="8407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2" name="图片 11" descr="291eb577997bd619b426391b662d028"/>
          <p:cNvPicPr>
            <a:picLocks noChangeAspect="1"/>
          </p:cNvPicPr>
          <p:nvPr/>
        </p:nvPicPr>
        <p:blipFill>
          <a:blip r:embed="rId1"/>
          <a:stretch>
            <a:fillRect/>
          </a:stretch>
        </p:blipFill>
        <p:spPr>
          <a:xfrm>
            <a:off x="9112250" y="-75565"/>
            <a:ext cx="1911985" cy="33267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0ce023ab3e903ee6370dee1d1b163a6"/>
          <p:cNvPicPr>
            <a:picLocks noChangeAspect="1"/>
          </p:cNvPicPr>
          <p:nvPr/>
        </p:nvPicPr>
        <p:blipFill>
          <a:blip r:embed="rId1"/>
          <a:stretch>
            <a:fillRect/>
          </a:stretch>
        </p:blipFill>
        <p:spPr>
          <a:xfrm>
            <a:off x="0" y="652780"/>
            <a:ext cx="11291570" cy="46355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6947535" cy="1002030"/>
          </a:xfrm>
        </p:spPr>
        <p:txBody>
          <a:bodyPr>
            <a:normAutofit fontScale="90000"/>
          </a:bodyPr>
          <a:p>
            <a:r>
              <a:rPr lang="zh-CN" altLang="en-US" b="1">
                <a:sym typeface="+mn-ea"/>
              </a:rPr>
              <a:t>Specialized Cache Policies</a:t>
            </a:r>
            <a:br>
              <a:rPr lang="zh-CN" altLang="en-US" b="1"/>
            </a:br>
            <a:endParaRPr lang="zh-CN" altLang="en-US"/>
          </a:p>
        </p:txBody>
      </p:sp>
      <p:sp>
        <p:nvSpPr>
          <p:cNvPr id="4" name="文本框 3"/>
          <p:cNvSpPr txBox="1"/>
          <p:nvPr/>
        </p:nvSpPr>
        <p:spPr>
          <a:xfrm>
            <a:off x="0" y="584200"/>
            <a:ext cx="9243060" cy="665480"/>
          </a:xfrm>
          <a:prstGeom prst="rect">
            <a:avLst/>
          </a:prstGeom>
          <a:noFill/>
        </p:spPr>
        <p:txBody>
          <a:bodyPr wrap="square" rtlCol="0" anchor="t">
            <a:noAutofit/>
          </a:bodyPr>
          <a:p>
            <a:r>
              <a:rPr lang="zh-CN" altLang="en-US"/>
              <a:t>这一组件实现了专门的缓存策略，以保护与High</a:t>
            </a:r>
            <a:r>
              <a:rPr lang="en-US" altLang="zh-CN"/>
              <a:t>-</a:t>
            </a:r>
            <a:r>
              <a:rPr lang="zh-CN" altLang="en-US"/>
              <a:t>Reuse LLC访问相关的缓存块免受抖动。</a:t>
            </a:r>
            <a:endParaRPr lang="zh-CN" altLang="en-US"/>
          </a:p>
        </p:txBody>
      </p:sp>
      <p:graphicFrame>
        <p:nvGraphicFramePr>
          <p:cNvPr id="5" name="图示 4"/>
          <p:cNvGraphicFramePr/>
          <p:nvPr/>
        </p:nvGraphicFramePr>
        <p:xfrm>
          <a:off x="-909955" y="1001395"/>
          <a:ext cx="12029440" cy="5562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圆角矩形 5"/>
          <p:cNvSpPr/>
          <p:nvPr/>
        </p:nvSpPr>
        <p:spPr>
          <a:xfrm>
            <a:off x="-193675" y="965835"/>
            <a:ext cx="2661920" cy="16706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Insertion Policy</a:t>
            </a:r>
            <a:endParaRPr lang="zh-CN" altLang="en-US"/>
          </a:p>
        </p:txBody>
      </p:sp>
      <p:sp>
        <p:nvSpPr>
          <p:cNvPr id="7" name="圆角矩形 6"/>
          <p:cNvSpPr/>
          <p:nvPr/>
        </p:nvSpPr>
        <p:spPr>
          <a:xfrm>
            <a:off x="-193675" y="2947670"/>
            <a:ext cx="2661920" cy="16706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Hit-Promotion Policy</a:t>
            </a:r>
            <a:endParaRPr lang="zh-CN" altLang="en-US"/>
          </a:p>
        </p:txBody>
      </p:sp>
      <p:sp>
        <p:nvSpPr>
          <p:cNvPr id="8" name="圆角矩形 7"/>
          <p:cNvSpPr/>
          <p:nvPr/>
        </p:nvSpPr>
        <p:spPr>
          <a:xfrm>
            <a:off x="-193675" y="5015865"/>
            <a:ext cx="2661920" cy="16706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Eviction Policy</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99c8128d924b0d4718ff71358648fe3"/>
          <p:cNvPicPr>
            <a:picLocks noChangeAspect="1"/>
          </p:cNvPicPr>
          <p:nvPr/>
        </p:nvPicPr>
        <p:blipFill>
          <a:blip r:embed="rId1"/>
          <a:stretch>
            <a:fillRect/>
          </a:stretch>
        </p:blipFill>
        <p:spPr>
          <a:xfrm>
            <a:off x="1067435" y="641985"/>
            <a:ext cx="9392285" cy="3384550"/>
          </a:xfrm>
          <a:prstGeom prst="rect">
            <a:avLst/>
          </a:prstGeom>
        </p:spPr>
      </p:pic>
      <p:sp>
        <p:nvSpPr>
          <p:cNvPr id="5" name="文本框 4"/>
          <p:cNvSpPr txBox="1"/>
          <p:nvPr/>
        </p:nvSpPr>
        <p:spPr>
          <a:xfrm>
            <a:off x="6096000" y="5014595"/>
            <a:ext cx="6096000" cy="645160"/>
          </a:xfrm>
          <a:prstGeom prst="rect">
            <a:avLst/>
          </a:prstGeom>
          <a:noFill/>
        </p:spPr>
        <p:txBody>
          <a:bodyPr wrap="square" rtlCol="0" anchor="t">
            <a:spAutoFit/>
          </a:bodyPr>
          <a:p>
            <a:r>
              <a:rPr lang="zh-CN" altLang="en-US"/>
              <a:t>图显示对于给定的重用提示，GRASP怎样更新RRIP(基本方案)</a:t>
            </a:r>
            <a:r>
              <a:rPr lang="en-US" altLang="zh-CN"/>
              <a:t>per-block</a:t>
            </a:r>
            <a:r>
              <a:rPr lang="zh-CN" altLang="en-US"/>
              <a:t>3</a:t>
            </a:r>
            <a:r>
              <a:rPr lang="en-US" altLang="zh-CN"/>
              <a:t>bit</a:t>
            </a:r>
            <a:r>
              <a:rPr lang="zh-CN" altLang="en-US"/>
              <a:t>的</a:t>
            </a:r>
            <a:r>
              <a:rPr lang="en-US" altLang="zh-CN"/>
              <a:t>RRPV</a:t>
            </a:r>
            <a:r>
              <a:rPr lang="zh-CN" altLang="en-US"/>
              <a:t>值。RRPV值越高，逐出优先级越高。</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7656195" cy="929005"/>
          </a:xfrm>
        </p:spPr>
        <p:txBody>
          <a:bodyPr>
            <a:normAutofit/>
          </a:bodyPr>
          <a:p>
            <a:r>
              <a:rPr lang="en-US" altLang="zh-CN"/>
              <a:t>Experimental result(Evaluation)</a:t>
            </a:r>
            <a:endParaRPr lang="en-US" altLang="zh-CN"/>
          </a:p>
        </p:txBody>
      </p:sp>
      <p:pic>
        <p:nvPicPr>
          <p:cNvPr id="4" name="图片 3" descr="5267ebcfb3a1acfb18a078cfd05185e"/>
          <p:cNvPicPr>
            <a:picLocks noChangeAspect="1"/>
          </p:cNvPicPr>
          <p:nvPr/>
        </p:nvPicPr>
        <p:blipFill>
          <a:blip r:embed="rId1"/>
          <a:stretch>
            <a:fillRect/>
          </a:stretch>
        </p:blipFill>
        <p:spPr>
          <a:xfrm>
            <a:off x="0" y="929005"/>
            <a:ext cx="7379335" cy="50730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1b58b6bc3d27bad6dd194103fac4993"/>
          <p:cNvPicPr>
            <a:picLocks noChangeAspect="1"/>
          </p:cNvPicPr>
          <p:nvPr/>
        </p:nvPicPr>
        <p:blipFill>
          <a:blip r:embed="rId1"/>
          <a:stretch>
            <a:fillRect/>
          </a:stretch>
        </p:blipFill>
        <p:spPr>
          <a:xfrm>
            <a:off x="0" y="588010"/>
            <a:ext cx="9744710" cy="49244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81935704c503b774535ff396d7963e6"/>
          <p:cNvPicPr>
            <a:picLocks noChangeAspect="1"/>
          </p:cNvPicPr>
          <p:nvPr/>
        </p:nvPicPr>
        <p:blipFill>
          <a:blip r:embed="rId1"/>
          <a:stretch>
            <a:fillRect/>
          </a:stretch>
        </p:blipFill>
        <p:spPr>
          <a:xfrm>
            <a:off x="372110" y="534035"/>
            <a:ext cx="11252835" cy="2192020"/>
          </a:xfrm>
          <a:prstGeom prst="rect">
            <a:avLst/>
          </a:prstGeom>
        </p:spPr>
      </p:pic>
      <p:sp>
        <p:nvSpPr>
          <p:cNvPr id="2" name="文本框 1"/>
          <p:cNvSpPr txBox="1"/>
          <p:nvPr/>
        </p:nvSpPr>
        <p:spPr>
          <a:xfrm>
            <a:off x="814705" y="3244850"/>
            <a:ext cx="6964045" cy="683895"/>
          </a:xfrm>
          <a:prstGeom prst="rect">
            <a:avLst/>
          </a:prstGeom>
          <a:noFill/>
        </p:spPr>
        <p:txBody>
          <a:bodyPr wrap="square" rtlCol="0" anchor="t">
            <a:noAutofit/>
          </a:bodyPr>
          <a:p>
            <a:r>
              <a:rPr lang="zh-CN" altLang="en-US"/>
              <a:t>RRIP是最先进的轻量级方案，不依赖于基于历史的学习</a:t>
            </a:r>
            <a:endParaRPr lang="zh-CN" altLang="en-US"/>
          </a:p>
        </p:txBody>
      </p:sp>
      <p:sp>
        <p:nvSpPr>
          <p:cNvPr id="3" name="文本框 2"/>
          <p:cNvSpPr txBox="1"/>
          <p:nvPr/>
        </p:nvSpPr>
        <p:spPr>
          <a:xfrm>
            <a:off x="814705" y="4053840"/>
            <a:ext cx="6096000" cy="368300"/>
          </a:xfrm>
          <a:prstGeom prst="rect">
            <a:avLst/>
          </a:prstGeom>
          <a:noFill/>
        </p:spPr>
        <p:txBody>
          <a:bodyPr wrap="square" rtlCol="0" anchor="t">
            <a:spAutoFit/>
          </a:bodyPr>
          <a:p>
            <a:r>
              <a:rPr lang="zh-CN" altLang="en-US"/>
              <a:t> Hit Predictor (SHiP)  是最先进的插入策略，它基于 RRIP</a:t>
            </a:r>
            <a:endParaRPr lang="zh-CN" altLang="en-US"/>
          </a:p>
        </p:txBody>
      </p:sp>
      <p:sp>
        <p:nvSpPr>
          <p:cNvPr id="5" name="文本框 4"/>
          <p:cNvSpPr txBox="1"/>
          <p:nvPr/>
        </p:nvSpPr>
        <p:spPr>
          <a:xfrm>
            <a:off x="814705" y="4866005"/>
            <a:ext cx="6096000" cy="645160"/>
          </a:xfrm>
          <a:prstGeom prst="rect">
            <a:avLst/>
          </a:prstGeom>
          <a:noFill/>
        </p:spPr>
        <p:txBody>
          <a:bodyPr wrap="square" rtlCol="0" anchor="t">
            <a:spAutoFit/>
          </a:bodyPr>
          <a:p>
            <a:r>
              <a:rPr lang="zh-CN" altLang="en-US"/>
              <a:t>Leeway是一种基于历史的缓存管理方案，它基于称为实时距离的度量应用死块预测</a:t>
            </a:r>
            <a:endParaRPr lang="zh-CN" altLang="en-US"/>
          </a:p>
        </p:txBody>
      </p:sp>
      <p:sp>
        <p:nvSpPr>
          <p:cNvPr id="6" name="文本框 5"/>
          <p:cNvSpPr txBox="1"/>
          <p:nvPr/>
        </p:nvSpPr>
        <p:spPr>
          <a:xfrm>
            <a:off x="893445" y="5850255"/>
            <a:ext cx="6096000" cy="368300"/>
          </a:xfrm>
          <a:prstGeom prst="rect">
            <a:avLst/>
          </a:prstGeom>
          <a:noFill/>
        </p:spPr>
        <p:txBody>
          <a:bodyPr wrap="square" rtlCol="0" anchor="t">
            <a:spAutoFit/>
          </a:bodyPr>
          <a:p>
            <a:r>
              <a:rPr lang="zh-CN" altLang="en-US"/>
              <a:t>Hawkeye是最先进的缓存管理方案</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0" y="0"/>
            <a:ext cx="3291205" cy="681355"/>
          </a:xfrm>
        </p:spPr>
        <p:txBody>
          <a:bodyPr>
            <a:normAutofit fontScale="90000" lnSpcReduction="20000"/>
          </a:bodyPr>
          <a:p>
            <a:r>
              <a:rPr lang="en-US" altLang="zh-CN" sz="4400">
                <a:latin typeface="+mj-lt"/>
                <a:cs typeface="+mj-lt"/>
              </a:rPr>
              <a:t>Background </a:t>
            </a:r>
            <a:endParaRPr lang="en-US" altLang="zh-CN" sz="4400"/>
          </a:p>
          <a:p>
            <a:endParaRPr lang="en-US" altLang="zh-CN" sz="4400">
              <a:latin typeface="+mj-lt"/>
              <a:cs typeface="+mj-lt"/>
            </a:endParaRPr>
          </a:p>
        </p:txBody>
      </p:sp>
      <p:sp>
        <p:nvSpPr>
          <p:cNvPr id="2" name="文本框 1"/>
          <p:cNvSpPr txBox="1"/>
          <p:nvPr/>
        </p:nvSpPr>
        <p:spPr>
          <a:xfrm>
            <a:off x="902335" y="950595"/>
            <a:ext cx="9823450" cy="538480"/>
          </a:xfrm>
          <a:prstGeom prst="rect">
            <a:avLst/>
          </a:prstGeom>
          <a:noFill/>
        </p:spPr>
        <p:txBody>
          <a:bodyPr wrap="square" rtlCol="0" anchor="t">
            <a:noAutofit/>
          </a:bodyPr>
          <a:p>
            <a:r>
              <a:rPr lang="zh-CN" altLang="en-US" sz="2000"/>
              <a:t>图分析（</a:t>
            </a:r>
            <a:r>
              <a:rPr lang="en-US" altLang="zh-CN" sz="2000"/>
              <a:t>Graph analytics</a:t>
            </a:r>
            <a:r>
              <a:rPr lang="zh-CN" altLang="en-US" sz="2000"/>
              <a:t>）</a:t>
            </a:r>
            <a:r>
              <a:rPr lang="zh-CN" altLang="en-US" sz="2000"/>
              <a:t>为金融、网络和商业物流等领域的一系列应用起着重要作用</a:t>
            </a:r>
            <a:endParaRPr lang="zh-CN" altLang="en-US" sz="2000"/>
          </a:p>
        </p:txBody>
      </p:sp>
      <p:sp>
        <p:nvSpPr>
          <p:cNvPr id="4" name="文本框 3"/>
          <p:cNvSpPr txBox="1"/>
          <p:nvPr/>
        </p:nvSpPr>
        <p:spPr>
          <a:xfrm>
            <a:off x="1000125" y="2536190"/>
            <a:ext cx="9189720" cy="838835"/>
          </a:xfrm>
          <a:prstGeom prst="rect">
            <a:avLst/>
          </a:prstGeom>
          <a:noFill/>
        </p:spPr>
        <p:txBody>
          <a:bodyPr wrap="square" rtlCol="0" anchor="t">
            <a:noAutofit/>
          </a:bodyPr>
          <a:p>
            <a:r>
              <a:rPr lang="zh-CN" altLang="en-US"/>
              <a:t>图分析领域中使用的图的一个共同特性是顶点连通性的幂律分布（</a:t>
            </a:r>
            <a:r>
              <a:rPr lang="en-US" altLang="zh-CN"/>
              <a:t>a power distribution</a:t>
            </a:r>
            <a:r>
              <a:rPr lang="zh-CN" altLang="en-US"/>
              <a:t>），其中少量的顶点负责图中所有连接的很大一部分</a:t>
            </a:r>
            <a:endParaRPr lang="zh-CN" altLang="en-US"/>
          </a:p>
        </p:txBody>
      </p:sp>
      <p:sp>
        <p:nvSpPr>
          <p:cNvPr id="6" name="文本框 5"/>
          <p:cNvSpPr txBox="1"/>
          <p:nvPr/>
        </p:nvSpPr>
        <p:spPr>
          <a:xfrm>
            <a:off x="1206500" y="4541520"/>
            <a:ext cx="1077595" cy="400050"/>
          </a:xfrm>
          <a:prstGeom prst="rect">
            <a:avLst/>
          </a:prstGeom>
          <a:noFill/>
        </p:spPr>
        <p:txBody>
          <a:bodyPr wrap="square" rtlCol="0">
            <a:noAutofit/>
          </a:bodyPr>
          <a:p>
            <a:r>
              <a:rPr lang="en-US" altLang="zh-CN"/>
              <a:t>vertices</a:t>
            </a:r>
            <a:endParaRPr lang="en-US" altLang="zh-CN"/>
          </a:p>
        </p:txBody>
      </p:sp>
      <p:cxnSp>
        <p:nvCxnSpPr>
          <p:cNvPr id="7" name="肘形连接符 6"/>
          <p:cNvCxnSpPr/>
          <p:nvPr/>
        </p:nvCxnSpPr>
        <p:spPr>
          <a:xfrm flipV="1">
            <a:off x="2371090" y="4013200"/>
            <a:ext cx="1077595" cy="701040"/>
          </a:xfrm>
          <a:prstGeom prst="bentConnector3">
            <a:avLst>
              <a:gd name="adj1" fmla="val 5002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肘形连接符 7"/>
          <p:cNvCxnSpPr/>
          <p:nvPr/>
        </p:nvCxnSpPr>
        <p:spPr>
          <a:xfrm>
            <a:off x="2431415" y="4714240"/>
            <a:ext cx="974090" cy="916305"/>
          </a:xfrm>
          <a:prstGeom prst="bentConnector3">
            <a:avLst>
              <a:gd name="adj1" fmla="val 50065"/>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405505" y="5444490"/>
            <a:ext cx="3028315" cy="497205"/>
          </a:xfrm>
          <a:prstGeom prst="rect">
            <a:avLst/>
          </a:prstGeom>
          <a:noFill/>
        </p:spPr>
        <p:txBody>
          <a:bodyPr wrap="square" rtlCol="0">
            <a:noAutofit/>
          </a:bodyPr>
          <a:p>
            <a:r>
              <a:rPr lang="en-US" altLang="zh-CN"/>
              <a:t>cold vertices</a:t>
            </a:r>
            <a:endParaRPr lang="en-US" altLang="zh-CN"/>
          </a:p>
        </p:txBody>
      </p:sp>
      <p:sp>
        <p:nvSpPr>
          <p:cNvPr id="10" name="文本框 9"/>
          <p:cNvSpPr txBox="1"/>
          <p:nvPr/>
        </p:nvSpPr>
        <p:spPr>
          <a:xfrm>
            <a:off x="3405505" y="3782060"/>
            <a:ext cx="6455410" cy="443230"/>
          </a:xfrm>
          <a:prstGeom prst="rect">
            <a:avLst/>
          </a:prstGeom>
          <a:noFill/>
        </p:spPr>
        <p:txBody>
          <a:bodyPr wrap="square" rtlCol="0">
            <a:noAutofit/>
          </a:bodyPr>
          <a:p>
            <a:r>
              <a:rPr lang="en-US" altLang="zh-CN"/>
              <a:t>hot vertices--these richly-connected vertices,exhibiting high reuse</a:t>
            </a: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ae3acc7c8bb432c4eb2462498ac37c4"/>
          <p:cNvPicPr>
            <a:picLocks noChangeAspect="1"/>
          </p:cNvPicPr>
          <p:nvPr/>
        </p:nvPicPr>
        <p:blipFill>
          <a:blip r:embed="rId1"/>
          <a:stretch>
            <a:fillRect/>
          </a:stretch>
        </p:blipFill>
        <p:spPr>
          <a:xfrm>
            <a:off x="387350" y="189230"/>
            <a:ext cx="11101705" cy="2269490"/>
          </a:xfrm>
          <a:prstGeom prst="rect">
            <a:avLst/>
          </a:prstGeom>
        </p:spPr>
      </p:pic>
      <p:sp>
        <p:nvSpPr>
          <p:cNvPr id="2" name="文本框 1"/>
          <p:cNvSpPr txBox="1"/>
          <p:nvPr/>
        </p:nvSpPr>
        <p:spPr>
          <a:xfrm>
            <a:off x="836930" y="3196590"/>
            <a:ext cx="7404100" cy="368300"/>
          </a:xfrm>
          <a:prstGeom prst="rect">
            <a:avLst/>
          </a:prstGeom>
          <a:noFill/>
        </p:spPr>
        <p:txBody>
          <a:bodyPr wrap="square" rtlCol="0" anchor="t">
            <a:spAutoFit/>
          </a:bodyPr>
          <a:p>
            <a:r>
              <a:rPr lang="zh-CN" altLang="en-US"/>
              <a:t>XMem是一种基于</a:t>
            </a:r>
            <a:r>
              <a:rPr lang="zh-CN" altLang="en-US"/>
              <a:t>固定的方案，最初被提出用于受益于缓存平铺的算法</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880485" y="2120900"/>
            <a:ext cx="4040505" cy="1543050"/>
          </a:xfrm>
        </p:spPr>
        <p:txBody>
          <a:bodyPr/>
          <a:p>
            <a:r>
              <a:rPr lang="en-US" altLang="zh-CN"/>
              <a:t>THANK </a:t>
            </a:r>
            <a:r>
              <a:rPr lang="en-US" altLang="zh-CN"/>
              <a:t>YOU</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e0f41157b378b765034996a06ed3f25"/>
          <p:cNvPicPr>
            <a:picLocks noChangeAspect="1"/>
          </p:cNvPicPr>
          <p:nvPr/>
        </p:nvPicPr>
        <p:blipFill>
          <a:blip r:embed="rId1"/>
          <a:stretch>
            <a:fillRect/>
          </a:stretch>
        </p:blipFill>
        <p:spPr>
          <a:xfrm>
            <a:off x="1402715" y="1127760"/>
            <a:ext cx="9124950" cy="2197735"/>
          </a:xfrm>
          <a:prstGeom prst="rect">
            <a:avLst/>
          </a:prstGeom>
        </p:spPr>
      </p:pic>
      <p:sp>
        <p:nvSpPr>
          <p:cNvPr id="5" name="文本框 4"/>
          <p:cNvSpPr txBox="1"/>
          <p:nvPr/>
        </p:nvSpPr>
        <p:spPr>
          <a:xfrm>
            <a:off x="1246505" y="3832860"/>
            <a:ext cx="9281160" cy="788035"/>
          </a:xfrm>
          <a:prstGeom prst="rect">
            <a:avLst/>
          </a:prstGeom>
          <a:noFill/>
        </p:spPr>
        <p:txBody>
          <a:bodyPr wrap="square" rtlCol="0">
            <a:noAutofit/>
          </a:bodyPr>
          <a:p>
            <a:r>
              <a:rPr lang="zh-CN" altLang="en-US">
                <a:sym typeface="+mn-ea"/>
              </a:rPr>
              <a:t>在那一系列应用中，底层大多访问的是这些热顶点，</a:t>
            </a:r>
            <a:r>
              <a:rPr lang="zh-CN" altLang="en-US"/>
              <a:t>因此，我们希望这些</a:t>
            </a:r>
            <a:r>
              <a:rPr lang="en-US" altLang="zh-CN"/>
              <a:t>hot vertices</a:t>
            </a:r>
            <a:r>
              <a:rPr lang="zh-CN" altLang="en-US"/>
              <a:t>可以常驻</a:t>
            </a:r>
            <a:r>
              <a:rPr lang="en-US" altLang="zh-CN"/>
              <a:t>cache</a:t>
            </a:r>
            <a:r>
              <a:rPr lang="zh-CN" altLang="en-US"/>
              <a:t>，减少</a:t>
            </a:r>
            <a:r>
              <a:rPr lang="en-US" altLang="zh-CN"/>
              <a:t>cache </a:t>
            </a:r>
            <a:r>
              <a:rPr lang="en-US" altLang="zh-CN"/>
              <a:t>miss</a:t>
            </a:r>
            <a:endParaRPr lang="en-US" altLang="zh-CN"/>
          </a:p>
        </p:txBody>
      </p:sp>
      <p:sp>
        <p:nvSpPr>
          <p:cNvPr id="6" name="文本框 5"/>
          <p:cNvSpPr txBox="1"/>
          <p:nvPr/>
        </p:nvSpPr>
        <p:spPr>
          <a:xfrm>
            <a:off x="924560" y="474980"/>
            <a:ext cx="6084570" cy="587375"/>
          </a:xfrm>
          <a:prstGeom prst="rect">
            <a:avLst/>
          </a:prstGeom>
          <a:noFill/>
        </p:spPr>
        <p:txBody>
          <a:bodyPr wrap="square" rtlCol="0" anchor="t">
            <a:noAutofit/>
          </a:bodyPr>
          <a:p>
            <a:r>
              <a:rPr lang="zh-CN" altLang="en-US"/>
              <a:t>图度分布的偏斜（the </a:t>
            </a:r>
            <a:r>
              <a:t>Skew in Natural Graphs</a:t>
            </a:r>
            <a:r>
              <a:rPr lang="zh-CN" altLang="en-US"/>
              <a:t>）</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0" y="0"/>
            <a:ext cx="3237230" cy="767080"/>
          </a:xfrm>
        </p:spPr>
        <p:txBody>
          <a:bodyPr>
            <a:normAutofit/>
          </a:bodyPr>
          <a:p>
            <a:r>
              <a:rPr lang="en-US" altLang="zh-CN" sz="4400">
                <a:sym typeface="+mn-ea"/>
              </a:rPr>
              <a:t>challenges</a:t>
            </a:r>
            <a:endParaRPr lang="en-US" altLang="zh-CN" sz="4400"/>
          </a:p>
          <a:p>
            <a:endParaRPr lang="en-US" altLang="zh-CN" sz="4400">
              <a:latin typeface="+mj-lt"/>
              <a:cs typeface="+mj-lt"/>
            </a:endParaRPr>
          </a:p>
        </p:txBody>
      </p:sp>
      <p:graphicFrame>
        <p:nvGraphicFramePr>
          <p:cNvPr id="2" name="图示 1"/>
          <p:cNvGraphicFramePr/>
          <p:nvPr/>
        </p:nvGraphicFramePr>
        <p:xfrm>
          <a:off x="512445" y="934720"/>
          <a:ext cx="9432290" cy="520319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4414520" cy="1325880"/>
          </a:xfrm>
        </p:spPr>
        <p:txBody>
          <a:bodyPr/>
          <a:p>
            <a:r>
              <a:rPr lang="en-US" altLang="zh-CN"/>
              <a:t>Basic knowledge</a:t>
            </a:r>
            <a:endParaRPr lang="zh-CN" altLang="en-US"/>
          </a:p>
        </p:txBody>
      </p:sp>
      <p:sp>
        <p:nvSpPr>
          <p:cNvPr id="4" name="文本框 3"/>
          <p:cNvSpPr txBox="1"/>
          <p:nvPr/>
        </p:nvSpPr>
        <p:spPr>
          <a:xfrm>
            <a:off x="182880" y="1871345"/>
            <a:ext cx="4041775" cy="508635"/>
          </a:xfrm>
          <a:prstGeom prst="rect">
            <a:avLst/>
          </a:prstGeom>
          <a:noFill/>
        </p:spPr>
        <p:txBody>
          <a:bodyPr wrap="square" rtlCol="0">
            <a:noAutofit/>
          </a:bodyPr>
          <a:p>
            <a:r>
              <a:rPr lang="zh-CN" altLang="en-US"/>
              <a:t>①</a:t>
            </a:r>
            <a:r>
              <a:rPr lang="en-US" altLang="zh-CN"/>
              <a:t>CSR(Compressed Sparse Row) FORMAT</a:t>
            </a:r>
            <a:endParaRPr lang="en-US" altLang="zh-CN"/>
          </a:p>
        </p:txBody>
      </p:sp>
      <p:cxnSp>
        <p:nvCxnSpPr>
          <p:cNvPr id="5" name="肘形连接符 4"/>
          <p:cNvCxnSpPr>
            <a:stCxn id="4" idx="3"/>
          </p:cNvCxnSpPr>
          <p:nvPr/>
        </p:nvCxnSpPr>
        <p:spPr>
          <a:xfrm flipV="1">
            <a:off x="4224655" y="1558290"/>
            <a:ext cx="755015" cy="567690"/>
          </a:xfrm>
          <a:prstGeom prst="bentConnector3">
            <a:avLst>
              <a:gd name="adj1" fmla="val 50042"/>
            </a:avLst>
          </a:prstGeom>
          <a:ln>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4979670" y="1325880"/>
            <a:ext cx="6096000" cy="687705"/>
          </a:xfrm>
          <a:prstGeom prst="rect">
            <a:avLst/>
          </a:prstGeom>
          <a:noFill/>
        </p:spPr>
        <p:txBody>
          <a:bodyPr wrap="square" rtlCol="0" anchor="t">
            <a:noAutofit/>
          </a:bodyPr>
          <a:p>
            <a:r>
              <a:rPr lang="zh-CN" altLang="en-US"/>
              <a:t>（编码图）a pair of arrays, Vertex and Edge</a:t>
            </a:r>
            <a:endParaRPr lang="zh-CN" altLang="en-US"/>
          </a:p>
        </p:txBody>
      </p:sp>
      <p:cxnSp>
        <p:nvCxnSpPr>
          <p:cNvPr id="9" name="肘形连接符 8"/>
          <p:cNvCxnSpPr/>
          <p:nvPr/>
        </p:nvCxnSpPr>
        <p:spPr>
          <a:xfrm>
            <a:off x="4176395" y="2125980"/>
            <a:ext cx="851535" cy="463550"/>
          </a:xfrm>
          <a:prstGeom prst="bentConnector3">
            <a:avLst>
              <a:gd name="adj1" fmla="val 50037"/>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139690" y="2379980"/>
            <a:ext cx="5427345" cy="645160"/>
          </a:xfrm>
          <a:prstGeom prst="rect">
            <a:avLst/>
          </a:prstGeom>
          <a:noFill/>
        </p:spPr>
        <p:txBody>
          <a:bodyPr wrap="square" rtlCol="0" anchor="t">
            <a:spAutoFit/>
          </a:bodyPr>
          <a:p>
            <a:r>
              <a:rPr lang="zh-CN" altLang="en-US"/>
              <a:t>（根据不同应用为每个结点保存的部分或最终的</a:t>
            </a:r>
            <a:r>
              <a:rPr lang="zh-CN" altLang="en-US"/>
              <a:t>信息）an additional Property Array(s)</a:t>
            </a:r>
            <a:endParaRPr lang="zh-CN" altLang="en-US"/>
          </a:p>
        </p:txBody>
      </p:sp>
      <p:pic>
        <p:nvPicPr>
          <p:cNvPr id="11" name="图片 10" descr="86e426934a6d584e954dd55db40977a"/>
          <p:cNvPicPr>
            <a:picLocks noChangeAspect="1"/>
          </p:cNvPicPr>
          <p:nvPr/>
        </p:nvPicPr>
        <p:blipFill>
          <a:blip r:embed="rId1"/>
          <a:stretch>
            <a:fillRect/>
          </a:stretch>
        </p:blipFill>
        <p:spPr>
          <a:xfrm>
            <a:off x="1724660" y="3025140"/>
            <a:ext cx="7305675" cy="38868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e1a879282bb23499c4175e80debdf5f"/>
          <p:cNvPicPr>
            <a:picLocks noChangeAspect="1"/>
          </p:cNvPicPr>
          <p:nvPr/>
        </p:nvPicPr>
        <p:blipFill>
          <a:blip r:embed="rId1"/>
          <a:stretch>
            <a:fillRect/>
          </a:stretch>
        </p:blipFill>
        <p:spPr>
          <a:xfrm>
            <a:off x="2059940" y="501650"/>
            <a:ext cx="7602855" cy="33991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图示 3"/>
          <p:cNvGraphicFramePr/>
          <p:nvPr/>
        </p:nvGraphicFramePr>
        <p:xfrm>
          <a:off x="1029335" y="612140"/>
          <a:ext cx="9959975" cy="552577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3709670" cy="838200"/>
          </a:xfrm>
        </p:spPr>
        <p:txBody>
          <a:bodyPr/>
          <a:p>
            <a:r>
              <a:rPr lang="en-US" altLang="zh-CN"/>
              <a:t>the prior work</a:t>
            </a:r>
            <a:endParaRPr lang="en-US" altLang="zh-CN"/>
          </a:p>
        </p:txBody>
      </p:sp>
      <p:sp>
        <p:nvSpPr>
          <p:cNvPr id="3" name="文本框 2"/>
          <p:cNvSpPr txBox="1"/>
          <p:nvPr/>
        </p:nvSpPr>
        <p:spPr>
          <a:xfrm>
            <a:off x="0" y="1074420"/>
            <a:ext cx="7615555" cy="543560"/>
          </a:xfrm>
          <a:prstGeom prst="rect">
            <a:avLst/>
          </a:prstGeom>
          <a:noFill/>
        </p:spPr>
        <p:txBody>
          <a:bodyPr wrap="square" rtlCol="0" anchor="t">
            <a:noAutofit/>
          </a:bodyPr>
          <a:p>
            <a:r>
              <a:rPr lang="zh-CN" altLang="en-US" sz="2800"/>
              <a:t>Prior Software Schemes</a:t>
            </a:r>
            <a:r>
              <a:rPr lang="en-US" altLang="zh-CN" sz="2800"/>
              <a:t> for </a:t>
            </a:r>
            <a:r>
              <a:rPr lang="en-US" altLang="zh-CN" sz="2800">
                <a:sym typeface="+mn-ea"/>
              </a:rPr>
              <a:t>l</a:t>
            </a:r>
            <a:r>
              <a:rPr lang="zh-CN" altLang="en-US" sz="2800">
                <a:sym typeface="+mn-ea"/>
              </a:rPr>
              <a:t>ack of spatial locality</a:t>
            </a:r>
            <a:endParaRPr lang="en-US" altLang="zh-CN" sz="2800"/>
          </a:p>
        </p:txBody>
      </p:sp>
      <p:graphicFrame>
        <p:nvGraphicFramePr>
          <p:cNvPr id="5" name="图示 4"/>
          <p:cNvGraphicFramePr/>
          <p:nvPr/>
        </p:nvGraphicFramePr>
        <p:xfrm>
          <a:off x="2499360" y="2019300"/>
          <a:ext cx="7480300" cy="256667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波形 5"/>
          <p:cNvSpPr/>
          <p:nvPr/>
        </p:nvSpPr>
        <p:spPr>
          <a:xfrm>
            <a:off x="135255" y="2425065"/>
            <a:ext cx="2204085" cy="2007235"/>
          </a:xfrm>
          <a:prstGeom prst="wav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only hot vertices also exceed the available cache capacity</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832100" y="720725"/>
            <a:ext cx="5881370" cy="808355"/>
          </a:xfrm>
        </p:spPr>
        <p:txBody>
          <a:bodyPr>
            <a:normAutofit/>
          </a:bodyPr>
          <a:p>
            <a:r>
              <a:rPr lang="zh-CN" altLang="en-US" sz="2665">
                <a:latin typeface="+mn-ea"/>
                <a:ea typeface="+mn-ea"/>
              </a:rPr>
              <a:t>Software applies vertex reordering</a:t>
            </a:r>
            <a:endParaRPr lang="zh-CN" altLang="en-US" sz="2665">
              <a:latin typeface="+mn-ea"/>
              <a:ea typeface="+mn-ea"/>
            </a:endParaRPr>
          </a:p>
        </p:txBody>
      </p:sp>
      <p:pic>
        <p:nvPicPr>
          <p:cNvPr id="4" name="图片 3" descr="92efa1a387a1a173f0060b9211e70c7"/>
          <p:cNvPicPr>
            <a:picLocks noChangeAspect="1"/>
          </p:cNvPicPr>
          <p:nvPr/>
        </p:nvPicPr>
        <p:blipFill>
          <a:blip r:embed="rId1"/>
          <a:stretch>
            <a:fillRect/>
          </a:stretch>
        </p:blipFill>
        <p:spPr>
          <a:xfrm>
            <a:off x="3385185" y="1282065"/>
            <a:ext cx="4325620" cy="4294505"/>
          </a:xfrm>
          <a:prstGeom prst="rect">
            <a:avLst/>
          </a:prstGeom>
        </p:spPr>
      </p:pic>
    </p:spTree>
  </p:cSld>
  <p:clrMapOvr>
    <a:masterClrMapping/>
  </p:clrMapOvr>
</p:sld>
</file>

<file path=ppt/tags/tag1.xml><?xml version="1.0" encoding="utf-8"?>
<p:tagLst xmlns:p="http://schemas.openxmlformats.org/presentationml/2006/main">
  <p:tag name="COMMONDATA" val="eyJoZGlkIjoiNGE2OTI0NjU2ZWMwNmNjZmMxZjk0ZGNjY2JiZDU5Nz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1945</Words>
  <Application>WPS 演示</Application>
  <PresentationFormat>宽屏</PresentationFormat>
  <Paragraphs>96</Paragraphs>
  <Slides>21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Arial</vt:lpstr>
      <vt:lpstr>宋体</vt:lpstr>
      <vt:lpstr>Wingdings</vt:lpstr>
      <vt:lpstr>Calibri</vt:lpstr>
      <vt:lpstr>微软雅黑</vt:lpstr>
      <vt:lpstr>Arial Unicode MS</vt:lpstr>
      <vt:lpstr>Office 主题</vt:lpstr>
      <vt:lpstr>GRASP：specialized cache management for LLC for graph analytics on power-law graphs</vt:lpstr>
      <vt:lpstr>PowerPoint 演示文稿</vt:lpstr>
      <vt:lpstr>PowerPoint 演示文稿</vt:lpstr>
      <vt:lpstr>PowerPoint 演示文稿</vt:lpstr>
      <vt:lpstr>Basic knowledge</vt:lpstr>
      <vt:lpstr>PowerPoint 演示文稿</vt:lpstr>
      <vt:lpstr>PowerPoint 演示文稿</vt:lpstr>
      <vt:lpstr>the prior work</vt:lpstr>
      <vt:lpstr>Software applies vertex reordering</vt:lpstr>
      <vt:lpstr>PowerPoint 演示文稿</vt:lpstr>
      <vt:lpstr>the innovation of this paper</vt:lpstr>
      <vt:lpstr>Software-Hardware Interface </vt:lpstr>
      <vt:lpstr>Classification Logic</vt:lpstr>
      <vt:lpstr>PowerPoint 演示文稿</vt:lpstr>
      <vt:lpstr>Specialized Cache Policies </vt:lpstr>
      <vt:lpstr>PowerPoint 演示文稿</vt:lpstr>
      <vt:lpstr>Experimental result(Evaluation)</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章翔</dc:creator>
  <cp:lastModifiedBy>14642</cp:lastModifiedBy>
  <cp:revision>36</cp:revision>
  <dcterms:created xsi:type="dcterms:W3CDTF">2022-12-04T02:20:00Z</dcterms:created>
  <dcterms:modified xsi:type="dcterms:W3CDTF">2022-12-07T23:44:02Z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0954BE39293F4080995969F1BF7EF68B</vt:lpwstr>
  </property>
  <property fmtid="{D5CDD505-2E9C-101B-9397-08002B2CF9AE}" pid="3" name="KSOProductBuildVer">
    <vt:lpwstr>2052-11.1.0.12651</vt:lpwstr>
  </property>
</Properties>
</file>