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6" r:id="rId3"/>
    <p:sldId id="258" r:id="rId4"/>
    <p:sldId id="259" r:id="rId5"/>
    <p:sldId id="260" r:id="rId6"/>
    <p:sldId id="266" r:id="rId7"/>
    <p:sldId id="263" r:id="rId8"/>
    <p:sldId id="280" r:id="rId9"/>
    <p:sldId id="262" r:id="rId10"/>
    <p:sldId id="281" r:id="rId11"/>
    <p:sldId id="282" r:id="rId12"/>
    <p:sldId id="283" r:id="rId13"/>
    <p:sldId id="285" r:id="rId14"/>
    <p:sldId id="286" r:id="rId15"/>
    <p:sldId id="273" r:id="rId16"/>
    <p:sldId id="287" r:id="rId17"/>
    <p:sldId id="288" r:id="rId18"/>
    <p:sldId id="289" r:id="rId19"/>
    <p:sldId id="290"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7F507C5-2111-BE9F-9700-EE6C5BBE3FDE}" name="永琦" initials="永琦" userId="0e339559107834c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546A"/>
    <a:srgbClr val="304371"/>
    <a:srgbClr val="526FB6"/>
    <a:srgbClr val="415A99"/>
    <a:srgbClr val="8398CB"/>
    <a:srgbClr val="EEF2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26" autoAdjust="0"/>
    <p:restoredTop sz="94660"/>
  </p:normalViewPr>
  <p:slideViewPr>
    <p:cSldViewPr snapToGrid="0" showGuides="1">
      <p:cViewPr varScale="1">
        <p:scale>
          <a:sx n="93" d="100"/>
          <a:sy n="93" d="100"/>
        </p:scale>
        <p:origin x="422"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C071F2-F8E4-4CEE-9354-4A514BD09435}" type="datetimeFigureOut">
              <a:rPr lang="zh-CN" altLang="en-US" smtClean="0"/>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C071F2-F8E4-4CEE-9354-4A514BD09435}" type="datetimeFigureOut">
              <a:rPr lang="zh-CN" altLang="en-US" smtClean="0"/>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C071F2-F8E4-4CEE-9354-4A514BD09435}" type="datetimeFigureOut">
              <a:rPr lang="zh-CN" altLang="en-US" smtClean="0"/>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C071F2-F8E4-4CEE-9354-4A514BD09435}" type="datetimeFigureOut">
              <a:rPr lang="zh-CN" altLang="en-US" smtClean="0"/>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7C071F2-F8E4-4CEE-9354-4A514BD09435}" type="datetimeFigureOut">
              <a:rPr lang="zh-CN" altLang="en-US" smtClean="0"/>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C071F2-F8E4-4CEE-9354-4A514BD09435}" type="datetimeFigureOut">
              <a:rPr lang="zh-CN" altLang="en-US" smtClean="0"/>
              <a:t>2022/12/1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7C071F2-F8E4-4CEE-9354-4A514BD09435}" type="datetimeFigureOut">
              <a:rPr lang="zh-CN" altLang="en-US" smtClean="0"/>
              <a:t>2022/12/1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7C071F2-F8E4-4CEE-9354-4A514BD09435}" type="datetimeFigureOut">
              <a:rPr lang="zh-CN" altLang="en-US" smtClean="0"/>
              <a:t>2022/12/1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C071F2-F8E4-4CEE-9354-4A514BD09435}" type="datetimeFigureOut">
              <a:rPr lang="zh-CN" altLang="en-US" smtClean="0"/>
              <a:t>2022/12/1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C071F2-F8E4-4CEE-9354-4A514BD09435}" type="datetimeFigureOut">
              <a:rPr lang="zh-CN" altLang="en-US" smtClean="0"/>
              <a:t>2022/12/1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C071F2-F8E4-4CEE-9354-4A514BD09435}" type="datetimeFigureOut">
              <a:rPr lang="zh-CN" altLang="en-US" smtClean="0"/>
              <a:t>2022/12/1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F57C09-5328-435E-B7B4-09E48B87BE0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071F2-F8E4-4CEE-9354-4A514BD09435}" type="datetimeFigureOut">
              <a:rPr lang="zh-CN" altLang="en-US" smtClean="0"/>
              <a:t>2022/12/1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57C09-5328-435E-B7B4-09E48B87BE0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矩形: 圆顶角 28"/>
          <p:cNvSpPr/>
          <p:nvPr/>
        </p:nvSpPr>
        <p:spPr>
          <a:xfrm rot="10800000">
            <a:off x="-3" y="702019"/>
            <a:ext cx="12191999" cy="795210"/>
          </a:xfrm>
          <a:prstGeom prst="round2SameRect">
            <a:avLst>
              <a:gd name="adj1" fmla="val 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圆顶角 1"/>
          <p:cNvSpPr/>
          <p:nvPr/>
        </p:nvSpPr>
        <p:spPr>
          <a:xfrm rot="10800000">
            <a:off x="5047737" y="0"/>
            <a:ext cx="2086286" cy="2980775"/>
          </a:xfrm>
          <a:prstGeom prst="round2SameRect">
            <a:avLst>
              <a:gd name="adj1" fmla="val 50000"/>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4"/>
          <p:cNvSpPr txBox="1"/>
          <p:nvPr/>
        </p:nvSpPr>
        <p:spPr>
          <a:xfrm>
            <a:off x="1113929" y="3134802"/>
            <a:ext cx="9964143"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rgbClr val="44546A"/>
                </a:solidFill>
                <a:latin typeface="微软雅黑" panose="020B0503020204020204" pitchFamily="34" charset="-122"/>
                <a:ea typeface="微软雅黑" panose="020B0503020204020204" pitchFamily="34" charset="-122"/>
              </a:rPr>
              <a:t>Retention-Aware Container Caching for </a:t>
            </a:r>
          </a:p>
          <a:p>
            <a:pPr algn="ctr"/>
            <a:r>
              <a:rPr lang="en-US" altLang="zh-CN" sz="3600" dirty="0">
                <a:solidFill>
                  <a:srgbClr val="44546A"/>
                </a:solidFill>
                <a:latin typeface="微软雅黑" panose="020B0503020204020204" pitchFamily="34" charset="-122"/>
                <a:ea typeface="微软雅黑" panose="020B0503020204020204" pitchFamily="34" charset="-122"/>
              </a:rPr>
              <a:t>Serverless Edge Computing</a:t>
            </a:r>
            <a:endParaRPr lang="zh-CN" altLang="en-US" sz="3600" dirty="0">
              <a:solidFill>
                <a:srgbClr val="44546A"/>
              </a:solidFill>
              <a:latin typeface="微软雅黑" panose="020B0503020204020204" pitchFamily="34" charset="-122"/>
              <a:ea typeface="微软雅黑" panose="020B0503020204020204" pitchFamily="34" charset="-122"/>
            </a:endParaRPr>
          </a:p>
        </p:txBody>
      </p:sp>
      <p:sp>
        <p:nvSpPr>
          <p:cNvPr id="14" name="文本框 5"/>
          <p:cNvSpPr txBox="1"/>
          <p:nvPr/>
        </p:nvSpPr>
        <p:spPr>
          <a:xfrm>
            <a:off x="1499670" y="4505797"/>
            <a:ext cx="9192660" cy="461665"/>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r>
              <a:rPr lang="zh-CN" altLang="en-US" sz="2400" b="0" dirty="0">
                <a:solidFill>
                  <a:srgbClr val="44546A"/>
                </a:solidFill>
                <a:latin typeface="微软雅黑" panose="020B0503020204020204" pitchFamily="34" charset="-122"/>
                <a:ea typeface="微软雅黑" panose="020B0503020204020204" pitchFamily="34" charset="-122"/>
              </a:rPr>
              <a:t>基于无服务器边缘计算的保留感知的容器缓存</a:t>
            </a:r>
          </a:p>
        </p:txBody>
      </p:sp>
      <p:sp>
        <p:nvSpPr>
          <p:cNvPr id="15" name="文本框 6"/>
          <p:cNvSpPr txBox="1"/>
          <p:nvPr/>
        </p:nvSpPr>
        <p:spPr>
          <a:xfrm>
            <a:off x="9456794" y="5371612"/>
            <a:ext cx="1621278"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tx2"/>
                </a:solidFill>
                <a:latin typeface="微软雅黑" panose="020B0503020204020204" pitchFamily="34" charset="-122"/>
                <a:ea typeface="微软雅黑" panose="020B0503020204020204" pitchFamily="34" charset="-122"/>
              </a:rPr>
              <a:t>汇报人：张永琦</a:t>
            </a:r>
          </a:p>
        </p:txBody>
      </p:sp>
      <p:grpSp>
        <p:nvGrpSpPr>
          <p:cNvPr id="18" name="组合 17"/>
          <p:cNvGrpSpPr/>
          <p:nvPr/>
        </p:nvGrpSpPr>
        <p:grpSpPr>
          <a:xfrm>
            <a:off x="5418970" y="1224565"/>
            <a:ext cx="1354060" cy="1356796"/>
            <a:chOff x="10265088" y="255018"/>
            <a:chExt cx="1570606" cy="1573782"/>
          </a:xfrm>
        </p:grpSpPr>
        <p:grpSp>
          <p:nvGrpSpPr>
            <p:cNvPr id="19" name="Group 32"/>
            <p:cNvGrpSpPr/>
            <p:nvPr/>
          </p:nvGrpSpPr>
          <p:grpSpPr>
            <a:xfrm>
              <a:off x="10265088" y="255018"/>
              <a:ext cx="1570606" cy="1573782"/>
              <a:chOff x="3692576" y="1742634"/>
              <a:chExt cx="2790379" cy="2796023"/>
            </a:xfrm>
          </p:grpSpPr>
          <p:grpSp>
            <p:nvGrpSpPr>
              <p:cNvPr id="25" name="组合 79"/>
              <p:cNvGrpSpPr/>
              <p:nvPr/>
            </p:nvGrpSpPr>
            <p:grpSpPr bwMode="auto">
              <a:xfrm>
                <a:off x="3692576" y="1742634"/>
                <a:ext cx="2790379" cy="2796023"/>
                <a:chOff x="6379729" y="2488774"/>
                <a:chExt cx="2513016" cy="2513016"/>
              </a:xfrm>
            </p:grpSpPr>
            <p:sp>
              <p:nvSpPr>
                <p:cNvPr id="2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8"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6" name="椭圆 80"/>
              <p:cNvSpPr/>
              <p:nvPr/>
            </p:nvSpPr>
            <p:spPr bwMode="auto">
              <a:xfrm>
                <a:off x="4101618" y="2137562"/>
                <a:ext cx="2016471" cy="2020558"/>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20" name="组合 19"/>
            <p:cNvGrpSpPr/>
            <p:nvPr/>
          </p:nvGrpSpPr>
          <p:grpSpPr>
            <a:xfrm>
              <a:off x="10638670" y="749095"/>
              <a:ext cx="823442" cy="585626"/>
              <a:chOff x="1743075" y="720725"/>
              <a:chExt cx="5573713" cy="3963988"/>
            </a:xfrm>
            <a:solidFill>
              <a:schemeClr val="bg1"/>
            </a:solidFill>
          </p:grpSpPr>
          <p:sp>
            <p:nvSpPr>
              <p:cNvPr id="21"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22"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23"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24"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grpSp>
      <p:sp>
        <p:nvSpPr>
          <p:cNvPr id="4" name="文本框 3"/>
          <p:cNvSpPr txBox="1"/>
          <p:nvPr/>
        </p:nvSpPr>
        <p:spPr>
          <a:xfrm>
            <a:off x="5359331" y="247073"/>
            <a:ext cx="1516183" cy="830997"/>
          </a:xfrm>
          <a:prstGeom prst="rect">
            <a:avLst/>
          </a:prstGeom>
          <a:noFill/>
        </p:spPr>
        <p:txBody>
          <a:bodyPr wrap="square" rtlCol="0">
            <a:spAutoFit/>
          </a:bodyPr>
          <a:lstStyle/>
          <a:p>
            <a:pPr algn="ctr"/>
            <a:r>
              <a:rPr lang="zh-CN" altLang="en-US" sz="2400" b="1" dirty="0">
                <a:solidFill>
                  <a:schemeClr val="bg1"/>
                </a:solidFill>
                <a:latin typeface="华文中宋" panose="02010600040101010101" charset="-122"/>
                <a:ea typeface="华文中宋" panose="02010600040101010101" charset="-122"/>
              </a:rPr>
              <a:t>论文研讨汇报交流</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546A"/>
              </a:solidFill>
            </a:endParaRPr>
          </a:p>
        </p:txBody>
      </p:sp>
      <p:sp>
        <p:nvSpPr>
          <p:cNvPr id="101" name="文本框 100"/>
          <p:cNvSpPr txBox="1"/>
          <p:nvPr/>
        </p:nvSpPr>
        <p:spPr>
          <a:xfrm>
            <a:off x="-457200" y="293102"/>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03.</a:t>
            </a:r>
            <a:r>
              <a:rPr lang="zh-CN" altLang="en-US" dirty="0">
                <a:solidFill>
                  <a:schemeClr val="bg1"/>
                </a:solidFill>
                <a:latin typeface="微软雅黑" panose="020B0503020204020204" pitchFamily="34" charset="-122"/>
                <a:ea typeface="微软雅黑" panose="020B0503020204020204" pitchFamily="34" charset="-122"/>
              </a:rPr>
              <a:t>研究的技术思路</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2249252" y="385435"/>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Technical ideas </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5" name="平行四边形 4">
            <a:extLst>
              <a:ext uri="{FF2B5EF4-FFF2-40B4-BE49-F238E27FC236}">
                <a16:creationId xmlns:a16="http://schemas.microsoft.com/office/drawing/2014/main" id="{26B297C9-D624-CAF4-4D07-A633FC235902}"/>
              </a:ext>
            </a:extLst>
          </p:cNvPr>
          <p:cNvSpPr/>
          <p:nvPr/>
        </p:nvSpPr>
        <p:spPr>
          <a:xfrm rot="10800000" flipV="1">
            <a:off x="-149292" y="744502"/>
            <a:ext cx="36576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一、模型构建</a:t>
            </a:r>
          </a:p>
        </p:txBody>
      </p:sp>
      <p:grpSp>
        <p:nvGrpSpPr>
          <p:cNvPr id="6" name="组合 5">
            <a:extLst>
              <a:ext uri="{FF2B5EF4-FFF2-40B4-BE49-F238E27FC236}">
                <a16:creationId xmlns:a16="http://schemas.microsoft.com/office/drawing/2014/main" id="{1E8DE05C-099B-E0F8-071A-9876583AD398}"/>
              </a:ext>
            </a:extLst>
          </p:cNvPr>
          <p:cNvGrpSpPr/>
          <p:nvPr/>
        </p:nvGrpSpPr>
        <p:grpSpPr>
          <a:xfrm>
            <a:off x="127768" y="1359877"/>
            <a:ext cx="786078" cy="784940"/>
            <a:chOff x="7049719" y="1895239"/>
            <a:chExt cx="964084" cy="962688"/>
          </a:xfrm>
        </p:grpSpPr>
        <p:sp>
          <p:nvSpPr>
            <p:cNvPr id="7" name="Oval 66">
              <a:extLst>
                <a:ext uri="{FF2B5EF4-FFF2-40B4-BE49-F238E27FC236}">
                  <a16:creationId xmlns:a16="http://schemas.microsoft.com/office/drawing/2014/main" id="{7F696FCD-A0BA-3BCD-FF14-190B498847F1}"/>
                </a:ext>
              </a:extLst>
            </p:cNvPr>
            <p:cNvSpPr>
              <a:spLocks noChangeArrowheads="1"/>
            </p:cNvSpPr>
            <p:nvPr/>
          </p:nvSpPr>
          <p:spPr bwMode="auto">
            <a:xfrm>
              <a:off x="7049719" y="1895239"/>
              <a:ext cx="964084" cy="962688"/>
            </a:xfrm>
            <a:prstGeom prst="ellipse">
              <a:avLst/>
            </a:prstGeom>
            <a:solidFill>
              <a:srgbClr val="44546A"/>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10" name="组合 9">
              <a:extLst>
                <a:ext uri="{FF2B5EF4-FFF2-40B4-BE49-F238E27FC236}">
                  <a16:creationId xmlns:a16="http://schemas.microsoft.com/office/drawing/2014/main" id="{B1BB563E-6B19-FB00-9B05-7D6ACFF27B9F}"/>
                </a:ext>
              </a:extLst>
            </p:cNvPr>
            <p:cNvGrpSpPr/>
            <p:nvPr/>
          </p:nvGrpSpPr>
          <p:grpSpPr>
            <a:xfrm>
              <a:off x="7323178" y="2136608"/>
              <a:ext cx="465997" cy="464602"/>
              <a:chOff x="6760032" y="3590699"/>
              <a:chExt cx="530225" cy="528638"/>
            </a:xfrm>
            <a:solidFill>
              <a:schemeClr val="bg1"/>
            </a:solidFill>
          </p:grpSpPr>
          <p:sp>
            <p:nvSpPr>
              <p:cNvPr id="11" name="Freeform 67">
                <a:extLst>
                  <a:ext uri="{FF2B5EF4-FFF2-40B4-BE49-F238E27FC236}">
                    <a16:creationId xmlns:a16="http://schemas.microsoft.com/office/drawing/2014/main" id="{8EA44E4A-1D7F-0ADA-9D16-2E4FCDE359BA}"/>
                  </a:ext>
                </a:extLst>
              </p:cNvPr>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 name="Freeform 68">
                <a:extLst>
                  <a:ext uri="{FF2B5EF4-FFF2-40B4-BE49-F238E27FC236}">
                    <a16:creationId xmlns:a16="http://schemas.microsoft.com/office/drawing/2014/main" id="{9921EEF7-500A-1A92-3E37-3C95E0C6F258}"/>
                  </a:ext>
                </a:extLst>
              </p:cNvPr>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reeform 69">
                <a:extLst>
                  <a:ext uri="{FF2B5EF4-FFF2-40B4-BE49-F238E27FC236}">
                    <a16:creationId xmlns:a16="http://schemas.microsoft.com/office/drawing/2014/main" id="{51C60D5A-D3D1-1746-45C7-70A3BC3ED677}"/>
                  </a:ext>
                </a:extLst>
              </p:cNvPr>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Rectangle 70">
                <a:extLst>
                  <a:ext uri="{FF2B5EF4-FFF2-40B4-BE49-F238E27FC236}">
                    <a16:creationId xmlns:a16="http://schemas.microsoft.com/office/drawing/2014/main" id="{8D5D4A43-F13C-6643-21C8-D605B5B171DC}"/>
                  </a:ext>
                </a:extLst>
              </p:cNvPr>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Freeform 71">
                <a:extLst>
                  <a:ext uri="{FF2B5EF4-FFF2-40B4-BE49-F238E27FC236}">
                    <a16:creationId xmlns:a16="http://schemas.microsoft.com/office/drawing/2014/main" id="{73447680-C355-BE8F-00AF-9169F05F53E0}"/>
                  </a:ext>
                </a:extLst>
              </p:cNvPr>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 name="Freeform 72">
                <a:extLst>
                  <a:ext uri="{FF2B5EF4-FFF2-40B4-BE49-F238E27FC236}">
                    <a16:creationId xmlns:a16="http://schemas.microsoft.com/office/drawing/2014/main" id="{B7298A8A-A4F3-45C9-FC59-17B3B5EC5DC7}"/>
                  </a:ext>
                </a:extLst>
              </p:cNvPr>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 name="Freeform 73">
                <a:extLst>
                  <a:ext uri="{FF2B5EF4-FFF2-40B4-BE49-F238E27FC236}">
                    <a16:creationId xmlns:a16="http://schemas.microsoft.com/office/drawing/2014/main" id="{06736799-B54B-E18C-22BA-C02A3F9DD072}"/>
                  </a:ext>
                </a:extLst>
              </p:cNvPr>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18" name="文本框 17">
            <a:extLst>
              <a:ext uri="{FF2B5EF4-FFF2-40B4-BE49-F238E27FC236}">
                <a16:creationId xmlns:a16="http://schemas.microsoft.com/office/drawing/2014/main" id="{8FC4F6B8-4426-021C-2BE0-8BDCF449B224}"/>
              </a:ext>
            </a:extLst>
          </p:cNvPr>
          <p:cNvSpPr txBox="1"/>
          <p:nvPr/>
        </p:nvSpPr>
        <p:spPr>
          <a:xfrm>
            <a:off x="1186868" y="1808811"/>
            <a:ext cx="9701705" cy="4915192"/>
          </a:xfrm>
          <a:prstGeom prst="rect">
            <a:avLst/>
          </a:prstGeom>
          <a:noFill/>
        </p:spPr>
        <p:txBody>
          <a:bodyPr wrap="square" rtlCol="0">
            <a:spAutoFit/>
          </a:bodyPr>
          <a:lstStyle/>
          <a:p>
            <a:pPr algn="just">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：边缘节点的集合</a:t>
            </a:r>
          </a:p>
          <a:p>
            <a:pPr algn="just">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：服务类型的集合</a:t>
            </a:r>
          </a:p>
          <a:p>
            <a:pPr algn="just">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：一组时隙</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         ：在时隙</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中分配给边缘节点</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类型请求的数量</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         ：在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时间节点上分配给节点</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类型请求数从</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分发到</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n</a:t>
            </a:r>
          </a:p>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rgbClr val="FF0000"/>
                </a:solidFill>
                <a:latin typeface="微软雅黑" panose="020B0503020204020204" pitchFamily="34" charset="-122"/>
                <a:ea typeface="微软雅黑" panose="020B0503020204020204" pitchFamily="34" charset="-122"/>
              </a:rPr>
              <a:t>服务延迟成本</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，包含网络通信成本和容器实例化成本</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l</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n1</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n2</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0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：两边缘节点之间的通信成本</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：网络通信成本</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：在时隙</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开始时，在边缘节点</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上处于活动状态的</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类型容器的数量（即从上一个时隙缓存的）</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：在节点</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上实例化一个</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类型的容器的成本</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：实例化成本</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：容器保留成本                ：在节点</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上缓存一个</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类型的容器保持一个时隙的消耗</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：在节点</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上的请求服务结束后将被销毁的容器数量</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p>
          <a:p>
            <a:pPr algn="just">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rgbClr val="FF0000"/>
                </a:solidFill>
                <a:latin typeface="微软雅黑" panose="020B0503020204020204" pitchFamily="34" charset="-122"/>
                <a:ea typeface="微软雅黑" panose="020B0503020204020204" pitchFamily="34" charset="-122"/>
              </a:rPr>
              <a:t>总成本</a:t>
            </a:r>
            <a:endParaRPr lang="en-US" altLang="zh-CN" sz="1400" dirty="0">
              <a:solidFill>
                <a:srgbClr val="FF0000"/>
              </a:solidFill>
              <a:latin typeface="微软雅黑" panose="020B0503020204020204" pitchFamily="34" charset="-122"/>
              <a:ea typeface="微软雅黑" panose="020B0503020204020204" pitchFamily="34" charset="-122"/>
            </a:endParaRPr>
          </a:p>
          <a:p>
            <a:pPr algn="just">
              <a:lnSpc>
                <a:spcPct val="125000"/>
              </a:lnSpc>
            </a:pPr>
            <a:r>
              <a:rPr lang="zh-CN" altLang="en-US" sz="1400" dirty="0">
                <a:latin typeface="微软雅黑" panose="020B0503020204020204" pitchFamily="34" charset="-122"/>
                <a:ea typeface="微软雅黑" panose="020B0503020204020204" pitchFamily="34" charset="-122"/>
              </a:rPr>
              <a:t>其中</a:t>
            </a:r>
            <a:r>
              <a:rPr lang="en-US" altLang="zh-CN" sz="1400" dirty="0">
                <a:latin typeface="微软雅黑" panose="020B0503020204020204" pitchFamily="34" charset="-122"/>
                <a:ea typeface="微软雅黑" panose="020B0503020204020204" pitchFamily="34" charset="-122"/>
              </a:rPr>
              <a:t>α</a:t>
            </a:r>
            <a:r>
              <a:rPr lang="zh-CN" altLang="en-US" sz="1400" dirty="0">
                <a:latin typeface="微软雅黑" panose="020B0503020204020204" pitchFamily="34" charset="-122"/>
                <a:ea typeface="微软雅黑" panose="020B0503020204020204" pitchFamily="34" charset="-122"/>
              </a:rPr>
              <a:t>可用于调整两种类型成本之间的权重关系。注意要保证：        否则缓存的成本要高于实例化的成本，这使得缓存毫无用处了。</a:t>
            </a:r>
          </a:p>
        </p:txBody>
      </p:sp>
      <p:sp>
        <p:nvSpPr>
          <p:cNvPr id="19" name="文本框 18">
            <a:extLst>
              <a:ext uri="{FF2B5EF4-FFF2-40B4-BE49-F238E27FC236}">
                <a16:creationId xmlns:a16="http://schemas.microsoft.com/office/drawing/2014/main" id="{B7D96B20-03F1-5740-B9E2-484F8038852C}"/>
              </a:ext>
            </a:extLst>
          </p:cNvPr>
          <p:cNvSpPr txBox="1"/>
          <p:nvPr/>
        </p:nvSpPr>
        <p:spPr>
          <a:xfrm>
            <a:off x="1200315" y="1500113"/>
            <a:ext cx="2745673"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系统模型和成本模型</a:t>
            </a:r>
          </a:p>
        </p:txBody>
      </p:sp>
      <p:pic>
        <p:nvPicPr>
          <p:cNvPr id="28" name="图片 27">
            <a:extLst>
              <a:ext uri="{FF2B5EF4-FFF2-40B4-BE49-F238E27FC236}">
                <a16:creationId xmlns:a16="http://schemas.microsoft.com/office/drawing/2014/main" id="{268234A4-293E-E419-69B0-80B8DAB3E861}"/>
              </a:ext>
            </a:extLst>
          </p:cNvPr>
          <p:cNvPicPr>
            <a:picLocks noChangeAspect="1"/>
          </p:cNvPicPr>
          <p:nvPr/>
        </p:nvPicPr>
        <p:blipFill>
          <a:blip r:embed="rId2"/>
          <a:stretch>
            <a:fillRect/>
          </a:stretch>
        </p:blipFill>
        <p:spPr>
          <a:xfrm>
            <a:off x="1252893" y="2632754"/>
            <a:ext cx="408529" cy="257551"/>
          </a:xfrm>
          <a:prstGeom prst="rect">
            <a:avLst/>
          </a:prstGeom>
        </p:spPr>
      </p:pic>
      <p:pic>
        <p:nvPicPr>
          <p:cNvPr id="31" name="图片 30">
            <a:extLst>
              <a:ext uri="{FF2B5EF4-FFF2-40B4-BE49-F238E27FC236}">
                <a16:creationId xmlns:a16="http://schemas.microsoft.com/office/drawing/2014/main" id="{F1A89559-0F50-B8A4-C5B6-5223CFBC8E71}"/>
              </a:ext>
            </a:extLst>
          </p:cNvPr>
          <p:cNvPicPr>
            <a:picLocks noChangeAspect="1"/>
          </p:cNvPicPr>
          <p:nvPr/>
        </p:nvPicPr>
        <p:blipFill>
          <a:blip r:embed="rId3"/>
          <a:stretch>
            <a:fillRect/>
          </a:stretch>
        </p:blipFill>
        <p:spPr>
          <a:xfrm>
            <a:off x="1200315" y="2918244"/>
            <a:ext cx="515532" cy="276860"/>
          </a:xfrm>
          <a:prstGeom prst="rect">
            <a:avLst/>
          </a:prstGeom>
        </p:spPr>
      </p:pic>
      <p:pic>
        <p:nvPicPr>
          <p:cNvPr id="32" name="图片 31">
            <a:extLst>
              <a:ext uri="{FF2B5EF4-FFF2-40B4-BE49-F238E27FC236}">
                <a16:creationId xmlns:a16="http://schemas.microsoft.com/office/drawing/2014/main" id="{B5ED4D0B-6FEB-8BB4-44C8-F69699AB6D79}"/>
              </a:ext>
            </a:extLst>
          </p:cNvPr>
          <p:cNvPicPr>
            <a:picLocks noChangeAspect="1"/>
          </p:cNvPicPr>
          <p:nvPr/>
        </p:nvPicPr>
        <p:blipFill>
          <a:blip r:embed="rId4"/>
          <a:stretch>
            <a:fillRect/>
          </a:stretch>
        </p:blipFill>
        <p:spPr>
          <a:xfrm>
            <a:off x="1291606" y="3160548"/>
            <a:ext cx="286658" cy="332893"/>
          </a:xfrm>
          <a:prstGeom prst="rect">
            <a:avLst/>
          </a:prstGeom>
        </p:spPr>
      </p:pic>
      <p:pic>
        <p:nvPicPr>
          <p:cNvPr id="33" name="图片 32">
            <a:extLst>
              <a:ext uri="{FF2B5EF4-FFF2-40B4-BE49-F238E27FC236}">
                <a16:creationId xmlns:a16="http://schemas.microsoft.com/office/drawing/2014/main" id="{7E07E562-A248-E4AE-738C-C075C5A6F753}"/>
              </a:ext>
            </a:extLst>
          </p:cNvPr>
          <p:cNvPicPr>
            <a:picLocks noChangeAspect="1"/>
          </p:cNvPicPr>
          <p:nvPr/>
        </p:nvPicPr>
        <p:blipFill>
          <a:blip r:embed="rId5"/>
          <a:stretch>
            <a:fillRect/>
          </a:stretch>
        </p:blipFill>
        <p:spPr>
          <a:xfrm>
            <a:off x="1248616" y="3699517"/>
            <a:ext cx="2380992" cy="332893"/>
          </a:xfrm>
          <a:prstGeom prst="rect">
            <a:avLst/>
          </a:prstGeom>
        </p:spPr>
      </p:pic>
      <p:pic>
        <p:nvPicPr>
          <p:cNvPr id="35" name="图片 34">
            <a:extLst>
              <a:ext uri="{FF2B5EF4-FFF2-40B4-BE49-F238E27FC236}">
                <a16:creationId xmlns:a16="http://schemas.microsoft.com/office/drawing/2014/main" id="{E7B09BAF-8D4B-D12C-1037-FC26D3EA219C}"/>
              </a:ext>
            </a:extLst>
          </p:cNvPr>
          <p:cNvPicPr>
            <a:picLocks noChangeAspect="1"/>
          </p:cNvPicPr>
          <p:nvPr/>
        </p:nvPicPr>
        <p:blipFill>
          <a:blip r:embed="rId6"/>
          <a:stretch>
            <a:fillRect/>
          </a:stretch>
        </p:blipFill>
        <p:spPr>
          <a:xfrm>
            <a:off x="1200315" y="4009573"/>
            <a:ext cx="342886" cy="222413"/>
          </a:xfrm>
          <a:prstGeom prst="rect">
            <a:avLst/>
          </a:prstGeom>
        </p:spPr>
      </p:pic>
      <p:pic>
        <p:nvPicPr>
          <p:cNvPr id="36" name="图片 35">
            <a:extLst>
              <a:ext uri="{FF2B5EF4-FFF2-40B4-BE49-F238E27FC236}">
                <a16:creationId xmlns:a16="http://schemas.microsoft.com/office/drawing/2014/main" id="{CFE3BE66-8032-A488-EEBA-A4A76800C0A5}"/>
              </a:ext>
            </a:extLst>
          </p:cNvPr>
          <p:cNvPicPr>
            <a:picLocks noChangeAspect="1"/>
          </p:cNvPicPr>
          <p:nvPr/>
        </p:nvPicPr>
        <p:blipFill>
          <a:blip r:embed="rId7"/>
          <a:stretch>
            <a:fillRect/>
          </a:stretch>
        </p:blipFill>
        <p:spPr>
          <a:xfrm>
            <a:off x="1248616" y="4287844"/>
            <a:ext cx="242819" cy="233480"/>
          </a:xfrm>
          <a:prstGeom prst="rect">
            <a:avLst/>
          </a:prstGeom>
        </p:spPr>
      </p:pic>
      <p:pic>
        <p:nvPicPr>
          <p:cNvPr id="37" name="图片 36">
            <a:extLst>
              <a:ext uri="{FF2B5EF4-FFF2-40B4-BE49-F238E27FC236}">
                <a16:creationId xmlns:a16="http://schemas.microsoft.com/office/drawing/2014/main" id="{404D0E16-64D4-4203-6965-17750CB61706}"/>
              </a:ext>
            </a:extLst>
          </p:cNvPr>
          <p:cNvPicPr>
            <a:picLocks noChangeAspect="1"/>
          </p:cNvPicPr>
          <p:nvPr/>
        </p:nvPicPr>
        <p:blipFill>
          <a:blip r:embed="rId8"/>
          <a:stretch>
            <a:fillRect/>
          </a:stretch>
        </p:blipFill>
        <p:spPr>
          <a:xfrm>
            <a:off x="1212548" y="4536823"/>
            <a:ext cx="2380992" cy="281390"/>
          </a:xfrm>
          <a:prstGeom prst="rect">
            <a:avLst/>
          </a:prstGeom>
        </p:spPr>
      </p:pic>
      <p:pic>
        <p:nvPicPr>
          <p:cNvPr id="38" name="图片 37">
            <a:extLst>
              <a:ext uri="{FF2B5EF4-FFF2-40B4-BE49-F238E27FC236}">
                <a16:creationId xmlns:a16="http://schemas.microsoft.com/office/drawing/2014/main" id="{579E9174-8047-BE9A-8B59-C15CDF3A1C73}"/>
              </a:ext>
            </a:extLst>
          </p:cNvPr>
          <p:cNvPicPr>
            <a:picLocks noChangeAspect="1"/>
          </p:cNvPicPr>
          <p:nvPr/>
        </p:nvPicPr>
        <p:blipFill>
          <a:blip r:embed="rId9"/>
          <a:stretch>
            <a:fillRect/>
          </a:stretch>
        </p:blipFill>
        <p:spPr>
          <a:xfrm>
            <a:off x="1248616" y="4784163"/>
            <a:ext cx="251460" cy="289560"/>
          </a:xfrm>
          <a:prstGeom prst="rect">
            <a:avLst/>
          </a:prstGeom>
        </p:spPr>
      </p:pic>
      <p:pic>
        <p:nvPicPr>
          <p:cNvPr id="39" name="图片 38">
            <a:extLst>
              <a:ext uri="{FF2B5EF4-FFF2-40B4-BE49-F238E27FC236}">
                <a16:creationId xmlns:a16="http://schemas.microsoft.com/office/drawing/2014/main" id="{E2D0CB94-17C1-2672-5034-7F54F22E47DC}"/>
              </a:ext>
            </a:extLst>
          </p:cNvPr>
          <p:cNvPicPr>
            <a:picLocks noChangeAspect="1"/>
          </p:cNvPicPr>
          <p:nvPr/>
        </p:nvPicPr>
        <p:blipFill>
          <a:blip r:embed="rId10"/>
          <a:stretch>
            <a:fillRect/>
          </a:stretch>
        </p:blipFill>
        <p:spPr>
          <a:xfrm>
            <a:off x="3449547" y="4801005"/>
            <a:ext cx="251459" cy="270086"/>
          </a:xfrm>
          <a:prstGeom prst="rect">
            <a:avLst/>
          </a:prstGeom>
        </p:spPr>
      </p:pic>
      <p:pic>
        <p:nvPicPr>
          <p:cNvPr id="40" name="图片 39">
            <a:extLst>
              <a:ext uri="{FF2B5EF4-FFF2-40B4-BE49-F238E27FC236}">
                <a16:creationId xmlns:a16="http://schemas.microsoft.com/office/drawing/2014/main" id="{77FA4431-F865-5450-3F7B-252E0F21901F}"/>
              </a:ext>
            </a:extLst>
          </p:cNvPr>
          <p:cNvPicPr>
            <a:picLocks noChangeAspect="1"/>
          </p:cNvPicPr>
          <p:nvPr/>
        </p:nvPicPr>
        <p:blipFill>
          <a:blip r:embed="rId11"/>
          <a:stretch>
            <a:fillRect/>
          </a:stretch>
        </p:blipFill>
        <p:spPr>
          <a:xfrm>
            <a:off x="1196602" y="5014235"/>
            <a:ext cx="464820" cy="259080"/>
          </a:xfrm>
          <a:prstGeom prst="rect">
            <a:avLst/>
          </a:prstGeom>
        </p:spPr>
      </p:pic>
      <p:pic>
        <p:nvPicPr>
          <p:cNvPr id="41" name="图片 40">
            <a:extLst>
              <a:ext uri="{FF2B5EF4-FFF2-40B4-BE49-F238E27FC236}">
                <a16:creationId xmlns:a16="http://schemas.microsoft.com/office/drawing/2014/main" id="{A16473F7-6398-CD16-1E80-F70864DCFC57}"/>
              </a:ext>
            </a:extLst>
          </p:cNvPr>
          <p:cNvPicPr>
            <a:picLocks noChangeAspect="1"/>
          </p:cNvPicPr>
          <p:nvPr/>
        </p:nvPicPr>
        <p:blipFill>
          <a:blip r:embed="rId12"/>
          <a:stretch>
            <a:fillRect/>
          </a:stretch>
        </p:blipFill>
        <p:spPr>
          <a:xfrm>
            <a:off x="1212548" y="5311626"/>
            <a:ext cx="2529840" cy="533400"/>
          </a:xfrm>
          <a:prstGeom prst="rect">
            <a:avLst/>
          </a:prstGeom>
        </p:spPr>
      </p:pic>
      <p:sp>
        <p:nvSpPr>
          <p:cNvPr id="42" name="文本框 41">
            <a:extLst>
              <a:ext uri="{FF2B5EF4-FFF2-40B4-BE49-F238E27FC236}">
                <a16:creationId xmlns:a16="http://schemas.microsoft.com/office/drawing/2014/main" id="{8E057B91-DB9A-7918-C005-7355A2BD1BD8}"/>
              </a:ext>
            </a:extLst>
          </p:cNvPr>
          <p:cNvSpPr txBox="1"/>
          <p:nvPr/>
        </p:nvSpPr>
        <p:spPr>
          <a:xfrm>
            <a:off x="3742628" y="4856040"/>
            <a:ext cx="9701705" cy="1144929"/>
          </a:xfrm>
          <a:prstGeom prst="rect">
            <a:avLst/>
          </a:prstGeom>
          <a:noFill/>
        </p:spPr>
        <p:txBody>
          <a:bodyPr wrap="square" rtlCol="0">
            <a:spAutoFit/>
          </a:bodyPr>
          <a:lstStyle/>
          <a:p>
            <a:pPr algn="just">
              <a:lnSpc>
                <a:spcPct val="125000"/>
              </a:lnSpc>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p>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容器保留成本</a:t>
            </a:r>
            <a:endParaRPr lang="en-US" altLang="zh-CN" sz="1400" dirty="0">
              <a:solidFill>
                <a:srgbClr val="FF0000"/>
              </a:solidFill>
              <a:latin typeface="微软雅黑" panose="020B0503020204020204" pitchFamily="34" charset="-122"/>
              <a:ea typeface="微软雅黑" panose="020B0503020204020204" pitchFamily="34" charset="-122"/>
            </a:endParaRPr>
          </a:p>
          <a:p>
            <a:pPr algn="just">
              <a:lnSpc>
                <a:spcPct val="125000"/>
              </a:lnSpc>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3" name="图片 42">
            <a:extLst>
              <a:ext uri="{FF2B5EF4-FFF2-40B4-BE49-F238E27FC236}">
                <a16:creationId xmlns:a16="http://schemas.microsoft.com/office/drawing/2014/main" id="{6BE76803-ACA5-9622-7FBD-57BC8DB27EDE}"/>
              </a:ext>
            </a:extLst>
          </p:cNvPr>
          <p:cNvPicPr>
            <a:picLocks noChangeAspect="1"/>
          </p:cNvPicPr>
          <p:nvPr/>
        </p:nvPicPr>
        <p:blipFill>
          <a:blip r:embed="rId13"/>
          <a:stretch>
            <a:fillRect/>
          </a:stretch>
        </p:blipFill>
        <p:spPr>
          <a:xfrm>
            <a:off x="1212308" y="5812726"/>
            <a:ext cx="1339847" cy="376486"/>
          </a:xfrm>
          <a:prstGeom prst="rect">
            <a:avLst/>
          </a:prstGeom>
        </p:spPr>
      </p:pic>
      <p:pic>
        <p:nvPicPr>
          <p:cNvPr id="44" name="图片 43">
            <a:extLst>
              <a:ext uri="{FF2B5EF4-FFF2-40B4-BE49-F238E27FC236}">
                <a16:creationId xmlns:a16="http://schemas.microsoft.com/office/drawing/2014/main" id="{05454263-2386-F5CE-E32D-FDBA852B1BCB}"/>
              </a:ext>
            </a:extLst>
          </p:cNvPr>
          <p:cNvPicPr>
            <a:picLocks noChangeAspect="1"/>
          </p:cNvPicPr>
          <p:nvPr/>
        </p:nvPicPr>
        <p:blipFill>
          <a:blip r:embed="rId14"/>
          <a:stretch>
            <a:fillRect/>
          </a:stretch>
        </p:blipFill>
        <p:spPr>
          <a:xfrm>
            <a:off x="6094144" y="6121444"/>
            <a:ext cx="823373" cy="247012"/>
          </a:xfrm>
          <a:prstGeom prst="rect">
            <a:avLst/>
          </a:prstGeom>
        </p:spPr>
      </p:pic>
    </p:spTree>
    <p:extLst>
      <p:ext uri="{BB962C8B-B14F-4D97-AF65-F5344CB8AC3E}">
        <p14:creationId xmlns:p14="http://schemas.microsoft.com/office/powerpoint/2010/main" val="371551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546A"/>
              </a:solidFill>
            </a:endParaRPr>
          </a:p>
        </p:txBody>
      </p:sp>
      <p:sp>
        <p:nvSpPr>
          <p:cNvPr id="101" name="文本框 100"/>
          <p:cNvSpPr txBox="1"/>
          <p:nvPr/>
        </p:nvSpPr>
        <p:spPr>
          <a:xfrm>
            <a:off x="-457200" y="293102"/>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03.</a:t>
            </a:r>
            <a:r>
              <a:rPr lang="zh-CN" altLang="en-US" dirty="0">
                <a:solidFill>
                  <a:schemeClr val="bg1"/>
                </a:solidFill>
                <a:latin typeface="微软雅黑" panose="020B0503020204020204" pitchFamily="34" charset="-122"/>
                <a:ea typeface="微软雅黑" panose="020B0503020204020204" pitchFamily="34" charset="-122"/>
              </a:rPr>
              <a:t>研究的技术思路</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2249252" y="385435"/>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Technical ideas </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 name="平行四边形 2">
            <a:extLst>
              <a:ext uri="{FF2B5EF4-FFF2-40B4-BE49-F238E27FC236}">
                <a16:creationId xmlns:a16="http://schemas.microsoft.com/office/drawing/2014/main" id="{C8D4914B-F6AC-8F02-01E2-B4F6DC770215}"/>
              </a:ext>
            </a:extLst>
          </p:cNvPr>
          <p:cNvSpPr/>
          <p:nvPr/>
        </p:nvSpPr>
        <p:spPr>
          <a:xfrm rot="10800000" flipV="1">
            <a:off x="-149292" y="744502"/>
            <a:ext cx="36576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二、特殊情况下的算法</a:t>
            </a:r>
          </a:p>
        </p:txBody>
      </p:sp>
      <p:grpSp>
        <p:nvGrpSpPr>
          <p:cNvPr id="4" name="组合 3">
            <a:extLst>
              <a:ext uri="{FF2B5EF4-FFF2-40B4-BE49-F238E27FC236}">
                <a16:creationId xmlns:a16="http://schemas.microsoft.com/office/drawing/2014/main" id="{FE8794F9-B8BE-6747-92F8-213CD9D1B643}"/>
              </a:ext>
            </a:extLst>
          </p:cNvPr>
          <p:cNvGrpSpPr/>
          <p:nvPr/>
        </p:nvGrpSpPr>
        <p:grpSpPr>
          <a:xfrm>
            <a:off x="127768" y="1359877"/>
            <a:ext cx="786078" cy="784940"/>
            <a:chOff x="7049719" y="1895239"/>
            <a:chExt cx="964084" cy="962688"/>
          </a:xfrm>
        </p:grpSpPr>
        <p:sp>
          <p:nvSpPr>
            <p:cNvPr id="5" name="Oval 66">
              <a:extLst>
                <a:ext uri="{FF2B5EF4-FFF2-40B4-BE49-F238E27FC236}">
                  <a16:creationId xmlns:a16="http://schemas.microsoft.com/office/drawing/2014/main" id="{76FD8D1C-E26C-8588-C356-D6DD6DF646FC}"/>
                </a:ext>
              </a:extLst>
            </p:cNvPr>
            <p:cNvSpPr>
              <a:spLocks noChangeArrowheads="1"/>
            </p:cNvSpPr>
            <p:nvPr/>
          </p:nvSpPr>
          <p:spPr bwMode="auto">
            <a:xfrm>
              <a:off x="7049719" y="1895239"/>
              <a:ext cx="964084" cy="962688"/>
            </a:xfrm>
            <a:prstGeom prst="ellipse">
              <a:avLst/>
            </a:prstGeom>
            <a:solidFill>
              <a:srgbClr val="44546A"/>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6" name="组合 5">
              <a:extLst>
                <a:ext uri="{FF2B5EF4-FFF2-40B4-BE49-F238E27FC236}">
                  <a16:creationId xmlns:a16="http://schemas.microsoft.com/office/drawing/2014/main" id="{6D2C82FE-8709-A72D-E64F-E4AAA972D37A}"/>
                </a:ext>
              </a:extLst>
            </p:cNvPr>
            <p:cNvGrpSpPr/>
            <p:nvPr/>
          </p:nvGrpSpPr>
          <p:grpSpPr>
            <a:xfrm>
              <a:off x="7323178" y="2136608"/>
              <a:ext cx="465997" cy="464602"/>
              <a:chOff x="6760032" y="3590699"/>
              <a:chExt cx="530225" cy="528638"/>
            </a:xfrm>
            <a:solidFill>
              <a:schemeClr val="bg1"/>
            </a:solidFill>
          </p:grpSpPr>
          <p:sp>
            <p:nvSpPr>
              <p:cNvPr id="7" name="Freeform 67">
                <a:extLst>
                  <a:ext uri="{FF2B5EF4-FFF2-40B4-BE49-F238E27FC236}">
                    <a16:creationId xmlns:a16="http://schemas.microsoft.com/office/drawing/2014/main" id="{63EC270F-E32E-E6FB-CD6E-2505ACFCEE7C}"/>
                  </a:ext>
                </a:extLst>
              </p:cNvPr>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 name="Freeform 68">
                <a:extLst>
                  <a:ext uri="{FF2B5EF4-FFF2-40B4-BE49-F238E27FC236}">
                    <a16:creationId xmlns:a16="http://schemas.microsoft.com/office/drawing/2014/main" id="{718EE04E-0052-8971-253F-4C9FDCB4ED0A}"/>
                  </a:ext>
                </a:extLst>
              </p:cNvPr>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 name="Freeform 69">
                <a:extLst>
                  <a:ext uri="{FF2B5EF4-FFF2-40B4-BE49-F238E27FC236}">
                    <a16:creationId xmlns:a16="http://schemas.microsoft.com/office/drawing/2014/main" id="{E0746C34-69E6-502D-4B96-8D381B75ED41}"/>
                  </a:ext>
                </a:extLst>
              </p:cNvPr>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 name="Rectangle 70">
                <a:extLst>
                  <a:ext uri="{FF2B5EF4-FFF2-40B4-BE49-F238E27FC236}">
                    <a16:creationId xmlns:a16="http://schemas.microsoft.com/office/drawing/2014/main" id="{01F26B42-28CA-5871-1BCE-0A1EE1864553}"/>
                  </a:ext>
                </a:extLst>
              </p:cNvPr>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reeform 71">
                <a:extLst>
                  <a:ext uri="{FF2B5EF4-FFF2-40B4-BE49-F238E27FC236}">
                    <a16:creationId xmlns:a16="http://schemas.microsoft.com/office/drawing/2014/main" id="{6B49D6A6-BC8A-9A9E-FAFF-AC95B9BCCE11}"/>
                  </a:ext>
                </a:extLst>
              </p:cNvPr>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reeform 72">
                <a:extLst>
                  <a:ext uri="{FF2B5EF4-FFF2-40B4-BE49-F238E27FC236}">
                    <a16:creationId xmlns:a16="http://schemas.microsoft.com/office/drawing/2014/main" id="{F0B7DBC8-20AA-1DD0-B03F-72C504D6A005}"/>
                  </a:ext>
                </a:extLst>
              </p:cNvPr>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Freeform 73">
                <a:extLst>
                  <a:ext uri="{FF2B5EF4-FFF2-40B4-BE49-F238E27FC236}">
                    <a16:creationId xmlns:a16="http://schemas.microsoft.com/office/drawing/2014/main" id="{1C089D97-306E-8FF7-D273-EC2F521E53AF}"/>
                  </a:ext>
                </a:extLst>
              </p:cNvPr>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16" name="文本框 15">
            <a:extLst>
              <a:ext uri="{FF2B5EF4-FFF2-40B4-BE49-F238E27FC236}">
                <a16:creationId xmlns:a16="http://schemas.microsoft.com/office/drawing/2014/main" id="{2C141535-375F-B0F3-AA8B-D14C8DDDCB32}"/>
              </a:ext>
            </a:extLst>
          </p:cNvPr>
          <p:cNvSpPr txBox="1"/>
          <p:nvPr/>
        </p:nvSpPr>
        <p:spPr>
          <a:xfrm>
            <a:off x="1200315" y="1500113"/>
            <a:ext cx="2745673"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单点串行请求</a:t>
            </a:r>
          </a:p>
        </p:txBody>
      </p:sp>
      <p:sp>
        <p:nvSpPr>
          <p:cNvPr id="18" name="文本框 17">
            <a:extLst>
              <a:ext uri="{FF2B5EF4-FFF2-40B4-BE49-F238E27FC236}">
                <a16:creationId xmlns:a16="http://schemas.microsoft.com/office/drawing/2014/main" id="{CB65DAEE-A216-D54A-4DFE-2D57B8D09B1C}"/>
              </a:ext>
            </a:extLst>
          </p:cNvPr>
          <p:cNvSpPr txBox="1"/>
          <p:nvPr/>
        </p:nvSpPr>
        <p:spPr>
          <a:xfrm>
            <a:off x="1186868" y="1808811"/>
            <a:ext cx="9701705" cy="1414233"/>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单节点串行请求容器缓存问题</a:t>
            </a:r>
            <a:r>
              <a:rPr lang="zh-CN" altLang="en-US" sz="1400" dirty="0">
                <a:solidFill>
                  <a:srgbClr val="FF0000"/>
                </a:solidFill>
                <a:latin typeface="微软雅黑" panose="020B0503020204020204" pitchFamily="34" charset="-122"/>
                <a:ea typeface="微软雅黑" panose="020B0503020204020204" pitchFamily="34" charset="-122"/>
              </a:rPr>
              <a:t>等同于滑雪租借</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问题。</a:t>
            </a:r>
          </a:p>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假设在时隙</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我们收到一个请求，并且没有缓存的容器来为其服务。因此，一个容器被实例化来处理这个请求。完成后，我们必须做出一个决定我们是否应该缓存该容器或销毁它。如果我们知道会有另一个请求到达之前或在时隙              的时候，最佳的决定是缓存容器；否则，决定是在处理完当前请求后立即销毁。不幸的是，在大多数在线情况下，这种关于请求到达的信息是无法预先知道的。</a:t>
            </a:r>
          </a:p>
        </p:txBody>
      </p:sp>
      <p:grpSp>
        <p:nvGrpSpPr>
          <p:cNvPr id="28" name="组合 27">
            <a:extLst>
              <a:ext uri="{FF2B5EF4-FFF2-40B4-BE49-F238E27FC236}">
                <a16:creationId xmlns:a16="http://schemas.microsoft.com/office/drawing/2014/main" id="{A2F5E91A-83B1-4749-AF63-7B0FB7F5882E}"/>
              </a:ext>
            </a:extLst>
          </p:cNvPr>
          <p:cNvGrpSpPr/>
          <p:nvPr/>
        </p:nvGrpSpPr>
        <p:grpSpPr>
          <a:xfrm>
            <a:off x="553848" y="4580535"/>
            <a:ext cx="4898422" cy="1925981"/>
            <a:chOff x="814148" y="3232849"/>
            <a:chExt cx="6763888" cy="2628098"/>
          </a:xfrm>
          <a:solidFill>
            <a:srgbClr val="44546A"/>
          </a:solidFill>
        </p:grpSpPr>
        <p:grpSp>
          <p:nvGrpSpPr>
            <p:cNvPr id="29" name="Group 12">
              <a:extLst>
                <a:ext uri="{FF2B5EF4-FFF2-40B4-BE49-F238E27FC236}">
                  <a16:creationId xmlns:a16="http://schemas.microsoft.com/office/drawing/2014/main" id="{2341FE14-8DCE-C1FC-F0A4-8997B4454BA9}"/>
                </a:ext>
              </a:extLst>
            </p:cNvPr>
            <p:cNvGrpSpPr/>
            <p:nvPr/>
          </p:nvGrpSpPr>
          <p:grpSpPr>
            <a:xfrm>
              <a:off x="5921851" y="3232849"/>
              <a:ext cx="1656185" cy="1728194"/>
              <a:chOff x="4865881" y="4802990"/>
              <a:chExt cx="1656185" cy="1728194"/>
            </a:xfrm>
            <a:grpFill/>
          </p:grpSpPr>
          <p:sp>
            <p:nvSpPr>
              <p:cNvPr id="33" name="矩形 5">
                <a:extLst>
                  <a:ext uri="{FF2B5EF4-FFF2-40B4-BE49-F238E27FC236}">
                    <a16:creationId xmlns:a16="http://schemas.microsoft.com/office/drawing/2014/main" id="{7D6B9EF5-02CD-9C2F-7349-4A8F2E9B8EF5}"/>
                  </a:ext>
                </a:extLst>
              </p:cNvPr>
              <p:cNvSpPr/>
              <p:nvPr/>
            </p:nvSpPr>
            <p:spPr>
              <a:xfrm>
                <a:off x="6414053" y="4875000"/>
                <a:ext cx="108013"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6">
                <a:extLst>
                  <a:ext uri="{FF2B5EF4-FFF2-40B4-BE49-F238E27FC236}">
                    <a16:creationId xmlns:a16="http://schemas.microsoft.com/office/drawing/2014/main" id="{0988A397-F1BA-D99F-6C48-06FF869FF1F1}"/>
                  </a:ext>
                </a:extLst>
              </p:cNvPr>
              <p:cNvSpPr/>
              <p:nvPr/>
            </p:nvSpPr>
            <p:spPr>
              <a:xfrm rot="5400000">
                <a:off x="5639967" y="4028904"/>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Group 12">
              <a:extLst>
                <a:ext uri="{FF2B5EF4-FFF2-40B4-BE49-F238E27FC236}">
                  <a16:creationId xmlns:a16="http://schemas.microsoft.com/office/drawing/2014/main" id="{A2C0BB2A-8B63-31F7-1080-BC2B01437234}"/>
                </a:ext>
              </a:extLst>
            </p:cNvPr>
            <p:cNvGrpSpPr/>
            <p:nvPr/>
          </p:nvGrpSpPr>
          <p:grpSpPr>
            <a:xfrm flipH="1" flipV="1">
              <a:off x="814148" y="4132755"/>
              <a:ext cx="1656184" cy="1728192"/>
              <a:chOff x="4685505" y="3511025"/>
              <a:chExt cx="1656184" cy="1728192"/>
            </a:xfrm>
            <a:grpFill/>
          </p:grpSpPr>
          <p:sp>
            <p:nvSpPr>
              <p:cNvPr id="31" name="矩形 5">
                <a:extLst>
                  <a:ext uri="{FF2B5EF4-FFF2-40B4-BE49-F238E27FC236}">
                    <a16:creationId xmlns:a16="http://schemas.microsoft.com/office/drawing/2014/main" id="{179D6AD1-74CF-1B85-CFFD-013BA37A39FC}"/>
                  </a:ext>
                </a:extLst>
              </p:cNvPr>
              <p:cNvSpPr/>
              <p:nvPr/>
            </p:nvSpPr>
            <p:spPr>
              <a:xfrm>
                <a:off x="6233677" y="3583033"/>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6">
                <a:extLst>
                  <a:ext uri="{FF2B5EF4-FFF2-40B4-BE49-F238E27FC236}">
                    <a16:creationId xmlns:a16="http://schemas.microsoft.com/office/drawing/2014/main" id="{6F0E1025-91F5-3921-6792-BCF5FA9E0A2D}"/>
                  </a:ext>
                </a:extLst>
              </p:cNvPr>
              <p:cNvSpPr/>
              <p:nvPr/>
            </p:nvSpPr>
            <p:spPr>
              <a:xfrm rot="5400000">
                <a:off x="5459591" y="2736939"/>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37" name="图片 36">
            <a:extLst>
              <a:ext uri="{FF2B5EF4-FFF2-40B4-BE49-F238E27FC236}">
                <a16:creationId xmlns:a16="http://schemas.microsoft.com/office/drawing/2014/main" id="{6D33EC1C-276A-5549-1026-4CFEF140CE70}"/>
              </a:ext>
            </a:extLst>
          </p:cNvPr>
          <p:cNvPicPr>
            <a:picLocks noChangeAspect="1"/>
          </p:cNvPicPr>
          <p:nvPr/>
        </p:nvPicPr>
        <p:blipFill>
          <a:blip r:embed="rId2"/>
          <a:stretch>
            <a:fillRect/>
          </a:stretch>
        </p:blipFill>
        <p:spPr>
          <a:xfrm>
            <a:off x="615796" y="4677614"/>
            <a:ext cx="4674661" cy="1731821"/>
          </a:xfrm>
          <a:prstGeom prst="rect">
            <a:avLst/>
          </a:prstGeom>
        </p:spPr>
      </p:pic>
      <p:pic>
        <p:nvPicPr>
          <p:cNvPr id="38" name="图片 37">
            <a:extLst>
              <a:ext uri="{FF2B5EF4-FFF2-40B4-BE49-F238E27FC236}">
                <a16:creationId xmlns:a16="http://schemas.microsoft.com/office/drawing/2014/main" id="{4B3906ED-087C-3E3F-F1CD-7D46B22DC475}"/>
              </a:ext>
            </a:extLst>
          </p:cNvPr>
          <p:cNvPicPr>
            <a:picLocks noChangeAspect="1"/>
          </p:cNvPicPr>
          <p:nvPr/>
        </p:nvPicPr>
        <p:blipFill>
          <a:blip r:embed="rId3"/>
          <a:stretch>
            <a:fillRect/>
          </a:stretch>
        </p:blipFill>
        <p:spPr>
          <a:xfrm>
            <a:off x="9486193" y="2429186"/>
            <a:ext cx="740158" cy="211122"/>
          </a:xfrm>
          <a:prstGeom prst="rect">
            <a:avLst/>
          </a:prstGeom>
        </p:spPr>
      </p:pic>
      <p:sp>
        <p:nvSpPr>
          <p:cNvPr id="39" name="文本框 38">
            <a:extLst>
              <a:ext uri="{FF2B5EF4-FFF2-40B4-BE49-F238E27FC236}">
                <a16:creationId xmlns:a16="http://schemas.microsoft.com/office/drawing/2014/main" id="{9F28CB8D-A9A9-55B2-9F9F-BE99078487A6}"/>
              </a:ext>
            </a:extLst>
          </p:cNvPr>
          <p:cNvSpPr txBox="1"/>
          <p:nvPr/>
        </p:nvSpPr>
        <p:spPr>
          <a:xfrm>
            <a:off x="1203425" y="3154117"/>
            <a:ext cx="9701705" cy="2222147"/>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如图</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所示，我们可以在两个问题之间建立一个映射。一系列的时间段被分离成几个滑雪租赁实例。下一个请求的不可预测的时间间隔就像未知的适合滑雪的日子，每个时间段都被映射到一个滑雪日。一方面，缓存容器相当于租用滑雪板，产生的成本为       。另一万面，销毁容器相当于在滑雪租赁问题上购买滑雪板，因为当容器被销毁时，无论如何都要为下一个请求支付     的实例化成本。因此，我们可以把即将到来的请求的实例化成本提前到我们销毁容器的时候</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每当有请求到来时，当前的滑雪租赁实例就会结束，新的滑雪租赁实例就会在下一个时间段开始。</a:t>
            </a:r>
          </a:p>
          <a:p>
            <a:pPr algn="just">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使用竞争比</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所考虑的在线算法产生的解决方案的目标与离线</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最佳解决方案的目标之间的比率（假设对未来有完全的了解）</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来衡量在线算法的性能。</a:t>
            </a:r>
          </a:p>
        </p:txBody>
      </p:sp>
      <p:pic>
        <p:nvPicPr>
          <p:cNvPr id="45" name="图片 44">
            <a:extLst>
              <a:ext uri="{FF2B5EF4-FFF2-40B4-BE49-F238E27FC236}">
                <a16:creationId xmlns:a16="http://schemas.microsoft.com/office/drawing/2014/main" id="{41F636F1-2A99-4476-49B6-A0F295C6530D}"/>
              </a:ext>
            </a:extLst>
          </p:cNvPr>
          <p:cNvPicPr>
            <a:picLocks noChangeAspect="1"/>
          </p:cNvPicPr>
          <p:nvPr/>
        </p:nvPicPr>
        <p:blipFill>
          <a:blip r:embed="rId4"/>
          <a:stretch>
            <a:fillRect/>
          </a:stretch>
        </p:blipFill>
        <p:spPr>
          <a:xfrm>
            <a:off x="2212504" y="3725381"/>
            <a:ext cx="418729" cy="237656"/>
          </a:xfrm>
          <a:prstGeom prst="rect">
            <a:avLst/>
          </a:prstGeom>
        </p:spPr>
      </p:pic>
      <p:pic>
        <p:nvPicPr>
          <p:cNvPr id="46" name="图片 45">
            <a:extLst>
              <a:ext uri="{FF2B5EF4-FFF2-40B4-BE49-F238E27FC236}">
                <a16:creationId xmlns:a16="http://schemas.microsoft.com/office/drawing/2014/main" id="{8BBB6B58-3920-7D0F-DDB1-694B49030811}"/>
              </a:ext>
            </a:extLst>
          </p:cNvPr>
          <p:cNvPicPr>
            <a:picLocks noChangeAspect="1"/>
          </p:cNvPicPr>
          <p:nvPr/>
        </p:nvPicPr>
        <p:blipFill>
          <a:blip r:embed="rId5"/>
          <a:stretch>
            <a:fillRect/>
          </a:stretch>
        </p:blipFill>
        <p:spPr>
          <a:xfrm>
            <a:off x="2249251" y="3967900"/>
            <a:ext cx="260683" cy="283352"/>
          </a:xfrm>
          <a:prstGeom prst="rect">
            <a:avLst/>
          </a:prstGeom>
        </p:spPr>
      </p:pic>
    </p:spTree>
    <p:extLst>
      <p:ext uri="{BB962C8B-B14F-4D97-AF65-F5344CB8AC3E}">
        <p14:creationId xmlns:p14="http://schemas.microsoft.com/office/powerpoint/2010/main" val="2186759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546A"/>
              </a:solidFill>
            </a:endParaRPr>
          </a:p>
        </p:txBody>
      </p:sp>
      <p:sp>
        <p:nvSpPr>
          <p:cNvPr id="101" name="文本框 100"/>
          <p:cNvSpPr txBox="1"/>
          <p:nvPr/>
        </p:nvSpPr>
        <p:spPr>
          <a:xfrm>
            <a:off x="-457200" y="293102"/>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03.</a:t>
            </a:r>
            <a:r>
              <a:rPr lang="zh-CN" altLang="en-US" dirty="0">
                <a:solidFill>
                  <a:schemeClr val="bg1"/>
                </a:solidFill>
                <a:latin typeface="微软雅黑" panose="020B0503020204020204" pitchFamily="34" charset="-122"/>
                <a:ea typeface="微软雅黑" panose="020B0503020204020204" pitchFamily="34" charset="-122"/>
              </a:rPr>
              <a:t>研究的技术思路</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2249252" y="385435"/>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Technical ideas </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6" name="平行四边形 15">
            <a:extLst>
              <a:ext uri="{FF2B5EF4-FFF2-40B4-BE49-F238E27FC236}">
                <a16:creationId xmlns:a16="http://schemas.microsoft.com/office/drawing/2014/main" id="{195AA88D-94A0-05B5-EFB6-110F3B982096}"/>
              </a:ext>
            </a:extLst>
          </p:cNvPr>
          <p:cNvSpPr/>
          <p:nvPr/>
        </p:nvSpPr>
        <p:spPr>
          <a:xfrm rot="10800000" flipV="1">
            <a:off x="-149292" y="744502"/>
            <a:ext cx="36576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二、特殊情况下的算法</a:t>
            </a:r>
          </a:p>
        </p:txBody>
      </p:sp>
      <p:grpSp>
        <p:nvGrpSpPr>
          <p:cNvPr id="17" name="组合 16">
            <a:extLst>
              <a:ext uri="{FF2B5EF4-FFF2-40B4-BE49-F238E27FC236}">
                <a16:creationId xmlns:a16="http://schemas.microsoft.com/office/drawing/2014/main" id="{0D8839CF-5B04-0C58-3C51-AF162C14D818}"/>
              </a:ext>
            </a:extLst>
          </p:cNvPr>
          <p:cNvGrpSpPr/>
          <p:nvPr/>
        </p:nvGrpSpPr>
        <p:grpSpPr>
          <a:xfrm>
            <a:off x="127768" y="1359877"/>
            <a:ext cx="786078" cy="784940"/>
            <a:chOff x="7049719" y="1895239"/>
            <a:chExt cx="964084" cy="962688"/>
          </a:xfrm>
        </p:grpSpPr>
        <p:sp>
          <p:nvSpPr>
            <p:cNvPr id="18" name="Oval 66">
              <a:extLst>
                <a:ext uri="{FF2B5EF4-FFF2-40B4-BE49-F238E27FC236}">
                  <a16:creationId xmlns:a16="http://schemas.microsoft.com/office/drawing/2014/main" id="{ED909940-0D90-9326-6877-6CAE0A8CF677}"/>
                </a:ext>
              </a:extLst>
            </p:cNvPr>
            <p:cNvSpPr>
              <a:spLocks noChangeArrowheads="1"/>
            </p:cNvSpPr>
            <p:nvPr/>
          </p:nvSpPr>
          <p:spPr bwMode="auto">
            <a:xfrm>
              <a:off x="7049719" y="1895239"/>
              <a:ext cx="964084" cy="962688"/>
            </a:xfrm>
            <a:prstGeom prst="ellipse">
              <a:avLst/>
            </a:prstGeom>
            <a:solidFill>
              <a:srgbClr val="44546A"/>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19" name="组合 18">
              <a:extLst>
                <a:ext uri="{FF2B5EF4-FFF2-40B4-BE49-F238E27FC236}">
                  <a16:creationId xmlns:a16="http://schemas.microsoft.com/office/drawing/2014/main" id="{AFA7ABD3-20B1-AD9A-6FDE-15BD6AC1BB4D}"/>
                </a:ext>
              </a:extLst>
            </p:cNvPr>
            <p:cNvGrpSpPr/>
            <p:nvPr/>
          </p:nvGrpSpPr>
          <p:grpSpPr>
            <a:xfrm>
              <a:off x="7323178" y="2136608"/>
              <a:ext cx="465997" cy="464602"/>
              <a:chOff x="6760032" y="3590699"/>
              <a:chExt cx="530225" cy="528638"/>
            </a:xfrm>
            <a:solidFill>
              <a:schemeClr val="bg1"/>
            </a:solidFill>
          </p:grpSpPr>
          <p:sp>
            <p:nvSpPr>
              <p:cNvPr id="20" name="Freeform 67">
                <a:extLst>
                  <a:ext uri="{FF2B5EF4-FFF2-40B4-BE49-F238E27FC236}">
                    <a16:creationId xmlns:a16="http://schemas.microsoft.com/office/drawing/2014/main" id="{C0142F0F-0E2E-7B65-5868-854742EBE783}"/>
                  </a:ext>
                </a:extLst>
              </p:cNvPr>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1" name="Freeform 68">
                <a:extLst>
                  <a:ext uri="{FF2B5EF4-FFF2-40B4-BE49-F238E27FC236}">
                    <a16:creationId xmlns:a16="http://schemas.microsoft.com/office/drawing/2014/main" id="{CABFE330-8DDA-1349-2364-9CB41D157F12}"/>
                  </a:ext>
                </a:extLst>
              </p:cNvPr>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Freeform 69">
                <a:extLst>
                  <a:ext uri="{FF2B5EF4-FFF2-40B4-BE49-F238E27FC236}">
                    <a16:creationId xmlns:a16="http://schemas.microsoft.com/office/drawing/2014/main" id="{7869D8DC-808C-6F54-9905-0488717CD70A}"/>
                  </a:ext>
                </a:extLst>
              </p:cNvPr>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Rectangle 70">
                <a:extLst>
                  <a:ext uri="{FF2B5EF4-FFF2-40B4-BE49-F238E27FC236}">
                    <a16:creationId xmlns:a16="http://schemas.microsoft.com/office/drawing/2014/main" id="{2366B29F-63AF-5612-7522-A10D66CB10B6}"/>
                  </a:ext>
                </a:extLst>
              </p:cNvPr>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Freeform 71">
                <a:extLst>
                  <a:ext uri="{FF2B5EF4-FFF2-40B4-BE49-F238E27FC236}">
                    <a16:creationId xmlns:a16="http://schemas.microsoft.com/office/drawing/2014/main" id="{D87026CC-BD07-40C4-F2BF-EEBA2B544BCE}"/>
                  </a:ext>
                </a:extLst>
              </p:cNvPr>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Freeform 72">
                <a:extLst>
                  <a:ext uri="{FF2B5EF4-FFF2-40B4-BE49-F238E27FC236}">
                    <a16:creationId xmlns:a16="http://schemas.microsoft.com/office/drawing/2014/main" id="{C0EE6A62-A4EE-0280-DB75-D3E35CCBED71}"/>
                  </a:ext>
                </a:extLst>
              </p:cNvPr>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73">
                <a:extLst>
                  <a:ext uri="{FF2B5EF4-FFF2-40B4-BE49-F238E27FC236}">
                    <a16:creationId xmlns:a16="http://schemas.microsoft.com/office/drawing/2014/main" id="{F37EF53C-BD66-23F9-623C-26EC63F793B1}"/>
                  </a:ext>
                </a:extLst>
              </p:cNvPr>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27" name="文本框 26">
            <a:extLst>
              <a:ext uri="{FF2B5EF4-FFF2-40B4-BE49-F238E27FC236}">
                <a16:creationId xmlns:a16="http://schemas.microsoft.com/office/drawing/2014/main" id="{E4A48124-421A-29B1-67A0-11FAF64CFF57}"/>
              </a:ext>
            </a:extLst>
          </p:cNvPr>
          <p:cNvSpPr txBox="1"/>
          <p:nvPr/>
        </p:nvSpPr>
        <p:spPr>
          <a:xfrm>
            <a:off x="1200315" y="1500113"/>
            <a:ext cx="2745673"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单点并发请求</a:t>
            </a:r>
          </a:p>
        </p:txBody>
      </p:sp>
      <p:sp>
        <p:nvSpPr>
          <p:cNvPr id="28" name="文本框 27">
            <a:extLst>
              <a:ext uri="{FF2B5EF4-FFF2-40B4-BE49-F238E27FC236}">
                <a16:creationId xmlns:a16="http://schemas.microsoft.com/office/drawing/2014/main" id="{5A358D3B-BBE0-B3B0-0E39-FD22E635E90E}"/>
              </a:ext>
            </a:extLst>
          </p:cNvPr>
          <p:cNvSpPr txBox="1"/>
          <p:nvPr/>
        </p:nvSpPr>
        <p:spPr>
          <a:xfrm>
            <a:off x="1186868" y="1808811"/>
            <a:ext cx="9701705" cy="1144929"/>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我们现在讨论在一个时间段内有多个相同类型的请求到达的情况</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由于容器在所有同类型的请求中是共享的，如果不适当地处理，所有容器的缓存决定将是相互依赖的</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我们建议为同一类型的容器分配递减的优先级，当同一类型的请求到达时，总是由具有</a:t>
            </a:r>
            <a:r>
              <a:rPr lang="zh-CN" altLang="en-US" sz="1400" dirty="0">
                <a:solidFill>
                  <a:srgbClr val="FF0000"/>
                </a:solidFill>
                <a:latin typeface="微软雅黑" panose="020B0503020204020204" pitchFamily="34" charset="-122"/>
                <a:ea typeface="微软雅黑" panose="020B0503020204020204" pitchFamily="34" charset="-122"/>
              </a:rPr>
              <a:t>更高优先级</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的可用容器提供服务</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因此，第</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i</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个请求将由具有第</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i</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高优先级的容器提供服务，并且容器缓存的决定将是相互分离的。</a:t>
            </a:r>
          </a:p>
        </p:txBody>
      </p:sp>
      <p:grpSp>
        <p:nvGrpSpPr>
          <p:cNvPr id="41" name="组合 40">
            <a:extLst>
              <a:ext uri="{FF2B5EF4-FFF2-40B4-BE49-F238E27FC236}">
                <a16:creationId xmlns:a16="http://schemas.microsoft.com/office/drawing/2014/main" id="{54607D5B-BE89-9CEE-4AC5-FD8B40023300}"/>
              </a:ext>
            </a:extLst>
          </p:cNvPr>
          <p:cNvGrpSpPr/>
          <p:nvPr/>
        </p:nvGrpSpPr>
        <p:grpSpPr>
          <a:xfrm>
            <a:off x="141215" y="2790886"/>
            <a:ext cx="786078" cy="784940"/>
            <a:chOff x="7049719" y="1895239"/>
            <a:chExt cx="964084" cy="962688"/>
          </a:xfrm>
        </p:grpSpPr>
        <p:sp>
          <p:nvSpPr>
            <p:cNvPr id="42" name="Oval 66">
              <a:extLst>
                <a:ext uri="{FF2B5EF4-FFF2-40B4-BE49-F238E27FC236}">
                  <a16:creationId xmlns:a16="http://schemas.microsoft.com/office/drawing/2014/main" id="{1E74621F-42FC-FB90-FE5A-E0FF92A33FD2}"/>
                </a:ext>
              </a:extLst>
            </p:cNvPr>
            <p:cNvSpPr>
              <a:spLocks noChangeArrowheads="1"/>
            </p:cNvSpPr>
            <p:nvPr/>
          </p:nvSpPr>
          <p:spPr bwMode="auto">
            <a:xfrm>
              <a:off x="7049719" y="1895239"/>
              <a:ext cx="964084" cy="962688"/>
            </a:xfrm>
            <a:prstGeom prst="ellipse">
              <a:avLst/>
            </a:prstGeom>
            <a:solidFill>
              <a:srgbClr val="44546A"/>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43" name="组合 42">
              <a:extLst>
                <a:ext uri="{FF2B5EF4-FFF2-40B4-BE49-F238E27FC236}">
                  <a16:creationId xmlns:a16="http://schemas.microsoft.com/office/drawing/2014/main" id="{7978F3B7-48A7-28C1-3B27-184AC4DE271B}"/>
                </a:ext>
              </a:extLst>
            </p:cNvPr>
            <p:cNvGrpSpPr/>
            <p:nvPr/>
          </p:nvGrpSpPr>
          <p:grpSpPr>
            <a:xfrm>
              <a:off x="7323178" y="2136608"/>
              <a:ext cx="465997" cy="464602"/>
              <a:chOff x="6760032" y="3590699"/>
              <a:chExt cx="530225" cy="528638"/>
            </a:xfrm>
            <a:solidFill>
              <a:schemeClr val="bg1"/>
            </a:solidFill>
          </p:grpSpPr>
          <p:sp>
            <p:nvSpPr>
              <p:cNvPr id="44" name="Freeform 67">
                <a:extLst>
                  <a:ext uri="{FF2B5EF4-FFF2-40B4-BE49-F238E27FC236}">
                    <a16:creationId xmlns:a16="http://schemas.microsoft.com/office/drawing/2014/main" id="{1BAB6E92-3B67-69DF-658A-C18A0C74657D}"/>
                  </a:ext>
                </a:extLst>
              </p:cNvPr>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5" name="Freeform 68">
                <a:extLst>
                  <a:ext uri="{FF2B5EF4-FFF2-40B4-BE49-F238E27FC236}">
                    <a16:creationId xmlns:a16="http://schemas.microsoft.com/office/drawing/2014/main" id="{296DF400-0B12-79CD-83AF-2CC309398CF8}"/>
                  </a:ext>
                </a:extLst>
              </p:cNvPr>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6" name="Freeform 69">
                <a:extLst>
                  <a:ext uri="{FF2B5EF4-FFF2-40B4-BE49-F238E27FC236}">
                    <a16:creationId xmlns:a16="http://schemas.microsoft.com/office/drawing/2014/main" id="{0A3CE648-310D-C618-B430-FD9513629B00}"/>
                  </a:ext>
                </a:extLst>
              </p:cNvPr>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7" name="Rectangle 70">
                <a:extLst>
                  <a:ext uri="{FF2B5EF4-FFF2-40B4-BE49-F238E27FC236}">
                    <a16:creationId xmlns:a16="http://schemas.microsoft.com/office/drawing/2014/main" id="{98D8F51A-901F-86D9-50E3-3362C9A3DD1D}"/>
                  </a:ext>
                </a:extLst>
              </p:cNvPr>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8" name="Freeform 71">
                <a:extLst>
                  <a:ext uri="{FF2B5EF4-FFF2-40B4-BE49-F238E27FC236}">
                    <a16:creationId xmlns:a16="http://schemas.microsoft.com/office/drawing/2014/main" id="{A90BE509-8340-126F-B30E-FBA95728BCFD}"/>
                  </a:ext>
                </a:extLst>
              </p:cNvPr>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9" name="Freeform 72">
                <a:extLst>
                  <a:ext uri="{FF2B5EF4-FFF2-40B4-BE49-F238E27FC236}">
                    <a16:creationId xmlns:a16="http://schemas.microsoft.com/office/drawing/2014/main" id="{4E856B13-F7FB-3C79-79EA-14670EFACFA0}"/>
                  </a:ext>
                </a:extLst>
              </p:cNvPr>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0" name="Freeform 73">
                <a:extLst>
                  <a:ext uri="{FF2B5EF4-FFF2-40B4-BE49-F238E27FC236}">
                    <a16:creationId xmlns:a16="http://schemas.microsoft.com/office/drawing/2014/main" id="{59FBB128-E7A6-8F0B-8081-95479096189A}"/>
                  </a:ext>
                </a:extLst>
              </p:cNvPr>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51" name="文本框 50">
            <a:extLst>
              <a:ext uri="{FF2B5EF4-FFF2-40B4-BE49-F238E27FC236}">
                <a16:creationId xmlns:a16="http://schemas.microsoft.com/office/drawing/2014/main" id="{05809677-3300-A93C-F939-2005A59A8C66}"/>
              </a:ext>
            </a:extLst>
          </p:cNvPr>
          <p:cNvSpPr txBox="1"/>
          <p:nvPr/>
        </p:nvSpPr>
        <p:spPr>
          <a:xfrm>
            <a:off x="1213762" y="2931122"/>
            <a:ext cx="2745673"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多节点并发请求</a:t>
            </a:r>
          </a:p>
        </p:txBody>
      </p:sp>
      <p:sp>
        <p:nvSpPr>
          <p:cNvPr id="52" name="文本框 51">
            <a:extLst>
              <a:ext uri="{FF2B5EF4-FFF2-40B4-BE49-F238E27FC236}">
                <a16:creationId xmlns:a16="http://schemas.microsoft.com/office/drawing/2014/main" id="{1109D618-D859-E594-A22C-3DB74D5CD2B6}"/>
              </a:ext>
            </a:extLst>
          </p:cNvPr>
          <p:cNvSpPr txBox="1"/>
          <p:nvPr/>
        </p:nvSpPr>
        <p:spPr>
          <a:xfrm>
            <a:off x="1200315" y="3239820"/>
            <a:ext cx="9701705" cy="1414233"/>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现在我们考虑一个更普遍的情况，我们假设多个节点，并允许同一类型的的多个请求同时被这些节点处理。我们表明这个问题可以转化为</a:t>
            </a:r>
            <a:r>
              <a:rPr lang="zh-CN" altLang="en-US" sz="1400" dirty="0">
                <a:solidFill>
                  <a:srgbClr val="FF0000"/>
                </a:solidFill>
                <a:latin typeface="微软雅黑" panose="020B0503020204020204" pitchFamily="34" charset="-122"/>
                <a:ea typeface="微软雅黑" panose="020B0503020204020204" pitchFamily="34" charset="-122"/>
              </a:rPr>
              <a:t>多店铺滑雪租赁问题</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的一个变种。在不丧失一般性的情况下，我们假设所有的节点在硬件规格上是异质的并且它们的处理能力彼此不同。一个观察结果是，较高的规格将提供较低的容器实例化成本，但容器保留成本将会更大。假设我们在系统中总共有</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个节点（具有不同的规格），并且这些节点按其规格的顺序递增，那么对于任何服务类型</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k∈K</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，都有以下关系。</a:t>
            </a:r>
          </a:p>
        </p:txBody>
      </p:sp>
      <p:pic>
        <p:nvPicPr>
          <p:cNvPr id="53" name="图片 52">
            <a:extLst>
              <a:ext uri="{FF2B5EF4-FFF2-40B4-BE49-F238E27FC236}">
                <a16:creationId xmlns:a16="http://schemas.microsoft.com/office/drawing/2014/main" id="{0EAAF65E-5E0F-B9A5-C3AE-3F8C4CC532AF}"/>
              </a:ext>
            </a:extLst>
          </p:cNvPr>
          <p:cNvPicPr>
            <a:picLocks noChangeAspect="1"/>
          </p:cNvPicPr>
          <p:nvPr/>
        </p:nvPicPr>
        <p:blipFill>
          <a:blip r:embed="rId2"/>
          <a:stretch>
            <a:fillRect/>
          </a:stretch>
        </p:blipFill>
        <p:spPr>
          <a:xfrm>
            <a:off x="1213761" y="4654053"/>
            <a:ext cx="3144313" cy="369332"/>
          </a:xfrm>
          <a:prstGeom prst="rect">
            <a:avLst/>
          </a:prstGeom>
        </p:spPr>
      </p:pic>
      <p:sp>
        <p:nvSpPr>
          <p:cNvPr id="54" name="文本框 53">
            <a:extLst>
              <a:ext uri="{FF2B5EF4-FFF2-40B4-BE49-F238E27FC236}">
                <a16:creationId xmlns:a16="http://schemas.microsoft.com/office/drawing/2014/main" id="{96FBAC34-F433-9066-89B6-DEE927F68B16}"/>
              </a:ext>
            </a:extLst>
          </p:cNvPr>
          <p:cNvSpPr txBox="1"/>
          <p:nvPr/>
        </p:nvSpPr>
        <p:spPr>
          <a:xfrm>
            <a:off x="1200314" y="5065966"/>
            <a:ext cx="9701705" cy="604012"/>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最佳总成本可被假设使用具有最便宜的保留成本的节点的总成本下限：</a:t>
            </a:r>
          </a:p>
          <a:p>
            <a:pPr algn="just">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Optimal offline strategy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（假设已知请求到达时间间隔 </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δ ∈ Z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pic>
        <p:nvPicPr>
          <p:cNvPr id="55" name="图片 54">
            <a:extLst>
              <a:ext uri="{FF2B5EF4-FFF2-40B4-BE49-F238E27FC236}">
                <a16:creationId xmlns:a16="http://schemas.microsoft.com/office/drawing/2014/main" id="{E82BDD7D-FBDE-4AD5-FDB5-BBBE0E7EDE48}"/>
              </a:ext>
            </a:extLst>
          </p:cNvPr>
          <p:cNvPicPr>
            <a:picLocks noChangeAspect="1"/>
          </p:cNvPicPr>
          <p:nvPr/>
        </p:nvPicPr>
        <p:blipFill>
          <a:blip r:embed="rId3"/>
          <a:stretch>
            <a:fillRect/>
          </a:stretch>
        </p:blipFill>
        <p:spPr>
          <a:xfrm>
            <a:off x="1221217" y="5672534"/>
            <a:ext cx="2533806" cy="611906"/>
          </a:xfrm>
          <a:prstGeom prst="rect">
            <a:avLst/>
          </a:prstGeom>
        </p:spPr>
      </p:pic>
    </p:spTree>
    <p:extLst>
      <p:ext uri="{BB962C8B-B14F-4D97-AF65-F5344CB8AC3E}">
        <p14:creationId xmlns:p14="http://schemas.microsoft.com/office/powerpoint/2010/main" val="1031557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546A"/>
              </a:solidFill>
            </a:endParaRPr>
          </a:p>
        </p:txBody>
      </p:sp>
      <p:sp>
        <p:nvSpPr>
          <p:cNvPr id="101" name="文本框 100"/>
          <p:cNvSpPr txBox="1"/>
          <p:nvPr/>
        </p:nvSpPr>
        <p:spPr>
          <a:xfrm>
            <a:off x="-457200" y="293102"/>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03.</a:t>
            </a:r>
            <a:r>
              <a:rPr lang="zh-CN" altLang="en-US" dirty="0">
                <a:solidFill>
                  <a:schemeClr val="bg1"/>
                </a:solidFill>
                <a:latin typeface="微软雅黑" panose="020B0503020204020204" pitchFamily="34" charset="-122"/>
                <a:ea typeface="微软雅黑" panose="020B0503020204020204" pitchFamily="34" charset="-122"/>
              </a:rPr>
              <a:t>研究的技术思路</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2249252" y="385435"/>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Technical ideas </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6" name="平行四边形 15">
            <a:extLst>
              <a:ext uri="{FF2B5EF4-FFF2-40B4-BE49-F238E27FC236}">
                <a16:creationId xmlns:a16="http://schemas.microsoft.com/office/drawing/2014/main" id="{195AA88D-94A0-05B5-EFB6-110F3B982096}"/>
              </a:ext>
            </a:extLst>
          </p:cNvPr>
          <p:cNvSpPr/>
          <p:nvPr/>
        </p:nvSpPr>
        <p:spPr>
          <a:xfrm rot="10800000" flipV="1">
            <a:off x="-149292" y="744502"/>
            <a:ext cx="36576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二、特殊情况下的算法</a:t>
            </a:r>
          </a:p>
        </p:txBody>
      </p:sp>
      <p:grpSp>
        <p:nvGrpSpPr>
          <p:cNvPr id="17" name="组合 16">
            <a:extLst>
              <a:ext uri="{FF2B5EF4-FFF2-40B4-BE49-F238E27FC236}">
                <a16:creationId xmlns:a16="http://schemas.microsoft.com/office/drawing/2014/main" id="{0D8839CF-5B04-0C58-3C51-AF162C14D818}"/>
              </a:ext>
            </a:extLst>
          </p:cNvPr>
          <p:cNvGrpSpPr/>
          <p:nvPr/>
        </p:nvGrpSpPr>
        <p:grpSpPr>
          <a:xfrm>
            <a:off x="127768" y="1359877"/>
            <a:ext cx="786078" cy="784940"/>
            <a:chOff x="7049719" y="1895239"/>
            <a:chExt cx="964084" cy="962688"/>
          </a:xfrm>
        </p:grpSpPr>
        <p:sp>
          <p:nvSpPr>
            <p:cNvPr id="18" name="Oval 66">
              <a:extLst>
                <a:ext uri="{FF2B5EF4-FFF2-40B4-BE49-F238E27FC236}">
                  <a16:creationId xmlns:a16="http://schemas.microsoft.com/office/drawing/2014/main" id="{ED909940-0D90-9326-6877-6CAE0A8CF677}"/>
                </a:ext>
              </a:extLst>
            </p:cNvPr>
            <p:cNvSpPr>
              <a:spLocks noChangeArrowheads="1"/>
            </p:cNvSpPr>
            <p:nvPr/>
          </p:nvSpPr>
          <p:spPr bwMode="auto">
            <a:xfrm>
              <a:off x="7049719" y="1895239"/>
              <a:ext cx="964084" cy="962688"/>
            </a:xfrm>
            <a:prstGeom prst="ellipse">
              <a:avLst/>
            </a:prstGeom>
            <a:solidFill>
              <a:srgbClr val="44546A"/>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19" name="组合 18">
              <a:extLst>
                <a:ext uri="{FF2B5EF4-FFF2-40B4-BE49-F238E27FC236}">
                  <a16:creationId xmlns:a16="http://schemas.microsoft.com/office/drawing/2014/main" id="{AFA7ABD3-20B1-AD9A-6FDE-15BD6AC1BB4D}"/>
                </a:ext>
              </a:extLst>
            </p:cNvPr>
            <p:cNvGrpSpPr/>
            <p:nvPr/>
          </p:nvGrpSpPr>
          <p:grpSpPr>
            <a:xfrm>
              <a:off x="7323178" y="2136608"/>
              <a:ext cx="465997" cy="464602"/>
              <a:chOff x="6760032" y="3590699"/>
              <a:chExt cx="530225" cy="528638"/>
            </a:xfrm>
            <a:solidFill>
              <a:schemeClr val="bg1"/>
            </a:solidFill>
          </p:grpSpPr>
          <p:sp>
            <p:nvSpPr>
              <p:cNvPr id="20" name="Freeform 67">
                <a:extLst>
                  <a:ext uri="{FF2B5EF4-FFF2-40B4-BE49-F238E27FC236}">
                    <a16:creationId xmlns:a16="http://schemas.microsoft.com/office/drawing/2014/main" id="{C0142F0F-0E2E-7B65-5868-854742EBE783}"/>
                  </a:ext>
                </a:extLst>
              </p:cNvPr>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1" name="Freeform 68">
                <a:extLst>
                  <a:ext uri="{FF2B5EF4-FFF2-40B4-BE49-F238E27FC236}">
                    <a16:creationId xmlns:a16="http://schemas.microsoft.com/office/drawing/2014/main" id="{CABFE330-8DDA-1349-2364-9CB41D157F12}"/>
                  </a:ext>
                </a:extLst>
              </p:cNvPr>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Freeform 69">
                <a:extLst>
                  <a:ext uri="{FF2B5EF4-FFF2-40B4-BE49-F238E27FC236}">
                    <a16:creationId xmlns:a16="http://schemas.microsoft.com/office/drawing/2014/main" id="{7869D8DC-808C-6F54-9905-0488717CD70A}"/>
                  </a:ext>
                </a:extLst>
              </p:cNvPr>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Rectangle 70">
                <a:extLst>
                  <a:ext uri="{FF2B5EF4-FFF2-40B4-BE49-F238E27FC236}">
                    <a16:creationId xmlns:a16="http://schemas.microsoft.com/office/drawing/2014/main" id="{2366B29F-63AF-5612-7522-A10D66CB10B6}"/>
                  </a:ext>
                </a:extLst>
              </p:cNvPr>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Freeform 71">
                <a:extLst>
                  <a:ext uri="{FF2B5EF4-FFF2-40B4-BE49-F238E27FC236}">
                    <a16:creationId xmlns:a16="http://schemas.microsoft.com/office/drawing/2014/main" id="{D87026CC-BD07-40C4-F2BF-EEBA2B544BCE}"/>
                  </a:ext>
                </a:extLst>
              </p:cNvPr>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Freeform 72">
                <a:extLst>
                  <a:ext uri="{FF2B5EF4-FFF2-40B4-BE49-F238E27FC236}">
                    <a16:creationId xmlns:a16="http://schemas.microsoft.com/office/drawing/2014/main" id="{C0EE6A62-A4EE-0280-DB75-D3E35CCBED71}"/>
                  </a:ext>
                </a:extLst>
              </p:cNvPr>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73">
                <a:extLst>
                  <a:ext uri="{FF2B5EF4-FFF2-40B4-BE49-F238E27FC236}">
                    <a16:creationId xmlns:a16="http://schemas.microsoft.com/office/drawing/2014/main" id="{F37EF53C-BD66-23F9-623C-26EC63F793B1}"/>
                  </a:ext>
                </a:extLst>
              </p:cNvPr>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27" name="文本框 26">
            <a:extLst>
              <a:ext uri="{FF2B5EF4-FFF2-40B4-BE49-F238E27FC236}">
                <a16:creationId xmlns:a16="http://schemas.microsoft.com/office/drawing/2014/main" id="{E4A48124-421A-29B1-67A0-11FAF64CFF57}"/>
              </a:ext>
            </a:extLst>
          </p:cNvPr>
          <p:cNvSpPr txBox="1"/>
          <p:nvPr/>
        </p:nvSpPr>
        <p:spPr>
          <a:xfrm>
            <a:off x="1200315" y="1500113"/>
            <a:ext cx="2745673"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在线算法</a:t>
            </a:r>
          </a:p>
        </p:txBody>
      </p:sp>
      <p:sp>
        <p:nvSpPr>
          <p:cNvPr id="28" name="文本框 27">
            <a:extLst>
              <a:ext uri="{FF2B5EF4-FFF2-40B4-BE49-F238E27FC236}">
                <a16:creationId xmlns:a16="http://schemas.microsoft.com/office/drawing/2014/main" id="{5A358D3B-BBE0-B3B0-0E39-FD22E635E90E}"/>
              </a:ext>
            </a:extLst>
          </p:cNvPr>
          <p:cNvSpPr txBox="1"/>
          <p:nvPr/>
        </p:nvSpPr>
        <p:spPr>
          <a:xfrm>
            <a:off x="1200315" y="1809088"/>
            <a:ext cx="9701705" cy="2222147"/>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现在让我们来讨论在线场景，其中</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δ</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是先验未知的</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我们用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x)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表示请求分配和容器缓存的一对决策 </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即请求将被分配到节点</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进行处理，为该请求服务的容器在缓存了</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x</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个时隙后将被销毁</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Pn</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(X)</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来表示决策对</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x)</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的概率：</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Cn (x, δ)</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表示这个请求在决策对</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n,x</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下的总成本：</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400" dirty="0">
                <a:solidFill>
                  <a:srgbClr val="FF0000"/>
                </a:solidFill>
                <a:latin typeface="微软雅黑" panose="020B0503020204020204" pitchFamily="34" charset="-122"/>
                <a:ea typeface="微软雅黑" panose="020B0503020204020204" pitchFamily="34" charset="-122"/>
              </a:rPr>
              <a:t>总成本期望</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400" dirty="0">
                <a:solidFill>
                  <a:srgbClr val="FF0000"/>
                </a:solidFill>
                <a:latin typeface="微软雅黑" panose="020B0503020204020204" pitchFamily="34" charset="-122"/>
                <a:ea typeface="微软雅黑" panose="020B0503020204020204" pitchFamily="34" charset="-122"/>
              </a:rPr>
              <a:t>竞争比</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（衡量算法性能）：</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我们的目标是要找出一个函数 使策略对（</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x</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）使最坏情况竞争比最小。</a:t>
            </a:r>
          </a:p>
        </p:txBody>
      </p:sp>
      <p:pic>
        <p:nvPicPr>
          <p:cNvPr id="6" name="图片 5">
            <a:extLst>
              <a:ext uri="{FF2B5EF4-FFF2-40B4-BE49-F238E27FC236}">
                <a16:creationId xmlns:a16="http://schemas.microsoft.com/office/drawing/2014/main" id="{F23CBD7A-9DE7-E489-16C0-CFB801BF9948}"/>
              </a:ext>
            </a:extLst>
          </p:cNvPr>
          <p:cNvPicPr>
            <a:picLocks noChangeAspect="1"/>
          </p:cNvPicPr>
          <p:nvPr/>
        </p:nvPicPr>
        <p:blipFill>
          <a:blip r:embed="rId2"/>
          <a:stretch>
            <a:fillRect/>
          </a:stretch>
        </p:blipFill>
        <p:spPr>
          <a:xfrm>
            <a:off x="3939767" y="2387352"/>
            <a:ext cx="1770567" cy="298302"/>
          </a:xfrm>
          <a:prstGeom prst="rect">
            <a:avLst/>
          </a:prstGeom>
        </p:spPr>
      </p:pic>
      <p:pic>
        <p:nvPicPr>
          <p:cNvPr id="7" name="图片 6">
            <a:extLst>
              <a:ext uri="{FF2B5EF4-FFF2-40B4-BE49-F238E27FC236}">
                <a16:creationId xmlns:a16="http://schemas.microsoft.com/office/drawing/2014/main" id="{9B32EAAC-8267-A81E-7E9A-48E7F0F8AC9D}"/>
              </a:ext>
            </a:extLst>
          </p:cNvPr>
          <p:cNvPicPr>
            <a:picLocks noChangeAspect="1"/>
          </p:cNvPicPr>
          <p:nvPr/>
        </p:nvPicPr>
        <p:blipFill>
          <a:blip r:embed="rId3"/>
          <a:stretch>
            <a:fillRect/>
          </a:stretch>
        </p:blipFill>
        <p:spPr>
          <a:xfrm>
            <a:off x="5765451" y="2435604"/>
            <a:ext cx="2318439" cy="518136"/>
          </a:xfrm>
          <a:prstGeom prst="rect">
            <a:avLst/>
          </a:prstGeom>
        </p:spPr>
      </p:pic>
      <p:pic>
        <p:nvPicPr>
          <p:cNvPr id="10" name="图片 9">
            <a:extLst>
              <a:ext uri="{FF2B5EF4-FFF2-40B4-BE49-F238E27FC236}">
                <a16:creationId xmlns:a16="http://schemas.microsoft.com/office/drawing/2014/main" id="{78948547-AB88-889B-ADF5-3F01900AB284}"/>
              </a:ext>
            </a:extLst>
          </p:cNvPr>
          <p:cNvPicPr>
            <a:picLocks noChangeAspect="1"/>
          </p:cNvPicPr>
          <p:nvPr/>
        </p:nvPicPr>
        <p:blipFill>
          <a:blip r:embed="rId4"/>
          <a:stretch>
            <a:fillRect/>
          </a:stretch>
        </p:blipFill>
        <p:spPr>
          <a:xfrm>
            <a:off x="2249252" y="2911848"/>
            <a:ext cx="3494940" cy="517151"/>
          </a:xfrm>
          <a:prstGeom prst="rect">
            <a:avLst/>
          </a:prstGeom>
        </p:spPr>
      </p:pic>
      <p:pic>
        <p:nvPicPr>
          <p:cNvPr id="11" name="图片 10">
            <a:extLst>
              <a:ext uri="{FF2B5EF4-FFF2-40B4-BE49-F238E27FC236}">
                <a16:creationId xmlns:a16="http://schemas.microsoft.com/office/drawing/2014/main" id="{EC169CD0-2C61-6CAD-2677-E70F3805EB33}"/>
              </a:ext>
            </a:extLst>
          </p:cNvPr>
          <p:cNvPicPr>
            <a:picLocks noChangeAspect="1"/>
          </p:cNvPicPr>
          <p:nvPr/>
        </p:nvPicPr>
        <p:blipFill>
          <a:blip r:embed="rId5"/>
          <a:stretch>
            <a:fillRect/>
          </a:stretch>
        </p:blipFill>
        <p:spPr>
          <a:xfrm>
            <a:off x="3397232" y="3415637"/>
            <a:ext cx="2346960" cy="312420"/>
          </a:xfrm>
          <a:prstGeom prst="rect">
            <a:avLst/>
          </a:prstGeom>
        </p:spPr>
      </p:pic>
      <p:pic>
        <p:nvPicPr>
          <p:cNvPr id="29" name="图片 28">
            <a:extLst>
              <a:ext uri="{FF2B5EF4-FFF2-40B4-BE49-F238E27FC236}">
                <a16:creationId xmlns:a16="http://schemas.microsoft.com/office/drawing/2014/main" id="{1AC6B9FF-97F7-B65B-0EFE-5D39EF6A9EDD}"/>
              </a:ext>
            </a:extLst>
          </p:cNvPr>
          <p:cNvPicPr>
            <a:picLocks noChangeAspect="1"/>
          </p:cNvPicPr>
          <p:nvPr/>
        </p:nvPicPr>
        <p:blipFill>
          <a:blip r:embed="rId6"/>
          <a:stretch>
            <a:fillRect/>
          </a:stretch>
        </p:blipFill>
        <p:spPr>
          <a:xfrm>
            <a:off x="1698712" y="4175129"/>
            <a:ext cx="3238500" cy="2011680"/>
          </a:xfrm>
          <a:prstGeom prst="rect">
            <a:avLst/>
          </a:prstGeom>
        </p:spPr>
      </p:pic>
      <p:pic>
        <p:nvPicPr>
          <p:cNvPr id="30" name="图片 29">
            <a:extLst>
              <a:ext uri="{FF2B5EF4-FFF2-40B4-BE49-F238E27FC236}">
                <a16:creationId xmlns:a16="http://schemas.microsoft.com/office/drawing/2014/main" id="{275E660E-EDF8-4813-987D-F9F0B6CB7186}"/>
              </a:ext>
            </a:extLst>
          </p:cNvPr>
          <p:cNvPicPr>
            <a:picLocks noChangeAspect="1"/>
          </p:cNvPicPr>
          <p:nvPr/>
        </p:nvPicPr>
        <p:blipFill>
          <a:blip r:embed="rId7"/>
          <a:stretch>
            <a:fillRect/>
          </a:stretch>
        </p:blipFill>
        <p:spPr>
          <a:xfrm>
            <a:off x="6849776" y="4193377"/>
            <a:ext cx="3192780" cy="1950720"/>
          </a:xfrm>
          <a:prstGeom prst="rect">
            <a:avLst/>
          </a:prstGeom>
        </p:spPr>
      </p:pic>
      <p:grpSp>
        <p:nvGrpSpPr>
          <p:cNvPr id="31" name="组合 30">
            <a:extLst>
              <a:ext uri="{FF2B5EF4-FFF2-40B4-BE49-F238E27FC236}">
                <a16:creationId xmlns:a16="http://schemas.microsoft.com/office/drawing/2014/main" id="{43CB0CA3-B2D7-82EC-7965-30D8B5854554}"/>
              </a:ext>
            </a:extLst>
          </p:cNvPr>
          <p:cNvGrpSpPr/>
          <p:nvPr/>
        </p:nvGrpSpPr>
        <p:grpSpPr>
          <a:xfrm>
            <a:off x="1668409" y="4231860"/>
            <a:ext cx="3222147" cy="1912237"/>
            <a:chOff x="814148" y="3251604"/>
            <a:chExt cx="4449238" cy="2609343"/>
          </a:xfrm>
          <a:solidFill>
            <a:srgbClr val="44546A"/>
          </a:solidFill>
        </p:grpSpPr>
        <p:grpSp>
          <p:nvGrpSpPr>
            <p:cNvPr id="32" name="Group 12">
              <a:extLst>
                <a:ext uri="{FF2B5EF4-FFF2-40B4-BE49-F238E27FC236}">
                  <a16:creationId xmlns:a16="http://schemas.microsoft.com/office/drawing/2014/main" id="{4587E451-33E8-C53D-EB6C-55C5A4E6E25F}"/>
                </a:ext>
              </a:extLst>
            </p:cNvPr>
            <p:cNvGrpSpPr/>
            <p:nvPr/>
          </p:nvGrpSpPr>
          <p:grpSpPr>
            <a:xfrm>
              <a:off x="3607200" y="3251604"/>
              <a:ext cx="1656186" cy="1728193"/>
              <a:chOff x="2551230" y="4821745"/>
              <a:chExt cx="1656186" cy="1728193"/>
            </a:xfrm>
            <a:grpFill/>
          </p:grpSpPr>
          <p:sp>
            <p:nvSpPr>
              <p:cNvPr id="36" name="矩形 5">
                <a:extLst>
                  <a:ext uri="{FF2B5EF4-FFF2-40B4-BE49-F238E27FC236}">
                    <a16:creationId xmlns:a16="http://schemas.microsoft.com/office/drawing/2014/main" id="{DC67E4BB-9E4A-6BD8-D7D6-28E382813659}"/>
                  </a:ext>
                </a:extLst>
              </p:cNvPr>
              <p:cNvSpPr/>
              <p:nvPr/>
            </p:nvSpPr>
            <p:spPr>
              <a:xfrm>
                <a:off x="4099403" y="4893754"/>
                <a:ext cx="108013"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6">
                <a:extLst>
                  <a:ext uri="{FF2B5EF4-FFF2-40B4-BE49-F238E27FC236}">
                    <a16:creationId xmlns:a16="http://schemas.microsoft.com/office/drawing/2014/main" id="{D6B34F2B-0851-60E8-B0C2-A005D02335E0}"/>
                  </a:ext>
                </a:extLst>
              </p:cNvPr>
              <p:cNvSpPr/>
              <p:nvPr/>
            </p:nvSpPr>
            <p:spPr>
              <a:xfrm rot="5400000">
                <a:off x="3325316" y="4047659"/>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Group 12">
              <a:extLst>
                <a:ext uri="{FF2B5EF4-FFF2-40B4-BE49-F238E27FC236}">
                  <a16:creationId xmlns:a16="http://schemas.microsoft.com/office/drawing/2014/main" id="{DB2D7D7A-2CFA-E06D-65F1-66E9A5085E8E}"/>
                </a:ext>
              </a:extLst>
            </p:cNvPr>
            <p:cNvGrpSpPr/>
            <p:nvPr/>
          </p:nvGrpSpPr>
          <p:grpSpPr>
            <a:xfrm flipH="1" flipV="1">
              <a:off x="814148" y="4132755"/>
              <a:ext cx="1656184" cy="1728192"/>
              <a:chOff x="4685505" y="3511025"/>
              <a:chExt cx="1656184" cy="1728192"/>
            </a:xfrm>
            <a:grpFill/>
          </p:grpSpPr>
          <p:sp>
            <p:nvSpPr>
              <p:cNvPr id="34" name="矩形 5">
                <a:extLst>
                  <a:ext uri="{FF2B5EF4-FFF2-40B4-BE49-F238E27FC236}">
                    <a16:creationId xmlns:a16="http://schemas.microsoft.com/office/drawing/2014/main" id="{D58E95D1-BC9C-50A2-4B19-B04F9C5F6AC1}"/>
                  </a:ext>
                </a:extLst>
              </p:cNvPr>
              <p:cNvSpPr/>
              <p:nvPr/>
            </p:nvSpPr>
            <p:spPr>
              <a:xfrm>
                <a:off x="6233677" y="3583033"/>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6">
                <a:extLst>
                  <a:ext uri="{FF2B5EF4-FFF2-40B4-BE49-F238E27FC236}">
                    <a16:creationId xmlns:a16="http://schemas.microsoft.com/office/drawing/2014/main" id="{5B860CED-FFE2-1335-AB48-F1495E68217B}"/>
                  </a:ext>
                </a:extLst>
              </p:cNvPr>
              <p:cNvSpPr/>
              <p:nvPr/>
            </p:nvSpPr>
            <p:spPr>
              <a:xfrm rot="5400000">
                <a:off x="5459591" y="2736939"/>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9" name="组合 38">
            <a:extLst>
              <a:ext uri="{FF2B5EF4-FFF2-40B4-BE49-F238E27FC236}">
                <a16:creationId xmlns:a16="http://schemas.microsoft.com/office/drawing/2014/main" id="{5079CD8A-CD46-1ABE-BAC2-5CE3D466C0BD}"/>
              </a:ext>
            </a:extLst>
          </p:cNvPr>
          <p:cNvGrpSpPr/>
          <p:nvPr/>
        </p:nvGrpSpPr>
        <p:grpSpPr>
          <a:xfrm>
            <a:off x="6796613" y="4225986"/>
            <a:ext cx="3222147" cy="1912237"/>
            <a:chOff x="814148" y="3251604"/>
            <a:chExt cx="4449238" cy="2609343"/>
          </a:xfrm>
          <a:solidFill>
            <a:srgbClr val="44546A"/>
          </a:solidFill>
        </p:grpSpPr>
        <p:grpSp>
          <p:nvGrpSpPr>
            <p:cNvPr id="40" name="Group 12">
              <a:extLst>
                <a:ext uri="{FF2B5EF4-FFF2-40B4-BE49-F238E27FC236}">
                  <a16:creationId xmlns:a16="http://schemas.microsoft.com/office/drawing/2014/main" id="{0FF5E9C8-A950-3B4D-CC3F-B4B87E460FCD}"/>
                </a:ext>
              </a:extLst>
            </p:cNvPr>
            <p:cNvGrpSpPr/>
            <p:nvPr/>
          </p:nvGrpSpPr>
          <p:grpSpPr>
            <a:xfrm>
              <a:off x="3607200" y="3251604"/>
              <a:ext cx="1656186" cy="1728193"/>
              <a:chOff x="2551230" y="4821745"/>
              <a:chExt cx="1656186" cy="1728193"/>
            </a:xfrm>
            <a:grpFill/>
          </p:grpSpPr>
          <p:sp>
            <p:nvSpPr>
              <p:cNvPr id="44" name="矩形 5">
                <a:extLst>
                  <a:ext uri="{FF2B5EF4-FFF2-40B4-BE49-F238E27FC236}">
                    <a16:creationId xmlns:a16="http://schemas.microsoft.com/office/drawing/2014/main" id="{A3101AD9-6F5B-3FD9-9F7C-C28E207D38DA}"/>
                  </a:ext>
                </a:extLst>
              </p:cNvPr>
              <p:cNvSpPr/>
              <p:nvPr/>
            </p:nvSpPr>
            <p:spPr>
              <a:xfrm>
                <a:off x="4099403" y="4893754"/>
                <a:ext cx="108013"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6">
                <a:extLst>
                  <a:ext uri="{FF2B5EF4-FFF2-40B4-BE49-F238E27FC236}">
                    <a16:creationId xmlns:a16="http://schemas.microsoft.com/office/drawing/2014/main" id="{3922F7E7-EE16-0998-BF18-66C85E95F329}"/>
                  </a:ext>
                </a:extLst>
              </p:cNvPr>
              <p:cNvSpPr/>
              <p:nvPr/>
            </p:nvSpPr>
            <p:spPr>
              <a:xfrm rot="5400000">
                <a:off x="3325316" y="4047659"/>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Group 12">
              <a:extLst>
                <a:ext uri="{FF2B5EF4-FFF2-40B4-BE49-F238E27FC236}">
                  <a16:creationId xmlns:a16="http://schemas.microsoft.com/office/drawing/2014/main" id="{A3D8CCAA-4CC9-5B21-7DDC-10F0969984F6}"/>
                </a:ext>
              </a:extLst>
            </p:cNvPr>
            <p:cNvGrpSpPr/>
            <p:nvPr/>
          </p:nvGrpSpPr>
          <p:grpSpPr>
            <a:xfrm flipH="1" flipV="1">
              <a:off x="814148" y="4132755"/>
              <a:ext cx="1656184" cy="1728192"/>
              <a:chOff x="4685505" y="3511025"/>
              <a:chExt cx="1656184" cy="1728192"/>
            </a:xfrm>
            <a:grpFill/>
          </p:grpSpPr>
          <p:sp>
            <p:nvSpPr>
              <p:cNvPr id="42" name="矩形 5">
                <a:extLst>
                  <a:ext uri="{FF2B5EF4-FFF2-40B4-BE49-F238E27FC236}">
                    <a16:creationId xmlns:a16="http://schemas.microsoft.com/office/drawing/2014/main" id="{1EEC7F3C-1E41-9D47-5FCD-1C946DBBA20F}"/>
                  </a:ext>
                </a:extLst>
              </p:cNvPr>
              <p:cNvSpPr/>
              <p:nvPr/>
            </p:nvSpPr>
            <p:spPr>
              <a:xfrm>
                <a:off x="6233677" y="3583033"/>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6">
                <a:extLst>
                  <a:ext uri="{FF2B5EF4-FFF2-40B4-BE49-F238E27FC236}">
                    <a16:creationId xmlns:a16="http://schemas.microsoft.com/office/drawing/2014/main" id="{89F292C3-F03E-B978-1882-AD313CE1E343}"/>
                  </a:ext>
                </a:extLst>
              </p:cNvPr>
              <p:cNvSpPr/>
              <p:nvPr/>
            </p:nvSpPr>
            <p:spPr>
              <a:xfrm rot="5400000">
                <a:off x="5459591" y="2736939"/>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6" name="文本框 45">
            <a:extLst>
              <a:ext uri="{FF2B5EF4-FFF2-40B4-BE49-F238E27FC236}">
                <a16:creationId xmlns:a16="http://schemas.microsoft.com/office/drawing/2014/main" id="{ED1F8552-9A8B-D096-F02F-E772E14DB472}"/>
              </a:ext>
            </a:extLst>
          </p:cNvPr>
          <p:cNvSpPr txBox="1"/>
          <p:nvPr/>
        </p:nvSpPr>
        <p:spPr>
          <a:xfrm>
            <a:off x="1600200" y="6168248"/>
            <a:ext cx="3257145" cy="337015"/>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最佳概率分布（</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DIST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）：求解</a:t>
            </a:r>
          </a:p>
        </p:txBody>
      </p:sp>
      <p:pic>
        <p:nvPicPr>
          <p:cNvPr id="47" name="图片 46">
            <a:extLst>
              <a:ext uri="{FF2B5EF4-FFF2-40B4-BE49-F238E27FC236}">
                <a16:creationId xmlns:a16="http://schemas.microsoft.com/office/drawing/2014/main" id="{ED0A9FB8-005A-4F62-9DFF-82113FA27290}"/>
              </a:ext>
            </a:extLst>
          </p:cNvPr>
          <p:cNvPicPr>
            <a:picLocks noChangeAspect="1"/>
          </p:cNvPicPr>
          <p:nvPr/>
        </p:nvPicPr>
        <p:blipFill>
          <a:blip r:embed="rId8"/>
          <a:stretch>
            <a:fillRect/>
          </a:stretch>
        </p:blipFill>
        <p:spPr>
          <a:xfrm>
            <a:off x="4200156" y="6205370"/>
            <a:ext cx="560149" cy="254613"/>
          </a:xfrm>
          <a:prstGeom prst="rect">
            <a:avLst/>
          </a:prstGeom>
        </p:spPr>
      </p:pic>
      <p:sp>
        <p:nvSpPr>
          <p:cNvPr id="48" name="文本框 47">
            <a:extLst>
              <a:ext uri="{FF2B5EF4-FFF2-40B4-BE49-F238E27FC236}">
                <a16:creationId xmlns:a16="http://schemas.microsoft.com/office/drawing/2014/main" id="{5B68D695-3FB9-F9D3-8546-F6E5C24C6AB0}"/>
              </a:ext>
            </a:extLst>
          </p:cNvPr>
          <p:cNvSpPr txBox="1"/>
          <p:nvPr/>
        </p:nvSpPr>
        <p:spPr>
          <a:xfrm>
            <a:off x="5908594" y="6160297"/>
            <a:ext cx="5857307" cy="337015"/>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随机分布与缓存（</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RDC</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）：（根据概率                 提供最优决策）</a:t>
            </a:r>
          </a:p>
        </p:txBody>
      </p:sp>
      <p:pic>
        <p:nvPicPr>
          <p:cNvPr id="49" name="图片 48">
            <a:extLst>
              <a:ext uri="{FF2B5EF4-FFF2-40B4-BE49-F238E27FC236}">
                <a16:creationId xmlns:a16="http://schemas.microsoft.com/office/drawing/2014/main" id="{73833DBA-3536-CC32-63E6-929BD4208D4D}"/>
              </a:ext>
            </a:extLst>
          </p:cNvPr>
          <p:cNvPicPr>
            <a:picLocks noChangeAspect="1"/>
          </p:cNvPicPr>
          <p:nvPr/>
        </p:nvPicPr>
        <p:blipFill>
          <a:blip r:embed="rId9"/>
          <a:stretch>
            <a:fillRect/>
          </a:stretch>
        </p:blipFill>
        <p:spPr>
          <a:xfrm>
            <a:off x="8982337" y="6186809"/>
            <a:ext cx="868680" cy="304800"/>
          </a:xfrm>
          <a:prstGeom prst="rect">
            <a:avLst/>
          </a:prstGeom>
        </p:spPr>
      </p:pic>
    </p:spTree>
    <p:extLst>
      <p:ext uri="{BB962C8B-B14F-4D97-AF65-F5344CB8AC3E}">
        <p14:creationId xmlns:p14="http://schemas.microsoft.com/office/powerpoint/2010/main" val="4287883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4546A"/>
              </a:solidFill>
            </a:endParaRPr>
          </a:p>
        </p:txBody>
      </p:sp>
      <p:sp>
        <p:nvSpPr>
          <p:cNvPr id="101" name="文本框 100"/>
          <p:cNvSpPr txBox="1"/>
          <p:nvPr/>
        </p:nvSpPr>
        <p:spPr>
          <a:xfrm>
            <a:off x="-457200" y="293102"/>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03.</a:t>
            </a:r>
            <a:r>
              <a:rPr lang="zh-CN" altLang="en-US" dirty="0">
                <a:solidFill>
                  <a:schemeClr val="bg1"/>
                </a:solidFill>
                <a:latin typeface="微软雅黑" panose="020B0503020204020204" pitchFamily="34" charset="-122"/>
                <a:ea typeface="微软雅黑" panose="020B0503020204020204" pitchFamily="34" charset="-122"/>
              </a:rPr>
              <a:t>研究的技术思路</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2249252" y="385435"/>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Technical ideas </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6" name="平行四边形 15">
            <a:extLst>
              <a:ext uri="{FF2B5EF4-FFF2-40B4-BE49-F238E27FC236}">
                <a16:creationId xmlns:a16="http://schemas.microsoft.com/office/drawing/2014/main" id="{195AA88D-94A0-05B5-EFB6-110F3B982096}"/>
              </a:ext>
            </a:extLst>
          </p:cNvPr>
          <p:cNvSpPr/>
          <p:nvPr/>
        </p:nvSpPr>
        <p:spPr>
          <a:xfrm rot="10800000" flipV="1">
            <a:off x="-149292" y="744502"/>
            <a:ext cx="36576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三、一般情况下的算法</a:t>
            </a:r>
          </a:p>
        </p:txBody>
      </p:sp>
      <p:grpSp>
        <p:nvGrpSpPr>
          <p:cNvPr id="17" name="组合 16">
            <a:extLst>
              <a:ext uri="{FF2B5EF4-FFF2-40B4-BE49-F238E27FC236}">
                <a16:creationId xmlns:a16="http://schemas.microsoft.com/office/drawing/2014/main" id="{0D8839CF-5B04-0C58-3C51-AF162C14D818}"/>
              </a:ext>
            </a:extLst>
          </p:cNvPr>
          <p:cNvGrpSpPr/>
          <p:nvPr/>
        </p:nvGrpSpPr>
        <p:grpSpPr>
          <a:xfrm>
            <a:off x="127768" y="1359877"/>
            <a:ext cx="786078" cy="784940"/>
            <a:chOff x="7049719" y="1895239"/>
            <a:chExt cx="964084" cy="962688"/>
          </a:xfrm>
        </p:grpSpPr>
        <p:sp>
          <p:nvSpPr>
            <p:cNvPr id="18" name="Oval 66">
              <a:extLst>
                <a:ext uri="{FF2B5EF4-FFF2-40B4-BE49-F238E27FC236}">
                  <a16:creationId xmlns:a16="http://schemas.microsoft.com/office/drawing/2014/main" id="{ED909940-0D90-9326-6877-6CAE0A8CF677}"/>
                </a:ext>
              </a:extLst>
            </p:cNvPr>
            <p:cNvSpPr>
              <a:spLocks noChangeArrowheads="1"/>
            </p:cNvSpPr>
            <p:nvPr/>
          </p:nvSpPr>
          <p:spPr bwMode="auto">
            <a:xfrm>
              <a:off x="7049719" y="1895239"/>
              <a:ext cx="964084" cy="962688"/>
            </a:xfrm>
            <a:prstGeom prst="ellipse">
              <a:avLst/>
            </a:prstGeom>
            <a:solidFill>
              <a:srgbClr val="44546A"/>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19" name="组合 18">
              <a:extLst>
                <a:ext uri="{FF2B5EF4-FFF2-40B4-BE49-F238E27FC236}">
                  <a16:creationId xmlns:a16="http://schemas.microsoft.com/office/drawing/2014/main" id="{AFA7ABD3-20B1-AD9A-6FDE-15BD6AC1BB4D}"/>
                </a:ext>
              </a:extLst>
            </p:cNvPr>
            <p:cNvGrpSpPr/>
            <p:nvPr/>
          </p:nvGrpSpPr>
          <p:grpSpPr>
            <a:xfrm>
              <a:off x="7323178" y="2136608"/>
              <a:ext cx="465997" cy="464602"/>
              <a:chOff x="6760032" y="3590699"/>
              <a:chExt cx="530225" cy="528638"/>
            </a:xfrm>
            <a:solidFill>
              <a:schemeClr val="bg1"/>
            </a:solidFill>
          </p:grpSpPr>
          <p:sp>
            <p:nvSpPr>
              <p:cNvPr id="20" name="Freeform 67">
                <a:extLst>
                  <a:ext uri="{FF2B5EF4-FFF2-40B4-BE49-F238E27FC236}">
                    <a16:creationId xmlns:a16="http://schemas.microsoft.com/office/drawing/2014/main" id="{C0142F0F-0E2E-7B65-5868-854742EBE783}"/>
                  </a:ext>
                </a:extLst>
              </p:cNvPr>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1" name="Freeform 68">
                <a:extLst>
                  <a:ext uri="{FF2B5EF4-FFF2-40B4-BE49-F238E27FC236}">
                    <a16:creationId xmlns:a16="http://schemas.microsoft.com/office/drawing/2014/main" id="{CABFE330-8DDA-1349-2364-9CB41D157F12}"/>
                  </a:ext>
                </a:extLst>
              </p:cNvPr>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Freeform 69">
                <a:extLst>
                  <a:ext uri="{FF2B5EF4-FFF2-40B4-BE49-F238E27FC236}">
                    <a16:creationId xmlns:a16="http://schemas.microsoft.com/office/drawing/2014/main" id="{7869D8DC-808C-6F54-9905-0488717CD70A}"/>
                  </a:ext>
                </a:extLst>
              </p:cNvPr>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Rectangle 70">
                <a:extLst>
                  <a:ext uri="{FF2B5EF4-FFF2-40B4-BE49-F238E27FC236}">
                    <a16:creationId xmlns:a16="http://schemas.microsoft.com/office/drawing/2014/main" id="{2366B29F-63AF-5612-7522-A10D66CB10B6}"/>
                  </a:ext>
                </a:extLst>
              </p:cNvPr>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Freeform 71">
                <a:extLst>
                  <a:ext uri="{FF2B5EF4-FFF2-40B4-BE49-F238E27FC236}">
                    <a16:creationId xmlns:a16="http://schemas.microsoft.com/office/drawing/2014/main" id="{D87026CC-BD07-40C4-F2BF-EEBA2B544BCE}"/>
                  </a:ext>
                </a:extLst>
              </p:cNvPr>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Freeform 72">
                <a:extLst>
                  <a:ext uri="{FF2B5EF4-FFF2-40B4-BE49-F238E27FC236}">
                    <a16:creationId xmlns:a16="http://schemas.microsoft.com/office/drawing/2014/main" id="{C0EE6A62-A4EE-0280-DB75-D3E35CCBED71}"/>
                  </a:ext>
                </a:extLst>
              </p:cNvPr>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73">
                <a:extLst>
                  <a:ext uri="{FF2B5EF4-FFF2-40B4-BE49-F238E27FC236}">
                    <a16:creationId xmlns:a16="http://schemas.microsoft.com/office/drawing/2014/main" id="{F37EF53C-BD66-23F9-623C-26EC63F793B1}"/>
                  </a:ext>
                </a:extLst>
              </p:cNvPr>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27" name="文本框 26">
            <a:extLst>
              <a:ext uri="{FF2B5EF4-FFF2-40B4-BE49-F238E27FC236}">
                <a16:creationId xmlns:a16="http://schemas.microsoft.com/office/drawing/2014/main" id="{E4A48124-421A-29B1-67A0-11FAF64CFF57}"/>
              </a:ext>
            </a:extLst>
          </p:cNvPr>
          <p:cNvSpPr txBox="1"/>
          <p:nvPr/>
        </p:nvSpPr>
        <p:spPr>
          <a:xfrm>
            <a:off x="1200315" y="1500113"/>
            <a:ext cx="10359963"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机会主义的请求分配和一般情况下的容器缓存</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Opportunistic RDC (O-RDC) Algorithm</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5A358D3B-BBE0-B3B0-0E39-FD22E635E90E}"/>
              </a:ext>
            </a:extLst>
          </p:cNvPr>
          <p:cNvSpPr txBox="1"/>
          <p:nvPr/>
        </p:nvSpPr>
        <p:spPr>
          <a:xfrm>
            <a:off x="1186868" y="1808811"/>
            <a:ext cx="9701705" cy="3030060"/>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场景：每个节点都有硬件资源限制，存在多个地理区域</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z∈Z</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区域</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z</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中节点集合</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Nz</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   自足（</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RDC</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），向邻域提供额外服务</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  不自足（</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O-RDC</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），额外请求分发给邻域，满足当前区域和相邻区域之间的网络通信成本小于当前区域中的最小容器实例化成本。</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原则：优先处理具有小尺寸容器（</a:t>
            </a:r>
            <a:r>
              <a:rPr lang="zh-CN" altLang="en-US" sz="1400" dirty="0">
                <a:solidFill>
                  <a:srgbClr val="FF0000"/>
                </a:solidFill>
                <a:latin typeface="微软雅黑" panose="020B0503020204020204" pitchFamily="34" charset="-122"/>
                <a:ea typeface="微软雅黑" panose="020B0503020204020204" pitchFamily="34" charset="-122"/>
              </a:rPr>
              <a:t>实例化成本小</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）的请求并缓存相应的容器</a:t>
            </a:r>
          </a:p>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）具有较小实例化成本的小型容器提供服务的请求将不太可能被相邻区域中的容器提供服务</a:t>
            </a:r>
          </a:p>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）一个节点由于资源限制无法实例化更多容器，则将选择另一个容器实例化成本最小的节点来处理请求</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时间复杂度：</a:t>
            </a:r>
          </a:p>
          <a:p>
            <a:pPr algn="just">
              <a:lnSpc>
                <a:spcPct val="125000"/>
              </a:lnSpc>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4C825FC7-2F3E-4250-C94D-7D671563209B}"/>
              </a:ext>
            </a:extLst>
          </p:cNvPr>
          <p:cNvPicPr>
            <a:picLocks noChangeAspect="1"/>
          </p:cNvPicPr>
          <p:nvPr/>
        </p:nvPicPr>
        <p:blipFill>
          <a:blip r:embed="rId2"/>
          <a:stretch>
            <a:fillRect/>
          </a:stretch>
        </p:blipFill>
        <p:spPr>
          <a:xfrm>
            <a:off x="1250202" y="2158993"/>
            <a:ext cx="1682480" cy="206936"/>
          </a:xfrm>
          <a:prstGeom prst="rect">
            <a:avLst/>
          </a:prstGeom>
        </p:spPr>
      </p:pic>
      <p:pic>
        <p:nvPicPr>
          <p:cNvPr id="7" name="图片 6">
            <a:extLst>
              <a:ext uri="{FF2B5EF4-FFF2-40B4-BE49-F238E27FC236}">
                <a16:creationId xmlns:a16="http://schemas.microsoft.com/office/drawing/2014/main" id="{B1744647-3024-AD4E-518C-63ABE7D30BF0}"/>
              </a:ext>
            </a:extLst>
          </p:cNvPr>
          <p:cNvPicPr>
            <a:picLocks noChangeAspect="1"/>
          </p:cNvPicPr>
          <p:nvPr/>
        </p:nvPicPr>
        <p:blipFill>
          <a:blip r:embed="rId3"/>
          <a:stretch>
            <a:fillRect/>
          </a:stretch>
        </p:blipFill>
        <p:spPr>
          <a:xfrm>
            <a:off x="1250201" y="2416636"/>
            <a:ext cx="1646491" cy="206936"/>
          </a:xfrm>
          <a:prstGeom prst="rect">
            <a:avLst/>
          </a:prstGeom>
        </p:spPr>
      </p:pic>
      <p:pic>
        <p:nvPicPr>
          <p:cNvPr id="3" name="图片 2">
            <a:extLst>
              <a:ext uri="{FF2B5EF4-FFF2-40B4-BE49-F238E27FC236}">
                <a16:creationId xmlns:a16="http://schemas.microsoft.com/office/drawing/2014/main" id="{D415FB99-9E19-4D35-87E6-2DA421C77A74}"/>
              </a:ext>
            </a:extLst>
          </p:cNvPr>
          <p:cNvPicPr>
            <a:picLocks noChangeAspect="1"/>
          </p:cNvPicPr>
          <p:nvPr/>
        </p:nvPicPr>
        <p:blipFill>
          <a:blip r:embed="rId4"/>
          <a:stretch>
            <a:fillRect/>
          </a:stretch>
        </p:blipFill>
        <p:spPr>
          <a:xfrm>
            <a:off x="2249252" y="4285137"/>
            <a:ext cx="925762" cy="206935"/>
          </a:xfrm>
          <a:prstGeom prst="rect">
            <a:avLst/>
          </a:prstGeom>
        </p:spPr>
      </p:pic>
    </p:spTree>
    <p:extLst>
      <p:ext uri="{BB962C8B-B14F-4D97-AF65-F5344CB8AC3E}">
        <p14:creationId xmlns:p14="http://schemas.microsoft.com/office/powerpoint/2010/main" val="1507697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6"/>
          <p:cNvGrpSpPr/>
          <p:nvPr/>
        </p:nvGrpSpPr>
        <p:grpSpPr>
          <a:xfrm>
            <a:off x="5087820" y="1438848"/>
            <a:ext cx="1965600" cy="1969200"/>
            <a:chOff x="2420295" y="3410083"/>
            <a:chExt cx="1276831" cy="1279413"/>
          </a:xfrm>
        </p:grpSpPr>
        <p:grpSp>
          <p:nvGrpSpPr>
            <p:cNvPr id="12" name="Group 38"/>
            <p:cNvGrpSpPr/>
            <p:nvPr/>
          </p:nvGrpSpPr>
          <p:grpSpPr>
            <a:xfrm>
              <a:off x="2420295" y="3410083"/>
              <a:ext cx="1276831" cy="1279413"/>
              <a:chOff x="3692576" y="1742634"/>
              <a:chExt cx="2790379" cy="2796023"/>
            </a:xfrm>
          </p:grpSpPr>
          <p:grpSp>
            <p:nvGrpSpPr>
              <p:cNvPr id="14" name="组合 13"/>
              <p:cNvGrpSpPr/>
              <p:nvPr/>
            </p:nvGrpSpPr>
            <p:grpSpPr bwMode="auto">
              <a:xfrm>
                <a:off x="3692576" y="1742634"/>
                <a:ext cx="2790379" cy="2796023"/>
                <a:chOff x="6379729" y="2488774"/>
                <a:chExt cx="2513016" cy="2513016"/>
              </a:xfrm>
            </p:grpSpPr>
            <p:sp>
              <p:nvSpPr>
                <p:cNvPr id="24" name="任意多边形 23"/>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5" name="任意多边形 24"/>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3" name="椭圆 22"/>
              <p:cNvSpPr/>
              <p:nvPr/>
            </p:nvSpPr>
            <p:spPr bwMode="auto">
              <a:xfrm>
                <a:off x="4101618" y="2137562"/>
                <a:ext cx="2016471" cy="2020558"/>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pic>
          <p:nvPicPr>
            <p:cNvPr id="13"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0278" y="3797522"/>
              <a:ext cx="516867" cy="516867"/>
            </a:xfrm>
            <a:prstGeom prst="rect">
              <a:avLst/>
            </a:prstGeom>
          </p:spPr>
        </p:pic>
      </p:grpSp>
      <p:grpSp>
        <p:nvGrpSpPr>
          <p:cNvPr id="3" name="组合 2"/>
          <p:cNvGrpSpPr/>
          <p:nvPr/>
        </p:nvGrpSpPr>
        <p:grpSpPr>
          <a:xfrm>
            <a:off x="3584947" y="3733705"/>
            <a:ext cx="5022106" cy="1231106"/>
            <a:chOff x="3584946" y="3733705"/>
            <a:chExt cx="5022106" cy="1231106"/>
          </a:xfrm>
        </p:grpSpPr>
        <p:sp>
          <p:nvSpPr>
            <p:cNvPr id="26" name="文本框 25"/>
            <p:cNvSpPr txBox="1"/>
            <p:nvPr/>
          </p:nvSpPr>
          <p:spPr>
            <a:xfrm>
              <a:off x="3616035" y="3733705"/>
              <a:ext cx="4959929" cy="707886"/>
            </a:xfrm>
            <a:prstGeom prst="rect">
              <a:avLst/>
            </a:prstGeom>
            <a:noFill/>
          </p:spPr>
          <p:txBody>
            <a:bodyPr wrap="square" rtlCol="0">
              <a:spAutoFit/>
            </a:bodyPr>
            <a:lstStyle/>
            <a:p>
              <a:pPr algn="ctr"/>
              <a:r>
                <a:rPr lang="zh-CN" altLang="en-US" sz="4000" dirty="0">
                  <a:solidFill>
                    <a:srgbClr val="44546A"/>
                  </a:solidFill>
                  <a:latin typeface="微软雅黑" panose="020B0503020204020204" pitchFamily="34" charset="-122"/>
                  <a:ea typeface="微软雅黑" panose="020B0503020204020204" pitchFamily="34" charset="-122"/>
                </a:rPr>
                <a:t>研究的结果</a:t>
              </a:r>
              <a:endParaRPr lang="en-US" altLang="zh-CN" sz="4000" dirty="0">
                <a:solidFill>
                  <a:srgbClr val="44546A"/>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3584946" y="4441591"/>
              <a:ext cx="5022106" cy="523220"/>
            </a:xfrm>
            <a:prstGeom prst="snip1Rect">
              <a:avLst>
                <a:gd name="adj" fmla="val 0"/>
              </a:avLst>
            </a:prstGeom>
            <a:noFill/>
            <a:ln w="28575">
              <a:noFill/>
            </a:ln>
          </p:spPr>
          <p:txBody>
            <a:bodyPr wrap="square" rtlCol="0">
              <a:spAutoFit/>
            </a:bodyPr>
            <a:lstStyle/>
            <a:p>
              <a:pPr algn="ctr"/>
              <a:r>
                <a:rPr lang="en-US" altLang="zh-CN" sz="2800" dirty="0">
                  <a:solidFill>
                    <a:srgbClr val="44546A"/>
                  </a:solidFill>
                  <a:latin typeface="Arial" panose="020B0604020202020204" pitchFamily="34" charset="0"/>
                  <a:ea typeface="华文仿宋" panose="02010600040101010101" pitchFamily="2" charset="-122"/>
                  <a:cs typeface="Arial" panose="020B0604020202020204" pitchFamily="34" charset="0"/>
                </a:rPr>
                <a:t>The Result Of Study</a:t>
              </a:r>
              <a:endParaRPr lang="zh-CN" altLang="en-US" sz="2800" dirty="0">
                <a:solidFill>
                  <a:srgbClr val="44546A"/>
                </a:solidFill>
                <a:latin typeface="Arial" panose="020B0604020202020204" pitchFamily="34" charset="0"/>
                <a:ea typeface="华文仿宋" panose="02010600040101010101" pitchFamily="2" charset="-122"/>
                <a:cs typeface="Arial" panose="020B0604020202020204" pitchFamily="34"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57200" y="293102"/>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04.</a:t>
            </a:r>
            <a:r>
              <a:rPr lang="zh-CN" altLang="en-US" dirty="0">
                <a:solidFill>
                  <a:schemeClr val="bg1"/>
                </a:solidFill>
                <a:latin typeface="微软雅黑" panose="020B0503020204020204" pitchFamily="34" charset="-122"/>
                <a:ea typeface="微软雅黑" panose="020B0503020204020204" pitchFamily="34" charset="-122"/>
              </a:rPr>
              <a:t>研究的结果</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238902" y="385435"/>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Result Of Study</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 name="平行四边形 2">
            <a:extLst>
              <a:ext uri="{FF2B5EF4-FFF2-40B4-BE49-F238E27FC236}">
                <a16:creationId xmlns:a16="http://schemas.microsoft.com/office/drawing/2014/main" id="{FBB82675-20A6-5E66-C73D-391D77254CC0}"/>
              </a:ext>
            </a:extLst>
          </p:cNvPr>
          <p:cNvSpPr/>
          <p:nvPr/>
        </p:nvSpPr>
        <p:spPr>
          <a:xfrm rot="10800000" flipV="1">
            <a:off x="-149292" y="744502"/>
            <a:ext cx="36576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一、参数</a:t>
            </a:r>
          </a:p>
        </p:txBody>
      </p:sp>
      <p:sp>
        <p:nvSpPr>
          <p:cNvPr id="5" name="文本框 4">
            <a:extLst>
              <a:ext uri="{FF2B5EF4-FFF2-40B4-BE49-F238E27FC236}">
                <a16:creationId xmlns:a16="http://schemas.microsoft.com/office/drawing/2014/main" id="{4F35028A-E917-F1B9-B63E-E05D1693E2CF}"/>
              </a:ext>
            </a:extLst>
          </p:cNvPr>
          <p:cNvSpPr txBox="1"/>
          <p:nvPr/>
        </p:nvSpPr>
        <p:spPr>
          <a:xfrm>
            <a:off x="1200315" y="1500113"/>
            <a:ext cx="2745673"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参数设置</a:t>
            </a:r>
          </a:p>
        </p:txBody>
      </p:sp>
      <p:sp>
        <p:nvSpPr>
          <p:cNvPr id="6" name="文本框 5">
            <a:extLst>
              <a:ext uri="{FF2B5EF4-FFF2-40B4-BE49-F238E27FC236}">
                <a16:creationId xmlns:a16="http://schemas.microsoft.com/office/drawing/2014/main" id="{44FEC3F9-D7CF-A88F-FB01-CF1F48BD034E}"/>
              </a:ext>
            </a:extLst>
          </p:cNvPr>
          <p:cNvSpPr txBox="1"/>
          <p:nvPr/>
        </p:nvSpPr>
        <p:spPr>
          <a:xfrm>
            <a:off x="1186868" y="1808811"/>
            <a:ext cx="9701705" cy="2222147"/>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数据集：包含</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125</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个边缘节点和分布在该地区的</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816</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个用户</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我们将这一这域划分为</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15</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个区域，每个区域包含</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7</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到</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个边缘节点，两个区之间的网络延迟是由地理距离来衡量的，地理距离是由区的近似中心坐标计算出来的</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p>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边缘节点：我们假设系统有</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种类型的边缘节点，其中</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CIU</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的频率在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{2.4</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2.7</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3.0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3.6}GHz</a:t>
            </a:r>
          </a:p>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实例化和保留成本：二者成反比，</a:t>
            </a:r>
          </a:p>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用户数量：假设用户总数在模拟中是所选数据集的</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10or20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倍</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请求：假设在我们的系统中存在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K=50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种类型的请求。相应的容器大小为</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p>
          <a:p>
            <a:pPr algn="just">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250]MB</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。每个区域内的用户将随机产生请求，产生的请求符合</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Zipf</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-β popularity law</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p>
          <a:p>
            <a:pPr algn="just">
              <a:lnSpc>
                <a:spcPct val="125000"/>
              </a:lnSpc>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C251B1E7-EA31-85FF-8FF8-FDBAFC1AF727}"/>
              </a:ext>
            </a:extLst>
          </p:cNvPr>
          <p:cNvSpPr txBox="1"/>
          <p:nvPr/>
        </p:nvSpPr>
        <p:spPr>
          <a:xfrm>
            <a:off x="1200315" y="3803683"/>
            <a:ext cx="2745673"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性能基准</a:t>
            </a:r>
          </a:p>
        </p:txBody>
      </p:sp>
      <p:sp>
        <p:nvSpPr>
          <p:cNvPr id="10" name="文本框 9">
            <a:extLst>
              <a:ext uri="{FF2B5EF4-FFF2-40B4-BE49-F238E27FC236}">
                <a16:creationId xmlns:a16="http://schemas.microsoft.com/office/drawing/2014/main" id="{DC577BAE-78E2-7F1B-0BD1-FF009488A715}"/>
              </a:ext>
            </a:extLst>
          </p:cNvPr>
          <p:cNvSpPr txBox="1"/>
          <p:nvPr/>
        </p:nvSpPr>
        <p:spPr>
          <a:xfrm>
            <a:off x="1186868" y="4112381"/>
            <a:ext cx="9701705" cy="1683538"/>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直方图</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(HST)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。请求的历史到达信息被用来确定预热和销毁容器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p>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固定缓存</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(FC)</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：这是</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AWS Lambda</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中广泛使用的缓存策略</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一个实例化的容器将在一个固定的长时间内被缓存</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因此，利用经典滑雪租借问题的解决方察，我们将最大的 表示为类型</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的固定缓存</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p>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分别是请求</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p>
          <a:p>
            <a:pPr algn="just">
              <a:lnSpc>
                <a:spcPct val="125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Warm Queue(WQ):.</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一个</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WQ</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，其容量等于最大的请求数，被设计用来缓存容器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当替换缓存的容器时，它使用先入先出的策略</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这是一个没有保留意识的缓存策略，只考虑如何替换容器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320343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57200" y="293102"/>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04.</a:t>
            </a:r>
            <a:r>
              <a:rPr lang="zh-CN" altLang="en-US" dirty="0">
                <a:solidFill>
                  <a:schemeClr val="bg1"/>
                </a:solidFill>
                <a:latin typeface="微软雅黑" panose="020B0503020204020204" pitchFamily="34" charset="-122"/>
                <a:ea typeface="微软雅黑" panose="020B0503020204020204" pitchFamily="34" charset="-122"/>
              </a:rPr>
              <a:t>研究的结果</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238902" y="385435"/>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Result Of Study</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 name="平行四边形 2">
            <a:extLst>
              <a:ext uri="{FF2B5EF4-FFF2-40B4-BE49-F238E27FC236}">
                <a16:creationId xmlns:a16="http://schemas.microsoft.com/office/drawing/2014/main" id="{8F21A56E-66A3-D91C-6114-709D57746781}"/>
              </a:ext>
            </a:extLst>
          </p:cNvPr>
          <p:cNvSpPr/>
          <p:nvPr/>
        </p:nvSpPr>
        <p:spPr>
          <a:xfrm rot="10800000" flipV="1">
            <a:off x="-149292" y="744502"/>
            <a:ext cx="36576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二、有合成痕迹的性能</a:t>
            </a:r>
          </a:p>
        </p:txBody>
      </p:sp>
      <p:pic>
        <p:nvPicPr>
          <p:cNvPr id="4" name="图片 3">
            <a:extLst>
              <a:ext uri="{FF2B5EF4-FFF2-40B4-BE49-F238E27FC236}">
                <a16:creationId xmlns:a16="http://schemas.microsoft.com/office/drawing/2014/main" id="{E2C4C458-1A48-2E98-7F93-403EDD4F7517}"/>
              </a:ext>
            </a:extLst>
          </p:cNvPr>
          <p:cNvPicPr>
            <a:picLocks noChangeAspect="1"/>
          </p:cNvPicPr>
          <p:nvPr/>
        </p:nvPicPr>
        <p:blipFill>
          <a:blip r:embed="rId2"/>
          <a:stretch>
            <a:fillRect/>
          </a:stretch>
        </p:blipFill>
        <p:spPr>
          <a:xfrm>
            <a:off x="145390" y="1548374"/>
            <a:ext cx="6270693" cy="2929998"/>
          </a:xfrm>
          <a:prstGeom prst="rect">
            <a:avLst/>
          </a:prstGeom>
        </p:spPr>
      </p:pic>
      <p:cxnSp>
        <p:nvCxnSpPr>
          <p:cNvPr id="5" name="直接连接符 10">
            <a:extLst>
              <a:ext uri="{FF2B5EF4-FFF2-40B4-BE49-F238E27FC236}">
                <a16:creationId xmlns:a16="http://schemas.microsoft.com/office/drawing/2014/main" id="{9D7A0D33-4D50-8333-7AA4-63C35274468B}"/>
              </a:ext>
            </a:extLst>
          </p:cNvPr>
          <p:cNvCxnSpPr/>
          <p:nvPr/>
        </p:nvCxnSpPr>
        <p:spPr>
          <a:xfrm flipH="1">
            <a:off x="1083079" y="5040234"/>
            <a:ext cx="3419650" cy="5944"/>
          </a:xfrm>
          <a:prstGeom prst="line">
            <a:avLst/>
          </a:prstGeom>
          <a:ln w="6350">
            <a:solidFill>
              <a:srgbClr val="415A99"/>
            </a:solidFill>
            <a:prstDash val="sysDot"/>
            <a:headEnd type="oval"/>
            <a:tailEnd type="none" w="med" len="med"/>
          </a:ln>
        </p:spPr>
        <p:style>
          <a:lnRef idx="1">
            <a:schemeClr val="accent1"/>
          </a:lnRef>
          <a:fillRef idx="0">
            <a:schemeClr val="accent1"/>
          </a:fillRef>
          <a:effectRef idx="0">
            <a:schemeClr val="accent1"/>
          </a:effectRef>
          <a:fontRef idx="minor">
            <a:schemeClr val="tx1"/>
          </a:fontRef>
        </p:style>
      </p:cxnSp>
      <p:sp>
        <p:nvSpPr>
          <p:cNvPr id="6" name="椭圆 11">
            <a:extLst>
              <a:ext uri="{FF2B5EF4-FFF2-40B4-BE49-F238E27FC236}">
                <a16:creationId xmlns:a16="http://schemas.microsoft.com/office/drawing/2014/main" id="{1F8675BE-A9F4-7F67-C60A-B14F40956D82}"/>
              </a:ext>
            </a:extLst>
          </p:cNvPr>
          <p:cNvSpPr/>
          <p:nvPr/>
        </p:nvSpPr>
        <p:spPr>
          <a:xfrm>
            <a:off x="470282" y="4708831"/>
            <a:ext cx="662808" cy="662807"/>
          </a:xfrm>
          <a:prstGeom prst="ellipse">
            <a:avLst/>
          </a:prstGeom>
          <a:solidFill>
            <a:srgbClr val="415A99"/>
          </a:solidFill>
          <a:ln>
            <a:noFill/>
          </a:ln>
        </p:spPr>
        <p:txBody>
          <a:bodyPr vert="horz" wrap="square" lIns="121920" tIns="60960" rIns="121920" bIns="60960" numCol="1" anchor="t" anchorCtr="0" compatLnSpc="1"/>
          <a:lstStyle/>
          <a:p>
            <a:endParaRPr lang="zh-CN" altLang="en-US" sz="2665">
              <a:latin typeface="+mn-ea"/>
            </a:endParaRPr>
          </a:p>
        </p:txBody>
      </p:sp>
      <p:sp>
        <p:nvSpPr>
          <p:cNvPr id="7" name="等腰三角形 1024">
            <a:extLst>
              <a:ext uri="{FF2B5EF4-FFF2-40B4-BE49-F238E27FC236}">
                <a16:creationId xmlns:a16="http://schemas.microsoft.com/office/drawing/2014/main" id="{3FDD0D71-9AE0-C399-D923-477033E550B4}"/>
              </a:ext>
            </a:extLst>
          </p:cNvPr>
          <p:cNvSpPr/>
          <p:nvPr/>
        </p:nvSpPr>
        <p:spPr>
          <a:xfrm>
            <a:off x="561659" y="4839457"/>
            <a:ext cx="480053" cy="401554"/>
          </a:xfrm>
          <a:custGeom>
            <a:avLst/>
            <a:gdLst/>
            <a:ahLst/>
            <a:cxnLst/>
            <a:rect l="l" t="t" r="r" b="b"/>
            <a:pathLst>
              <a:path w="504056" h="421632">
                <a:moveTo>
                  <a:pt x="252028" y="0"/>
                </a:moveTo>
                <a:lnTo>
                  <a:pt x="504056" y="216024"/>
                </a:lnTo>
                <a:lnTo>
                  <a:pt x="432048" y="216024"/>
                </a:lnTo>
                <a:lnTo>
                  <a:pt x="432048" y="421632"/>
                </a:lnTo>
                <a:lnTo>
                  <a:pt x="324036" y="421632"/>
                </a:lnTo>
                <a:lnTo>
                  <a:pt x="324036" y="312478"/>
                </a:lnTo>
                <a:lnTo>
                  <a:pt x="180020" y="312478"/>
                </a:lnTo>
                <a:lnTo>
                  <a:pt x="180020" y="421632"/>
                </a:lnTo>
                <a:lnTo>
                  <a:pt x="72008" y="421632"/>
                </a:lnTo>
                <a:lnTo>
                  <a:pt x="72008" y="216024"/>
                </a:lnTo>
                <a:lnTo>
                  <a:pt x="0" y="21602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a:latin typeface="+mn-ea"/>
            </a:endParaRPr>
          </a:p>
        </p:txBody>
      </p:sp>
      <p:sp>
        <p:nvSpPr>
          <p:cNvPr id="10" name="椭圆 15">
            <a:extLst>
              <a:ext uri="{FF2B5EF4-FFF2-40B4-BE49-F238E27FC236}">
                <a16:creationId xmlns:a16="http://schemas.microsoft.com/office/drawing/2014/main" id="{F9666858-81F6-FC80-B8D5-565683232118}"/>
              </a:ext>
            </a:extLst>
          </p:cNvPr>
          <p:cNvSpPr/>
          <p:nvPr/>
        </p:nvSpPr>
        <p:spPr>
          <a:xfrm>
            <a:off x="6303281" y="2884486"/>
            <a:ext cx="662808" cy="662807"/>
          </a:xfrm>
          <a:prstGeom prst="ellipse">
            <a:avLst/>
          </a:prstGeom>
          <a:solidFill>
            <a:srgbClr val="415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endParaRPr>
          </a:p>
        </p:txBody>
      </p:sp>
      <p:sp>
        <p:nvSpPr>
          <p:cNvPr id="11" name="Freeform 86">
            <a:extLst>
              <a:ext uri="{FF2B5EF4-FFF2-40B4-BE49-F238E27FC236}">
                <a16:creationId xmlns:a16="http://schemas.microsoft.com/office/drawing/2014/main" id="{6F9D1DCE-B980-BFA6-5E7E-168ECD215140}"/>
              </a:ext>
            </a:extLst>
          </p:cNvPr>
          <p:cNvSpPr>
            <a:spLocks noEditPoints="1"/>
          </p:cNvSpPr>
          <p:nvPr/>
        </p:nvSpPr>
        <p:spPr bwMode="black">
          <a:xfrm>
            <a:off x="6373606" y="3044964"/>
            <a:ext cx="381257" cy="38326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ffectLst/>
          <a:extLst>
            <a:ext uri="{91240B29-F687-4F45-9708-019B960494DF}">
              <a14:hiddenLine xmlns:a14="http://schemas.microsoft.com/office/drawing/2010/main" w="9525">
                <a:solidFill>
                  <a:srgbClr val="FFAF59"/>
                </a:solidFill>
                <a:round/>
              </a14:hiddenLine>
            </a:ext>
          </a:extLst>
        </p:spPr>
        <p:txBody>
          <a:bodyPr vert="horz" wrap="square" lIns="162560" tIns="81280" rIns="162560" bIns="81280" numCol="1" anchor="t" anchorCtr="0" compatLnSpc="1"/>
          <a:lstStyle/>
          <a:p>
            <a:endParaRPr lang="en-US" sz="1865">
              <a:latin typeface="+mn-ea"/>
            </a:endParaRPr>
          </a:p>
        </p:txBody>
      </p:sp>
      <p:sp>
        <p:nvSpPr>
          <p:cNvPr id="14" name="Freeform 88">
            <a:extLst>
              <a:ext uri="{FF2B5EF4-FFF2-40B4-BE49-F238E27FC236}">
                <a16:creationId xmlns:a16="http://schemas.microsoft.com/office/drawing/2014/main" id="{005B0ACF-B75F-F5E8-686D-8A791C635F1D}"/>
              </a:ext>
            </a:extLst>
          </p:cNvPr>
          <p:cNvSpPr>
            <a:spLocks noEditPoints="1"/>
          </p:cNvSpPr>
          <p:nvPr/>
        </p:nvSpPr>
        <p:spPr bwMode="black">
          <a:xfrm>
            <a:off x="6702372" y="3003545"/>
            <a:ext cx="193392" cy="208202"/>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ffectLst/>
          <a:extLst>
            <a:ext uri="{91240B29-F687-4F45-9708-019B960494DF}">
              <a14:hiddenLine xmlns:a14="http://schemas.microsoft.com/office/drawing/2010/main" w="9525">
                <a:solidFill>
                  <a:srgbClr val="FFAF59"/>
                </a:solidFill>
                <a:round/>
              </a14:hiddenLine>
            </a:ext>
          </a:extLst>
        </p:spPr>
        <p:txBody>
          <a:bodyPr vert="horz" wrap="square" lIns="162560" tIns="81280" rIns="162560" bIns="81280" numCol="1" anchor="t" anchorCtr="0" compatLnSpc="1"/>
          <a:lstStyle/>
          <a:p>
            <a:endParaRPr lang="en-US" sz="1865">
              <a:latin typeface="+mn-ea"/>
            </a:endParaRPr>
          </a:p>
        </p:txBody>
      </p:sp>
      <p:cxnSp>
        <p:nvCxnSpPr>
          <p:cNvPr id="15" name="直接连接符 18">
            <a:extLst>
              <a:ext uri="{FF2B5EF4-FFF2-40B4-BE49-F238E27FC236}">
                <a16:creationId xmlns:a16="http://schemas.microsoft.com/office/drawing/2014/main" id="{144D8625-BBE5-F2BD-CA23-24E21D7AB092}"/>
              </a:ext>
            </a:extLst>
          </p:cNvPr>
          <p:cNvCxnSpPr/>
          <p:nvPr/>
        </p:nvCxnSpPr>
        <p:spPr>
          <a:xfrm flipH="1">
            <a:off x="6924205" y="3191495"/>
            <a:ext cx="3411524" cy="0"/>
          </a:xfrm>
          <a:prstGeom prst="line">
            <a:avLst/>
          </a:prstGeom>
          <a:ln w="6350">
            <a:solidFill>
              <a:srgbClr val="415A99"/>
            </a:solidFill>
            <a:prstDash val="sysDot"/>
            <a:headEnd type="oval"/>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25">
            <a:extLst>
              <a:ext uri="{FF2B5EF4-FFF2-40B4-BE49-F238E27FC236}">
                <a16:creationId xmlns:a16="http://schemas.microsoft.com/office/drawing/2014/main" id="{E6887BD7-CBCB-5460-A97A-48BBE01934B8}"/>
              </a:ext>
            </a:extLst>
          </p:cNvPr>
          <p:cNvCxnSpPr/>
          <p:nvPr/>
        </p:nvCxnSpPr>
        <p:spPr>
          <a:xfrm flipH="1">
            <a:off x="6846078" y="5471868"/>
            <a:ext cx="3419651" cy="2972"/>
          </a:xfrm>
          <a:prstGeom prst="line">
            <a:avLst/>
          </a:prstGeom>
          <a:ln w="6350">
            <a:solidFill>
              <a:srgbClr val="415A99"/>
            </a:solidFill>
            <a:prstDash val="sysDot"/>
            <a:headEnd type="oval"/>
            <a:tailEnd type="none" w="med" len="med"/>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E21079DC-D88B-8C1E-8620-E66280382F14}"/>
              </a:ext>
            </a:extLst>
          </p:cNvPr>
          <p:cNvSpPr txBox="1"/>
          <p:nvPr/>
        </p:nvSpPr>
        <p:spPr>
          <a:xfrm>
            <a:off x="1416053" y="5060766"/>
            <a:ext cx="2847037" cy="99456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O-RDC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相比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WQ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可明显获得更好的性能，将总成本降低高达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94.5%</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p>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O-RDC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也分别比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HIST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和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FC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总成本降低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71.7%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和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53.6%</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21" name="文本框 20">
            <a:extLst>
              <a:ext uri="{FF2B5EF4-FFF2-40B4-BE49-F238E27FC236}">
                <a16:creationId xmlns:a16="http://schemas.microsoft.com/office/drawing/2014/main" id="{E1A8E6C7-A6EC-009E-D9E0-ED6EF2D3858A}"/>
              </a:ext>
            </a:extLst>
          </p:cNvPr>
          <p:cNvSpPr txBox="1"/>
          <p:nvPr/>
        </p:nvSpPr>
        <p:spPr>
          <a:xfrm>
            <a:off x="1951311" y="4687092"/>
            <a:ext cx="1556997"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总体性能总结</a:t>
            </a:r>
          </a:p>
        </p:txBody>
      </p:sp>
      <p:sp>
        <p:nvSpPr>
          <p:cNvPr id="23" name="文本框 22">
            <a:extLst>
              <a:ext uri="{FF2B5EF4-FFF2-40B4-BE49-F238E27FC236}">
                <a16:creationId xmlns:a16="http://schemas.microsoft.com/office/drawing/2014/main" id="{25402992-1149-43AE-6647-FB26BDED4F90}"/>
              </a:ext>
            </a:extLst>
          </p:cNvPr>
          <p:cNvSpPr txBox="1"/>
          <p:nvPr/>
        </p:nvSpPr>
        <p:spPr>
          <a:xfrm>
            <a:off x="7971035" y="2862125"/>
            <a:ext cx="1359748"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参数</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β</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61304CAA-AA40-EB3B-293D-D860176F759A}"/>
              </a:ext>
            </a:extLst>
          </p:cNvPr>
          <p:cNvSpPr txBox="1"/>
          <p:nvPr/>
        </p:nvSpPr>
        <p:spPr>
          <a:xfrm>
            <a:off x="7996220" y="5143612"/>
            <a:ext cx="1359748"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用户数量</a:t>
            </a:r>
          </a:p>
        </p:txBody>
      </p:sp>
      <p:sp>
        <p:nvSpPr>
          <p:cNvPr id="26" name="椭圆 15">
            <a:extLst>
              <a:ext uri="{FF2B5EF4-FFF2-40B4-BE49-F238E27FC236}">
                <a16:creationId xmlns:a16="http://schemas.microsoft.com/office/drawing/2014/main" id="{668ED66C-677B-F331-9D98-C65E75E9BC05}"/>
              </a:ext>
            </a:extLst>
          </p:cNvPr>
          <p:cNvSpPr/>
          <p:nvPr/>
        </p:nvSpPr>
        <p:spPr>
          <a:xfrm>
            <a:off x="6300589" y="901663"/>
            <a:ext cx="662808" cy="662807"/>
          </a:xfrm>
          <a:prstGeom prst="ellipse">
            <a:avLst/>
          </a:prstGeom>
          <a:solidFill>
            <a:srgbClr val="415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endParaRPr>
          </a:p>
        </p:txBody>
      </p:sp>
      <p:sp>
        <p:nvSpPr>
          <p:cNvPr id="27" name="Freeform 86">
            <a:extLst>
              <a:ext uri="{FF2B5EF4-FFF2-40B4-BE49-F238E27FC236}">
                <a16:creationId xmlns:a16="http://schemas.microsoft.com/office/drawing/2014/main" id="{BC3597E9-742C-9F93-FCA1-9A35ECDB874C}"/>
              </a:ext>
            </a:extLst>
          </p:cNvPr>
          <p:cNvSpPr>
            <a:spLocks noEditPoints="1"/>
          </p:cNvSpPr>
          <p:nvPr/>
        </p:nvSpPr>
        <p:spPr bwMode="black">
          <a:xfrm>
            <a:off x="6370914" y="1062141"/>
            <a:ext cx="381257" cy="38326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ffectLst/>
          <a:extLst>
            <a:ext uri="{91240B29-F687-4F45-9708-019B960494DF}">
              <a14:hiddenLine xmlns:a14="http://schemas.microsoft.com/office/drawing/2010/main" w="9525">
                <a:solidFill>
                  <a:srgbClr val="FFAF59"/>
                </a:solidFill>
                <a:round/>
              </a14:hiddenLine>
            </a:ext>
          </a:extLst>
        </p:spPr>
        <p:txBody>
          <a:bodyPr vert="horz" wrap="square" lIns="162560" tIns="81280" rIns="162560" bIns="81280" numCol="1" anchor="t" anchorCtr="0" compatLnSpc="1"/>
          <a:lstStyle/>
          <a:p>
            <a:endParaRPr lang="en-US" sz="1865">
              <a:latin typeface="+mn-ea"/>
            </a:endParaRPr>
          </a:p>
        </p:txBody>
      </p:sp>
      <p:sp>
        <p:nvSpPr>
          <p:cNvPr id="28" name="Freeform 88">
            <a:extLst>
              <a:ext uri="{FF2B5EF4-FFF2-40B4-BE49-F238E27FC236}">
                <a16:creationId xmlns:a16="http://schemas.microsoft.com/office/drawing/2014/main" id="{D98B3F28-32BC-5ECE-D897-B390C84C85EE}"/>
              </a:ext>
            </a:extLst>
          </p:cNvPr>
          <p:cNvSpPr>
            <a:spLocks noEditPoints="1"/>
          </p:cNvSpPr>
          <p:nvPr/>
        </p:nvSpPr>
        <p:spPr bwMode="black">
          <a:xfrm>
            <a:off x="6699680" y="1020722"/>
            <a:ext cx="193392" cy="208202"/>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ffectLst/>
          <a:extLst>
            <a:ext uri="{91240B29-F687-4F45-9708-019B960494DF}">
              <a14:hiddenLine xmlns:a14="http://schemas.microsoft.com/office/drawing/2010/main" w="9525">
                <a:solidFill>
                  <a:srgbClr val="FFAF59"/>
                </a:solidFill>
                <a:round/>
              </a14:hiddenLine>
            </a:ext>
          </a:extLst>
        </p:spPr>
        <p:txBody>
          <a:bodyPr vert="horz" wrap="square" lIns="162560" tIns="81280" rIns="162560" bIns="81280" numCol="1" anchor="t" anchorCtr="0" compatLnSpc="1"/>
          <a:lstStyle/>
          <a:p>
            <a:endParaRPr lang="en-US" sz="1865">
              <a:latin typeface="+mn-ea"/>
            </a:endParaRPr>
          </a:p>
        </p:txBody>
      </p:sp>
      <p:cxnSp>
        <p:nvCxnSpPr>
          <p:cNvPr id="29" name="直接连接符 18">
            <a:extLst>
              <a:ext uri="{FF2B5EF4-FFF2-40B4-BE49-F238E27FC236}">
                <a16:creationId xmlns:a16="http://schemas.microsoft.com/office/drawing/2014/main" id="{B0A01B67-96D7-B156-BC88-EF9832B0B057}"/>
              </a:ext>
            </a:extLst>
          </p:cNvPr>
          <p:cNvCxnSpPr/>
          <p:nvPr/>
        </p:nvCxnSpPr>
        <p:spPr>
          <a:xfrm flipH="1">
            <a:off x="6921513" y="1208672"/>
            <a:ext cx="3411524" cy="0"/>
          </a:xfrm>
          <a:prstGeom prst="line">
            <a:avLst/>
          </a:prstGeom>
          <a:ln w="6350">
            <a:solidFill>
              <a:srgbClr val="415A99"/>
            </a:solidFill>
            <a:prstDash val="sysDot"/>
            <a:headEnd type="oval"/>
            <a:tailEnd type="non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EAF908EE-2636-BA50-7093-EB0CAABD0E39}"/>
              </a:ext>
            </a:extLst>
          </p:cNvPr>
          <p:cNvSpPr txBox="1"/>
          <p:nvPr/>
        </p:nvSpPr>
        <p:spPr>
          <a:xfrm>
            <a:off x="6960442" y="1234025"/>
            <a:ext cx="3968256" cy="168706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α &gt; 6</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，容器保留成本大于容器实例化成本，意味着容器缓存不再有任何收益。</a:t>
            </a:r>
          </a:p>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α</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增加时，</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O-RDC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和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FC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会缩短其缓存持续时间，从而导致更多次实例化容器和更多保留成本。</a:t>
            </a:r>
          </a:p>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HIST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根据最近的请求到达模式预热和缓存容器。</a:t>
            </a:r>
          </a:p>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WQ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仅根据连续两个时隙之间的重复请求次数来缓存容器，这对优化跨多个时隙的总成本没有帮助。</a:t>
            </a:r>
          </a:p>
        </p:txBody>
      </p:sp>
      <p:sp>
        <p:nvSpPr>
          <p:cNvPr id="31" name="文本框 30">
            <a:extLst>
              <a:ext uri="{FF2B5EF4-FFF2-40B4-BE49-F238E27FC236}">
                <a16:creationId xmlns:a16="http://schemas.microsoft.com/office/drawing/2014/main" id="{AF47F28D-29D8-D03D-00D7-5521A20EAE0F}"/>
              </a:ext>
            </a:extLst>
          </p:cNvPr>
          <p:cNvSpPr txBox="1"/>
          <p:nvPr/>
        </p:nvSpPr>
        <p:spPr>
          <a:xfrm>
            <a:off x="7996220" y="878146"/>
            <a:ext cx="1359748" cy="338554"/>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参数</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α</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6C5FA81E-D566-E704-2206-5ECCDFBB0D1D}"/>
              </a:ext>
            </a:extLst>
          </p:cNvPr>
          <p:cNvSpPr txBox="1"/>
          <p:nvPr/>
        </p:nvSpPr>
        <p:spPr>
          <a:xfrm>
            <a:off x="6895764" y="3316170"/>
            <a:ext cx="4035626" cy="1917897"/>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）增加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β \betaβ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导致所有基线的总成本降低高达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21.1%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。随着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β \betaβ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增加，更高概率的请求将更频繁地生成，而更低概率的请求变得更加稀疏。</a:t>
            </a:r>
          </a:p>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）对于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O-RDC</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FC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和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HIST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，缓存容器可以以更短的请求到达间隔服务更多更高概率的请求，从而降低实例化成本。</a:t>
            </a:r>
          </a:p>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）对于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WQ</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，更频繁地生成请求会增加两个连续时间段之间重复请求的次数，从而相应地减少容器更换次数。</a:t>
            </a:r>
          </a:p>
        </p:txBody>
      </p:sp>
      <p:sp>
        <p:nvSpPr>
          <p:cNvPr id="33" name="文本框 32">
            <a:extLst>
              <a:ext uri="{FF2B5EF4-FFF2-40B4-BE49-F238E27FC236}">
                <a16:creationId xmlns:a16="http://schemas.microsoft.com/office/drawing/2014/main" id="{2D210331-6805-F46B-4885-252C521D3456}"/>
              </a:ext>
            </a:extLst>
          </p:cNvPr>
          <p:cNvSpPr txBox="1"/>
          <p:nvPr/>
        </p:nvSpPr>
        <p:spPr>
          <a:xfrm>
            <a:off x="6960442" y="5604698"/>
            <a:ext cx="3968256" cy="99456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）将数据集中的用户数量从</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个增加到</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20</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个，以探索有限的内存容量对整体系统成本的影响。</a:t>
            </a:r>
          </a:p>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）受到内存资源的限制，</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O-RDC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仍然可以缓存使用最多的容器，及时销毁空闲的容器。</a:t>
            </a:r>
          </a:p>
        </p:txBody>
      </p:sp>
      <p:sp>
        <p:nvSpPr>
          <p:cNvPr id="34" name="椭圆 15">
            <a:extLst>
              <a:ext uri="{FF2B5EF4-FFF2-40B4-BE49-F238E27FC236}">
                <a16:creationId xmlns:a16="http://schemas.microsoft.com/office/drawing/2014/main" id="{AC1FBFD4-7B3D-4C30-C097-E100006F3B1B}"/>
              </a:ext>
            </a:extLst>
          </p:cNvPr>
          <p:cNvSpPr/>
          <p:nvPr/>
        </p:nvSpPr>
        <p:spPr>
          <a:xfrm>
            <a:off x="6313129" y="5159870"/>
            <a:ext cx="662808" cy="662807"/>
          </a:xfrm>
          <a:prstGeom prst="ellipse">
            <a:avLst/>
          </a:prstGeom>
          <a:solidFill>
            <a:srgbClr val="415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n-ea"/>
            </a:endParaRPr>
          </a:p>
        </p:txBody>
      </p:sp>
      <p:sp>
        <p:nvSpPr>
          <p:cNvPr id="35" name="Freeform 86">
            <a:extLst>
              <a:ext uri="{FF2B5EF4-FFF2-40B4-BE49-F238E27FC236}">
                <a16:creationId xmlns:a16="http://schemas.microsoft.com/office/drawing/2014/main" id="{B50EFA45-428A-332D-90F8-5D705B35A698}"/>
              </a:ext>
            </a:extLst>
          </p:cNvPr>
          <p:cNvSpPr>
            <a:spLocks noEditPoints="1"/>
          </p:cNvSpPr>
          <p:nvPr/>
        </p:nvSpPr>
        <p:spPr bwMode="black">
          <a:xfrm>
            <a:off x="6383454" y="5320348"/>
            <a:ext cx="381257" cy="38326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ffectLst/>
          <a:extLst>
            <a:ext uri="{91240B29-F687-4F45-9708-019B960494DF}">
              <a14:hiddenLine xmlns:a14="http://schemas.microsoft.com/office/drawing/2010/main" w="9525">
                <a:solidFill>
                  <a:srgbClr val="FFAF59"/>
                </a:solidFill>
                <a:round/>
              </a14:hiddenLine>
            </a:ext>
          </a:extLst>
        </p:spPr>
        <p:txBody>
          <a:bodyPr vert="horz" wrap="square" lIns="162560" tIns="81280" rIns="162560" bIns="81280" numCol="1" anchor="t" anchorCtr="0" compatLnSpc="1"/>
          <a:lstStyle/>
          <a:p>
            <a:endParaRPr lang="en-US" sz="1865">
              <a:latin typeface="+mn-ea"/>
            </a:endParaRPr>
          </a:p>
        </p:txBody>
      </p:sp>
      <p:sp>
        <p:nvSpPr>
          <p:cNvPr id="36" name="Freeform 88">
            <a:extLst>
              <a:ext uri="{FF2B5EF4-FFF2-40B4-BE49-F238E27FC236}">
                <a16:creationId xmlns:a16="http://schemas.microsoft.com/office/drawing/2014/main" id="{3931DB85-AA27-8881-74DE-8842C5715FFE}"/>
              </a:ext>
            </a:extLst>
          </p:cNvPr>
          <p:cNvSpPr>
            <a:spLocks noEditPoints="1"/>
          </p:cNvSpPr>
          <p:nvPr/>
        </p:nvSpPr>
        <p:spPr bwMode="black">
          <a:xfrm>
            <a:off x="6712220" y="5278929"/>
            <a:ext cx="193392" cy="208202"/>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ffectLst/>
          <a:extLst>
            <a:ext uri="{91240B29-F687-4F45-9708-019B960494DF}">
              <a14:hiddenLine xmlns:a14="http://schemas.microsoft.com/office/drawing/2010/main" w="9525">
                <a:solidFill>
                  <a:srgbClr val="FFAF59"/>
                </a:solidFill>
                <a:round/>
              </a14:hiddenLine>
            </a:ext>
          </a:extLst>
        </p:spPr>
        <p:txBody>
          <a:bodyPr vert="horz" wrap="square" lIns="162560" tIns="81280" rIns="162560" bIns="81280" numCol="1" anchor="t" anchorCtr="0" compatLnSpc="1"/>
          <a:lstStyle/>
          <a:p>
            <a:endParaRPr lang="en-US" sz="1865">
              <a:latin typeface="+mn-ea"/>
            </a:endParaRPr>
          </a:p>
        </p:txBody>
      </p:sp>
      <p:grpSp>
        <p:nvGrpSpPr>
          <p:cNvPr id="39" name="组合 38">
            <a:extLst>
              <a:ext uri="{FF2B5EF4-FFF2-40B4-BE49-F238E27FC236}">
                <a16:creationId xmlns:a16="http://schemas.microsoft.com/office/drawing/2014/main" id="{F6A83427-8734-D03A-CAF9-0FE3DB8E995F}"/>
              </a:ext>
            </a:extLst>
          </p:cNvPr>
          <p:cNvGrpSpPr/>
          <p:nvPr/>
        </p:nvGrpSpPr>
        <p:grpSpPr>
          <a:xfrm>
            <a:off x="61198" y="1659653"/>
            <a:ext cx="6300165" cy="2740041"/>
            <a:chOff x="-1405137" y="-258306"/>
            <a:chExt cx="8699457" cy="3738925"/>
          </a:xfrm>
          <a:solidFill>
            <a:srgbClr val="44546A"/>
          </a:solidFill>
        </p:grpSpPr>
        <p:grpSp>
          <p:nvGrpSpPr>
            <p:cNvPr id="40" name="Group 12">
              <a:extLst>
                <a:ext uri="{FF2B5EF4-FFF2-40B4-BE49-F238E27FC236}">
                  <a16:creationId xmlns:a16="http://schemas.microsoft.com/office/drawing/2014/main" id="{192E6328-2A0B-5099-BD52-70780CDEB64B}"/>
                </a:ext>
              </a:extLst>
            </p:cNvPr>
            <p:cNvGrpSpPr/>
            <p:nvPr/>
          </p:nvGrpSpPr>
          <p:grpSpPr>
            <a:xfrm>
              <a:off x="5638134" y="-258306"/>
              <a:ext cx="1656186" cy="1728196"/>
              <a:chOff x="4582164" y="1311835"/>
              <a:chExt cx="1656186" cy="1728196"/>
            </a:xfrm>
            <a:grpFill/>
          </p:grpSpPr>
          <p:sp>
            <p:nvSpPr>
              <p:cNvPr id="44" name="矩形 5">
                <a:extLst>
                  <a:ext uri="{FF2B5EF4-FFF2-40B4-BE49-F238E27FC236}">
                    <a16:creationId xmlns:a16="http://schemas.microsoft.com/office/drawing/2014/main" id="{C9FBC530-B65A-D49D-5398-C7796BC6E0F5}"/>
                  </a:ext>
                </a:extLst>
              </p:cNvPr>
              <p:cNvSpPr/>
              <p:nvPr/>
            </p:nvSpPr>
            <p:spPr>
              <a:xfrm>
                <a:off x="6130333" y="1383844"/>
                <a:ext cx="108013" cy="16561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6">
                <a:extLst>
                  <a:ext uri="{FF2B5EF4-FFF2-40B4-BE49-F238E27FC236}">
                    <a16:creationId xmlns:a16="http://schemas.microsoft.com/office/drawing/2014/main" id="{1ABA411F-6437-8D17-EA61-F435C189F780}"/>
                  </a:ext>
                </a:extLst>
              </p:cNvPr>
              <p:cNvSpPr/>
              <p:nvPr/>
            </p:nvSpPr>
            <p:spPr>
              <a:xfrm rot="5400000">
                <a:off x="5356251" y="537748"/>
                <a:ext cx="108012" cy="16561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Group 12">
              <a:extLst>
                <a:ext uri="{FF2B5EF4-FFF2-40B4-BE49-F238E27FC236}">
                  <a16:creationId xmlns:a16="http://schemas.microsoft.com/office/drawing/2014/main" id="{0720E16E-050F-871D-82B8-2252261056BD}"/>
                </a:ext>
              </a:extLst>
            </p:cNvPr>
            <p:cNvGrpSpPr/>
            <p:nvPr/>
          </p:nvGrpSpPr>
          <p:grpSpPr>
            <a:xfrm flipH="1" flipV="1">
              <a:off x="-1405137" y="1752428"/>
              <a:ext cx="1656184" cy="1728191"/>
              <a:chOff x="6904790" y="5891353"/>
              <a:chExt cx="1656184" cy="1728191"/>
            </a:xfrm>
            <a:grpFill/>
          </p:grpSpPr>
          <p:sp>
            <p:nvSpPr>
              <p:cNvPr id="42" name="矩形 5">
                <a:extLst>
                  <a:ext uri="{FF2B5EF4-FFF2-40B4-BE49-F238E27FC236}">
                    <a16:creationId xmlns:a16="http://schemas.microsoft.com/office/drawing/2014/main" id="{A48DB9FD-018D-999D-8A6D-30CC08F92442}"/>
                  </a:ext>
                </a:extLst>
              </p:cNvPr>
              <p:cNvSpPr/>
              <p:nvPr/>
            </p:nvSpPr>
            <p:spPr>
              <a:xfrm>
                <a:off x="8452963" y="5963360"/>
                <a:ext cx="108011"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6">
                <a:extLst>
                  <a:ext uri="{FF2B5EF4-FFF2-40B4-BE49-F238E27FC236}">
                    <a16:creationId xmlns:a16="http://schemas.microsoft.com/office/drawing/2014/main" id="{5445645C-7759-5506-3F07-5268A88EF60B}"/>
                  </a:ext>
                </a:extLst>
              </p:cNvPr>
              <p:cNvSpPr/>
              <p:nvPr/>
            </p:nvSpPr>
            <p:spPr>
              <a:xfrm rot="5400000">
                <a:off x="7678876" y="5117267"/>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144294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57200" y="293102"/>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04.</a:t>
            </a:r>
            <a:r>
              <a:rPr lang="zh-CN" altLang="en-US" dirty="0">
                <a:solidFill>
                  <a:schemeClr val="bg1"/>
                </a:solidFill>
                <a:latin typeface="微软雅黑" panose="020B0503020204020204" pitchFamily="34" charset="-122"/>
                <a:ea typeface="微软雅黑" panose="020B0503020204020204" pitchFamily="34" charset="-122"/>
              </a:rPr>
              <a:t>研究的结果</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238902" y="385435"/>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Result Of Study</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 name="平行四边形 2">
            <a:extLst>
              <a:ext uri="{FF2B5EF4-FFF2-40B4-BE49-F238E27FC236}">
                <a16:creationId xmlns:a16="http://schemas.microsoft.com/office/drawing/2014/main" id="{28F9E050-1582-124D-F4AD-C6BC4C568F58}"/>
              </a:ext>
            </a:extLst>
          </p:cNvPr>
          <p:cNvSpPr/>
          <p:nvPr/>
        </p:nvSpPr>
        <p:spPr>
          <a:xfrm rot="10800000" flipV="1">
            <a:off x="-149292" y="744502"/>
            <a:ext cx="36576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三、在</a:t>
            </a:r>
            <a:r>
              <a:rPr lang="en-US" altLang="zh-CN" dirty="0"/>
              <a:t>Apache Open Whisk</a:t>
            </a:r>
            <a:r>
              <a:rPr lang="zh-CN" altLang="en-US" dirty="0"/>
              <a:t>中实施的性能</a:t>
            </a:r>
          </a:p>
        </p:txBody>
      </p:sp>
      <p:grpSp>
        <p:nvGrpSpPr>
          <p:cNvPr id="5" name="组合 4">
            <a:extLst>
              <a:ext uri="{FF2B5EF4-FFF2-40B4-BE49-F238E27FC236}">
                <a16:creationId xmlns:a16="http://schemas.microsoft.com/office/drawing/2014/main" id="{DD5798E3-B653-924D-4EDF-BA425D8BC83C}"/>
              </a:ext>
            </a:extLst>
          </p:cNvPr>
          <p:cNvGrpSpPr/>
          <p:nvPr/>
        </p:nvGrpSpPr>
        <p:grpSpPr>
          <a:xfrm>
            <a:off x="61198" y="1638095"/>
            <a:ext cx="5410122" cy="2761599"/>
            <a:chOff x="-1405137" y="-287723"/>
            <a:chExt cx="7470458" cy="3768342"/>
          </a:xfrm>
          <a:solidFill>
            <a:srgbClr val="44546A"/>
          </a:solidFill>
        </p:grpSpPr>
        <p:grpSp>
          <p:nvGrpSpPr>
            <p:cNvPr id="6" name="Group 12">
              <a:extLst>
                <a:ext uri="{FF2B5EF4-FFF2-40B4-BE49-F238E27FC236}">
                  <a16:creationId xmlns:a16="http://schemas.microsoft.com/office/drawing/2014/main" id="{CCFC8475-A38C-3632-289A-F08DF2D1F215}"/>
                </a:ext>
              </a:extLst>
            </p:cNvPr>
            <p:cNvGrpSpPr/>
            <p:nvPr/>
          </p:nvGrpSpPr>
          <p:grpSpPr>
            <a:xfrm>
              <a:off x="4409135" y="-287723"/>
              <a:ext cx="1656186" cy="1728196"/>
              <a:chOff x="3353165" y="1282418"/>
              <a:chExt cx="1656186" cy="1728196"/>
            </a:xfrm>
            <a:grpFill/>
          </p:grpSpPr>
          <p:sp>
            <p:nvSpPr>
              <p:cNvPr id="14" name="矩形 5">
                <a:extLst>
                  <a:ext uri="{FF2B5EF4-FFF2-40B4-BE49-F238E27FC236}">
                    <a16:creationId xmlns:a16="http://schemas.microsoft.com/office/drawing/2014/main" id="{FAE5818F-9CFF-3991-9BAB-32029A77AE6B}"/>
                  </a:ext>
                </a:extLst>
              </p:cNvPr>
              <p:cNvSpPr/>
              <p:nvPr/>
            </p:nvSpPr>
            <p:spPr>
              <a:xfrm>
                <a:off x="4901334" y="1354427"/>
                <a:ext cx="108014" cy="16561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6">
                <a:extLst>
                  <a:ext uri="{FF2B5EF4-FFF2-40B4-BE49-F238E27FC236}">
                    <a16:creationId xmlns:a16="http://schemas.microsoft.com/office/drawing/2014/main" id="{5B3825C4-5784-8E4D-6E9A-294346C1D4B8}"/>
                  </a:ext>
                </a:extLst>
              </p:cNvPr>
              <p:cNvSpPr/>
              <p:nvPr/>
            </p:nvSpPr>
            <p:spPr>
              <a:xfrm rot="5400000">
                <a:off x="4127252" y="508331"/>
                <a:ext cx="108012" cy="16561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Group 12">
              <a:extLst>
                <a:ext uri="{FF2B5EF4-FFF2-40B4-BE49-F238E27FC236}">
                  <a16:creationId xmlns:a16="http://schemas.microsoft.com/office/drawing/2014/main" id="{6A6CF186-FE5F-F4FD-75EA-1B4C737317DF}"/>
                </a:ext>
              </a:extLst>
            </p:cNvPr>
            <p:cNvGrpSpPr/>
            <p:nvPr/>
          </p:nvGrpSpPr>
          <p:grpSpPr>
            <a:xfrm flipH="1" flipV="1">
              <a:off x="-1405137" y="1752428"/>
              <a:ext cx="1656184" cy="1728191"/>
              <a:chOff x="6904790" y="5891353"/>
              <a:chExt cx="1656184" cy="1728191"/>
            </a:xfrm>
            <a:grpFill/>
          </p:grpSpPr>
          <p:sp>
            <p:nvSpPr>
              <p:cNvPr id="10" name="矩形 5">
                <a:extLst>
                  <a:ext uri="{FF2B5EF4-FFF2-40B4-BE49-F238E27FC236}">
                    <a16:creationId xmlns:a16="http://schemas.microsoft.com/office/drawing/2014/main" id="{19EE500E-7293-F82B-9156-77674736C504}"/>
                  </a:ext>
                </a:extLst>
              </p:cNvPr>
              <p:cNvSpPr/>
              <p:nvPr/>
            </p:nvSpPr>
            <p:spPr>
              <a:xfrm>
                <a:off x="8452963" y="5963360"/>
                <a:ext cx="108011"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6">
                <a:extLst>
                  <a:ext uri="{FF2B5EF4-FFF2-40B4-BE49-F238E27FC236}">
                    <a16:creationId xmlns:a16="http://schemas.microsoft.com/office/drawing/2014/main" id="{5955B259-4D4A-64EF-0736-9D9DB29820E9}"/>
                  </a:ext>
                </a:extLst>
              </p:cNvPr>
              <p:cNvSpPr/>
              <p:nvPr/>
            </p:nvSpPr>
            <p:spPr>
              <a:xfrm rot="5400000">
                <a:off x="7678876" y="5117267"/>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18" name="Straight Connector 9">
            <a:extLst>
              <a:ext uri="{FF2B5EF4-FFF2-40B4-BE49-F238E27FC236}">
                <a16:creationId xmlns:a16="http://schemas.microsoft.com/office/drawing/2014/main" id="{986AF0FA-1DC4-AA42-A57A-E520E3A1F8B3}"/>
              </a:ext>
            </a:extLst>
          </p:cNvPr>
          <p:cNvCxnSpPr/>
          <p:nvPr/>
        </p:nvCxnSpPr>
        <p:spPr>
          <a:xfrm>
            <a:off x="6014335" y="1753659"/>
            <a:ext cx="1000" cy="1359262"/>
          </a:xfrm>
          <a:prstGeom prst="line">
            <a:avLst/>
          </a:prstGeom>
          <a:ln w="50800">
            <a:solidFill>
              <a:srgbClr val="526FB6"/>
            </a:solidFill>
          </a:ln>
        </p:spPr>
        <p:style>
          <a:lnRef idx="1">
            <a:schemeClr val="accent1"/>
          </a:lnRef>
          <a:fillRef idx="0">
            <a:schemeClr val="accent1"/>
          </a:fillRef>
          <a:effectRef idx="0">
            <a:schemeClr val="accent1"/>
          </a:effectRef>
          <a:fontRef idx="minor">
            <a:schemeClr val="tx1"/>
          </a:fontRef>
        </p:style>
      </p:cxnSp>
      <p:cxnSp>
        <p:nvCxnSpPr>
          <p:cNvPr id="19" name="Straight Connector 10">
            <a:extLst>
              <a:ext uri="{FF2B5EF4-FFF2-40B4-BE49-F238E27FC236}">
                <a16:creationId xmlns:a16="http://schemas.microsoft.com/office/drawing/2014/main" id="{7E475631-401B-2D2E-2B01-C979541C14BA}"/>
              </a:ext>
            </a:extLst>
          </p:cNvPr>
          <p:cNvCxnSpPr/>
          <p:nvPr/>
        </p:nvCxnSpPr>
        <p:spPr>
          <a:xfrm>
            <a:off x="6014335" y="3112921"/>
            <a:ext cx="1000" cy="1359262"/>
          </a:xfrm>
          <a:prstGeom prst="line">
            <a:avLst/>
          </a:prstGeom>
          <a:ln w="50800">
            <a:solidFill>
              <a:srgbClr val="415A99"/>
            </a:solidFill>
          </a:ln>
        </p:spPr>
        <p:style>
          <a:lnRef idx="1">
            <a:schemeClr val="accent1"/>
          </a:lnRef>
          <a:fillRef idx="0">
            <a:schemeClr val="accent1"/>
          </a:fillRef>
          <a:effectRef idx="0">
            <a:schemeClr val="accent1"/>
          </a:effectRef>
          <a:fontRef idx="minor">
            <a:schemeClr val="tx1"/>
          </a:fontRef>
        </p:style>
      </p:cxnSp>
      <p:cxnSp>
        <p:nvCxnSpPr>
          <p:cNvPr id="20" name="Straight Connector 11">
            <a:extLst>
              <a:ext uri="{FF2B5EF4-FFF2-40B4-BE49-F238E27FC236}">
                <a16:creationId xmlns:a16="http://schemas.microsoft.com/office/drawing/2014/main" id="{A1D8CABD-3185-16E7-F5B6-D4B6DD2F440A}"/>
              </a:ext>
            </a:extLst>
          </p:cNvPr>
          <p:cNvCxnSpPr/>
          <p:nvPr/>
        </p:nvCxnSpPr>
        <p:spPr>
          <a:xfrm>
            <a:off x="6014335" y="4472184"/>
            <a:ext cx="1000" cy="1359262"/>
          </a:xfrm>
          <a:prstGeom prst="line">
            <a:avLst/>
          </a:prstGeom>
          <a:ln w="50800">
            <a:solidFill>
              <a:srgbClr val="304371"/>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79F0E933-443F-7BE0-EE21-808176FB3A74}"/>
              </a:ext>
            </a:extLst>
          </p:cNvPr>
          <p:cNvSpPr txBox="1"/>
          <p:nvPr/>
        </p:nvSpPr>
        <p:spPr>
          <a:xfrm>
            <a:off x="660904" y="4588135"/>
            <a:ext cx="3463852" cy="763735"/>
          </a:xfrm>
          <a:prstGeom prst="rect">
            <a:avLst/>
          </a:prstGeom>
          <a:noFill/>
        </p:spPr>
        <p:txBody>
          <a:bodyPr wrap="square" rtlCol="0">
            <a:spAutoFit/>
          </a:bodyPr>
          <a:lstStyle/>
          <a:p>
            <a:pPr algn="just">
              <a:lnSpc>
                <a:spcPct val="125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O-RDC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优于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HIST 35.2%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p>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优于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Fixed 10-min keep-alive policy 51.4%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p>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优于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WQ 36.7%</a:t>
            </a:r>
          </a:p>
        </p:txBody>
      </p:sp>
      <p:pic>
        <p:nvPicPr>
          <p:cNvPr id="28" name="图片 27">
            <a:extLst>
              <a:ext uri="{FF2B5EF4-FFF2-40B4-BE49-F238E27FC236}">
                <a16:creationId xmlns:a16="http://schemas.microsoft.com/office/drawing/2014/main" id="{839C5398-CD97-AD27-2E78-62B45B0A212B}"/>
              </a:ext>
            </a:extLst>
          </p:cNvPr>
          <p:cNvPicPr>
            <a:picLocks noChangeAspect="1"/>
          </p:cNvPicPr>
          <p:nvPr/>
        </p:nvPicPr>
        <p:blipFill>
          <a:blip r:embed="rId2"/>
          <a:stretch>
            <a:fillRect/>
          </a:stretch>
        </p:blipFill>
        <p:spPr>
          <a:xfrm>
            <a:off x="298613" y="1727045"/>
            <a:ext cx="5057139" cy="2547117"/>
          </a:xfrm>
          <a:prstGeom prst="rect">
            <a:avLst/>
          </a:prstGeom>
        </p:spPr>
      </p:pic>
      <p:sp>
        <p:nvSpPr>
          <p:cNvPr id="29" name="文本框 28">
            <a:extLst>
              <a:ext uri="{FF2B5EF4-FFF2-40B4-BE49-F238E27FC236}">
                <a16:creationId xmlns:a16="http://schemas.microsoft.com/office/drawing/2014/main" id="{6FCA9D6F-43A7-F64F-7FA5-677C0FED1D20}"/>
              </a:ext>
            </a:extLst>
          </p:cNvPr>
          <p:cNvSpPr txBox="1"/>
          <p:nvPr/>
        </p:nvSpPr>
        <p:spPr>
          <a:xfrm>
            <a:off x="6499106" y="4593321"/>
            <a:ext cx="5031990" cy="1456232"/>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WQ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的中值冷启动延迟高于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O-RDC</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HIST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和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FC</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。这是因为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WQ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使用了先进先出策略，这与其他根据缓存时长做出决定的策略不同。</a:t>
            </a:r>
          </a:p>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α</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增长时，</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O-RDC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的冷启动频率从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32.4%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增加到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96.5%</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，因为它会更频繁地销毁容器以抑制保留成本。</a:t>
            </a:r>
          </a:p>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）所有基线的冷启动频率保持在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40%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以下，这导致了巨大的保留成本。</a:t>
            </a:r>
          </a:p>
        </p:txBody>
      </p:sp>
      <p:sp>
        <p:nvSpPr>
          <p:cNvPr id="30" name="平行四边形 29">
            <a:extLst>
              <a:ext uri="{FF2B5EF4-FFF2-40B4-BE49-F238E27FC236}">
                <a16:creationId xmlns:a16="http://schemas.microsoft.com/office/drawing/2014/main" id="{E5227B38-2CDA-918D-C061-66E64DDC3A3E}"/>
              </a:ext>
            </a:extLst>
          </p:cNvPr>
          <p:cNvSpPr/>
          <p:nvPr/>
        </p:nvSpPr>
        <p:spPr>
          <a:xfrm rot="10800000" flipV="1">
            <a:off x="6938065" y="717793"/>
            <a:ext cx="36576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四、冷启动延迟和频率</a:t>
            </a:r>
          </a:p>
        </p:txBody>
      </p:sp>
      <p:grpSp>
        <p:nvGrpSpPr>
          <p:cNvPr id="31" name="组合 30">
            <a:extLst>
              <a:ext uri="{FF2B5EF4-FFF2-40B4-BE49-F238E27FC236}">
                <a16:creationId xmlns:a16="http://schemas.microsoft.com/office/drawing/2014/main" id="{A0969EDA-305F-BCCD-C7E3-613E877AC118}"/>
              </a:ext>
            </a:extLst>
          </p:cNvPr>
          <p:cNvGrpSpPr/>
          <p:nvPr/>
        </p:nvGrpSpPr>
        <p:grpSpPr>
          <a:xfrm>
            <a:off x="6239525" y="1516825"/>
            <a:ext cx="5083551" cy="2761599"/>
            <a:chOff x="-1405137" y="-287723"/>
            <a:chExt cx="7019513" cy="3768342"/>
          </a:xfrm>
          <a:solidFill>
            <a:srgbClr val="44546A"/>
          </a:solidFill>
        </p:grpSpPr>
        <p:grpSp>
          <p:nvGrpSpPr>
            <p:cNvPr id="32" name="Group 12">
              <a:extLst>
                <a:ext uri="{FF2B5EF4-FFF2-40B4-BE49-F238E27FC236}">
                  <a16:creationId xmlns:a16="http://schemas.microsoft.com/office/drawing/2014/main" id="{B6BD71B1-3591-E991-C7A5-B2C50DC53741}"/>
                </a:ext>
              </a:extLst>
            </p:cNvPr>
            <p:cNvGrpSpPr/>
            <p:nvPr/>
          </p:nvGrpSpPr>
          <p:grpSpPr>
            <a:xfrm>
              <a:off x="3958190" y="-287723"/>
              <a:ext cx="1656186" cy="1728196"/>
              <a:chOff x="2902220" y="1282418"/>
              <a:chExt cx="1656186" cy="1728196"/>
            </a:xfrm>
            <a:grpFill/>
          </p:grpSpPr>
          <p:sp>
            <p:nvSpPr>
              <p:cNvPr id="36" name="矩形 5">
                <a:extLst>
                  <a:ext uri="{FF2B5EF4-FFF2-40B4-BE49-F238E27FC236}">
                    <a16:creationId xmlns:a16="http://schemas.microsoft.com/office/drawing/2014/main" id="{F56DDE1A-104F-133A-E228-7DF41775E364}"/>
                  </a:ext>
                </a:extLst>
              </p:cNvPr>
              <p:cNvSpPr/>
              <p:nvPr/>
            </p:nvSpPr>
            <p:spPr>
              <a:xfrm>
                <a:off x="4450392" y="1354427"/>
                <a:ext cx="108014" cy="16561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6">
                <a:extLst>
                  <a:ext uri="{FF2B5EF4-FFF2-40B4-BE49-F238E27FC236}">
                    <a16:creationId xmlns:a16="http://schemas.microsoft.com/office/drawing/2014/main" id="{FF29AE51-E87F-C922-662D-5B4047DD29DB}"/>
                  </a:ext>
                </a:extLst>
              </p:cNvPr>
              <p:cNvSpPr/>
              <p:nvPr/>
            </p:nvSpPr>
            <p:spPr>
              <a:xfrm rot="5400000">
                <a:off x="3676307" y="508331"/>
                <a:ext cx="108012" cy="16561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Group 12">
              <a:extLst>
                <a:ext uri="{FF2B5EF4-FFF2-40B4-BE49-F238E27FC236}">
                  <a16:creationId xmlns:a16="http://schemas.microsoft.com/office/drawing/2014/main" id="{D9F76E15-F2DE-941D-5159-FCC2F3BD7E0C}"/>
                </a:ext>
              </a:extLst>
            </p:cNvPr>
            <p:cNvGrpSpPr/>
            <p:nvPr/>
          </p:nvGrpSpPr>
          <p:grpSpPr>
            <a:xfrm flipH="1" flipV="1">
              <a:off x="-1405137" y="1752428"/>
              <a:ext cx="1656184" cy="1728191"/>
              <a:chOff x="6904790" y="5891353"/>
              <a:chExt cx="1656184" cy="1728191"/>
            </a:xfrm>
            <a:grpFill/>
          </p:grpSpPr>
          <p:sp>
            <p:nvSpPr>
              <p:cNvPr id="34" name="矩形 5">
                <a:extLst>
                  <a:ext uri="{FF2B5EF4-FFF2-40B4-BE49-F238E27FC236}">
                    <a16:creationId xmlns:a16="http://schemas.microsoft.com/office/drawing/2014/main" id="{C910D721-B580-C2E3-5E0C-6DAD3620105D}"/>
                  </a:ext>
                </a:extLst>
              </p:cNvPr>
              <p:cNvSpPr/>
              <p:nvPr/>
            </p:nvSpPr>
            <p:spPr>
              <a:xfrm>
                <a:off x="8452963" y="5963360"/>
                <a:ext cx="108011"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6">
                <a:extLst>
                  <a:ext uri="{FF2B5EF4-FFF2-40B4-BE49-F238E27FC236}">
                    <a16:creationId xmlns:a16="http://schemas.microsoft.com/office/drawing/2014/main" id="{5EACB046-AACB-1B70-55EA-A54C1AD2046B}"/>
                  </a:ext>
                </a:extLst>
              </p:cNvPr>
              <p:cNvSpPr/>
              <p:nvPr/>
            </p:nvSpPr>
            <p:spPr>
              <a:xfrm rot="5400000">
                <a:off x="7678876" y="5117267"/>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0" name="图片 39">
            <a:extLst>
              <a:ext uri="{FF2B5EF4-FFF2-40B4-BE49-F238E27FC236}">
                <a16:creationId xmlns:a16="http://schemas.microsoft.com/office/drawing/2014/main" id="{78325ADA-B309-5EA4-1EF3-094286D168F6}"/>
              </a:ext>
            </a:extLst>
          </p:cNvPr>
          <p:cNvPicPr>
            <a:picLocks noChangeAspect="1"/>
          </p:cNvPicPr>
          <p:nvPr/>
        </p:nvPicPr>
        <p:blipFill>
          <a:blip r:embed="rId3"/>
          <a:stretch>
            <a:fillRect/>
          </a:stretch>
        </p:blipFill>
        <p:spPr>
          <a:xfrm>
            <a:off x="6667384" y="1626741"/>
            <a:ext cx="4563283" cy="2570456"/>
          </a:xfrm>
          <a:prstGeom prst="rect">
            <a:avLst/>
          </a:prstGeom>
        </p:spPr>
      </p:pic>
    </p:spTree>
    <p:extLst>
      <p:ext uri="{BB962C8B-B14F-4D97-AF65-F5344CB8AC3E}">
        <p14:creationId xmlns:p14="http://schemas.microsoft.com/office/powerpoint/2010/main" val="910803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57200" y="293102"/>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04.</a:t>
            </a:r>
            <a:r>
              <a:rPr lang="zh-CN" altLang="en-US" dirty="0">
                <a:solidFill>
                  <a:schemeClr val="bg1"/>
                </a:solidFill>
                <a:latin typeface="微软雅黑" panose="020B0503020204020204" pitchFamily="34" charset="-122"/>
                <a:ea typeface="微软雅黑" panose="020B0503020204020204" pitchFamily="34" charset="-122"/>
              </a:rPr>
              <a:t>研究的结果</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238902" y="385435"/>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Result Of Study</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 name="平行四边形 2">
            <a:extLst>
              <a:ext uri="{FF2B5EF4-FFF2-40B4-BE49-F238E27FC236}">
                <a16:creationId xmlns:a16="http://schemas.microsoft.com/office/drawing/2014/main" id="{28F9E050-1582-124D-F4AD-C6BC4C568F58}"/>
              </a:ext>
            </a:extLst>
          </p:cNvPr>
          <p:cNvSpPr/>
          <p:nvPr/>
        </p:nvSpPr>
        <p:spPr>
          <a:xfrm rot="10800000" flipV="1">
            <a:off x="-149292" y="744502"/>
            <a:ext cx="36576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五、总结</a:t>
            </a:r>
          </a:p>
        </p:txBody>
      </p:sp>
      <p:sp>
        <p:nvSpPr>
          <p:cNvPr id="4" name="文本框 3">
            <a:extLst>
              <a:ext uri="{FF2B5EF4-FFF2-40B4-BE49-F238E27FC236}">
                <a16:creationId xmlns:a16="http://schemas.microsoft.com/office/drawing/2014/main" id="{5DA9BB4C-F09C-1710-D83A-9E42BD633AEA}"/>
              </a:ext>
            </a:extLst>
          </p:cNvPr>
          <p:cNvSpPr txBox="1"/>
          <p:nvPr/>
        </p:nvSpPr>
        <p:spPr>
          <a:xfrm>
            <a:off x="1186868" y="1808811"/>
            <a:ext cx="9701705" cy="1144929"/>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在本文中，我们研究了无服务器边缘计算中的保留感知的容器缓存问题，目的是通过容器缓存和请求分配共同提升系统效率。我们通过分析表明，这个问题即使被简化，也很难解决。我们发现</a:t>
            </a:r>
            <a:r>
              <a:rPr lang="zh-CN" altLang="en-US" sz="1400" dirty="0">
                <a:solidFill>
                  <a:srgbClr val="FF0000"/>
                </a:solidFill>
                <a:latin typeface="微软雅黑" panose="020B0503020204020204" pitchFamily="34" charset="-122"/>
                <a:ea typeface="微软雅黑" panose="020B0503020204020204" pitchFamily="34" charset="-122"/>
              </a:rPr>
              <a:t>特殊情况</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下的问题可以映射到经典的</a:t>
            </a:r>
            <a:r>
              <a:rPr lang="zh-CN" altLang="en-US" sz="1400" dirty="0">
                <a:solidFill>
                  <a:srgbClr val="FF0000"/>
                </a:solidFill>
                <a:latin typeface="微软雅黑" panose="020B0503020204020204" pitchFamily="34" charset="-122"/>
                <a:ea typeface="微软雅黑" panose="020B0503020204020204" pitchFamily="34" charset="-122"/>
              </a:rPr>
              <a:t>滑雪租赁</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问题，并且为这些特殊情况提出了一种在线竞争算法。我们进一步提出了一个考虑到资源限制和网络延迟的</a:t>
            </a:r>
            <a:r>
              <a:rPr lang="zh-CN" altLang="en-US" sz="1400" dirty="0">
                <a:solidFill>
                  <a:srgbClr val="FF0000"/>
                </a:solidFill>
                <a:latin typeface="微软雅黑" panose="020B0503020204020204" pitchFamily="34" charset="-122"/>
                <a:ea typeface="微软雅黑" panose="020B0503020204020204" pitchFamily="34" charset="-122"/>
              </a:rPr>
              <a:t>一般情况</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下的在线算法。广泛的跟踪模拟证明了我们的算法对整个系统成本的有效性。</a:t>
            </a:r>
          </a:p>
        </p:txBody>
      </p:sp>
    </p:spTree>
    <p:extLst>
      <p:ext uri="{BB962C8B-B14F-4D97-AF65-F5344CB8AC3E}">
        <p14:creationId xmlns:p14="http://schemas.microsoft.com/office/powerpoint/2010/main" val="126390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79"/>
          <p:cNvGrpSpPr/>
          <p:nvPr/>
        </p:nvGrpSpPr>
        <p:grpSpPr bwMode="auto">
          <a:xfrm>
            <a:off x="1117232" y="2252704"/>
            <a:ext cx="1198786" cy="1201210"/>
            <a:chOff x="6379729" y="2488774"/>
            <a:chExt cx="2513016" cy="2513016"/>
          </a:xfrm>
        </p:grpSpPr>
        <p:sp>
          <p:nvSpPr>
            <p:cNvPr id="17" name="任意多边形 16"/>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8" name="任意多边形 17"/>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9" name="椭圆 80"/>
          <p:cNvSpPr/>
          <p:nvPr/>
        </p:nvSpPr>
        <p:spPr bwMode="auto">
          <a:xfrm>
            <a:off x="1283473" y="2421961"/>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5" name="Freeform 115"/>
          <p:cNvSpPr/>
          <p:nvPr/>
        </p:nvSpPr>
        <p:spPr bwMode="auto">
          <a:xfrm>
            <a:off x="1565414" y="2661160"/>
            <a:ext cx="313569" cy="322754"/>
          </a:xfrm>
          <a:custGeom>
            <a:avLst/>
            <a:gdLst>
              <a:gd name="T0" fmla="*/ 33 w 239"/>
              <a:gd name="T1" fmla="*/ 104 h 246"/>
              <a:gd name="T2" fmla="*/ 38 w 239"/>
              <a:gd name="T3" fmla="*/ 90 h 246"/>
              <a:gd name="T4" fmla="*/ 40 w 239"/>
              <a:gd name="T5" fmla="*/ 78 h 246"/>
              <a:gd name="T6" fmla="*/ 42 w 239"/>
              <a:gd name="T7" fmla="*/ 64 h 246"/>
              <a:gd name="T8" fmla="*/ 49 w 239"/>
              <a:gd name="T9" fmla="*/ 45 h 246"/>
              <a:gd name="T10" fmla="*/ 61 w 239"/>
              <a:gd name="T11" fmla="*/ 28 h 246"/>
              <a:gd name="T12" fmla="*/ 78 w 239"/>
              <a:gd name="T13" fmla="*/ 14 h 246"/>
              <a:gd name="T14" fmla="*/ 99 w 239"/>
              <a:gd name="T15" fmla="*/ 4 h 246"/>
              <a:gd name="T16" fmla="*/ 125 w 239"/>
              <a:gd name="T17" fmla="*/ 0 h 246"/>
              <a:gd name="T18" fmla="*/ 151 w 239"/>
              <a:gd name="T19" fmla="*/ 4 h 246"/>
              <a:gd name="T20" fmla="*/ 175 w 239"/>
              <a:gd name="T21" fmla="*/ 14 h 246"/>
              <a:gd name="T22" fmla="*/ 189 w 239"/>
              <a:gd name="T23" fmla="*/ 26 h 246"/>
              <a:gd name="T24" fmla="*/ 201 w 239"/>
              <a:gd name="T25" fmla="*/ 42 h 246"/>
              <a:gd name="T26" fmla="*/ 208 w 239"/>
              <a:gd name="T27" fmla="*/ 61 h 246"/>
              <a:gd name="T28" fmla="*/ 213 w 239"/>
              <a:gd name="T29" fmla="*/ 80 h 246"/>
              <a:gd name="T30" fmla="*/ 218 w 239"/>
              <a:gd name="T31" fmla="*/ 94 h 246"/>
              <a:gd name="T32" fmla="*/ 218 w 239"/>
              <a:gd name="T33" fmla="*/ 104 h 246"/>
              <a:gd name="T34" fmla="*/ 220 w 239"/>
              <a:gd name="T35" fmla="*/ 118 h 246"/>
              <a:gd name="T36" fmla="*/ 234 w 239"/>
              <a:gd name="T37" fmla="*/ 139 h 246"/>
              <a:gd name="T38" fmla="*/ 239 w 239"/>
              <a:gd name="T39" fmla="*/ 158 h 246"/>
              <a:gd name="T40" fmla="*/ 239 w 239"/>
              <a:gd name="T41" fmla="*/ 177 h 246"/>
              <a:gd name="T42" fmla="*/ 234 w 239"/>
              <a:gd name="T43" fmla="*/ 189 h 246"/>
              <a:gd name="T44" fmla="*/ 229 w 239"/>
              <a:gd name="T45" fmla="*/ 194 h 246"/>
              <a:gd name="T46" fmla="*/ 225 w 239"/>
              <a:gd name="T47" fmla="*/ 189 h 246"/>
              <a:gd name="T48" fmla="*/ 218 w 239"/>
              <a:gd name="T49" fmla="*/ 175 h 246"/>
              <a:gd name="T50" fmla="*/ 213 w 239"/>
              <a:gd name="T51" fmla="*/ 184 h 246"/>
              <a:gd name="T52" fmla="*/ 201 w 239"/>
              <a:gd name="T53" fmla="*/ 203 h 246"/>
              <a:gd name="T54" fmla="*/ 210 w 239"/>
              <a:gd name="T55" fmla="*/ 215 h 246"/>
              <a:gd name="T56" fmla="*/ 220 w 239"/>
              <a:gd name="T57" fmla="*/ 222 h 246"/>
              <a:gd name="T58" fmla="*/ 220 w 239"/>
              <a:gd name="T59" fmla="*/ 229 h 246"/>
              <a:gd name="T60" fmla="*/ 213 w 239"/>
              <a:gd name="T61" fmla="*/ 236 h 246"/>
              <a:gd name="T62" fmla="*/ 199 w 239"/>
              <a:gd name="T63" fmla="*/ 243 h 246"/>
              <a:gd name="T64" fmla="*/ 177 w 239"/>
              <a:gd name="T65" fmla="*/ 246 h 246"/>
              <a:gd name="T66" fmla="*/ 151 w 239"/>
              <a:gd name="T67" fmla="*/ 241 h 246"/>
              <a:gd name="T68" fmla="*/ 130 w 239"/>
              <a:gd name="T69" fmla="*/ 236 h 246"/>
              <a:gd name="T70" fmla="*/ 118 w 239"/>
              <a:gd name="T71" fmla="*/ 236 h 246"/>
              <a:gd name="T72" fmla="*/ 99 w 239"/>
              <a:gd name="T73" fmla="*/ 246 h 246"/>
              <a:gd name="T74" fmla="*/ 80 w 239"/>
              <a:gd name="T75" fmla="*/ 246 h 246"/>
              <a:gd name="T76" fmla="*/ 52 w 239"/>
              <a:gd name="T77" fmla="*/ 246 h 246"/>
              <a:gd name="T78" fmla="*/ 33 w 239"/>
              <a:gd name="T79" fmla="*/ 239 h 246"/>
              <a:gd name="T80" fmla="*/ 28 w 239"/>
              <a:gd name="T81" fmla="*/ 232 h 246"/>
              <a:gd name="T82" fmla="*/ 28 w 239"/>
              <a:gd name="T83" fmla="*/ 224 h 246"/>
              <a:gd name="T84" fmla="*/ 31 w 239"/>
              <a:gd name="T85" fmla="*/ 217 h 246"/>
              <a:gd name="T86" fmla="*/ 38 w 239"/>
              <a:gd name="T87" fmla="*/ 213 h 246"/>
              <a:gd name="T88" fmla="*/ 47 w 239"/>
              <a:gd name="T89" fmla="*/ 210 h 246"/>
              <a:gd name="T90" fmla="*/ 45 w 239"/>
              <a:gd name="T91" fmla="*/ 206 h 246"/>
              <a:gd name="T92" fmla="*/ 33 w 239"/>
              <a:gd name="T93" fmla="*/ 191 h 246"/>
              <a:gd name="T94" fmla="*/ 26 w 239"/>
              <a:gd name="T95" fmla="*/ 175 h 246"/>
              <a:gd name="T96" fmla="*/ 23 w 239"/>
              <a:gd name="T97" fmla="*/ 172 h 246"/>
              <a:gd name="T98" fmla="*/ 19 w 239"/>
              <a:gd name="T99" fmla="*/ 180 h 246"/>
              <a:gd name="T100" fmla="*/ 9 w 239"/>
              <a:gd name="T101" fmla="*/ 189 h 246"/>
              <a:gd name="T102" fmla="*/ 2 w 239"/>
              <a:gd name="T103" fmla="*/ 189 h 246"/>
              <a:gd name="T104" fmla="*/ 0 w 239"/>
              <a:gd name="T105" fmla="*/ 180 h 246"/>
              <a:gd name="T106" fmla="*/ 0 w 239"/>
              <a:gd name="T107" fmla="*/ 158 h 246"/>
              <a:gd name="T108" fmla="*/ 7 w 239"/>
              <a:gd name="T109" fmla="*/ 139 h 246"/>
              <a:gd name="T110" fmla="*/ 21 w 239"/>
              <a:gd name="T111" fmla="*/ 123 h 246"/>
              <a:gd name="T112" fmla="*/ 33 w 239"/>
              <a:gd name="T113" fmla="*/ 11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9" h="246">
                <a:moveTo>
                  <a:pt x="33" y="111"/>
                </a:moveTo>
                <a:lnTo>
                  <a:pt x="33" y="111"/>
                </a:lnTo>
                <a:lnTo>
                  <a:pt x="33" y="109"/>
                </a:lnTo>
                <a:lnTo>
                  <a:pt x="33" y="106"/>
                </a:lnTo>
                <a:lnTo>
                  <a:pt x="33" y="106"/>
                </a:lnTo>
                <a:lnTo>
                  <a:pt x="33" y="104"/>
                </a:lnTo>
                <a:lnTo>
                  <a:pt x="33" y="104"/>
                </a:lnTo>
                <a:lnTo>
                  <a:pt x="33" y="101"/>
                </a:lnTo>
                <a:lnTo>
                  <a:pt x="33" y="99"/>
                </a:lnTo>
                <a:lnTo>
                  <a:pt x="33" y="97"/>
                </a:lnTo>
                <a:lnTo>
                  <a:pt x="35" y="94"/>
                </a:lnTo>
                <a:lnTo>
                  <a:pt x="35" y="94"/>
                </a:lnTo>
                <a:lnTo>
                  <a:pt x="38" y="92"/>
                </a:lnTo>
                <a:lnTo>
                  <a:pt x="38" y="90"/>
                </a:lnTo>
                <a:lnTo>
                  <a:pt x="38" y="87"/>
                </a:lnTo>
                <a:lnTo>
                  <a:pt x="38" y="87"/>
                </a:lnTo>
                <a:lnTo>
                  <a:pt x="38" y="85"/>
                </a:lnTo>
                <a:lnTo>
                  <a:pt x="38" y="82"/>
                </a:lnTo>
                <a:lnTo>
                  <a:pt x="40" y="80"/>
                </a:lnTo>
                <a:lnTo>
                  <a:pt x="40" y="80"/>
                </a:lnTo>
                <a:lnTo>
                  <a:pt x="40" y="78"/>
                </a:lnTo>
                <a:lnTo>
                  <a:pt x="40" y="78"/>
                </a:lnTo>
                <a:lnTo>
                  <a:pt x="40" y="75"/>
                </a:lnTo>
                <a:lnTo>
                  <a:pt x="40" y="75"/>
                </a:lnTo>
                <a:lnTo>
                  <a:pt x="40" y="73"/>
                </a:lnTo>
                <a:lnTo>
                  <a:pt x="42" y="71"/>
                </a:lnTo>
                <a:lnTo>
                  <a:pt x="42" y="66"/>
                </a:lnTo>
                <a:lnTo>
                  <a:pt x="42" y="64"/>
                </a:lnTo>
                <a:lnTo>
                  <a:pt x="45" y="59"/>
                </a:lnTo>
                <a:lnTo>
                  <a:pt x="45" y="56"/>
                </a:lnTo>
                <a:lnTo>
                  <a:pt x="45" y="54"/>
                </a:lnTo>
                <a:lnTo>
                  <a:pt x="47" y="52"/>
                </a:lnTo>
                <a:lnTo>
                  <a:pt x="47" y="49"/>
                </a:lnTo>
                <a:lnTo>
                  <a:pt x="49" y="47"/>
                </a:lnTo>
                <a:lnTo>
                  <a:pt x="49" y="45"/>
                </a:lnTo>
                <a:lnTo>
                  <a:pt x="52" y="42"/>
                </a:lnTo>
                <a:lnTo>
                  <a:pt x="52" y="40"/>
                </a:lnTo>
                <a:lnTo>
                  <a:pt x="54" y="38"/>
                </a:lnTo>
                <a:lnTo>
                  <a:pt x="54" y="38"/>
                </a:lnTo>
                <a:lnTo>
                  <a:pt x="57" y="35"/>
                </a:lnTo>
                <a:lnTo>
                  <a:pt x="59" y="33"/>
                </a:lnTo>
                <a:lnTo>
                  <a:pt x="61" y="28"/>
                </a:lnTo>
                <a:lnTo>
                  <a:pt x="64" y="26"/>
                </a:lnTo>
                <a:lnTo>
                  <a:pt x="66" y="23"/>
                </a:lnTo>
                <a:lnTo>
                  <a:pt x="68" y="21"/>
                </a:lnTo>
                <a:lnTo>
                  <a:pt x="71" y="19"/>
                </a:lnTo>
                <a:lnTo>
                  <a:pt x="73" y="16"/>
                </a:lnTo>
                <a:lnTo>
                  <a:pt x="76" y="14"/>
                </a:lnTo>
                <a:lnTo>
                  <a:pt x="78" y="14"/>
                </a:lnTo>
                <a:lnTo>
                  <a:pt x="80" y="12"/>
                </a:lnTo>
                <a:lnTo>
                  <a:pt x="85" y="9"/>
                </a:lnTo>
                <a:lnTo>
                  <a:pt x="87" y="9"/>
                </a:lnTo>
                <a:lnTo>
                  <a:pt x="90" y="7"/>
                </a:lnTo>
                <a:lnTo>
                  <a:pt x="92" y="7"/>
                </a:lnTo>
                <a:lnTo>
                  <a:pt x="97" y="4"/>
                </a:lnTo>
                <a:lnTo>
                  <a:pt x="99" y="4"/>
                </a:lnTo>
                <a:lnTo>
                  <a:pt x="104" y="2"/>
                </a:lnTo>
                <a:lnTo>
                  <a:pt x="106" y="2"/>
                </a:lnTo>
                <a:lnTo>
                  <a:pt x="111" y="2"/>
                </a:lnTo>
                <a:lnTo>
                  <a:pt x="113" y="2"/>
                </a:lnTo>
                <a:lnTo>
                  <a:pt x="118" y="0"/>
                </a:lnTo>
                <a:lnTo>
                  <a:pt x="120" y="0"/>
                </a:lnTo>
                <a:lnTo>
                  <a:pt x="125" y="0"/>
                </a:lnTo>
                <a:lnTo>
                  <a:pt x="128" y="0"/>
                </a:lnTo>
                <a:lnTo>
                  <a:pt x="132" y="0"/>
                </a:lnTo>
                <a:lnTo>
                  <a:pt x="135" y="2"/>
                </a:lnTo>
                <a:lnTo>
                  <a:pt x="139" y="2"/>
                </a:lnTo>
                <a:lnTo>
                  <a:pt x="144" y="2"/>
                </a:lnTo>
                <a:lnTo>
                  <a:pt x="147" y="2"/>
                </a:lnTo>
                <a:lnTo>
                  <a:pt x="151" y="4"/>
                </a:lnTo>
                <a:lnTo>
                  <a:pt x="154" y="4"/>
                </a:lnTo>
                <a:lnTo>
                  <a:pt x="158" y="4"/>
                </a:lnTo>
                <a:lnTo>
                  <a:pt x="161" y="7"/>
                </a:lnTo>
                <a:lnTo>
                  <a:pt x="165" y="9"/>
                </a:lnTo>
                <a:lnTo>
                  <a:pt x="168" y="9"/>
                </a:lnTo>
                <a:lnTo>
                  <a:pt x="173" y="12"/>
                </a:lnTo>
                <a:lnTo>
                  <a:pt x="175" y="14"/>
                </a:lnTo>
                <a:lnTo>
                  <a:pt x="177" y="16"/>
                </a:lnTo>
                <a:lnTo>
                  <a:pt x="180" y="16"/>
                </a:lnTo>
                <a:lnTo>
                  <a:pt x="182" y="19"/>
                </a:lnTo>
                <a:lnTo>
                  <a:pt x="182" y="19"/>
                </a:lnTo>
                <a:lnTo>
                  <a:pt x="187" y="21"/>
                </a:lnTo>
                <a:lnTo>
                  <a:pt x="187" y="23"/>
                </a:lnTo>
                <a:lnTo>
                  <a:pt x="189" y="26"/>
                </a:lnTo>
                <a:lnTo>
                  <a:pt x="191" y="28"/>
                </a:lnTo>
                <a:lnTo>
                  <a:pt x="194" y="30"/>
                </a:lnTo>
                <a:lnTo>
                  <a:pt x="196" y="33"/>
                </a:lnTo>
                <a:lnTo>
                  <a:pt x="196" y="35"/>
                </a:lnTo>
                <a:lnTo>
                  <a:pt x="199" y="38"/>
                </a:lnTo>
                <a:lnTo>
                  <a:pt x="201" y="40"/>
                </a:lnTo>
                <a:lnTo>
                  <a:pt x="201" y="42"/>
                </a:lnTo>
                <a:lnTo>
                  <a:pt x="203" y="47"/>
                </a:lnTo>
                <a:lnTo>
                  <a:pt x="203" y="49"/>
                </a:lnTo>
                <a:lnTo>
                  <a:pt x="206" y="52"/>
                </a:lnTo>
                <a:lnTo>
                  <a:pt x="206" y="54"/>
                </a:lnTo>
                <a:lnTo>
                  <a:pt x="206" y="56"/>
                </a:lnTo>
                <a:lnTo>
                  <a:pt x="208" y="59"/>
                </a:lnTo>
                <a:lnTo>
                  <a:pt x="208" y="61"/>
                </a:lnTo>
                <a:lnTo>
                  <a:pt x="208" y="64"/>
                </a:lnTo>
                <a:lnTo>
                  <a:pt x="210" y="68"/>
                </a:lnTo>
                <a:lnTo>
                  <a:pt x="210" y="73"/>
                </a:lnTo>
                <a:lnTo>
                  <a:pt x="210" y="75"/>
                </a:lnTo>
                <a:lnTo>
                  <a:pt x="210" y="80"/>
                </a:lnTo>
                <a:lnTo>
                  <a:pt x="210" y="80"/>
                </a:lnTo>
                <a:lnTo>
                  <a:pt x="213" y="80"/>
                </a:lnTo>
                <a:lnTo>
                  <a:pt x="213" y="82"/>
                </a:lnTo>
                <a:lnTo>
                  <a:pt x="215" y="85"/>
                </a:lnTo>
                <a:lnTo>
                  <a:pt x="215" y="87"/>
                </a:lnTo>
                <a:lnTo>
                  <a:pt x="215" y="87"/>
                </a:lnTo>
                <a:lnTo>
                  <a:pt x="218" y="90"/>
                </a:lnTo>
                <a:lnTo>
                  <a:pt x="218" y="92"/>
                </a:lnTo>
                <a:lnTo>
                  <a:pt x="218" y="94"/>
                </a:lnTo>
                <a:lnTo>
                  <a:pt x="218" y="97"/>
                </a:lnTo>
                <a:lnTo>
                  <a:pt x="220" y="97"/>
                </a:lnTo>
                <a:lnTo>
                  <a:pt x="220" y="99"/>
                </a:lnTo>
                <a:lnTo>
                  <a:pt x="220" y="101"/>
                </a:lnTo>
                <a:lnTo>
                  <a:pt x="220" y="101"/>
                </a:lnTo>
                <a:lnTo>
                  <a:pt x="220" y="104"/>
                </a:lnTo>
                <a:lnTo>
                  <a:pt x="218" y="104"/>
                </a:lnTo>
                <a:lnTo>
                  <a:pt x="218" y="109"/>
                </a:lnTo>
                <a:lnTo>
                  <a:pt x="218" y="109"/>
                </a:lnTo>
                <a:lnTo>
                  <a:pt x="218" y="111"/>
                </a:lnTo>
                <a:lnTo>
                  <a:pt x="218" y="111"/>
                </a:lnTo>
                <a:lnTo>
                  <a:pt x="218" y="111"/>
                </a:lnTo>
                <a:lnTo>
                  <a:pt x="218" y="113"/>
                </a:lnTo>
                <a:lnTo>
                  <a:pt x="220" y="118"/>
                </a:lnTo>
                <a:lnTo>
                  <a:pt x="222" y="120"/>
                </a:lnTo>
                <a:lnTo>
                  <a:pt x="225" y="123"/>
                </a:lnTo>
                <a:lnTo>
                  <a:pt x="227" y="127"/>
                </a:lnTo>
                <a:lnTo>
                  <a:pt x="227" y="130"/>
                </a:lnTo>
                <a:lnTo>
                  <a:pt x="229" y="132"/>
                </a:lnTo>
                <a:lnTo>
                  <a:pt x="232" y="137"/>
                </a:lnTo>
                <a:lnTo>
                  <a:pt x="234" y="139"/>
                </a:lnTo>
                <a:lnTo>
                  <a:pt x="234" y="142"/>
                </a:lnTo>
                <a:lnTo>
                  <a:pt x="234" y="144"/>
                </a:lnTo>
                <a:lnTo>
                  <a:pt x="236" y="146"/>
                </a:lnTo>
                <a:lnTo>
                  <a:pt x="236" y="149"/>
                </a:lnTo>
                <a:lnTo>
                  <a:pt x="236" y="151"/>
                </a:lnTo>
                <a:lnTo>
                  <a:pt x="239" y="153"/>
                </a:lnTo>
                <a:lnTo>
                  <a:pt x="239" y="158"/>
                </a:lnTo>
                <a:lnTo>
                  <a:pt x="239" y="163"/>
                </a:lnTo>
                <a:lnTo>
                  <a:pt x="239" y="168"/>
                </a:lnTo>
                <a:lnTo>
                  <a:pt x="239" y="170"/>
                </a:lnTo>
                <a:lnTo>
                  <a:pt x="239" y="170"/>
                </a:lnTo>
                <a:lnTo>
                  <a:pt x="239" y="172"/>
                </a:lnTo>
                <a:lnTo>
                  <a:pt x="239" y="175"/>
                </a:lnTo>
                <a:lnTo>
                  <a:pt x="239" y="177"/>
                </a:lnTo>
                <a:lnTo>
                  <a:pt x="239" y="182"/>
                </a:lnTo>
                <a:lnTo>
                  <a:pt x="239" y="184"/>
                </a:lnTo>
                <a:lnTo>
                  <a:pt x="236" y="184"/>
                </a:lnTo>
                <a:lnTo>
                  <a:pt x="236" y="187"/>
                </a:lnTo>
                <a:lnTo>
                  <a:pt x="236" y="187"/>
                </a:lnTo>
                <a:lnTo>
                  <a:pt x="236" y="189"/>
                </a:lnTo>
                <a:lnTo>
                  <a:pt x="234" y="189"/>
                </a:lnTo>
                <a:lnTo>
                  <a:pt x="234" y="189"/>
                </a:lnTo>
                <a:lnTo>
                  <a:pt x="234" y="191"/>
                </a:lnTo>
                <a:lnTo>
                  <a:pt x="232" y="191"/>
                </a:lnTo>
                <a:lnTo>
                  <a:pt x="232" y="191"/>
                </a:lnTo>
                <a:lnTo>
                  <a:pt x="232" y="191"/>
                </a:lnTo>
                <a:lnTo>
                  <a:pt x="229" y="194"/>
                </a:lnTo>
                <a:lnTo>
                  <a:pt x="229" y="194"/>
                </a:lnTo>
                <a:lnTo>
                  <a:pt x="229" y="194"/>
                </a:lnTo>
                <a:lnTo>
                  <a:pt x="229" y="191"/>
                </a:lnTo>
                <a:lnTo>
                  <a:pt x="227" y="191"/>
                </a:lnTo>
                <a:lnTo>
                  <a:pt x="227" y="191"/>
                </a:lnTo>
                <a:lnTo>
                  <a:pt x="227" y="191"/>
                </a:lnTo>
                <a:lnTo>
                  <a:pt x="225" y="191"/>
                </a:lnTo>
                <a:lnTo>
                  <a:pt x="225" y="189"/>
                </a:lnTo>
                <a:lnTo>
                  <a:pt x="225" y="189"/>
                </a:lnTo>
                <a:lnTo>
                  <a:pt x="222" y="187"/>
                </a:lnTo>
                <a:lnTo>
                  <a:pt x="222" y="184"/>
                </a:lnTo>
                <a:lnTo>
                  <a:pt x="220" y="184"/>
                </a:lnTo>
                <a:lnTo>
                  <a:pt x="220" y="182"/>
                </a:lnTo>
                <a:lnTo>
                  <a:pt x="218" y="180"/>
                </a:lnTo>
                <a:lnTo>
                  <a:pt x="218" y="175"/>
                </a:lnTo>
                <a:lnTo>
                  <a:pt x="215" y="175"/>
                </a:lnTo>
                <a:lnTo>
                  <a:pt x="215" y="175"/>
                </a:lnTo>
                <a:lnTo>
                  <a:pt x="215" y="177"/>
                </a:lnTo>
                <a:lnTo>
                  <a:pt x="215" y="177"/>
                </a:lnTo>
                <a:lnTo>
                  <a:pt x="215" y="177"/>
                </a:lnTo>
                <a:lnTo>
                  <a:pt x="213" y="182"/>
                </a:lnTo>
                <a:lnTo>
                  <a:pt x="213" y="184"/>
                </a:lnTo>
                <a:lnTo>
                  <a:pt x="210" y="191"/>
                </a:lnTo>
                <a:lnTo>
                  <a:pt x="208" y="194"/>
                </a:lnTo>
                <a:lnTo>
                  <a:pt x="206" y="196"/>
                </a:lnTo>
                <a:lnTo>
                  <a:pt x="203" y="198"/>
                </a:lnTo>
                <a:lnTo>
                  <a:pt x="203" y="201"/>
                </a:lnTo>
                <a:lnTo>
                  <a:pt x="201" y="203"/>
                </a:lnTo>
                <a:lnTo>
                  <a:pt x="201" y="203"/>
                </a:lnTo>
                <a:lnTo>
                  <a:pt x="196" y="208"/>
                </a:lnTo>
                <a:lnTo>
                  <a:pt x="199" y="208"/>
                </a:lnTo>
                <a:lnTo>
                  <a:pt x="199" y="208"/>
                </a:lnTo>
                <a:lnTo>
                  <a:pt x="199" y="208"/>
                </a:lnTo>
                <a:lnTo>
                  <a:pt x="206" y="210"/>
                </a:lnTo>
                <a:lnTo>
                  <a:pt x="208" y="213"/>
                </a:lnTo>
                <a:lnTo>
                  <a:pt x="210" y="215"/>
                </a:lnTo>
                <a:lnTo>
                  <a:pt x="213" y="215"/>
                </a:lnTo>
                <a:lnTo>
                  <a:pt x="215" y="217"/>
                </a:lnTo>
                <a:lnTo>
                  <a:pt x="218" y="220"/>
                </a:lnTo>
                <a:lnTo>
                  <a:pt x="218" y="220"/>
                </a:lnTo>
                <a:lnTo>
                  <a:pt x="218" y="222"/>
                </a:lnTo>
                <a:lnTo>
                  <a:pt x="220" y="222"/>
                </a:lnTo>
                <a:lnTo>
                  <a:pt x="220" y="222"/>
                </a:lnTo>
                <a:lnTo>
                  <a:pt x="220" y="224"/>
                </a:lnTo>
                <a:lnTo>
                  <a:pt x="220" y="224"/>
                </a:lnTo>
                <a:lnTo>
                  <a:pt x="220" y="227"/>
                </a:lnTo>
                <a:lnTo>
                  <a:pt x="220" y="227"/>
                </a:lnTo>
                <a:lnTo>
                  <a:pt x="220" y="229"/>
                </a:lnTo>
                <a:lnTo>
                  <a:pt x="220" y="229"/>
                </a:lnTo>
                <a:lnTo>
                  <a:pt x="220" y="229"/>
                </a:lnTo>
                <a:lnTo>
                  <a:pt x="220" y="232"/>
                </a:lnTo>
                <a:lnTo>
                  <a:pt x="218" y="232"/>
                </a:lnTo>
                <a:lnTo>
                  <a:pt x="218" y="234"/>
                </a:lnTo>
                <a:lnTo>
                  <a:pt x="218" y="234"/>
                </a:lnTo>
                <a:lnTo>
                  <a:pt x="215" y="236"/>
                </a:lnTo>
                <a:lnTo>
                  <a:pt x="215" y="236"/>
                </a:lnTo>
                <a:lnTo>
                  <a:pt x="213" y="236"/>
                </a:lnTo>
                <a:lnTo>
                  <a:pt x="210" y="239"/>
                </a:lnTo>
                <a:lnTo>
                  <a:pt x="210" y="239"/>
                </a:lnTo>
                <a:lnTo>
                  <a:pt x="208" y="241"/>
                </a:lnTo>
                <a:lnTo>
                  <a:pt x="206" y="241"/>
                </a:lnTo>
                <a:lnTo>
                  <a:pt x="203" y="241"/>
                </a:lnTo>
                <a:lnTo>
                  <a:pt x="203" y="241"/>
                </a:lnTo>
                <a:lnTo>
                  <a:pt x="199" y="243"/>
                </a:lnTo>
                <a:lnTo>
                  <a:pt x="196" y="243"/>
                </a:lnTo>
                <a:lnTo>
                  <a:pt x="194" y="243"/>
                </a:lnTo>
                <a:lnTo>
                  <a:pt x="191" y="243"/>
                </a:lnTo>
                <a:lnTo>
                  <a:pt x="187" y="243"/>
                </a:lnTo>
                <a:lnTo>
                  <a:pt x="184" y="246"/>
                </a:lnTo>
                <a:lnTo>
                  <a:pt x="180" y="246"/>
                </a:lnTo>
                <a:lnTo>
                  <a:pt x="177" y="246"/>
                </a:lnTo>
                <a:lnTo>
                  <a:pt x="173" y="246"/>
                </a:lnTo>
                <a:lnTo>
                  <a:pt x="170" y="246"/>
                </a:lnTo>
                <a:lnTo>
                  <a:pt x="165" y="243"/>
                </a:lnTo>
                <a:lnTo>
                  <a:pt x="163" y="243"/>
                </a:lnTo>
                <a:lnTo>
                  <a:pt x="158" y="243"/>
                </a:lnTo>
                <a:lnTo>
                  <a:pt x="154" y="243"/>
                </a:lnTo>
                <a:lnTo>
                  <a:pt x="151" y="241"/>
                </a:lnTo>
                <a:lnTo>
                  <a:pt x="147" y="241"/>
                </a:lnTo>
                <a:lnTo>
                  <a:pt x="144" y="241"/>
                </a:lnTo>
                <a:lnTo>
                  <a:pt x="139" y="239"/>
                </a:lnTo>
                <a:lnTo>
                  <a:pt x="135" y="239"/>
                </a:lnTo>
                <a:lnTo>
                  <a:pt x="135" y="236"/>
                </a:lnTo>
                <a:lnTo>
                  <a:pt x="132" y="236"/>
                </a:lnTo>
                <a:lnTo>
                  <a:pt x="130" y="236"/>
                </a:lnTo>
                <a:lnTo>
                  <a:pt x="130" y="236"/>
                </a:lnTo>
                <a:lnTo>
                  <a:pt x="128" y="236"/>
                </a:lnTo>
                <a:lnTo>
                  <a:pt x="128" y="236"/>
                </a:lnTo>
                <a:lnTo>
                  <a:pt x="123" y="236"/>
                </a:lnTo>
                <a:lnTo>
                  <a:pt x="120" y="236"/>
                </a:lnTo>
                <a:lnTo>
                  <a:pt x="118" y="234"/>
                </a:lnTo>
                <a:lnTo>
                  <a:pt x="118" y="236"/>
                </a:lnTo>
                <a:lnTo>
                  <a:pt x="116" y="239"/>
                </a:lnTo>
                <a:lnTo>
                  <a:pt x="113" y="239"/>
                </a:lnTo>
                <a:lnTo>
                  <a:pt x="109" y="241"/>
                </a:lnTo>
                <a:lnTo>
                  <a:pt x="109" y="241"/>
                </a:lnTo>
                <a:lnTo>
                  <a:pt x="106" y="243"/>
                </a:lnTo>
                <a:lnTo>
                  <a:pt x="102" y="243"/>
                </a:lnTo>
                <a:lnTo>
                  <a:pt x="99" y="246"/>
                </a:lnTo>
                <a:lnTo>
                  <a:pt x="97" y="246"/>
                </a:lnTo>
                <a:lnTo>
                  <a:pt x="94" y="246"/>
                </a:lnTo>
                <a:lnTo>
                  <a:pt x="92" y="246"/>
                </a:lnTo>
                <a:lnTo>
                  <a:pt x="90" y="246"/>
                </a:lnTo>
                <a:lnTo>
                  <a:pt x="87" y="246"/>
                </a:lnTo>
                <a:lnTo>
                  <a:pt x="85" y="246"/>
                </a:lnTo>
                <a:lnTo>
                  <a:pt x="80" y="246"/>
                </a:lnTo>
                <a:lnTo>
                  <a:pt x="78" y="246"/>
                </a:lnTo>
                <a:lnTo>
                  <a:pt x="73" y="246"/>
                </a:lnTo>
                <a:lnTo>
                  <a:pt x="66" y="246"/>
                </a:lnTo>
                <a:lnTo>
                  <a:pt x="61" y="246"/>
                </a:lnTo>
                <a:lnTo>
                  <a:pt x="57" y="246"/>
                </a:lnTo>
                <a:lnTo>
                  <a:pt x="54" y="246"/>
                </a:lnTo>
                <a:lnTo>
                  <a:pt x="52" y="246"/>
                </a:lnTo>
                <a:lnTo>
                  <a:pt x="47" y="243"/>
                </a:lnTo>
                <a:lnTo>
                  <a:pt x="45" y="243"/>
                </a:lnTo>
                <a:lnTo>
                  <a:pt x="42" y="243"/>
                </a:lnTo>
                <a:lnTo>
                  <a:pt x="40" y="241"/>
                </a:lnTo>
                <a:lnTo>
                  <a:pt x="38" y="241"/>
                </a:lnTo>
                <a:lnTo>
                  <a:pt x="35" y="239"/>
                </a:lnTo>
                <a:lnTo>
                  <a:pt x="33" y="239"/>
                </a:lnTo>
                <a:lnTo>
                  <a:pt x="33" y="236"/>
                </a:lnTo>
                <a:lnTo>
                  <a:pt x="31" y="236"/>
                </a:lnTo>
                <a:lnTo>
                  <a:pt x="31" y="236"/>
                </a:lnTo>
                <a:lnTo>
                  <a:pt x="31" y="234"/>
                </a:lnTo>
                <a:lnTo>
                  <a:pt x="31" y="234"/>
                </a:lnTo>
                <a:lnTo>
                  <a:pt x="28" y="234"/>
                </a:lnTo>
                <a:lnTo>
                  <a:pt x="28" y="232"/>
                </a:lnTo>
                <a:lnTo>
                  <a:pt x="28" y="232"/>
                </a:lnTo>
                <a:lnTo>
                  <a:pt x="28" y="229"/>
                </a:lnTo>
                <a:lnTo>
                  <a:pt x="28" y="229"/>
                </a:lnTo>
                <a:lnTo>
                  <a:pt x="28" y="229"/>
                </a:lnTo>
                <a:lnTo>
                  <a:pt x="28" y="227"/>
                </a:lnTo>
                <a:lnTo>
                  <a:pt x="28" y="227"/>
                </a:lnTo>
                <a:lnTo>
                  <a:pt x="28" y="224"/>
                </a:lnTo>
                <a:lnTo>
                  <a:pt x="28" y="224"/>
                </a:lnTo>
                <a:lnTo>
                  <a:pt x="28" y="222"/>
                </a:lnTo>
                <a:lnTo>
                  <a:pt x="28" y="222"/>
                </a:lnTo>
                <a:lnTo>
                  <a:pt x="28" y="220"/>
                </a:lnTo>
                <a:lnTo>
                  <a:pt x="28" y="220"/>
                </a:lnTo>
                <a:lnTo>
                  <a:pt x="31" y="217"/>
                </a:lnTo>
                <a:lnTo>
                  <a:pt x="31" y="217"/>
                </a:lnTo>
                <a:lnTo>
                  <a:pt x="31" y="217"/>
                </a:lnTo>
                <a:lnTo>
                  <a:pt x="33" y="215"/>
                </a:lnTo>
                <a:lnTo>
                  <a:pt x="33" y="215"/>
                </a:lnTo>
                <a:lnTo>
                  <a:pt x="33" y="215"/>
                </a:lnTo>
                <a:lnTo>
                  <a:pt x="35" y="213"/>
                </a:lnTo>
                <a:lnTo>
                  <a:pt x="35" y="213"/>
                </a:lnTo>
                <a:lnTo>
                  <a:pt x="38" y="213"/>
                </a:lnTo>
                <a:lnTo>
                  <a:pt x="38" y="213"/>
                </a:lnTo>
                <a:lnTo>
                  <a:pt x="40" y="210"/>
                </a:lnTo>
                <a:lnTo>
                  <a:pt x="40" y="210"/>
                </a:lnTo>
                <a:lnTo>
                  <a:pt x="42" y="210"/>
                </a:lnTo>
                <a:lnTo>
                  <a:pt x="45" y="210"/>
                </a:lnTo>
                <a:lnTo>
                  <a:pt x="47" y="210"/>
                </a:lnTo>
                <a:lnTo>
                  <a:pt x="47" y="210"/>
                </a:lnTo>
                <a:lnTo>
                  <a:pt x="49" y="210"/>
                </a:lnTo>
                <a:lnTo>
                  <a:pt x="49" y="210"/>
                </a:lnTo>
                <a:lnTo>
                  <a:pt x="49" y="210"/>
                </a:lnTo>
                <a:lnTo>
                  <a:pt x="49" y="208"/>
                </a:lnTo>
                <a:lnTo>
                  <a:pt x="49" y="208"/>
                </a:lnTo>
                <a:lnTo>
                  <a:pt x="47" y="208"/>
                </a:lnTo>
                <a:lnTo>
                  <a:pt x="45" y="206"/>
                </a:lnTo>
                <a:lnTo>
                  <a:pt x="42" y="203"/>
                </a:lnTo>
                <a:lnTo>
                  <a:pt x="40" y="203"/>
                </a:lnTo>
                <a:lnTo>
                  <a:pt x="40" y="201"/>
                </a:lnTo>
                <a:lnTo>
                  <a:pt x="38" y="198"/>
                </a:lnTo>
                <a:lnTo>
                  <a:pt x="33" y="194"/>
                </a:lnTo>
                <a:lnTo>
                  <a:pt x="33" y="194"/>
                </a:lnTo>
                <a:lnTo>
                  <a:pt x="33" y="191"/>
                </a:lnTo>
                <a:lnTo>
                  <a:pt x="31" y="189"/>
                </a:lnTo>
                <a:lnTo>
                  <a:pt x="31" y="187"/>
                </a:lnTo>
                <a:lnTo>
                  <a:pt x="28" y="184"/>
                </a:lnTo>
                <a:lnTo>
                  <a:pt x="28" y="182"/>
                </a:lnTo>
                <a:lnTo>
                  <a:pt x="26" y="180"/>
                </a:lnTo>
                <a:lnTo>
                  <a:pt x="26" y="177"/>
                </a:lnTo>
                <a:lnTo>
                  <a:pt x="26" y="175"/>
                </a:lnTo>
                <a:lnTo>
                  <a:pt x="23" y="172"/>
                </a:lnTo>
                <a:lnTo>
                  <a:pt x="23" y="172"/>
                </a:lnTo>
                <a:lnTo>
                  <a:pt x="23" y="172"/>
                </a:lnTo>
                <a:lnTo>
                  <a:pt x="23" y="172"/>
                </a:lnTo>
                <a:lnTo>
                  <a:pt x="23" y="172"/>
                </a:lnTo>
                <a:lnTo>
                  <a:pt x="23" y="172"/>
                </a:lnTo>
                <a:lnTo>
                  <a:pt x="23" y="172"/>
                </a:lnTo>
                <a:lnTo>
                  <a:pt x="23" y="172"/>
                </a:lnTo>
                <a:lnTo>
                  <a:pt x="21" y="175"/>
                </a:lnTo>
                <a:lnTo>
                  <a:pt x="21" y="175"/>
                </a:lnTo>
                <a:lnTo>
                  <a:pt x="21" y="175"/>
                </a:lnTo>
                <a:lnTo>
                  <a:pt x="21" y="177"/>
                </a:lnTo>
                <a:lnTo>
                  <a:pt x="19" y="180"/>
                </a:lnTo>
                <a:lnTo>
                  <a:pt x="19" y="180"/>
                </a:lnTo>
                <a:lnTo>
                  <a:pt x="19" y="182"/>
                </a:lnTo>
                <a:lnTo>
                  <a:pt x="16" y="182"/>
                </a:lnTo>
                <a:lnTo>
                  <a:pt x="14" y="184"/>
                </a:lnTo>
                <a:lnTo>
                  <a:pt x="14" y="187"/>
                </a:lnTo>
                <a:lnTo>
                  <a:pt x="12" y="187"/>
                </a:lnTo>
                <a:lnTo>
                  <a:pt x="12" y="189"/>
                </a:lnTo>
                <a:lnTo>
                  <a:pt x="9" y="189"/>
                </a:lnTo>
                <a:lnTo>
                  <a:pt x="7" y="189"/>
                </a:lnTo>
                <a:lnTo>
                  <a:pt x="5" y="189"/>
                </a:lnTo>
                <a:lnTo>
                  <a:pt x="5" y="191"/>
                </a:lnTo>
                <a:lnTo>
                  <a:pt x="5" y="191"/>
                </a:lnTo>
                <a:lnTo>
                  <a:pt x="2" y="191"/>
                </a:lnTo>
                <a:lnTo>
                  <a:pt x="2" y="189"/>
                </a:lnTo>
                <a:lnTo>
                  <a:pt x="2" y="189"/>
                </a:lnTo>
                <a:lnTo>
                  <a:pt x="2" y="189"/>
                </a:lnTo>
                <a:lnTo>
                  <a:pt x="2" y="187"/>
                </a:lnTo>
                <a:lnTo>
                  <a:pt x="0" y="187"/>
                </a:lnTo>
                <a:lnTo>
                  <a:pt x="0" y="184"/>
                </a:lnTo>
                <a:lnTo>
                  <a:pt x="0" y="184"/>
                </a:lnTo>
                <a:lnTo>
                  <a:pt x="0" y="182"/>
                </a:lnTo>
                <a:lnTo>
                  <a:pt x="0" y="180"/>
                </a:lnTo>
                <a:lnTo>
                  <a:pt x="0" y="177"/>
                </a:lnTo>
                <a:lnTo>
                  <a:pt x="0" y="175"/>
                </a:lnTo>
                <a:lnTo>
                  <a:pt x="0" y="170"/>
                </a:lnTo>
                <a:lnTo>
                  <a:pt x="0" y="165"/>
                </a:lnTo>
                <a:lnTo>
                  <a:pt x="0" y="163"/>
                </a:lnTo>
                <a:lnTo>
                  <a:pt x="0" y="161"/>
                </a:lnTo>
                <a:lnTo>
                  <a:pt x="0" y="158"/>
                </a:lnTo>
                <a:lnTo>
                  <a:pt x="0" y="156"/>
                </a:lnTo>
                <a:lnTo>
                  <a:pt x="2" y="153"/>
                </a:lnTo>
                <a:lnTo>
                  <a:pt x="2" y="151"/>
                </a:lnTo>
                <a:lnTo>
                  <a:pt x="5" y="149"/>
                </a:lnTo>
                <a:lnTo>
                  <a:pt x="5" y="146"/>
                </a:lnTo>
                <a:lnTo>
                  <a:pt x="7" y="144"/>
                </a:lnTo>
                <a:lnTo>
                  <a:pt x="7" y="139"/>
                </a:lnTo>
                <a:lnTo>
                  <a:pt x="9" y="137"/>
                </a:lnTo>
                <a:lnTo>
                  <a:pt x="12" y="135"/>
                </a:lnTo>
                <a:lnTo>
                  <a:pt x="12" y="132"/>
                </a:lnTo>
                <a:lnTo>
                  <a:pt x="14" y="130"/>
                </a:lnTo>
                <a:lnTo>
                  <a:pt x="16" y="127"/>
                </a:lnTo>
                <a:lnTo>
                  <a:pt x="19" y="125"/>
                </a:lnTo>
                <a:lnTo>
                  <a:pt x="21" y="123"/>
                </a:lnTo>
                <a:lnTo>
                  <a:pt x="21" y="120"/>
                </a:lnTo>
                <a:lnTo>
                  <a:pt x="23" y="120"/>
                </a:lnTo>
                <a:lnTo>
                  <a:pt x="26" y="118"/>
                </a:lnTo>
                <a:lnTo>
                  <a:pt x="28" y="116"/>
                </a:lnTo>
                <a:lnTo>
                  <a:pt x="31" y="113"/>
                </a:lnTo>
                <a:lnTo>
                  <a:pt x="33" y="111"/>
                </a:lnTo>
                <a:lnTo>
                  <a:pt x="33" y="111"/>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20" name="组合 79"/>
          <p:cNvGrpSpPr/>
          <p:nvPr/>
        </p:nvGrpSpPr>
        <p:grpSpPr bwMode="auto">
          <a:xfrm>
            <a:off x="4012628" y="2235228"/>
            <a:ext cx="1198786" cy="1201210"/>
            <a:chOff x="6379729" y="2488774"/>
            <a:chExt cx="2513016" cy="2513016"/>
          </a:xfrm>
        </p:grpSpPr>
        <p:sp>
          <p:nvSpPr>
            <p:cNvPr id="2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2"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3" name="椭圆 80"/>
          <p:cNvSpPr/>
          <p:nvPr/>
        </p:nvSpPr>
        <p:spPr bwMode="auto">
          <a:xfrm>
            <a:off x="4184441" y="2401803"/>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26" name="组合 25"/>
          <p:cNvGrpSpPr/>
          <p:nvPr/>
        </p:nvGrpSpPr>
        <p:grpSpPr>
          <a:xfrm>
            <a:off x="4416249" y="2685494"/>
            <a:ext cx="393602" cy="322754"/>
            <a:chOff x="4486182" y="2280961"/>
            <a:chExt cx="428257" cy="351171"/>
          </a:xfrm>
          <a:solidFill>
            <a:schemeClr val="bg1"/>
          </a:solidFill>
        </p:grpSpPr>
        <p:sp>
          <p:nvSpPr>
            <p:cNvPr id="27" name="Freeform 121"/>
            <p:cNvSpPr>
              <a:spLocks noEditPoints="1"/>
            </p:cNvSpPr>
            <p:nvPr/>
          </p:nvSpPr>
          <p:spPr bwMode="auto">
            <a:xfrm>
              <a:off x="4486182" y="2280961"/>
              <a:ext cx="304063" cy="279794"/>
            </a:xfrm>
            <a:custGeom>
              <a:avLst/>
              <a:gdLst>
                <a:gd name="T0" fmla="*/ 86 w 90"/>
                <a:gd name="T1" fmla="*/ 32 h 83"/>
                <a:gd name="T2" fmla="*/ 90 w 90"/>
                <a:gd name="T3" fmla="*/ 32 h 83"/>
                <a:gd name="T4" fmla="*/ 45 w 90"/>
                <a:gd name="T5" fmla="*/ 0 h 83"/>
                <a:gd name="T6" fmla="*/ 0 w 90"/>
                <a:gd name="T7" fmla="*/ 39 h 83"/>
                <a:gd name="T8" fmla="*/ 18 w 90"/>
                <a:gd name="T9" fmla="*/ 69 h 83"/>
                <a:gd name="T10" fmla="*/ 13 w 90"/>
                <a:gd name="T11" fmla="*/ 83 h 83"/>
                <a:gd name="T12" fmla="*/ 29 w 90"/>
                <a:gd name="T13" fmla="*/ 75 h 83"/>
                <a:gd name="T14" fmla="*/ 45 w 90"/>
                <a:gd name="T15" fmla="*/ 77 h 83"/>
                <a:gd name="T16" fmla="*/ 49 w 90"/>
                <a:gd name="T17" fmla="*/ 77 h 83"/>
                <a:gd name="T18" fmla="*/ 48 w 90"/>
                <a:gd name="T19" fmla="*/ 67 h 83"/>
                <a:gd name="T20" fmla="*/ 86 w 90"/>
                <a:gd name="T21" fmla="*/ 32 h 83"/>
                <a:gd name="T22" fmla="*/ 62 w 90"/>
                <a:gd name="T23" fmla="*/ 19 h 83"/>
                <a:gd name="T24" fmla="*/ 67 w 90"/>
                <a:gd name="T25" fmla="*/ 25 h 83"/>
                <a:gd name="T26" fmla="*/ 62 w 90"/>
                <a:gd name="T27" fmla="*/ 31 h 83"/>
                <a:gd name="T28" fmla="*/ 55 w 90"/>
                <a:gd name="T29" fmla="*/ 25 h 83"/>
                <a:gd name="T30" fmla="*/ 62 w 90"/>
                <a:gd name="T31" fmla="*/ 19 h 83"/>
                <a:gd name="T32" fmla="*/ 30 w 90"/>
                <a:gd name="T33" fmla="*/ 31 h 83"/>
                <a:gd name="T34" fmla="*/ 23 w 90"/>
                <a:gd name="T35" fmla="*/ 25 h 83"/>
                <a:gd name="T36" fmla="*/ 30 w 90"/>
                <a:gd name="T37" fmla="*/ 19 h 83"/>
                <a:gd name="T38" fmla="*/ 36 w 90"/>
                <a:gd name="T39" fmla="*/ 25 h 83"/>
                <a:gd name="T40" fmla="*/ 30 w 90"/>
                <a:gd name="T41"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83">
                  <a:moveTo>
                    <a:pt x="86" y="32"/>
                  </a:moveTo>
                  <a:cubicBezTo>
                    <a:pt x="87" y="32"/>
                    <a:pt x="89" y="32"/>
                    <a:pt x="90" y="32"/>
                  </a:cubicBezTo>
                  <a:cubicBezTo>
                    <a:pt x="86" y="14"/>
                    <a:pt x="67" y="0"/>
                    <a:pt x="45" y="0"/>
                  </a:cubicBezTo>
                  <a:cubicBezTo>
                    <a:pt x="20" y="0"/>
                    <a:pt x="0" y="17"/>
                    <a:pt x="0" y="39"/>
                  </a:cubicBezTo>
                  <a:cubicBezTo>
                    <a:pt x="0" y="51"/>
                    <a:pt x="6" y="61"/>
                    <a:pt x="18" y="69"/>
                  </a:cubicBezTo>
                  <a:cubicBezTo>
                    <a:pt x="13" y="83"/>
                    <a:pt x="13" y="83"/>
                    <a:pt x="13" y="83"/>
                  </a:cubicBezTo>
                  <a:cubicBezTo>
                    <a:pt x="29" y="75"/>
                    <a:pt x="29" y="75"/>
                    <a:pt x="29" y="75"/>
                  </a:cubicBezTo>
                  <a:cubicBezTo>
                    <a:pt x="35" y="76"/>
                    <a:pt x="39" y="77"/>
                    <a:pt x="45" y="77"/>
                  </a:cubicBezTo>
                  <a:cubicBezTo>
                    <a:pt x="46" y="77"/>
                    <a:pt x="48" y="77"/>
                    <a:pt x="49" y="77"/>
                  </a:cubicBezTo>
                  <a:cubicBezTo>
                    <a:pt x="48" y="74"/>
                    <a:pt x="48" y="71"/>
                    <a:pt x="48" y="67"/>
                  </a:cubicBezTo>
                  <a:cubicBezTo>
                    <a:pt x="48" y="48"/>
                    <a:pt x="65" y="32"/>
                    <a:pt x="86" y="32"/>
                  </a:cubicBezTo>
                  <a:close/>
                  <a:moveTo>
                    <a:pt x="62" y="19"/>
                  </a:moveTo>
                  <a:cubicBezTo>
                    <a:pt x="65" y="19"/>
                    <a:pt x="67" y="22"/>
                    <a:pt x="67" y="25"/>
                  </a:cubicBezTo>
                  <a:cubicBezTo>
                    <a:pt x="67" y="29"/>
                    <a:pt x="65" y="31"/>
                    <a:pt x="62" y="31"/>
                  </a:cubicBezTo>
                  <a:cubicBezTo>
                    <a:pt x="58" y="31"/>
                    <a:pt x="55" y="29"/>
                    <a:pt x="55" y="25"/>
                  </a:cubicBezTo>
                  <a:cubicBezTo>
                    <a:pt x="55" y="22"/>
                    <a:pt x="58" y="19"/>
                    <a:pt x="62" y="19"/>
                  </a:cubicBezTo>
                  <a:close/>
                  <a:moveTo>
                    <a:pt x="30" y="31"/>
                  </a:moveTo>
                  <a:cubicBezTo>
                    <a:pt x="27" y="31"/>
                    <a:pt x="23" y="29"/>
                    <a:pt x="23" y="25"/>
                  </a:cubicBezTo>
                  <a:cubicBezTo>
                    <a:pt x="23" y="22"/>
                    <a:pt x="27" y="19"/>
                    <a:pt x="30" y="19"/>
                  </a:cubicBezTo>
                  <a:cubicBezTo>
                    <a:pt x="33" y="19"/>
                    <a:pt x="36" y="22"/>
                    <a:pt x="36" y="25"/>
                  </a:cubicBezTo>
                  <a:cubicBezTo>
                    <a:pt x="36" y="29"/>
                    <a:pt x="33" y="31"/>
                    <a:pt x="30" y="31"/>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28" name="Freeform 122"/>
            <p:cNvSpPr>
              <a:spLocks noEditPoints="1"/>
            </p:cNvSpPr>
            <p:nvPr/>
          </p:nvSpPr>
          <p:spPr bwMode="auto">
            <a:xfrm>
              <a:off x="4654630" y="2395163"/>
              <a:ext cx="259809" cy="236969"/>
            </a:xfrm>
            <a:custGeom>
              <a:avLst/>
              <a:gdLst>
                <a:gd name="T0" fmla="*/ 77 w 77"/>
                <a:gd name="T1" fmla="*/ 33 h 70"/>
                <a:gd name="T2" fmla="*/ 39 w 77"/>
                <a:gd name="T3" fmla="*/ 0 h 70"/>
                <a:gd name="T4" fmla="*/ 0 w 77"/>
                <a:gd name="T5" fmla="*/ 33 h 70"/>
                <a:gd name="T6" fmla="*/ 39 w 77"/>
                <a:gd name="T7" fmla="*/ 66 h 70"/>
                <a:gd name="T8" fmla="*/ 52 w 77"/>
                <a:gd name="T9" fmla="*/ 63 h 70"/>
                <a:gd name="T10" fmla="*/ 65 w 77"/>
                <a:gd name="T11" fmla="*/ 70 h 70"/>
                <a:gd name="T12" fmla="*/ 61 w 77"/>
                <a:gd name="T13" fmla="*/ 59 h 70"/>
                <a:gd name="T14" fmla="*/ 77 w 77"/>
                <a:gd name="T15" fmla="*/ 33 h 70"/>
                <a:gd name="T16" fmla="*/ 26 w 77"/>
                <a:gd name="T17" fmla="*/ 27 h 70"/>
                <a:gd name="T18" fmla="*/ 22 w 77"/>
                <a:gd name="T19" fmla="*/ 23 h 70"/>
                <a:gd name="T20" fmla="*/ 26 w 77"/>
                <a:gd name="T21" fmla="*/ 18 h 70"/>
                <a:gd name="T22" fmla="*/ 32 w 77"/>
                <a:gd name="T23" fmla="*/ 23 h 70"/>
                <a:gd name="T24" fmla="*/ 26 w 77"/>
                <a:gd name="T25" fmla="*/ 27 h 70"/>
                <a:gd name="T26" fmla="*/ 51 w 77"/>
                <a:gd name="T27" fmla="*/ 27 h 70"/>
                <a:gd name="T28" fmla="*/ 47 w 77"/>
                <a:gd name="T29" fmla="*/ 23 h 70"/>
                <a:gd name="T30" fmla="*/ 51 w 77"/>
                <a:gd name="T31" fmla="*/ 18 h 70"/>
                <a:gd name="T32" fmla="*/ 57 w 77"/>
                <a:gd name="T33" fmla="*/ 23 h 70"/>
                <a:gd name="T34" fmla="*/ 51 w 77"/>
                <a:gd name="T3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70">
                  <a:moveTo>
                    <a:pt x="77" y="33"/>
                  </a:moveTo>
                  <a:cubicBezTo>
                    <a:pt x="77" y="15"/>
                    <a:pt x="59" y="0"/>
                    <a:pt x="39" y="0"/>
                  </a:cubicBezTo>
                  <a:cubicBezTo>
                    <a:pt x="17" y="0"/>
                    <a:pt x="0" y="15"/>
                    <a:pt x="0" y="33"/>
                  </a:cubicBezTo>
                  <a:cubicBezTo>
                    <a:pt x="0" y="51"/>
                    <a:pt x="17" y="66"/>
                    <a:pt x="39" y="66"/>
                  </a:cubicBezTo>
                  <a:cubicBezTo>
                    <a:pt x="43" y="66"/>
                    <a:pt x="48" y="65"/>
                    <a:pt x="52" y="63"/>
                  </a:cubicBezTo>
                  <a:cubicBezTo>
                    <a:pt x="65" y="70"/>
                    <a:pt x="65" y="70"/>
                    <a:pt x="65" y="70"/>
                  </a:cubicBezTo>
                  <a:cubicBezTo>
                    <a:pt x="61" y="59"/>
                    <a:pt x="61" y="59"/>
                    <a:pt x="61" y="59"/>
                  </a:cubicBezTo>
                  <a:cubicBezTo>
                    <a:pt x="70" y="52"/>
                    <a:pt x="77" y="43"/>
                    <a:pt x="77" y="33"/>
                  </a:cubicBezTo>
                  <a:close/>
                  <a:moveTo>
                    <a:pt x="26" y="27"/>
                  </a:moveTo>
                  <a:cubicBezTo>
                    <a:pt x="24" y="27"/>
                    <a:pt x="22" y="25"/>
                    <a:pt x="22" y="23"/>
                  </a:cubicBezTo>
                  <a:cubicBezTo>
                    <a:pt x="22" y="21"/>
                    <a:pt x="24" y="18"/>
                    <a:pt x="26" y="18"/>
                  </a:cubicBezTo>
                  <a:cubicBezTo>
                    <a:pt x="30" y="18"/>
                    <a:pt x="32" y="21"/>
                    <a:pt x="32" y="23"/>
                  </a:cubicBezTo>
                  <a:cubicBezTo>
                    <a:pt x="32" y="25"/>
                    <a:pt x="30" y="27"/>
                    <a:pt x="26" y="27"/>
                  </a:cubicBezTo>
                  <a:close/>
                  <a:moveTo>
                    <a:pt x="51" y="27"/>
                  </a:moveTo>
                  <a:cubicBezTo>
                    <a:pt x="49" y="27"/>
                    <a:pt x="47" y="25"/>
                    <a:pt x="47" y="23"/>
                  </a:cubicBezTo>
                  <a:cubicBezTo>
                    <a:pt x="47" y="21"/>
                    <a:pt x="49" y="18"/>
                    <a:pt x="51" y="18"/>
                  </a:cubicBezTo>
                  <a:cubicBezTo>
                    <a:pt x="55" y="18"/>
                    <a:pt x="57" y="21"/>
                    <a:pt x="57" y="23"/>
                  </a:cubicBezTo>
                  <a:cubicBezTo>
                    <a:pt x="57" y="25"/>
                    <a:pt x="55" y="27"/>
                    <a:pt x="51" y="27"/>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grpSp>
      <p:grpSp>
        <p:nvGrpSpPr>
          <p:cNvPr id="6" name="组合 79"/>
          <p:cNvGrpSpPr/>
          <p:nvPr/>
        </p:nvGrpSpPr>
        <p:grpSpPr bwMode="auto">
          <a:xfrm>
            <a:off x="6888798" y="2256806"/>
            <a:ext cx="1198786" cy="1201210"/>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8"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9" name="椭圆 80"/>
          <p:cNvSpPr/>
          <p:nvPr/>
        </p:nvSpPr>
        <p:spPr bwMode="auto">
          <a:xfrm>
            <a:off x="7055039" y="2423380"/>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29" name="组合 28"/>
          <p:cNvGrpSpPr/>
          <p:nvPr/>
        </p:nvGrpSpPr>
        <p:grpSpPr>
          <a:xfrm>
            <a:off x="7296563" y="2685494"/>
            <a:ext cx="350307" cy="331938"/>
            <a:chOff x="6502049" y="2295237"/>
            <a:chExt cx="381149" cy="361163"/>
          </a:xfrm>
          <a:solidFill>
            <a:schemeClr val="bg1"/>
          </a:solidFill>
        </p:grpSpPr>
        <p:sp>
          <p:nvSpPr>
            <p:cNvPr id="30" name="Freeform 150"/>
            <p:cNvSpPr/>
            <p:nvPr/>
          </p:nvSpPr>
          <p:spPr bwMode="auto">
            <a:xfrm>
              <a:off x="6502049" y="2308085"/>
              <a:ext cx="202708" cy="162738"/>
            </a:xfrm>
            <a:custGeom>
              <a:avLst/>
              <a:gdLst>
                <a:gd name="T0" fmla="*/ 28 w 60"/>
                <a:gd name="T1" fmla="*/ 47 h 48"/>
                <a:gd name="T2" fmla="*/ 33 w 60"/>
                <a:gd name="T3" fmla="*/ 46 h 48"/>
                <a:gd name="T4" fmla="*/ 56 w 60"/>
                <a:gd name="T5" fmla="*/ 44 h 48"/>
                <a:gd name="T6" fmla="*/ 60 w 60"/>
                <a:gd name="T7" fmla="*/ 45 h 48"/>
                <a:gd name="T8" fmla="*/ 60 w 60"/>
                <a:gd name="T9" fmla="*/ 44 h 48"/>
                <a:gd name="T10" fmla="*/ 56 w 60"/>
                <a:gd name="T11" fmla="*/ 20 h 48"/>
                <a:gd name="T12" fmla="*/ 51 w 60"/>
                <a:gd name="T13" fmla="*/ 7 h 48"/>
                <a:gd name="T14" fmla="*/ 42 w 60"/>
                <a:gd name="T15" fmla="*/ 2 h 48"/>
                <a:gd name="T16" fmla="*/ 26 w 60"/>
                <a:gd name="T17" fmla="*/ 6 h 48"/>
                <a:gd name="T18" fmla="*/ 19 w 60"/>
                <a:gd name="T19" fmla="*/ 23 h 48"/>
                <a:gd name="T20" fmla="*/ 18 w 60"/>
                <a:gd name="T21" fmla="*/ 23 h 48"/>
                <a:gd name="T22" fmla="*/ 5 w 60"/>
                <a:gd name="T23" fmla="*/ 39 h 48"/>
                <a:gd name="T24" fmla="*/ 14 w 60"/>
                <a:gd name="T25" fmla="*/ 47 h 48"/>
                <a:gd name="T26" fmla="*/ 28 w 60"/>
                <a:gd name="T2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48">
                  <a:moveTo>
                    <a:pt x="28" y="47"/>
                  </a:moveTo>
                  <a:cubicBezTo>
                    <a:pt x="30" y="46"/>
                    <a:pt x="33" y="46"/>
                    <a:pt x="33" y="46"/>
                  </a:cubicBezTo>
                  <a:cubicBezTo>
                    <a:pt x="43" y="44"/>
                    <a:pt x="52" y="44"/>
                    <a:pt x="56" y="44"/>
                  </a:cubicBezTo>
                  <a:cubicBezTo>
                    <a:pt x="57" y="44"/>
                    <a:pt x="60" y="44"/>
                    <a:pt x="60" y="45"/>
                  </a:cubicBezTo>
                  <a:cubicBezTo>
                    <a:pt x="60" y="44"/>
                    <a:pt x="60" y="44"/>
                    <a:pt x="60" y="44"/>
                  </a:cubicBezTo>
                  <a:cubicBezTo>
                    <a:pt x="60" y="38"/>
                    <a:pt x="58" y="28"/>
                    <a:pt x="56" y="20"/>
                  </a:cubicBezTo>
                  <a:cubicBezTo>
                    <a:pt x="54" y="13"/>
                    <a:pt x="51" y="8"/>
                    <a:pt x="51" y="7"/>
                  </a:cubicBezTo>
                  <a:cubicBezTo>
                    <a:pt x="48" y="3"/>
                    <a:pt x="42" y="2"/>
                    <a:pt x="42" y="2"/>
                  </a:cubicBezTo>
                  <a:cubicBezTo>
                    <a:pt x="33" y="0"/>
                    <a:pt x="26" y="6"/>
                    <a:pt x="26" y="6"/>
                  </a:cubicBezTo>
                  <a:cubicBezTo>
                    <a:pt x="16" y="12"/>
                    <a:pt x="19" y="23"/>
                    <a:pt x="19" y="23"/>
                  </a:cubicBezTo>
                  <a:cubicBezTo>
                    <a:pt x="19" y="23"/>
                    <a:pt x="19" y="23"/>
                    <a:pt x="18" y="23"/>
                  </a:cubicBezTo>
                  <a:cubicBezTo>
                    <a:pt x="0" y="23"/>
                    <a:pt x="5" y="39"/>
                    <a:pt x="5" y="39"/>
                  </a:cubicBezTo>
                  <a:cubicBezTo>
                    <a:pt x="7" y="44"/>
                    <a:pt x="12" y="47"/>
                    <a:pt x="14" y="47"/>
                  </a:cubicBezTo>
                  <a:cubicBezTo>
                    <a:pt x="19" y="48"/>
                    <a:pt x="24" y="47"/>
                    <a:pt x="28" y="47"/>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31" name="Freeform 151"/>
            <p:cNvSpPr/>
            <p:nvPr/>
          </p:nvSpPr>
          <p:spPr bwMode="auto">
            <a:xfrm>
              <a:off x="6700475" y="2295237"/>
              <a:ext cx="159883" cy="165593"/>
            </a:xfrm>
            <a:custGeom>
              <a:avLst/>
              <a:gdLst>
                <a:gd name="T0" fmla="*/ 1 w 47"/>
                <a:gd name="T1" fmla="*/ 48 h 49"/>
                <a:gd name="T2" fmla="*/ 1 w 47"/>
                <a:gd name="T3" fmla="*/ 49 h 49"/>
                <a:gd name="T4" fmla="*/ 25 w 47"/>
                <a:gd name="T5" fmla="*/ 44 h 49"/>
                <a:gd name="T6" fmla="*/ 38 w 47"/>
                <a:gd name="T7" fmla="*/ 40 h 49"/>
                <a:gd name="T8" fmla="*/ 44 w 47"/>
                <a:gd name="T9" fmla="*/ 34 h 49"/>
                <a:gd name="T10" fmla="*/ 43 w 47"/>
                <a:gd name="T11" fmla="*/ 17 h 49"/>
                <a:gd name="T12" fmla="*/ 28 w 47"/>
                <a:gd name="T13" fmla="*/ 12 h 49"/>
                <a:gd name="T14" fmla="*/ 26 w 47"/>
                <a:gd name="T15" fmla="*/ 14 h 49"/>
                <a:gd name="T16" fmla="*/ 25 w 47"/>
                <a:gd name="T17" fmla="*/ 9 h 49"/>
                <a:gd name="T18" fmla="*/ 11 w 47"/>
                <a:gd name="T19" fmla="*/ 2 h 49"/>
                <a:gd name="T20" fmla="*/ 2 w 47"/>
                <a:gd name="T21" fmla="*/ 8 h 49"/>
                <a:gd name="T22" fmla="*/ 0 w 47"/>
                <a:gd name="T23" fmla="*/ 18 h 49"/>
                <a:gd name="T24" fmla="*/ 1 w 47"/>
                <a:gd name="T25" fmla="*/ 46 h 49"/>
                <a:gd name="T26" fmla="*/ 1 w 47"/>
                <a:gd name="T27" fmla="*/ 4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49">
                  <a:moveTo>
                    <a:pt x="1" y="48"/>
                  </a:moveTo>
                  <a:cubicBezTo>
                    <a:pt x="1" y="49"/>
                    <a:pt x="1" y="49"/>
                    <a:pt x="1" y="49"/>
                  </a:cubicBezTo>
                  <a:cubicBezTo>
                    <a:pt x="9" y="46"/>
                    <a:pt x="13" y="45"/>
                    <a:pt x="25" y="44"/>
                  </a:cubicBezTo>
                  <a:cubicBezTo>
                    <a:pt x="33" y="43"/>
                    <a:pt x="37" y="41"/>
                    <a:pt x="38" y="40"/>
                  </a:cubicBezTo>
                  <a:cubicBezTo>
                    <a:pt x="42" y="37"/>
                    <a:pt x="44" y="34"/>
                    <a:pt x="44" y="34"/>
                  </a:cubicBezTo>
                  <a:cubicBezTo>
                    <a:pt x="47" y="25"/>
                    <a:pt x="43" y="18"/>
                    <a:pt x="43" y="17"/>
                  </a:cubicBezTo>
                  <a:cubicBezTo>
                    <a:pt x="36" y="8"/>
                    <a:pt x="29" y="12"/>
                    <a:pt x="28" y="12"/>
                  </a:cubicBezTo>
                  <a:cubicBezTo>
                    <a:pt x="28" y="13"/>
                    <a:pt x="26" y="13"/>
                    <a:pt x="26" y="14"/>
                  </a:cubicBezTo>
                  <a:cubicBezTo>
                    <a:pt x="26" y="13"/>
                    <a:pt x="26" y="10"/>
                    <a:pt x="25" y="9"/>
                  </a:cubicBezTo>
                  <a:cubicBezTo>
                    <a:pt x="23" y="0"/>
                    <a:pt x="13" y="1"/>
                    <a:pt x="11" y="2"/>
                  </a:cubicBezTo>
                  <a:cubicBezTo>
                    <a:pt x="6" y="3"/>
                    <a:pt x="3" y="6"/>
                    <a:pt x="2" y="8"/>
                  </a:cubicBezTo>
                  <a:cubicBezTo>
                    <a:pt x="1" y="12"/>
                    <a:pt x="1" y="14"/>
                    <a:pt x="0" y="18"/>
                  </a:cubicBezTo>
                  <a:cubicBezTo>
                    <a:pt x="0" y="27"/>
                    <a:pt x="0" y="36"/>
                    <a:pt x="1" y="46"/>
                  </a:cubicBezTo>
                  <a:cubicBezTo>
                    <a:pt x="1" y="47"/>
                    <a:pt x="1" y="48"/>
                    <a:pt x="1" y="48"/>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32" name="Freeform 152"/>
            <p:cNvSpPr/>
            <p:nvPr/>
          </p:nvSpPr>
          <p:spPr bwMode="auto">
            <a:xfrm>
              <a:off x="6544874" y="2463684"/>
              <a:ext cx="175586" cy="192716"/>
            </a:xfrm>
            <a:custGeom>
              <a:avLst/>
              <a:gdLst>
                <a:gd name="T0" fmla="*/ 46 w 52"/>
                <a:gd name="T1" fmla="*/ 0 h 57"/>
                <a:gd name="T2" fmla="*/ 41 w 52"/>
                <a:gd name="T3" fmla="*/ 0 h 57"/>
                <a:gd name="T4" fmla="*/ 14 w 52"/>
                <a:gd name="T5" fmla="*/ 7 h 57"/>
                <a:gd name="T6" fmla="*/ 6 w 52"/>
                <a:gd name="T7" fmla="*/ 14 h 57"/>
                <a:gd name="T8" fmla="*/ 2 w 52"/>
                <a:gd name="T9" fmla="*/ 25 h 57"/>
                <a:gd name="T10" fmla="*/ 15 w 52"/>
                <a:gd name="T11" fmla="*/ 41 h 57"/>
                <a:gd name="T12" fmla="*/ 19 w 52"/>
                <a:gd name="T13" fmla="*/ 41 h 57"/>
                <a:gd name="T14" fmla="*/ 19 w 52"/>
                <a:gd name="T15" fmla="*/ 43 h 57"/>
                <a:gd name="T16" fmla="*/ 28 w 52"/>
                <a:gd name="T17" fmla="*/ 54 h 57"/>
                <a:gd name="T18" fmla="*/ 48 w 52"/>
                <a:gd name="T19" fmla="*/ 48 h 57"/>
                <a:gd name="T20" fmla="*/ 52 w 52"/>
                <a:gd name="T21" fmla="*/ 39 h 57"/>
                <a:gd name="T22" fmla="*/ 50 w 52"/>
                <a:gd name="T23" fmla="*/ 24 h 57"/>
                <a:gd name="T24" fmla="*/ 46 w 52"/>
                <a:gd name="T2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7">
                  <a:moveTo>
                    <a:pt x="46" y="0"/>
                  </a:moveTo>
                  <a:cubicBezTo>
                    <a:pt x="45" y="0"/>
                    <a:pt x="42" y="0"/>
                    <a:pt x="41" y="0"/>
                  </a:cubicBezTo>
                  <a:cubicBezTo>
                    <a:pt x="30" y="1"/>
                    <a:pt x="21" y="4"/>
                    <a:pt x="14" y="7"/>
                  </a:cubicBezTo>
                  <a:cubicBezTo>
                    <a:pt x="11" y="9"/>
                    <a:pt x="8" y="11"/>
                    <a:pt x="6" y="14"/>
                  </a:cubicBezTo>
                  <a:cubicBezTo>
                    <a:pt x="4" y="16"/>
                    <a:pt x="1" y="19"/>
                    <a:pt x="2" y="25"/>
                  </a:cubicBezTo>
                  <a:cubicBezTo>
                    <a:pt x="1" y="27"/>
                    <a:pt x="0" y="40"/>
                    <a:pt x="15" y="41"/>
                  </a:cubicBezTo>
                  <a:cubicBezTo>
                    <a:pt x="16" y="41"/>
                    <a:pt x="19" y="41"/>
                    <a:pt x="19" y="41"/>
                  </a:cubicBezTo>
                  <a:cubicBezTo>
                    <a:pt x="19" y="41"/>
                    <a:pt x="19" y="42"/>
                    <a:pt x="19" y="43"/>
                  </a:cubicBezTo>
                  <a:cubicBezTo>
                    <a:pt x="19" y="43"/>
                    <a:pt x="21" y="51"/>
                    <a:pt x="28" y="54"/>
                  </a:cubicBezTo>
                  <a:cubicBezTo>
                    <a:pt x="31" y="56"/>
                    <a:pt x="43" y="57"/>
                    <a:pt x="48" y="48"/>
                  </a:cubicBezTo>
                  <a:cubicBezTo>
                    <a:pt x="49" y="48"/>
                    <a:pt x="51" y="43"/>
                    <a:pt x="52" y="39"/>
                  </a:cubicBezTo>
                  <a:cubicBezTo>
                    <a:pt x="52" y="38"/>
                    <a:pt x="52" y="32"/>
                    <a:pt x="50" y="24"/>
                  </a:cubicBezTo>
                  <a:cubicBezTo>
                    <a:pt x="48" y="14"/>
                    <a:pt x="46" y="8"/>
                    <a:pt x="46" y="0"/>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33" name="Freeform 153"/>
            <p:cNvSpPr/>
            <p:nvPr/>
          </p:nvSpPr>
          <p:spPr bwMode="auto">
            <a:xfrm>
              <a:off x="6707612" y="2453692"/>
              <a:ext cx="175586" cy="152745"/>
            </a:xfrm>
            <a:custGeom>
              <a:avLst/>
              <a:gdLst>
                <a:gd name="T0" fmla="*/ 44 w 52"/>
                <a:gd name="T1" fmla="*/ 4 h 45"/>
                <a:gd name="T2" fmla="*/ 38 w 52"/>
                <a:gd name="T3" fmla="*/ 1 h 45"/>
                <a:gd name="T4" fmla="*/ 24 w 52"/>
                <a:gd name="T5" fmla="*/ 0 h 45"/>
                <a:gd name="T6" fmla="*/ 0 w 52"/>
                <a:gd name="T7" fmla="*/ 3 h 45"/>
                <a:gd name="T8" fmla="*/ 1 w 52"/>
                <a:gd name="T9" fmla="*/ 6 h 45"/>
                <a:gd name="T10" fmla="*/ 9 w 52"/>
                <a:gd name="T11" fmla="*/ 33 h 45"/>
                <a:gd name="T12" fmla="*/ 13 w 52"/>
                <a:gd name="T13" fmla="*/ 41 h 45"/>
                <a:gd name="T14" fmla="*/ 24 w 52"/>
                <a:gd name="T15" fmla="*/ 45 h 45"/>
                <a:gd name="T16" fmla="*/ 37 w 52"/>
                <a:gd name="T17" fmla="*/ 34 h 45"/>
                <a:gd name="T18" fmla="*/ 35 w 52"/>
                <a:gd name="T19" fmla="*/ 28 h 45"/>
                <a:gd name="T20" fmla="*/ 35 w 52"/>
                <a:gd name="T21" fmla="*/ 28 h 45"/>
                <a:gd name="T22" fmla="*/ 38 w 52"/>
                <a:gd name="T23" fmla="*/ 28 h 45"/>
                <a:gd name="T24" fmla="*/ 51 w 52"/>
                <a:gd name="T25" fmla="*/ 20 h 45"/>
                <a:gd name="T26" fmla="*/ 44 w 52"/>
                <a:gd name="T27" fmla="*/ 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45">
                  <a:moveTo>
                    <a:pt x="44" y="4"/>
                  </a:moveTo>
                  <a:cubicBezTo>
                    <a:pt x="44" y="4"/>
                    <a:pt x="42" y="3"/>
                    <a:pt x="38" y="1"/>
                  </a:cubicBezTo>
                  <a:cubicBezTo>
                    <a:pt x="36" y="1"/>
                    <a:pt x="31" y="0"/>
                    <a:pt x="24" y="0"/>
                  </a:cubicBezTo>
                  <a:cubicBezTo>
                    <a:pt x="13" y="1"/>
                    <a:pt x="7" y="3"/>
                    <a:pt x="0" y="3"/>
                  </a:cubicBezTo>
                  <a:cubicBezTo>
                    <a:pt x="0" y="4"/>
                    <a:pt x="0" y="5"/>
                    <a:pt x="1" y="6"/>
                  </a:cubicBezTo>
                  <a:cubicBezTo>
                    <a:pt x="3" y="15"/>
                    <a:pt x="6" y="25"/>
                    <a:pt x="9" y="33"/>
                  </a:cubicBezTo>
                  <a:cubicBezTo>
                    <a:pt x="11" y="36"/>
                    <a:pt x="11" y="38"/>
                    <a:pt x="13" y="41"/>
                  </a:cubicBezTo>
                  <a:cubicBezTo>
                    <a:pt x="15" y="43"/>
                    <a:pt x="18" y="45"/>
                    <a:pt x="24" y="45"/>
                  </a:cubicBezTo>
                  <a:cubicBezTo>
                    <a:pt x="26" y="45"/>
                    <a:pt x="38" y="43"/>
                    <a:pt x="37" y="34"/>
                  </a:cubicBezTo>
                  <a:cubicBezTo>
                    <a:pt x="37" y="33"/>
                    <a:pt x="35" y="28"/>
                    <a:pt x="35" y="28"/>
                  </a:cubicBezTo>
                  <a:cubicBezTo>
                    <a:pt x="35" y="28"/>
                    <a:pt x="35" y="28"/>
                    <a:pt x="35" y="28"/>
                  </a:cubicBezTo>
                  <a:cubicBezTo>
                    <a:pt x="36" y="28"/>
                    <a:pt x="38" y="28"/>
                    <a:pt x="38" y="28"/>
                  </a:cubicBezTo>
                  <a:cubicBezTo>
                    <a:pt x="39" y="28"/>
                    <a:pt x="48" y="29"/>
                    <a:pt x="51" y="20"/>
                  </a:cubicBezTo>
                  <a:cubicBezTo>
                    <a:pt x="52" y="18"/>
                    <a:pt x="51" y="8"/>
                    <a:pt x="44" y="4"/>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grpSp>
      <p:grpSp>
        <p:nvGrpSpPr>
          <p:cNvPr id="43" name="Group 38"/>
          <p:cNvGrpSpPr/>
          <p:nvPr/>
        </p:nvGrpSpPr>
        <p:grpSpPr>
          <a:xfrm>
            <a:off x="9875968" y="2195505"/>
            <a:ext cx="1198800" cy="1202400"/>
            <a:chOff x="3692576" y="1742634"/>
            <a:chExt cx="2790379" cy="2796023"/>
          </a:xfrm>
        </p:grpSpPr>
        <p:grpSp>
          <p:nvGrpSpPr>
            <p:cNvPr id="45" name="组合 44"/>
            <p:cNvGrpSpPr/>
            <p:nvPr/>
          </p:nvGrpSpPr>
          <p:grpSpPr bwMode="auto">
            <a:xfrm>
              <a:off x="3692576" y="1742634"/>
              <a:ext cx="2790379" cy="2796023"/>
              <a:chOff x="6379729" y="2488774"/>
              <a:chExt cx="2513016" cy="2513016"/>
            </a:xfrm>
          </p:grpSpPr>
          <p:sp>
            <p:nvSpPr>
              <p:cNvPr id="47" name="任意多边形 46"/>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48" name="任意多边形 47"/>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46" name="椭圆 45"/>
            <p:cNvSpPr/>
            <p:nvPr/>
          </p:nvSpPr>
          <p:spPr bwMode="auto">
            <a:xfrm>
              <a:off x="4101618" y="2137562"/>
              <a:ext cx="2016471" cy="2020558"/>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pic>
        <p:nvPicPr>
          <p:cNvPr id="44"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2729" y="2559622"/>
            <a:ext cx="485280" cy="485755"/>
          </a:xfrm>
          <a:prstGeom prst="rect">
            <a:avLst/>
          </a:prstGeom>
        </p:spPr>
      </p:pic>
      <p:sp>
        <p:nvSpPr>
          <p:cNvPr id="2" name="矩形 1"/>
          <p:cNvSpPr/>
          <p:nvPr/>
        </p:nvSpPr>
        <p:spPr>
          <a:xfrm>
            <a:off x="0" y="-1"/>
            <a:ext cx="12192000" cy="416407"/>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梯形 2"/>
          <p:cNvSpPr/>
          <p:nvPr/>
        </p:nvSpPr>
        <p:spPr>
          <a:xfrm rot="10800000">
            <a:off x="4386884" y="172602"/>
            <a:ext cx="3432652" cy="661115"/>
          </a:xfrm>
          <a:prstGeom prst="trapezoid">
            <a:avLst>
              <a:gd name="adj" fmla="val 52992"/>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5486489" y="55103"/>
            <a:ext cx="1270178" cy="707886"/>
          </a:xfrm>
          <a:prstGeom prst="rect">
            <a:avLst/>
          </a:prstGeom>
          <a:noFill/>
        </p:spPr>
        <p:txBody>
          <a:bodyPr wrap="square" rtlCol="0">
            <a:spAutoFit/>
          </a:bodyPr>
          <a:lstStyle/>
          <a:p>
            <a:pPr algn="ctr"/>
            <a:r>
              <a:rPr lang="zh-CN" altLang="en-US" sz="4000" dirty="0">
                <a:solidFill>
                  <a:schemeClr val="bg1"/>
                </a:solidFill>
                <a:latin typeface="微软雅黑" panose="020B0503020204020204" pitchFamily="34" charset="-122"/>
                <a:ea typeface="微软雅黑" panose="020B0503020204020204" pitchFamily="34" charset="-122"/>
              </a:rPr>
              <a:t>目录</a:t>
            </a:r>
          </a:p>
        </p:txBody>
      </p:sp>
      <p:sp>
        <p:nvSpPr>
          <p:cNvPr id="49" name="文本框 48"/>
          <p:cNvSpPr txBox="1"/>
          <p:nvPr/>
        </p:nvSpPr>
        <p:spPr>
          <a:xfrm>
            <a:off x="-855790" y="3733705"/>
            <a:ext cx="4959929" cy="369332"/>
          </a:xfrm>
          <a:prstGeom prst="rect">
            <a:avLst/>
          </a:prstGeom>
          <a:noFill/>
        </p:spPr>
        <p:txBody>
          <a:bodyPr wrap="square" rtlCol="0">
            <a:spAutoFit/>
          </a:bodyPr>
          <a:lstStyle/>
          <a:p>
            <a:pPr algn="ctr"/>
            <a:r>
              <a:rPr lang="zh-CN" altLang="en-US" dirty="0">
                <a:solidFill>
                  <a:srgbClr val="304371"/>
                </a:solidFill>
                <a:latin typeface="微软雅黑" panose="020B0503020204020204" pitchFamily="34" charset="-122"/>
                <a:ea typeface="微软雅黑" panose="020B0503020204020204" pitchFamily="34" charset="-122"/>
              </a:rPr>
              <a:t>研究背景与意义</a:t>
            </a:r>
            <a:endParaRPr lang="en-US" altLang="zh-CN" dirty="0">
              <a:solidFill>
                <a:srgbClr val="304371"/>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886879" y="4263507"/>
            <a:ext cx="5022106" cy="276999"/>
          </a:xfrm>
          <a:prstGeom prst="snip1Rect">
            <a:avLst>
              <a:gd name="adj" fmla="val 0"/>
            </a:avLst>
          </a:prstGeom>
          <a:noFill/>
          <a:ln w="28575">
            <a:noFill/>
          </a:ln>
        </p:spPr>
        <p:txBody>
          <a:bodyPr wrap="square" rtlCol="0">
            <a:spAutoFit/>
          </a:bodyPr>
          <a:lstStyle/>
          <a:p>
            <a:pPr algn="ctr"/>
            <a:r>
              <a:rPr lang="en-US" altLang="zh-CN" sz="1200" dirty="0">
                <a:solidFill>
                  <a:srgbClr val="30437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rgbClr val="304371"/>
              </a:solidFill>
              <a:latin typeface="Arial" panose="020B0604020202020204" pitchFamily="34" charset="0"/>
              <a:ea typeface="华文仿宋" panose="02010600040101010101" pitchFamily="2" charset="-122"/>
              <a:cs typeface="Arial" panose="020B0604020202020204" pitchFamily="34" charset="0"/>
            </a:endParaRPr>
          </a:p>
        </p:txBody>
      </p:sp>
      <p:sp>
        <p:nvSpPr>
          <p:cNvPr id="51" name="文本框 50"/>
          <p:cNvSpPr txBox="1"/>
          <p:nvPr/>
        </p:nvSpPr>
        <p:spPr>
          <a:xfrm>
            <a:off x="2083937" y="3725189"/>
            <a:ext cx="4959929" cy="369332"/>
          </a:xfrm>
          <a:prstGeom prst="rect">
            <a:avLst/>
          </a:prstGeom>
          <a:noFill/>
        </p:spPr>
        <p:txBody>
          <a:bodyPr wrap="square" rtlCol="0">
            <a:spAutoFit/>
          </a:bodyPr>
          <a:lstStyle/>
          <a:p>
            <a:pPr algn="ctr"/>
            <a:r>
              <a:rPr lang="zh-CN" altLang="en-US" dirty="0">
                <a:solidFill>
                  <a:srgbClr val="304371"/>
                </a:solidFill>
                <a:latin typeface="微软雅黑" panose="020B0503020204020204" pitchFamily="34" charset="-122"/>
                <a:ea typeface="微软雅黑" panose="020B0503020204020204" pitchFamily="34" charset="-122"/>
              </a:rPr>
              <a:t>研究方法</a:t>
            </a:r>
            <a:endParaRPr lang="en-US" altLang="zh-CN" dirty="0">
              <a:solidFill>
                <a:srgbClr val="304371"/>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2060012" y="4254991"/>
            <a:ext cx="5022106" cy="276999"/>
          </a:xfrm>
          <a:prstGeom prst="snip1Rect">
            <a:avLst>
              <a:gd name="adj" fmla="val 0"/>
            </a:avLst>
          </a:prstGeom>
          <a:noFill/>
          <a:ln w="28575">
            <a:noFill/>
          </a:ln>
        </p:spPr>
        <p:txBody>
          <a:bodyPr wrap="square" rtlCol="0">
            <a:spAutoFit/>
          </a:bodyPr>
          <a:lstStyle/>
          <a:p>
            <a:pPr algn="ctr"/>
            <a:r>
              <a:rPr lang="en-US" altLang="zh-CN" sz="1200" dirty="0">
                <a:solidFill>
                  <a:srgbClr val="304371"/>
                </a:solidFill>
                <a:latin typeface="Arial" panose="020B0604020202020204" pitchFamily="34" charset="0"/>
                <a:ea typeface="华文仿宋" panose="02010600040101010101" pitchFamily="2" charset="-122"/>
                <a:cs typeface="Arial" panose="020B0604020202020204" pitchFamily="34" charset="0"/>
              </a:rPr>
              <a:t>Methods</a:t>
            </a:r>
            <a:endParaRPr lang="zh-CN" altLang="en-US" sz="1200" dirty="0">
              <a:solidFill>
                <a:srgbClr val="304371"/>
              </a:solidFill>
              <a:latin typeface="Arial" panose="020B0604020202020204" pitchFamily="34" charset="0"/>
              <a:ea typeface="华文仿宋" panose="02010600040101010101" pitchFamily="2" charset="-122"/>
              <a:cs typeface="Arial" panose="020B0604020202020204" pitchFamily="34" charset="0"/>
            </a:endParaRPr>
          </a:p>
        </p:txBody>
      </p:sp>
      <p:sp>
        <p:nvSpPr>
          <p:cNvPr id="53" name="文本框 52"/>
          <p:cNvSpPr txBox="1"/>
          <p:nvPr/>
        </p:nvSpPr>
        <p:spPr>
          <a:xfrm>
            <a:off x="5008233" y="3733705"/>
            <a:ext cx="4959929" cy="369332"/>
          </a:xfrm>
          <a:prstGeom prst="rect">
            <a:avLst/>
          </a:prstGeom>
          <a:noFill/>
        </p:spPr>
        <p:txBody>
          <a:bodyPr wrap="square" rtlCol="0">
            <a:spAutoFit/>
          </a:bodyPr>
          <a:lstStyle/>
          <a:p>
            <a:pPr algn="ctr"/>
            <a:r>
              <a:rPr lang="zh-CN" altLang="en-US" dirty="0">
                <a:solidFill>
                  <a:srgbClr val="304371"/>
                </a:solidFill>
                <a:latin typeface="微软雅黑" panose="020B0503020204020204" pitchFamily="34" charset="-122"/>
                <a:ea typeface="微软雅黑" panose="020B0503020204020204" pitchFamily="34" charset="-122"/>
              </a:rPr>
              <a:t>研究的技术思路</a:t>
            </a:r>
            <a:endParaRPr lang="en-US" altLang="zh-CN" dirty="0">
              <a:solidFill>
                <a:srgbClr val="304371"/>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977144" y="4263507"/>
            <a:ext cx="5022106" cy="276999"/>
          </a:xfrm>
          <a:prstGeom prst="snip1Rect">
            <a:avLst>
              <a:gd name="adj" fmla="val 0"/>
            </a:avLst>
          </a:prstGeom>
          <a:noFill/>
          <a:ln w="28575">
            <a:noFill/>
          </a:ln>
        </p:spPr>
        <p:txBody>
          <a:bodyPr wrap="square" rtlCol="0">
            <a:spAutoFit/>
          </a:bodyPr>
          <a:lstStyle/>
          <a:p>
            <a:pPr algn="ctr"/>
            <a:r>
              <a:rPr lang="en-US" altLang="zh-CN" sz="1200" dirty="0">
                <a:solidFill>
                  <a:srgbClr val="304371"/>
                </a:solidFill>
                <a:latin typeface="Arial" panose="020B0604020202020204" pitchFamily="34" charset="0"/>
                <a:ea typeface="华文仿宋" panose="02010600040101010101" pitchFamily="2" charset="-122"/>
                <a:cs typeface="Arial" panose="020B0604020202020204" pitchFamily="34" charset="0"/>
              </a:rPr>
              <a:t>Technical ideas </a:t>
            </a:r>
            <a:endParaRPr lang="zh-CN" altLang="en-US" sz="1200" dirty="0">
              <a:solidFill>
                <a:srgbClr val="304371"/>
              </a:solidFill>
              <a:latin typeface="Arial" panose="020B0604020202020204" pitchFamily="34" charset="0"/>
              <a:ea typeface="华文仿宋" panose="02010600040101010101" pitchFamily="2" charset="-122"/>
              <a:cs typeface="Arial" panose="020B0604020202020204" pitchFamily="34" charset="0"/>
            </a:endParaRPr>
          </a:p>
        </p:txBody>
      </p:sp>
      <p:sp>
        <p:nvSpPr>
          <p:cNvPr id="57" name="文本框 56"/>
          <p:cNvSpPr txBox="1"/>
          <p:nvPr/>
        </p:nvSpPr>
        <p:spPr>
          <a:xfrm>
            <a:off x="8052227" y="3733705"/>
            <a:ext cx="4959929" cy="369332"/>
          </a:xfrm>
          <a:prstGeom prst="rect">
            <a:avLst/>
          </a:prstGeom>
          <a:noFill/>
        </p:spPr>
        <p:txBody>
          <a:bodyPr wrap="square" rtlCol="0">
            <a:spAutoFit/>
          </a:bodyPr>
          <a:lstStyle/>
          <a:p>
            <a:pPr algn="ctr"/>
            <a:r>
              <a:rPr lang="zh-CN" altLang="en-US" dirty="0">
                <a:solidFill>
                  <a:srgbClr val="304371"/>
                </a:solidFill>
                <a:latin typeface="微软雅黑" panose="020B0503020204020204" pitchFamily="34" charset="-122"/>
                <a:ea typeface="微软雅黑" panose="020B0503020204020204" pitchFamily="34" charset="-122"/>
              </a:rPr>
              <a:t>研究的结果</a:t>
            </a:r>
            <a:endParaRPr lang="en-US" altLang="zh-CN" dirty="0">
              <a:solidFill>
                <a:srgbClr val="30437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8021138" y="4263507"/>
            <a:ext cx="5022106" cy="276999"/>
          </a:xfrm>
          <a:prstGeom prst="snip1Rect">
            <a:avLst>
              <a:gd name="adj" fmla="val 0"/>
            </a:avLst>
          </a:prstGeom>
          <a:noFill/>
          <a:ln w="28575">
            <a:noFill/>
          </a:ln>
        </p:spPr>
        <p:txBody>
          <a:bodyPr wrap="square" rtlCol="0">
            <a:spAutoFit/>
          </a:bodyPr>
          <a:lstStyle/>
          <a:p>
            <a:pPr algn="ctr"/>
            <a:r>
              <a:rPr lang="en-US" altLang="zh-CN" sz="1200" dirty="0">
                <a:solidFill>
                  <a:srgbClr val="304371"/>
                </a:solidFill>
                <a:latin typeface="Arial" panose="020B0604020202020204" pitchFamily="34" charset="0"/>
                <a:ea typeface="华文仿宋" panose="02010600040101010101" pitchFamily="2" charset="-122"/>
                <a:cs typeface="Arial" panose="020B0604020202020204" pitchFamily="34" charset="0"/>
              </a:rPr>
              <a:t>The Result Of Study</a:t>
            </a:r>
            <a:endParaRPr lang="zh-CN" altLang="en-US" sz="1200" dirty="0">
              <a:solidFill>
                <a:srgbClr val="30437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5418970" y="1106064"/>
            <a:ext cx="1354060" cy="1356796"/>
            <a:chOff x="10265088" y="255018"/>
            <a:chExt cx="1570606" cy="1573782"/>
          </a:xfrm>
        </p:grpSpPr>
        <p:grpSp>
          <p:nvGrpSpPr>
            <p:cNvPr id="19" name="Group 32"/>
            <p:cNvGrpSpPr/>
            <p:nvPr/>
          </p:nvGrpSpPr>
          <p:grpSpPr>
            <a:xfrm>
              <a:off x="10265088" y="255018"/>
              <a:ext cx="1570606" cy="1573782"/>
              <a:chOff x="3692576" y="1742634"/>
              <a:chExt cx="2790379" cy="2796023"/>
            </a:xfrm>
          </p:grpSpPr>
          <p:grpSp>
            <p:nvGrpSpPr>
              <p:cNvPr id="25" name="组合 79"/>
              <p:cNvGrpSpPr/>
              <p:nvPr/>
            </p:nvGrpSpPr>
            <p:grpSpPr bwMode="auto">
              <a:xfrm>
                <a:off x="3692576" y="1742634"/>
                <a:ext cx="2790379" cy="2796023"/>
                <a:chOff x="6379729" y="2488774"/>
                <a:chExt cx="2513016" cy="2513016"/>
              </a:xfrm>
            </p:grpSpPr>
            <p:sp>
              <p:nvSpPr>
                <p:cNvPr id="2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8"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6" name="椭圆 80"/>
              <p:cNvSpPr/>
              <p:nvPr/>
            </p:nvSpPr>
            <p:spPr bwMode="auto">
              <a:xfrm>
                <a:off x="4101618" y="2137562"/>
                <a:ext cx="2016471" cy="2020558"/>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20" name="组合 19"/>
            <p:cNvGrpSpPr/>
            <p:nvPr/>
          </p:nvGrpSpPr>
          <p:grpSpPr>
            <a:xfrm>
              <a:off x="10638670" y="749095"/>
              <a:ext cx="823442" cy="585626"/>
              <a:chOff x="1743075" y="720725"/>
              <a:chExt cx="5573713" cy="3963988"/>
            </a:xfrm>
            <a:solidFill>
              <a:schemeClr val="bg1"/>
            </a:solidFill>
          </p:grpSpPr>
          <p:sp>
            <p:nvSpPr>
              <p:cNvPr id="21"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22"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23"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24"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grpSp>
      <p:sp>
        <p:nvSpPr>
          <p:cNvPr id="29" name="文本框 28"/>
          <p:cNvSpPr txBox="1"/>
          <p:nvPr/>
        </p:nvSpPr>
        <p:spPr>
          <a:xfrm>
            <a:off x="2329676" y="4114946"/>
            <a:ext cx="7424516" cy="923330"/>
          </a:xfrm>
          <a:prstGeom prst="rect">
            <a:avLst/>
          </a:prstGeom>
          <a:noFill/>
        </p:spPr>
        <p:txBody>
          <a:bodyPr wrap="square" rtlCol="0">
            <a:spAutoFit/>
          </a:bodyPr>
          <a:lstStyle/>
          <a:p>
            <a:pPr algn="ctr"/>
            <a:r>
              <a:rPr lang="zh-CN" altLang="en-US" sz="5400" dirty="0">
                <a:solidFill>
                  <a:srgbClr val="44546A"/>
                </a:solidFill>
                <a:latin typeface="微软雅黑" panose="020B0503020204020204" pitchFamily="34" charset="-122"/>
                <a:ea typeface="微软雅黑" panose="020B0503020204020204" pitchFamily="34" charset="-122"/>
              </a:rPr>
              <a:t>欢迎各位指导</a:t>
            </a:r>
          </a:p>
        </p:txBody>
      </p:sp>
      <p:sp>
        <p:nvSpPr>
          <p:cNvPr id="30" name="文本框 19"/>
          <p:cNvSpPr txBox="1"/>
          <p:nvPr/>
        </p:nvSpPr>
        <p:spPr>
          <a:xfrm>
            <a:off x="491757" y="2705725"/>
            <a:ext cx="11100354"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600" dirty="0">
                <a:solidFill>
                  <a:srgbClr val="44546A"/>
                </a:solidFill>
                <a:latin typeface="微软雅黑" panose="020B0503020204020204" pitchFamily="34" charset="-122"/>
                <a:ea typeface="微软雅黑" panose="020B0503020204020204" pitchFamily="34" charset="-122"/>
                <a:cs typeface="Arial" panose="020B0604020202020204" pitchFamily="34" charset="0"/>
              </a:rPr>
              <a:t>THANK YOU</a:t>
            </a:r>
            <a:endParaRPr lang="zh-CN" altLang="en-US" sz="9600" dirty="0">
              <a:solidFill>
                <a:srgbClr val="44546A"/>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 name="组合 49"/>
          <p:cNvGrpSpPr/>
          <p:nvPr/>
        </p:nvGrpSpPr>
        <p:grpSpPr>
          <a:xfrm>
            <a:off x="5113251" y="1459528"/>
            <a:ext cx="1965498" cy="1969472"/>
            <a:chOff x="2362200" y="2838801"/>
            <a:chExt cx="1198786" cy="1201210"/>
          </a:xfrm>
        </p:grpSpPr>
        <p:grpSp>
          <p:nvGrpSpPr>
            <p:cNvPr id="51" name="组合 79"/>
            <p:cNvGrpSpPr/>
            <p:nvPr/>
          </p:nvGrpSpPr>
          <p:grpSpPr bwMode="auto">
            <a:xfrm>
              <a:off x="2362200" y="2838801"/>
              <a:ext cx="1198786" cy="1201210"/>
              <a:chOff x="6379729" y="2488774"/>
              <a:chExt cx="2513016" cy="2513016"/>
            </a:xfrm>
          </p:grpSpPr>
          <p:sp>
            <p:nvSpPr>
              <p:cNvPr id="54" name="任意多边形 53"/>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55" name="任意多边形 54"/>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52" name="椭圆 80"/>
            <p:cNvSpPr/>
            <p:nvPr/>
          </p:nvSpPr>
          <p:spPr bwMode="auto">
            <a:xfrm>
              <a:off x="2528441" y="3008058"/>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53" name="Freeform 115"/>
            <p:cNvSpPr/>
            <p:nvPr/>
          </p:nvSpPr>
          <p:spPr bwMode="auto">
            <a:xfrm>
              <a:off x="2810382" y="3247257"/>
              <a:ext cx="313569" cy="322754"/>
            </a:xfrm>
            <a:custGeom>
              <a:avLst/>
              <a:gdLst>
                <a:gd name="T0" fmla="*/ 33 w 239"/>
                <a:gd name="T1" fmla="*/ 104 h 246"/>
                <a:gd name="T2" fmla="*/ 38 w 239"/>
                <a:gd name="T3" fmla="*/ 90 h 246"/>
                <a:gd name="T4" fmla="*/ 40 w 239"/>
                <a:gd name="T5" fmla="*/ 78 h 246"/>
                <a:gd name="T6" fmla="*/ 42 w 239"/>
                <a:gd name="T7" fmla="*/ 64 h 246"/>
                <a:gd name="T8" fmla="*/ 49 w 239"/>
                <a:gd name="T9" fmla="*/ 45 h 246"/>
                <a:gd name="T10" fmla="*/ 61 w 239"/>
                <a:gd name="T11" fmla="*/ 28 h 246"/>
                <a:gd name="T12" fmla="*/ 78 w 239"/>
                <a:gd name="T13" fmla="*/ 14 h 246"/>
                <a:gd name="T14" fmla="*/ 99 w 239"/>
                <a:gd name="T15" fmla="*/ 4 h 246"/>
                <a:gd name="T16" fmla="*/ 125 w 239"/>
                <a:gd name="T17" fmla="*/ 0 h 246"/>
                <a:gd name="T18" fmla="*/ 151 w 239"/>
                <a:gd name="T19" fmla="*/ 4 h 246"/>
                <a:gd name="T20" fmla="*/ 175 w 239"/>
                <a:gd name="T21" fmla="*/ 14 h 246"/>
                <a:gd name="T22" fmla="*/ 189 w 239"/>
                <a:gd name="T23" fmla="*/ 26 h 246"/>
                <a:gd name="T24" fmla="*/ 201 w 239"/>
                <a:gd name="T25" fmla="*/ 42 h 246"/>
                <a:gd name="T26" fmla="*/ 208 w 239"/>
                <a:gd name="T27" fmla="*/ 61 h 246"/>
                <a:gd name="T28" fmla="*/ 213 w 239"/>
                <a:gd name="T29" fmla="*/ 80 h 246"/>
                <a:gd name="T30" fmla="*/ 218 w 239"/>
                <a:gd name="T31" fmla="*/ 94 h 246"/>
                <a:gd name="T32" fmla="*/ 218 w 239"/>
                <a:gd name="T33" fmla="*/ 104 h 246"/>
                <a:gd name="T34" fmla="*/ 220 w 239"/>
                <a:gd name="T35" fmla="*/ 118 h 246"/>
                <a:gd name="T36" fmla="*/ 234 w 239"/>
                <a:gd name="T37" fmla="*/ 139 h 246"/>
                <a:gd name="T38" fmla="*/ 239 w 239"/>
                <a:gd name="T39" fmla="*/ 158 h 246"/>
                <a:gd name="T40" fmla="*/ 239 w 239"/>
                <a:gd name="T41" fmla="*/ 177 h 246"/>
                <a:gd name="T42" fmla="*/ 234 w 239"/>
                <a:gd name="T43" fmla="*/ 189 h 246"/>
                <a:gd name="T44" fmla="*/ 229 w 239"/>
                <a:gd name="T45" fmla="*/ 194 h 246"/>
                <a:gd name="T46" fmla="*/ 225 w 239"/>
                <a:gd name="T47" fmla="*/ 189 h 246"/>
                <a:gd name="T48" fmla="*/ 218 w 239"/>
                <a:gd name="T49" fmla="*/ 175 h 246"/>
                <a:gd name="T50" fmla="*/ 213 w 239"/>
                <a:gd name="T51" fmla="*/ 184 h 246"/>
                <a:gd name="T52" fmla="*/ 201 w 239"/>
                <a:gd name="T53" fmla="*/ 203 h 246"/>
                <a:gd name="T54" fmla="*/ 210 w 239"/>
                <a:gd name="T55" fmla="*/ 215 h 246"/>
                <a:gd name="T56" fmla="*/ 220 w 239"/>
                <a:gd name="T57" fmla="*/ 222 h 246"/>
                <a:gd name="T58" fmla="*/ 220 w 239"/>
                <a:gd name="T59" fmla="*/ 229 h 246"/>
                <a:gd name="T60" fmla="*/ 213 w 239"/>
                <a:gd name="T61" fmla="*/ 236 h 246"/>
                <a:gd name="T62" fmla="*/ 199 w 239"/>
                <a:gd name="T63" fmla="*/ 243 h 246"/>
                <a:gd name="T64" fmla="*/ 177 w 239"/>
                <a:gd name="T65" fmla="*/ 246 h 246"/>
                <a:gd name="T66" fmla="*/ 151 w 239"/>
                <a:gd name="T67" fmla="*/ 241 h 246"/>
                <a:gd name="T68" fmla="*/ 130 w 239"/>
                <a:gd name="T69" fmla="*/ 236 h 246"/>
                <a:gd name="T70" fmla="*/ 118 w 239"/>
                <a:gd name="T71" fmla="*/ 236 h 246"/>
                <a:gd name="T72" fmla="*/ 99 w 239"/>
                <a:gd name="T73" fmla="*/ 246 h 246"/>
                <a:gd name="T74" fmla="*/ 80 w 239"/>
                <a:gd name="T75" fmla="*/ 246 h 246"/>
                <a:gd name="T76" fmla="*/ 52 w 239"/>
                <a:gd name="T77" fmla="*/ 246 h 246"/>
                <a:gd name="T78" fmla="*/ 33 w 239"/>
                <a:gd name="T79" fmla="*/ 239 h 246"/>
                <a:gd name="T80" fmla="*/ 28 w 239"/>
                <a:gd name="T81" fmla="*/ 232 h 246"/>
                <a:gd name="T82" fmla="*/ 28 w 239"/>
                <a:gd name="T83" fmla="*/ 224 h 246"/>
                <a:gd name="T84" fmla="*/ 31 w 239"/>
                <a:gd name="T85" fmla="*/ 217 h 246"/>
                <a:gd name="T86" fmla="*/ 38 w 239"/>
                <a:gd name="T87" fmla="*/ 213 h 246"/>
                <a:gd name="T88" fmla="*/ 47 w 239"/>
                <a:gd name="T89" fmla="*/ 210 h 246"/>
                <a:gd name="T90" fmla="*/ 45 w 239"/>
                <a:gd name="T91" fmla="*/ 206 h 246"/>
                <a:gd name="T92" fmla="*/ 33 w 239"/>
                <a:gd name="T93" fmla="*/ 191 h 246"/>
                <a:gd name="T94" fmla="*/ 26 w 239"/>
                <a:gd name="T95" fmla="*/ 175 h 246"/>
                <a:gd name="T96" fmla="*/ 23 w 239"/>
                <a:gd name="T97" fmla="*/ 172 h 246"/>
                <a:gd name="T98" fmla="*/ 19 w 239"/>
                <a:gd name="T99" fmla="*/ 180 h 246"/>
                <a:gd name="T100" fmla="*/ 9 w 239"/>
                <a:gd name="T101" fmla="*/ 189 h 246"/>
                <a:gd name="T102" fmla="*/ 2 w 239"/>
                <a:gd name="T103" fmla="*/ 189 h 246"/>
                <a:gd name="T104" fmla="*/ 0 w 239"/>
                <a:gd name="T105" fmla="*/ 180 h 246"/>
                <a:gd name="T106" fmla="*/ 0 w 239"/>
                <a:gd name="T107" fmla="*/ 158 h 246"/>
                <a:gd name="T108" fmla="*/ 7 w 239"/>
                <a:gd name="T109" fmla="*/ 139 h 246"/>
                <a:gd name="T110" fmla="*/ 21 w 239"/>
                <a:gd name="T111" fmla="*/ 123 h 246"/>
                <a:gd name="T112" fmla="*/ 33 w 239"/>
                <a:gd name="T113" fmla="*/ 11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9" h="246">
                  <a:moveTo>
                    <a:pt x="33" y="111"/>
                  </a:moveTo>
                  <a:lnTo>
                    <a:pt x="33" y="111"/>
                  </a:lnTo>
                  <a:lnTo>
                    <a:pt x="33" y="109"/>
                  </a:lnTo>
                  <a:lnTo>
                    <a:pt x="33" y="106"/>
                  </a:lnTo>
                  <a:lnTo>
                    <a:pt x="33" y="106"/>
                  </a:lnTo>
                  <a:lnTo>
                    <a:pt x="33" y="104"/>
                  </a:lnTo>
                  <a:lnTo>
                    <a:pt x="33" y="104"/>
                  </a:lnTo>
                  <a:lnTo>
                    <a:pt x="33" y="101"/>
                  </a:lnTo>
                  <a:lnTo>
                    <a:pt x="33" y="99"/>
                  </a:lnTo>
                  <a:lnTo>
                    <a:pt x="33" y="97"/>
                  </a:lnTo>
                  <a:lnTo>
                    <a:pt x="35" y="94"/>
                  </a:lnTo>
                  <a:lnTo>
                    <a:pt x="35" y="94"/>
                  </a:lnTo>
                  <a:lnTo>
                    <a:pt x="38" y="92"/>
                  </a:lnTo>
                  <a:lnTo>
                    <a:pt x="38" y="90"/>
                  </a:lnTo>
                  <a:lnTo>
                    <a:pt x="38" y="87"/>
                  </a:lnTo>
                  <a:lnTo>
                    <a:pt x="38" y="87"/>
                  </a:lnTo>
                  <a:lnTo>
                    <a:pt x="38" y="85"/>
                  </a:lnTo>
                  <a:lnTo>
                    <a:pt x="38" y="82"/>
                  </a:lnTo>
                  <a:lnTo>
                    <a:pt x="40" y="80"/>
                  </a:lnTo>
                  <a:lnTo>
                    <a:pt x="40" y="80"/>
                  </a:lnTo>
                  <a:lnTo>
                    <a:pt x="40" y="78"/>
                  </a:lnTo>
                  <a:lnTo>
                    <a:pt x="40" y="78"/>
                  </a:lnTo>
                  <a:lnTo>
                    <a:pt x="40" y="75"/>
                  </a:lnTo>
                  <a:lnTo>
                    <a:pt x="40" y="75"/>
                  </a:lnTo>
                  <a:lnTo>
                    <a:pt x="40" y="73"/>
                  </a:lnTo>
                  <a:lnTo>
                    <a:pt x="42" y="71"/>
                  </a:lnTo>
                  <a:lnTo>
                    <a:pt x="42" y="66"/>
                  </a:lnTo>
                  <a:lnTo>
                    <a:pt x="42" y="64"/>
                  </a:lnTo>
                  <a:lnTo>
                    <a:pt x="45" y="59"/>
                  </a:lnTo>
                  <a:lnTo>
                    <a:pt x="45" y="56"/>
                  </a:lnTo>
                  <a:lnTo>
                    <a:pt x="45" y="54"/>
                  </a:lnTo>
                  <a:lnTo>
                    <a:pt x="47" y="52"/>
                  </a:lnTo>
                  <a:lnTo>
                    <a:pt x="47" y="49"/>
                  </a:lnTo>
                  <a:lnTo>
                    <a:pt x="49" y="47"/>
                  </a:lnTo>
                  <a:lnTo>
                    <a:pt x="49" y="45"/>
                  </a:lnTo>
                  <a:lnTo>
                    <a:pt x="52" y="42"/>
                  </a:lnTo>
                  <a:lnTo>
                    <a:pt x="52" y="40"/>
                  </a:lnTo>
                  <a:lnTo>
                    <a:pt x="54" y="38"/>
                  </a:lnTo>
                  <a:lnTo>
                    <a:pt x="54" y="38"/>
                  </a:lnTo>
                  <a:lnTo>
                    <a:pt x="57" y="35"/>
                  </a:lnTo>
                  <a:lnTo>
                    <a:pt x="59" y="33"/>
                  </a:lnTo>
                  <a:lnTo>
                    <a:pt x="61" y="28"/>
                  </a:lnTo>
                  <a:lnTo>
                    <a:pt x="64" y="26"/>
                  </a:lnTo>
                  <a:lnTo>
                    <a:pt x="66" y="23"/>
                  </a:lnTo>
                  <a:lnTo>
                    <a:pt x="68" y="21"/>
                  </a:lnTo>
                  <a:lnTo>
                    <a:pt x="71" y="19"/>
                  </a:lnTo>
                  <a:lnTo>
                    <a:pt x="73" y="16"/>
                  </a:lnTo>
                  <a:lnTo>
                    <a:pt x="76" y="14"/>
                  </a:lnTo>
                  <a:lnTo>
                    <a:pt x="78" y="14"/>
                  </a:lnTo>
                  <a:lnTo>
                    <a:pt x="80" y="12"/>
                  </a:lnTo>
                  <a:lnTo>
                    <a:pt x="85" y="9"/>
                  </a:lnTo>
                  <a:lnTo>
                    <a:pt x="87" y="9"/>
                  </a:lnTo>
                  <a:lnTo>
                    <a:pt x="90" y="7"/>
                  </a:lnTo>
                  <a:lnTo>
                    <a:pt x="92" y="7"/>
                  </a:lnTo>
                  <a:lnTo>
                    <a:pt x="97" y="4"/>
                  </a:lnTo>
                  <a:lnTo>
                    <a:pt x="99" y="4"/>
                  </a:lnTo>
                  <a:lnTo>
                    <a:pt x="104" y="2"/>
                  </a:lnTo>
                  <a:lnTo>
                    <a:pt x="106" y="2"/>
                  </a:lnTo>
                  <a:lnTo>
                    <a:pt x="111" y="2"/>
                  </a:lnTo>
                  <a:lnTo>
                    <a:pt x="113" y="2"/>
                  </a:lnTo>
                  <a:lnTo>
                    <a:pt x="118" y="0"/>
                  </a:lnTo>
                  <a:lnTo>
                    <a:pt x="120" y="0"/>
                  </a:lnTo>
                  <a:lnTo>
                    <a:pt x="125" y="0"/>
                  </a:lnTo>
                  <a:lnTo>
                    <a:pt x="128" y="0"/>
                  </a:lnTo>
                  <a:lnTo>
                    <a:pt x="132" y="0"/>
                  </a:lnTo>
                  <a:lnTo>
                    <a:pt x="135" y="2"/>
                  </a:lnTo>
                  <a:lnTo>
                    <a:pt x="139" y="2"/>
                  </a:lnTo>
                  <a:lnTo>
                    <a:pt x="144" y="2"/>
                  </a:lnTo>
                  <a:lnTo>
                    <a:pt x="147" y="2"/>
                  </a:lnTo>
                  <a:lnTo>
                    <a:pt x="151" y="4"/>
                  </a:lnTo>
                  <a:lnTo>
                    <a:pt x="154" y="4"/>
                  </a:lnTo>
                  <a:lnTo>
                    <a:pt x="158" y="4"/>
                  </a:lnTo>
                  <a:lnTo>
                    <a:pt x="161" y="7"/>
                  </a:lnTo>
                  <a:lnTo>
                    <a:pt x="165" y="9"/>
                  </a:lnTo>
                  <a:lnTo>
                    <a:pt x="168" y="9"/>
                  </a:lnTo>
                  <a:lnTo>
                    <a:pt x="173" y="12"/>
                  </a:lnTo>
                  <a:lnTo>
                    <a:pt x="175" y="14"/>
                  </a:lnTo>
                  <a:lnTo>
                    <a:pt x="177" y="16"/>
                  </a:lnTo>
                  <a:lnTo>
                    <a:pt x="180" y="16"/>
                  </a:lnTo>
                  <a:lnTo>
                    <a:pt x="182" y="19"/>
                  </a:lnTo>
                  <a:lnTo>
                    <a:pt x="182" y="19"/>
                  </a:lnTo>
                  <a:lnTo>
                    <a:pt x="187" y="21"/>
                  </a:lnTo>
                  <a:lnTo>
                    <a:pt x="187" y="23"/>
                  </a:lnTo>
                  <a:lnTo>
                    <a:pt x="189" y="26"/>
                  </a:lnTo>
                  <a:lnTo>
                    <a:pt x="191" y="28"/>
                  </a:lnTo>
                  <a:lnTo>
                    <a:pt x="194" y="30"/>
                  </a:lnTo>
                  <a:lnTo>
                    <a:pt x="196" y="33"/>
                  </a:lnTo>
                  <a:lnTo>
                    <a:pt x="196" y="35"/>
                  </a:lnTo>
                  <a:lnTo>
                    <a:pt x="199" y="38"/>
                  </a:lnTo>
                  <a:lnTo>
                    <a:pt x="201" y="40"/>
                  </a:lnTo>
                  <a:lnTo>
                    <a:pt x="201" y="42"/>
                  </a:lnTo>
                  <a:lnTo>
                    <a:pt x="203" y="47"/>
                  </a:lnTo>
                  <a:lnTo>
                    <a:pt x="203" y="49"/>
                  </a:lnTo>
                  <a:lnTo>
                    <a:pt x="206" y="52"/>
                  </a:lnTo>
                  <a:lnTo>
                    <a:pt x="206" y="54"/>
                  </a:lnTo>
                  <a:lnTo>
                    <a:pt x="206" y="56"/>
                  </a:lnTo>
                  <a:lnTo>
                    <a:pt x="208" y="59"/>
                  </a:lnTo>
                  <a:lnTo>
                    <a:pt x="208" y="61"/>
                  </a:lnTo>
                  <a:lnTo>
                    <a:pt x="208" y="64"/>
                  </a:lnTo>
                  <a:lnTo>
                    <a:pt x="210" y="68"/>
                  </a:lnTo>
                  <a:lnTo>
                    <a:pt x="210" y="73"/>
                  </a:lnTo>
                  <a:lnTo>
                    <a:pt x="210" y="75"/>
                  </a:lnTo>
                  <a:lnTo>
                    <a:pt x="210" y="80"/>
                  </a:lnTo>
                  <a:lnTo>
                    <a:pt x="210" y="80"/>
                  </a:lnTo>
                  <a:lnTo>
                    <a:pt x="213" y="80"/>
                  </a:lnTo>
                  <a:lnTo>
                    <a:pt x="213" y="82"/>
                  </a:lnTo>
                  <a:lnTo>
                    <a:pt x="215" y="85"/>
                  </a:lnTo>
                  <a:lnTo>
                    <a:pt x="215" y="87"/>
                  </a:lnTo>
                  <a:lnTo>
                    <a:pt x="215" y="87"/>
                  </a:lnTo>
                  <a:lnTo>
                    <a:pt x="218" y="90"/>
                  </a:lnTo>
                  <a:lnTo>
                    <a:pt x="218" y="92"/>
                  </a:lnTo>
                  <a:lnTo>
                    <a:pt x="218" y="94"/>
                  </a:lnTo>
                  <a:lnTo>
                    <a:pt x="218" y="97"/>
                  </a:lnTo>
                  <a:lnTo>
                    <a:pt x="220" y="97"/>
                  </a:lnTo>
                  <a:lnTo>
                    <a:pt x="220" y="99"/>
                  </a:lnTo>
                  <a:lnTo>
                    <a:pt x="220" y="101"/>
                  </a:lnTo>
                  <a:lnTo>
                    <a:pt x="220" y="101"/>
                  </a:lnTo>
                  <a:lnTo>
                    <a:pt x="220" y="104"/>
                  </a:lnTo>
                  <a:lnTo>
                    <a:pt x="218" y="104"/>
                  </a:lnTo>
                  <a:lnTo>
                    <a:pt x="218" y="109"/>
                  </a:lnTo>
                  <a:lnTo>
                    <a:pt x="218" y="109"/>
                  </a:lnTo>
                  <a:lnTo>
                    <a:pt x="218" y="111"/>
                  </a:lnTo>
                  <a:lnTo>
                    <a:pt x="218" y="111"/>
                  </a:lnTo>
                  <a:lnTo>
                    <a:pt x="218" y="111"/>
                  </a:lnTo>
                  <a:lnTo>
                    <a:pt x="218" y="113"/>
                  </a:lnTo>
                  <a:lnTo>
                    <a:pt x="220" y="118"/>
                  </a:lnTo>
                  <a:lnTo>
                    <a:pt x="222" y="120"/>
                  </a:lnTo>
                  <a:lnTo>
                    <a:pt x="225" y="123"/>
                  </a:lnTo>
                  <a:lnTo>
                    <a:pt x="227" y="127"/>
                  </a:lnTo>
                  <a:lnTo>
                    <a:pt x="227" y="130"/>
                  </a:lnTo>
                  <a:lnTo>
                    <a:pt x="229" y="132"/>
                  </a:lnTo>
                  <a:lnTo>
                    <a:pt x="232" y="137"/>
                  </a:lnTo>
                  <a:lnTo>
                    <a:pt x="234" y="139"/>
                  </a:lnTo>
                  <a:lnTo>
                    <a:pt x="234" y="142"/>
                  </a:lnTo>
                  <a:lnTo>
                    <a:pt x="234" y="144"/>
                  </a:lnTo>
                  <a:lnTo>
                    <a:pt x="236" y="146"/>
                  </a:lnTo>
                  <a:lnTo>
                    <a:pt x="236" y="149"/>
                  </a:lnTo>
                  <a:lnTo>
                    <a:pt x="236" y="151"/>
                  </a:lnTo>
                  <a:lnTo>
                    <a:pt x="239" y="153"/>
                  </a:lnTo>
                  <a:lnTo>
                    <a:pt x="239" y="158"/>
                  </a:lnTo>
                  <a:lnTo>
                    <a:pt x="239" y="163"/>
                  </a:lnTo>
                  <a:lnTo>
                    <a:pt x="239" y="168"/>
                  </a:lnTo>
                  <a:lnTo>
                    <a:pt x="239" y="170"/>
                  </a:lnTo>
                  <a:lnTo>
                    <a:pt x="239" y="170"/>
                  </a:lnTo>
                  <a:lnTo>
                    <a:pt x="239" y="172"/>
                  </a:lnTo>
                  <a:lnTo>
                    <a:pt x="239" y="175"/>
                  </a:lnTo>
                  <a:lnTo>
                    <a:pt x="239" y="177"/>
                  </a:lnTo>
                  <a:lnTo>
                    <a:pt x="239" y="182"/>
                  </a:lnTo>
                  <a:lnTo>
                    <a:pt x="239" y="184"/>
                  </a:lnTo>
                  <a:lnTo>
                    <a:pt x="236" y="184"/>
                  </a:lnTo>
                  <a:lnTo>
                    <a:pt x="236" y="187"/>
                  </a:lnTo>
                  <a:lnTo>
                    <a:pt x="236" y="187"/>
                  </a:lnTo>
                  <a:lnTo>
                    <a:pt x="236" y="189"/>
                  </a:lnTo>
                  <a:lnTo>
                    <a:pt x="234" y="189"/>
                  </a:lnTo>
                  <a:lnTo>
                    <a:pt x="234" y="189"/>
                  </a:lnTo>
                  <a:lnTo>
                    <a:pt x="234" y="191"/>
                  </a:lnTo>
                  <a:lnTo>
                    <a:pt x="232" y="191"/>
                  </a:lnTo>
                  <a:lnTo>
                    <a:pt x="232" y="191"/>
                  </a:lnTo>
                  <a:lnTo>
                    <a:pt x="232" y="191"/>
                  </a:lnTo>
                  <a:lnTo>
                    <a:pt x="229" y="194"/>
                  </a:lnTo>
                  <a:lnTo>
                    <a:pt x="229" y="194"/>
                  </a:lnTo>
                  <a:lnTo>
                    <a:pt x="229" y="194"/>
                  </a:lnTo>
                  <a:lnTo>
                    <a:pt x="229" y="191"/>
                  </a:lnTo>
                  <a:lnTo>
                    <a:pt x="227" y="191"/>
                  </a:lnTo>
                  <a:lnTo>
                    <a:pt x="227" y="191"/>
                  </a:lnTo>
                  <a:lnTo>
                    <a:pt x="227" y="191"/>
                  </a:lnTo>
                  <a:lnTo>
                    <a:pt x="225" y="191"/>
                  </a:lnTo>
                  <a:lnTo>
                    <a:pt x="225" y="189"/>
                  </a:lnTo>
                  <a:lnTo>
                    <a:pt x="225" y="189"/>
                  </a:lnTo>
                  <a:lnTo>
                    <a:pt x="222" y="187"/>
                  </a:lnTo>
                  <a:lnTo>
                    <a:pt x="222" y="184"/>
                  </a:lnTo>
                  <a:lnTo>
                    <a:pt x="220" y="184"/>
                  </a:lnTo>
                  <a:lnTo>
                    <a:pt x="220" y="182"/>
                  </a:lnTo>
                  <a:lnTo>
                    <a:pt x="218" y="180"/>
                  </a:lnTo>
                  <a:lnTo>
                    <a:pt x="218" y="175"/>
                  </a:lnTo>
                  <a:lnTo>
                    <a:pt x="215" y="175"/>
                  </a:lnTo>
                  <a:lnTo>
                    <a:pt x="215" y="175"/>
                  </a:lnTo>
                  <a:lnTo>
                    <a:pt x="215" y="177"/>
                  </a:lnTo>
                  <a:lnTo>
                    <a:pt x="215" y="177"/>
                  </a:lnTo>
                  <a:lnTo>
                    <a:pt x="215" y="177"/>
                  </a:lnTo>
                  <a:lnTo>
                    <a:pt x="213" y="182"/>
                  </a:lnTo>
                  <a:lnTo>
                    <a:pt x="213" y="184"/>
                  </a:lnTo>
                  <a:lnTo>
                    <a:pt x="210" y="191"/>
                  </a:lnTo>
                  <a:lnTo>
                    <a:pt x="208" y="194"/>
                  </a:lnTo>
                  <a:lnTo>
                    <a:pt x="206" y="196"/>
                  </a:lnTo>
                  <a:lnTo>
                    <a:pt x="203" y="198"/>
                  </a:lnTo>
                  <a:lnTo>
                    <a:pt x="203" y="201"/>
                  </a:lnTo>
                  <a:lnTo>
                    <a:pt x="201" y="203"/>
                  </a:lnTo>
                  <a:lnTo>
                    <a:pt x="201" y="203"/>
                  </a:lnTo>
                  <a:lnTo>
                    <a:pt x="196" y="208"/>
                  </a:lnTo>
                  <a:lnTo>
                    <a:pt x="199" y="208"/>
                  </a:lnTo>
                  <a:lnTo>
                    <a:pt x="199" y="208"/>
                  </a:lnTo>
                  <a:lnTo>
                    <a:pt x="199" y="208"/>
                  </a:lnTo>
                  <a:lnTo>
                    <a:pt x="206" y="210"/>
                  </a:lnTo>
                  <a:lnTo>
                    <a:pt x="208" y="213"/>
                  </a:lnTo>
                  <a:lnTo>
                    <a:pt x="210" y="215"/>
                  </a:lnTo>
                  <a:lnTo>
                    <a:pt x="213" y="215"/>
                  </a:lnTo>
                  <a:lnTo>
                    <a:pt x="215" y="217"/>
                  </a:lnTo>
                  <a:lnTo>
                    <a:pt x="218" y="220"/>
                  </a:lnTo>
                  <a:lnTo>
                    <a:pt x="218" y="220"/>
                  </a:lnTo>
                  <a:lnTo>
                    <a:pt x="218" y="222"/>
                  </a:lnTo>
                  <a:lnTo>
                    <a:pt x="220" y="222"/>
                  </a:lnTo>
                  <a:lnTo>
                    <a:pt x="220" y="222"/>
                  </a:lnTo>
                  <a:lnTo>
                    <a:pt x="220" y="224"/>
                  </a:lnTo>
                  <a:lnTo>
                    <a:pt x="220" y="224"/>
                  </a:lnTo>
                  <a:lnTo>
                    <a:pt x="220" y="227"/>
                  </a:lnTo>
                  <a:lnTo>
                    <a:pt x="220" y="227"/>
                  </a:lnTo>
                  <a:lnTo>
                    <a:pt x="220" y="229"/>
                  </a:lnTo>
                  <a:lnTo>
                    <a:pt x="220" y="229"/>
                  </a:lnTo>
                  <a:lnTo>
                    <a:pt x="220" y="229"/>
                  </a:lnTo>
                  <a:lnTo>
                    <a:pt x="220" y="232"/>
                  </a:lnTo>
                  <a:lnTo>
                    <a:pt x="218" y="232"/>
                  </a:lnTo>
                  <a:lnTo>
                    <a:pt x="218" y="234"/>
                  </a:lnTo>
                  <a:lnTo>
                    <a:pt x="218" y="234"/>
                  </a:lnTo>
                  <a:lnTo>
                    <a:pt x="215" y="236"/>
                  </a:lnTo>
                  <a:lnTo>
                    <a:pt x="215" y="236"/>
                  </a:lnTo>
                  <a:lnTo>
                    <a:pt x="213" y="236"/>
                  </a:lnTo>
                  <a:lnTo>
                    <a:pt x="210" y="239"/>
                  </a:lnTo>
                  <a:lnTo>
                    <a:pt x="210" y="239"/>
                  </a:lnTo>
                  <a:lnTo>
                    <a:pt x="208" y="241"/>
                  </a:lnTo>
                  <a:lnTo>
                    <a:pt x="206" y="241"/>
                  </a:lnTo>
                  <a:lnTo>
                    <a:pt x="203" y="241"/>
                  </a:lnTo>
                  <a:lnTo>
                    <a:pt x="203" y="241"/>
                  </a:lnTo>
                  <a:lnTo>
                    <a:pt x="199" y="243"/>
                  </a:lnTo>
                  <a:lnTo>
                    <a:pt x="196" y="243"/>
                  </a:lnTo>
                  <a:lnTo>
                    <a:pt x="194" y="243"/>
                  </a:lnTo>
                  <a:lnTo>
                    <a:pt x="191" y="243"/>
                  </a:lnTo>
                  <a:lnTo>
                    <a:pt x="187" y="243"/>
                  </a:lnTo>
                  <a:lnTo>
                    <a:pt x="184" y="246"/>
                  </a:lnTo>
                  <a:lnTo>
                    <a:pt x="180" y="246"/>
                  </a:lnTo>
                  <a:lnTo>
                    <a:pt x="177" y="246"/>
                  </a:lnTo>
                  <a:lnTo>
                    <a:pt x="173" y="246"/>
                  </a:lnTo>
                  <a:lnTo>
                    <a:pt x="170" y="246"/>
                  </a:lnTo>
                  <a:lnTo>
                    <a:pt x="165" y="243"/>
                  </a:lnTo>
                  <a:lnTo>
                    <a:pt x="163" y="243"/>
                  </a:lnTo>
                  <a:lnTo>
                    <a:pt x="158" y="243"/>
                  </a:lnTo>
                  <a:lnTo>
                    <a:pt x="154" y="243"/>
                  </a:lnTo>
                  <a:lnTo>
                    <a:pt x="151" y="241"/>
                  </a:lnTo>
                  <a:lnTo>
                    <a:pt x="147" y="241"/>
                  </a:lnTo>
                  <a:lnTo>
                    <a:pt x="144" y="241"/>
                  </a:lnTo>
                  <a:lnTo>
                    <a:pt x="139" y="239"/>
                  </a:lnTo>
                  <a:lnTo>
                    <a:pt x="135" y="239"/>
                  </a:lnTo>
                  <a:lnTo>
                    <a:pt x="135" y="236"/>
                  </a:lnTo>
                  <a:lnTo>
                    <a:pt x="132" y="236"/>
                  </a:lnTo>
                  <a:lnTo>
                    <a:pt x="130" y="236"/>
                  </a:lnTo>
                  <a:lnTo>
                    <a:pt x="130" y="236"/>
                  </a:lnTo>
                  <a:lnTo>
                    <a:pt x="128" y="236"/>
                  </a:lnTo>
                  <a:lnTo>
                    <a:pt x="128" y="236"/>
                  </a:lnTo>
                  <a:lnTo>
                    <a:pt x="123" y="236"/>
                  </a:lnTo>
                  <a:lnTo>
                    <a:pt x="120" y="236"/>
                  </a:lnTo>
                  <a:lnTo>
                    <a:pt x="118" y="234"/>
                  </a:lnTo>
                  <a:lnTo>
                    <a:pt x="118" y="236"/>
                  </a:lnTo>
                  <a:lnTo>
                    <a:pt x="116" y="239"/>
                  </a:lnTo>
                  <a:lnTo>
                    <a:pt x="113" y="239"/>
                  </a:lnTo>
                  <a:lnTo>
                    <a:pt x="109" y="241"/>
                  </a:lnTo>
                  <a:lnTo>
                    <a:pt x="109" y="241"/>
                  </a:lnTo>
                  <a:lnTo>
                    <a:pt x="106" y="243"/>
                  </a:lnTo>
                  <a:lnTo>
                    <a:pt x="102" y="243"/>
                  </a:lnTo>
                  <a:lnTo>
                    <a:pt x="99" y="246"/>
                  </a:lnTo>
                  <a:lnTo>
                    <a:pt x="97" y="246"/>
                  </a:lnTo>
                  <a:lnTo>
                    <a:pt x="94" y="246"/>
                  </a:lnTo>
                  <a:lnTo>
                    <a:pt x="92" y="246"/>
                  </a:lnTo>
                  <a:lnTo>
                    <a:pt x="90" y="246"/>
                  </a:lnTo>
                  <a:lnTo>
                    <a:pt x="87" y="246"/>
                  </a:lnTo>
                  <a:lnTo>
                    <a:pt x="85" y="246"/>
                  </a:lnTo>
                  <a:lnTo>
                    <a:pt x="80" y="246"/>
                  </a:lnTo>
                  <a:lnTo>
                    <a:pt x="78" y="246"/>
                  </a:lnTo>
                  <a:lnTo>
                    <a:pt x="73" y="246"/>
                  </a:lnTo>
                  <a:lnTo>
                    <a:pt x="66" y="246"/>
                  </a:lnTo>
                  <a:lnTo>
                    <a:pt x="61" y="246"/>
                  </a:lnTo>
                  <a:lnTo>
                    <a:pt x="57" y="246"/>
                  </a:lnTo>
                  <a:lnTo>
                    <a:pt x="54" y="246"/>
                  </a:lnTo>
                  <a:lnTo>
                    <a:pt x="52" y="246"/>
                  </a:lnTo>
                  <a:lnTo>
                    <a:pt x="47" y="243"/>
                  </a:lnTo>
                  <a:lnTo>
                    <a:pt x="45" y="243"/>
                  </a:lnTo>
                  <a:lnTo>
                    <a:pt x="42" y="243"/>
                  </a:lnTo>
                  <a:lnTo>
                    <a:pt x="40" y="241"/>
                  </a:lnTo>
                  <a:lnTo>
                    <a:pt x="38" y="241"/>
                  </a:lnTo>
                  <a:lnTo>
                    <a:pt x="35" y="239"/>
                  </a:lnTo>
                  <a:lnTo>
                    <a:pt x="33" y="239"/>
                  </a:lnTo>
                  <a:lnTo>
                    <a:pt x="33" y="236"/>
                  </a:lnTo>
                  <a:lnTo>
                    <a:pt x="31" y="236"/>
                  </a:lnTo>
                  <a:lnTo>
                    <a:pt x="31" y="236"/>
                  </a:lnTo>
                  <a:lnTo>
                    <a:pt x="31" y="234"/>
                  </a:lnTo>
                  <a:lnTo>
                    <a:pt x="31" y="234"/>
                  </a:lnTo>
                  <a:lnTo>
                    <a:pt x="28" y="234"/>
                  </a:lnTo>
                  <a:lnTo>
                    <a:pt x="28" y="232"/>
                  </a:lnTo>
                  <a:lnTo>
                    <a:pt x="28" y="232"/>
                  </a:lnTo>
                  <a:lnTo>
                    <a:pt x="28" y="229"/>
                  </a:lnTo>
                  <a:lnTo>
                    <a:pt x="28" y="229"/>
                  </a:lnTo>
                  <a:lnTo>
                    <a:pt x="28" y="229"/>
                  </a:lnTo>
                  <a:lnTo>
                    <a:pt x="28" y="227"/>
                  </a:lnTo>
                  <a:lnTo>
                    <a:pt x="28" y="227"/>
                  </a:lnTo>
                  <a:lnTo>
                    <a:pt x="28" y="224"/>
                  </a:lnTo>
                  <a:lnTo>
                    <a:pt x="28" y="224"/>
                  </a:lnTo>
                  <a:lnTo>
                    <a:pt x="28" y="222"/>
                  </a:lnTo>
                  <a:lnTo>
                    <a:pt x="28" y="222"/>
                  </a:lnTo>
                  <a:lnTo>
                    <a:pt x="28" y="220"/>
                  </a:lnTo>
                  <a:lnTo>
                    <a:pt x="28" y="220"/>
                  </a:lnTo>
                  <a:lnTo>
                    <a:pt x="31" y="217"/>
                  </a:lnTo>
                  <a:lnTo>
                    <a:pt x="31" y="217"/>
                  </a:lnTo>
                  <a:lnTo>
                    <a:pt x="31" y="217"/>
                  </a:lnTo>
                  <a:lnTo>
                    <a:pt x="33" y="215"/>
                  </a:lnTo>
                  <a:lnTo>
                    <a:pt x="33" y="215"/>
                  </a:lnTo>
                  <a:lnTo>
                    <a:pt x="33" y="215"/>
                  </a:lnTo>
                  <a:lnTo>
                    <a:pt x="35" y="213"/>
                  </a:lnTo>
                  <a:lnTo>
                    <a:pt x="35" y="213"/>
                  </a:lnTo>
                  <a:lnTo>
                    <a:pt x="38" y="213"/>
                  </a:lnTo>
                  <a:lnTo>
                    <a:pt x="38" y="213"/>
                  </a:lnTo>
                  <a:lnTo>
                    <a:pt x="40" y="210"/>
                  </a:lnTo>
                  <a:lnTo>
                    <a:pt x="40" y="210"/>
                  </a:lnTo>
                  <a:lnTo>
                    <a:pt x="42" y="210"/>
                  </a:lnTo>
                  <a:lnTo>
                    <a:pt x="45" y="210"/>
                  </a:lnTo>
                  <a:lnTo>
                    <a:pt x="47" y="210"/>
                  </a:lnTo>
                  <a:lnTo>
                    <a:pt x="47" y="210"/>
                  </a:lnTo>
                  <a:lnTo>
                    <a:pt x="49" y="210"/>
                  </a:lnTo>
                  <a:lnTo>
                    <a:pt x="49" y="210"/>
                  </a:lnTo>
                  <a:lnTo>
                    <a:pt x="49" y="210"/>
                  </a:lnTo>
                  <a:lnTo>
                    <a:pt x="49" y="208"/>
                  </a:lnTo>
                  <a:lnTo>
                    <a:pt x="49" y="208"/>
                  </a:lnTo>
                  <a:lnTo>
                    <a:pt x="47" y="208"/>
                  </a:lnTo>
                  <a:lnTo>
                    <a:pt x="45" y="206"/>
                  </a:lnTo>
                  <a:lnTo>
                    <a:pt x="42" y="203"/>
                  </a:lnTo>
                  <a:lnTo>
                    <a:pt x="40" y="203"/>
                  </a:lnTo>
                  <a:lnTo>
                    <a:pt x="40" y="201"/>
                  </a:lnTo>
                  <a:lnTo>
                    <a:pt x="38" y="198"/>
                  </a:lnTo>
                  <a:lnTo>
                    <a:pt x="33" y="194"/>
                  </a:lnTo>
                  <a:lnTo>
                    <a:pt x="33" y="194"/>
                  </a:lnTo>
                  <a:lnTo>
                    <a:pt x="33" y="191"/>
                  </a:lnTo>
                  <a:lnTo>
                    <a:pt x="31" y="189"/>
                  </a:lnTo>
                  <a:lnTo>
                    <a:pt x="31" y="187"/>
                  </a:lnTo>
                  <a:lnTo>
                    <a:pt x="28" y="184"/>
                  </a:lnTo>
                  <a:lnTo>
                    <a:pt x="28" y="182"/>
                  </a:lnTo>
                  <a:lnTo>
                    <a:pt x="26" y="180"/>
                  </a:lnTo>
                  <a:lnTo>
                    <a:pt x="26" y="177"/>
                  </a:lnTo>
                  <a:lnTo>
                    <a:pt x="26" y="175"/>
                  </a:lnTo>
                  <a:lnTo>
                    <a:pt x="23" y="172"/>
                  </a:lnTo>
                  <a:lnTo>
                    <a:pt x="23" y="172"/>
                  </a:lnTo>
                  <a:lnTo>
                    <a:pt x="23" y="172"/>
                  </a:lnTo>
                  <a:lnTo>
                    <a:pt x="23" y="172"/>
                  </a:lnTo>
                  <a:lnTo>
                    <a:pt x="23" y="172"/>
                  </a:lnTo>
                  <a:lnTo>
                    <a:pt x="23" y="172"/>
                  </a:lnTo>
                  <a:lnTo>
                    <a:pt x="23" y="172"/>
                  </a:lnTo>
                  <a:lnTo>
                    <a:pt x="23" y="172"/>
                  </a:lnTo>
                  <a:lnTo>
                    <a:pt x="21" y="175"/>
                  </a:lnTo>
                  <a:lnTo>
                    <a:pt x="21" y="175"/>
                  </a:lnTo>
                  <a:lnTo>
                    <a:pt x="21" y="175"/>
                  </a:lnTo>
                  <a:lnTo>
                    <a:pt x="21" y="177"/>
                  </a:lnTo>
                  <a:lnTo>
                    <a:pt x="19" y="180"/>
                  </a:lnTo>
                  <a:lnTo>
                    <a:pt x="19" y="180"/>
                  </a:lnTo>
                  <a:lnTo>
                    <a:pt x="19" y="182"/>
                  </a:lnTo>
                  <a:lnTo>
                    <a:pt x="16" y="182"/>
                  </a:lnTo>
                  <a:lnTo>
                    <a:pt x="14" y="184"/>
                  </a:lnTo>
                  <a:lnTo>
                    <a:pt x="14" y="187"/>
                  </a:lnTo>
                  <a:lnTo>
                    <a:pt x="12" y="187"/>
                  </a:lnTo>
                  <a:lnTo>
                    <a:pt x="12" y="189"/>
                  </a:lnTo>
                  <a:lnTo>
                    <a:pt x="9" y="189"/>
                  </a:lnTo>
                  <a:lnTo>
                    <a:pt x="7" y="189"/>
                  </a:lnTo>
                  <a:lnTo>
                    <a:pt x="5" y="189"/>
                  </a:lnTo>
                  <a:lnTo>
                    <a:pt x="5" y="191"/>
                  </a:lnTo>
                  <a:lnTo>
                    <a:pt x="5" y="191"/>
                  </a:lnTo>
                  <a:lnTo>
                    <a:pt x="2" y="191"/>
                  </a:lnTo>
                  <a:lnTo>
                    <a:pt x="2" y="189"/>
                  </a:lnTo>
                  <a:lnTo>
                    <a:pt x="2" y="189"/>
                  </a:lnTo>
                  <a:lnTo>
                    <a:pt x="2" y="189"/>
                  </a:lnTo>
                  <a:lnTo>
                    <a:pt x="2" y="187"/>
                  </a:lnTo>
                  <a:lnTo>
                    <a:pt x="0" y="187"/>
                  </a:lnTo>
                  <a:lnTo>
                    <a:pt x="0" y="184"/>
                  </a:lnTo>
                  <a:lnTo>
                    <a:pt x="0" y="184"/>
                  </a:lnTo>
                  <a:lnTo>
                    <a:pt x="0" y="182"/>
                  </a:lnTo>
                  <a:lnTo>
                    <a:pt x="0" y="180"/>
                  </a:lnTo>
                  <a:lnTo>
                    <a:pt x="0" y="177"/>
                  </a:lnTo>
                  <a:lnTo>
                    <a:pt x="0" y="175"/>
                  </a:lnTo>
                  <a:lnTo>
                    <a:pt x="0" y="170"/>
                  </a:lnTo>
                  <a:lnTo>
                    <a:pt x="0" y="165"/>
                  </a:lnTo>
                  <a:lnTo>
                    <a:pt x="0" y="163"/>
                  </a:lnTo>
                  <a:lnTo>
                    <a:pt x="0" y="161"/>
                  </a:lnTo>
                  <a:lnTo>
                    <a:pt x="0" y="158"/>
                  </a:lnTo>
                  <a:lnTo>
                    <a:pt x="0" y="156"/>
                  </a:lnTo>
                  <a:lnTo>
                    <a:pt x="2" y="153"/>
                  </a:lnTo>
                  <a:lnTo>
                    <a:pt x="2" y="151"/>
                  </a:lnTo>
                  <a:lnTo>
                    <a:pt x="5" y="149"/>
                  </a:lnTo>
                  <a:lnTo>
                    <a:pt x="5" y="146"/>
                  </a:lnTo>
                  <a:lnTo>
                    <a:pt x="7" y="144"/>
                  </a:lnTo>
                  <a:lnTo>
                    <a:pt x="7" y="139"/>
                  </a:lnTo>
                  <a:lnTo>
                    <a:pt x="9" y="137"/>
                  </a:lnTo>
                  <a:lnTo>
                    <a:pt x="12" y="135"/>
                  </a:lnTo>
                  <a:lnTo>
                    <a:pt x="12" y="132"/>
                  </a:lnTo>
                  <a:lnTo>
                    <a:pt x="14" y="130"/>
                  </a:lnTo>
                  <a:lnTo>
                    <a:pt x="16" y="127"/>
                  </a:lnTo>
                  <a:lnTo>
                    <a:pt x="19" y="125"/>
                  </a:lnTo>
                  <a:lnTo>
                    <a:pt x="21" y="123"/>
                  </a:lnTo>
                  <a:lnTo>
                    <a:pt x="21" y="120"/>
                  </a:lnTo>
                  <a:lnTo>
                    <a:pt x="23" y="120"/>
                  </a:lnTo>
                  <a:lnTo>
                    <a:pt x="26" y="118"/>
                  </a:lnTo>
                  <a:lnTo>
                    <a:pt x="28" y="116"/>
                  </a:lnTo>
                  <a:lnTo>
                    <a:pt x="31" y="113"/>
                  </a:lnTo>
                  <a:lnTo>
                    <a:pt x="33" y="111"/>
                  </a:lnTo>
                  <a:lnTo>
                    <a:pt x="33" y="111"/>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10" name="文本框 9"/>
          <p:cNvSpPr txBox="1"/>
          <p:nvPr/>
        </p:nvSpPr>
        <p:spPr>
          <a:xfrm>
            <a:off x="3616035" y="3733705"/>
            <a:ext cx="4959929" cy="707886"/>
          </a:xfrm>
          <a:prstGeom prst="rect">
            <a:avLst/>
          </a:prstGeom>
          <a:noFill/>
        </p:spPr>
        <p:txBody>
          <a:bodyPr wrap="square" rtlCol="0">
            <a:spAutoFit/>
          </a:bodyPr>
          <a:lstStyle/>
          <a:p>
            <a:pPr algn="ctr"/>
            <a:r>
              <a:rPr lang="zh-CN" altLang="en-US" sz="4000" dirty="0">
                <a:solidFill>
                  <a:srgbClr val="44546A"/>
                </a:solidFill>
                <a:latin typeface="微软雅黑" panose="020B0503020204020204" pitchFamily="34" charset="-122"/>
                <a:ea typeface="微软雅黑" panose="020B0503020204020204" pitchFamily="34" charset="-122"/>
              </a:rPr>
              <a:t>研究背景与意义</a:t>
            </a:r>
            <a:endParaRPr lang="en-US" altLang="zh-CN" sz="4000" dirty="0">
              <a:solidFill>
                <a:srgbClr val="44546A"/>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584946" y="4441591"/>
            <a:ext cx="5022106" cy="523220"/>
          </a:xfrm>
          <a:prstGeom prst="snip1Rect">
            <a:avLst>
              <a:gd name="adj" fmla="val 0"/>
            </a:avLst>
          </a:prstGeom>
          <a:noFill/>
          <a:ln w="28575">
            <a:noFill/>
          </a:ln>
        </p:spPr>
        <p:txBody>
          <a:bodyPr wrap="square" rtlCol="0">
            <a:spAutoFit/>
          </a:bodyPr>
          <a:lstStyle/>
          <a:p>
            <a:pPr algn="ctr"/>
            <a:r>
              <a:rPr lang="en-US" altLang="zh-CN" sz="2800" dirty="0">
                <a:solidFill>
                  <a:srgbClr val="44546A"/>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2800" dirty="0">
              <a:ln>
                <a:solidFill>
                  <a:srgbClr val="00762F"/>
                </a:solidFill>
              </a:ln>
              <a:solidFill>
                <a:srgbClr val="44546A"/>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6111" y="272027"/>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01.</a:t>
            </a:r>
            <a:r>
              <a:rPr lang="zh-CN" altLang="en-US" dirty="0">
                <a:solidFill>
                  <a:schemeClr val="bg1"/>
                </a:solidFill>
                <a:latin typeface="微软雅黑" panose="020B0503020204020204" pitchFamily="34" charset="-122"/>
                <a:ea typeface="微软雅黑" panose="020B0503020204020204" pitchFamily="34" charset="-122"/>
              </a:rPr>
              <a:t>研究背景与意义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509655" y="364360"/>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3"/>
          <p:cNvGrpSpPr/>
          <p:nvPr/>
        </p:nvGrpSpPr>
        <p:grpSpPr>
          <a:xfrm>
            <a:off x="715597" y="1527828"/>
            <a:ext cx="786078" cy="784940"/>
            <a:chOff x="7049719" y="1895239"/>
            <a:chExt cx="964084" cy="962688"/>
          </a:xfrm>
        </p:grpSpPr>
        <p:sp>
          <p:nvSpPr>
            <p:cNvPr id="10" name="Oval 66"/>
            <p:cNvSpPr>
              <a:spLocks noChangeArrowheads="1"/>
            </p:cNvSpPr>
            <p:nvPr/>
          </p:nvSpPr>
          <p:spPr bwMode="auto">
            <a:xfrm>
              <a:off x="7049719" y="1895239"/>
              <a:ext cx="964084" cy="962688"/>
            </a:xfrm>
            <a:prstGeom prst="ellipse">
              <a:avLst/>
            </a:prstGeom>
            <a:solidFill>
              <a:srgbClr val="44546A"/>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11" name="组合 10"/>
            <p:cNvGrpSpPr/>
            <p:nvPr/>
          </p:nvGrpSpPr>
          <p:grpSpPr>
            <a:xfrm>
              <a:off x="7323178" y="2136608"/>
              <a:ext cx="465997" cy="464602"/>
              <a:chOff x="6760032" y="3590699"/>
              <a:chExt cx="530225" cy="528638"/>
            </a:xfrm>
            <a:solidFill>
              <a:schemeClr val="bg1"/>
            </a:solidFill>
          </p:grpSpPr>
          <p:sp>
            <p:nvSpPr>
              <p:cNvPr id="12" name="Freeform 67"/>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reeform 68"/>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reeform 69"/>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Rectangle 70"/>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 name="Freeform 71"/>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 name="Freeform 72"/>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73"/>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25" name="文本框 24"/>
          <p:cNvSpPr txBox="1"/>
          <p:nvPr/>
        </p:nvSpPr>
        <p:spPr>
          <a:xfrm>
            <a:off x="1774698" y="1976762"/>
            <a:ext cx="3156338" cy="1414233"/>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随着物联网</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(IoT)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服务在智能城市和智能工厂等背景下的加速渗透，云计算，即传统通信范式的规范，已经显示出其明显的局限性，并一直在向一种更加分布式的形式发展，即边缘计算。</a:t>
            </a:r>
          </a:p>
        </p:txBody>
      </p:sp>
      <p:sp>
        <p:nvSpPr>
          <p:cNvPr id="26" name="文本框 25"/>
          <p:cNvSpPr txBox="1"/>
          <p:nvPr/>
        </p:nvSpPr>
        <p:spPr>
          <a:xfrm>
            <a:off x="1788144" y="1668064"/>
            <a:ext cx="2745673"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传统通信方式（云计算）</a:t>
            </a:r>
          </a:p>
        </p:txBody>
      </p:sp>
      <p:sp>
        <p:nvSpPr>
          <p:cNvPr id="31" name="文本框 30"/>
          <p:cNvSpPr txBox="1"/>
          <p:nvPr/>
        </p:nvSpPr>
        <p:spPr>
          <a:xfrm>
            <a:off x="1774698" y="4106083"/>
            <a:ext cx="3156338" cy="1144929"/>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通过边缘计算，构建了一个通用的计算平台，计算</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存储资源分布在</a:t>
            </a:r>
            <a:r>
              <a:rPr lang="zh-CN" altLang="en-US" sz="1400" dirty="0">
                <a:solidFill>
                  <a:srgbClr val="FF0000"/>
                </a:solidFill>
                <a:latin typeface="微软雅黑" panose="020B0503020204020204" pitchFamily="34" charset="-122"/>
                <a:ea typeface="微软雅黑" panose="020B0503020204020204" pitchFamily="34" charset="-122"/>
              </a:rPr>
              <a:t>网络边缘</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，与物联网服务的终端设备紧密相连。</a:t>
            </a:r>
          </a:p>
        </p:txBody>
      </p:sp>
      <p:sp>
        <p:nvSpPr>
          <p:cNvPr id="32" name="文本框 31"/>
          <p:cNvSpPr txBox="1"/>
          <p:nvPr/>
        </p:nvSpPr>
        <p:spPr>
          <a:xfrm>
            <a:off x="1788145" y="3797385"/>
            <a:ext cx="1359748"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边缘计算</a:t>
            </a:r>
          </a:p>
        </p:txBody>
      </p:sp>
      <p:sp>
        <p:nvSpPr>
          <p:cNvPr id="28" name="Oval 66">
            <a:extLst>
              <a:ext uri="{FF2B5EF4-FFF2-40B4-BE49-F238E27FC236}">
                <a16:creationId xmlns:a16="http://schemas.microsoft.com/office/drawing/2014/main" id="{D6358990-FA7E-562C-4583-4E5FE7B5F1A3}"/>
              </a:ext>
            </a:extLst>
          </p:cNvPr>
          <p:cNvSpPr>
            <a:spLocks noChangeArrowheads="1"/>
          </p:cNvSpPr>
          <p:nvPr/>
        </p:nvSpPr>
        <p:spPr bwMode="auto">
          <a:xfrm>
            <a:off x="6188414" y="1527827"/>
            <a:ext cx="786078" cy="784940"/>
          </a:xfrm>
          <a:prstGeom prst="ellipse">
            <a:avLst/>
          </a:prstGeom>
          <a:solidFill>
            <a:srgbClr val="44546A"/>
          </a:solidFill>
          <a:ln>
            <a:noFill/>
          </a:ln>
        </p:spPr>
        <p:txBody>
          <a:bodyPr vert="horz" wrap="square" lIns="91440" tIns="45720" rIns="91440" bIns="45720" numCol="1" anchor="t" anchorCtr="0" compatLnSpc="1"/>
          <a:lstStyle/>
          <a:p>
            <a:endParaRPr lang="zh-CN" altLang="en-US" sz="2000">
              <a:solidFill>
                <a:prstClr val="black"/>
              </a:solidFill>
            </a:endParaRPr>
          </a:p>
        </p:txBody>
      </p:sp>
      <p:sp>
        <p:nvSpPr>
          <p:cNvPr id="48" name="文本框 47">
            <a:extLst>
              <a:ext uri="{FF2B5EF4-FFF2-40B4-BE49-F238E27FC236}">
                <a16:creationId xmlns:a16="http://schemas.microsoft.com/office/drawing/2014/main" id="{662258F8-6703-AB72-106D-16C3352D6D34}"/>
              </a:ext>
            </a:extLst>
          </p:cNvPr>
          <p:cNvSpPr txBox="1"/>
          <p:nvPr/>
        </p:nvSpPr>
        <p:spPr>
          <a:xfrm>
            <a:off x="7247517" y="1976762"/>
            <a:ext cx="3156338" cy="1414233"/>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云计算的计算资源集中在巨大的</a:t>
            </a:r>
            <a:r>
              <a:rPr lang="zh-CN" altLang="en-US" sz="1400" dirty="0">
                <a:solidFill>
                  <a:srgbClr val="FF0000"/>
                </a:solidFill>
                <a:latin typeface="微软雅黑" panose="020B0503020204020204" pitchFamily="34" charset="-122"/>
                <a:ea typeface="微软雅黑" panose="020B0503020204020204" pitchFamily="34" charset="-122"/>
              </a:rPr>
              <a:t>数据中心</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，而边缘计算依赖于大量的</a:t>
            </a:r>
            <a:r>
              <a:rPr lang="zh-CN" altLang="en-US" sz="1400" dirty="0">
                <a:solidFill>
                  <a:srgbClr val="FF0000"/>
                </a:solidFill>
                <a:latin typeface="微软雅黑" panose="020B0503020204020204" pitchFamily="34" charset="-122"/>
                <a:ea typeface="微软雅黑" panose="020B0503020204020204" pitchFamily="34" charset="-122"/>
              </a:rPr>
              <a:t>分布式计算节点</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，每个节点都配备了有限的计算能。这种差异带来了关于适合边缘计算的服务模式的问题。</a:t>
            </a:r>
          </a:p>
        </p:txBody>
      </p:sp>
      <p:sp>
        <p:nvSpPr>
          <p:cNvPr id="49" name="文本框 48">
            <a:extLst>
              <a:ext uri="{FF2B5EF4-FFF2-40B4-BE49-F238E27FC236}">
                <a16:creationId xmlns:a16="http://schemas.microsoft.com/office/drawing/2014/main" id="{CD85720B-D37C-9BDF-5A28-5AD3A0A216D9}"/>
              </a:ext>
            </a:extLst>
          </p:cNvPr>
          <p:cNvSpPr txBox="1"/>
          <p:nvPr/>
        </p:nvSpPr>
        <p:spPr>
          <a:xfrm>
            <a:off x="7260964" y="1668064"/>
            <a:ext cx="1359748"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二者的区别</a:t>
            </a:r>
          </a:p>
        </p:txBody>
      </p:sp>
      <p:sp>
        <p:nvSpPr>
          <p:cNvPr id="52" name="Freeform 76">
            <a:extLst>
              <a:ext uri="{FF2B5EF4-FFF2-40B4-BE49-F238E27FC236}">
                <a16:creationId xmlns:a16="http://schemas.microsoft.com/office/drawing/2014/main" id="{B211FE59-4494-0CDD-0B00-68537A564749}"/>
              </a:ext>
            </a:extLst>
          </p:cNvPr>
          <p:cNvSpPr>
            <a:spLocks noEditPoints="1"/>
          </p:cNvSpPr>
          <p:nvPr/>
        </p:nvSpPr>
        <p:spPr bwMode="auto">
          <a:xfrm>
            <a:off x="6403419" y="1747382"/>
            <a:ext cx="356067" cy="356068"/>
          </a:xfrm>
          <a:custGeom>
            <a:avLst/>
            <a:gdLst>
              <a:gd name="T0" fmla="*/ 0 w 257"/>
              <a:gd name="T1" fmla="*/ 129 h 257"/>
              <a:gd name="T2" fmla="*/ 257 w 257"/>
              <a:gd name="T3" fmla="*/ 129 h 257"/>
              <a:gd name="T4" fmla="*/ 227 w 257"/>
              <a:gd name="T5" fmla="*/ 66 h 257"/>
              <a:gd name="T6" fmla="*/ 212 w 257"/>
              <a:gd name="T7" fmla="*/ 96 h 257"/>
              <a:gd name="T8" fmla="*/ 227 w 257"/>
              <a:gd name="T9" fmla="*/ 66 h 257"/>
              <a:gd name="T10" fmla="*/ 199 w 257"/>
              <a:gd name="T11" fmla="*/ 54 h 257"/>
              <a:gd name="T12" fmla="*/ 218 w 257"/>
              <a:gd name="T13" fmla="*/ 54 h 257"/>
              <a:gd name="T14" fmla="*/ 200 w 257"/>
              <a:gd name="T15" fmla="*/ 161 h 257"/>
              <a:gd name="T16" fmla="*/ 158 w 257"/>
              <a:gd name="T17" fmla="*/ 192 h 257"/>
              <a:gd name="T18" fmla="*/ 161 w 257"/>
              <a:gd name="T19" fmla="*/ 149 h 257"/>
              <a:gd name="T20" fmla="*/ 161 w 257"/>
              <a:gd name="T21" fmla="*/ 108 h 257"/>
              <a:gd name="T22" fmla="*/ 203 w 257"/>
              <a:gd name="T23" fmla="*/ 129 h 257"/>
              <a:gd name="T24" fmla="*/ 161 w 257"/>
              <a:gd name="T25" fmla="*/ 149 h 257"/>
              <a:gd name="T26" fmla="*/ 156 w 257"/>
              <a:gd name="T27" fmla="*/ 54 h 257"/>
              <a:gd name="T28" fmla="*/ 186 w 257"/>
              <a:gd name="T29" fmla="*/ 54 h 257"/>
              <a:gd name="T30" fmla="*/ 107 w 257"/>
              <a:gd name="T31" fmla="*/ 129 h 257"/>
              <a:gd name="T32" fmla="*/ 149 w 257"/>
              <a:gd name="T33" fmla="*/ 108 h 257"/>
              <a:gd name="T34" fmla="*/ 149 w 257"/>
              <a:gd name="T35" fmla="*/ 149 h 257"/>
              <a:gd name="T36" fmla="*/ 149 w 257"/>
              <a:gd name="T37" fmla="*/ 161 h 257"/>
              <a:gd name="T38" fmla="*/ 111 w 257"/>
              <a:gd name="T39" fmla="*/ 192 h 257"/>
              <a:gd name="T40" fmla="*/ 149 w 257"/>
              <a:gd name="T41" fmla="*/ 161 h 257"/>
              <a:gd name="T42" fmla="*/ 111 w 257"/>
              <a:gd name="T43" fmla="*/ 66 h 257"/>
              <a:gd name="T44" fmla="*/ 149 w 257"/>
              <a:gd name="T45" fmla="*/ 96 h 257"/>
              <a:gd name="T46" fmla="*/ 129 w 257"/>
              <a:gd name="T47" fmla="*/ 12 h 257"/>
              <a:gd name="T48" fmla="*/ 113 w 257"/>
              <a:gd name="T49" fmla="*/ 54 h 257"/>
              <a:gd name="T50" fmla="*/ 112 w 257"/>
              <a:gd name="T51" fmla="*/ 15 h 257"/>
              <a:gd name="T52" fmla="*/ 72 w 257"/>
              <a:gd name="T53" fmla="*/ 54 h 257"/>
              <a:gd name="T54" fmla="*/ 99 w 257"/>
              <a:gd name="T55" fmla="*/ 192 h 257"/>
              <a:gd name="T56" fmla="*/ 57 w 257"/>
              <a:gd name="T57" fmla="*/ 161 h 257"/>
              <a:gd name="T58" fmla="*/ 99 w 257"/>
              <a:gd name="T59" fmla="*/ 192 h 257"/>
              <a:gd name="T60" fmla="*/ 57 w 257"/>
              <a:gd name="T61" fmla="*/ 96 h 257"/>
              <a:gd name="T62" fmla="*/ 99 w 257"/>
              <a:gd name="T63" fmla="*/ 66 h 257"/>
              <a:gd name="T64" fmla="*/ 80 w 257"/>
              <a:gd name="T65" fmla="*/ 23 h 257"/>
              <a:gd name="T66" fmla="*/ 39 w 257"/>
              <a:gd name="T67" fmla="*/ 54 h 257"/>
              <a:gd name="T68" fmla="*/ 14 w 257"/>
              <a:gd name="T69" fmla="*/ 108 h 257"/>
              <a:gd name="T70" fmla="*/ 42 w 257"/>
              <a:gd name="T71" fmla="*/ 129 h 257"/>
              <a:gd name="T72" fmla="*/ 14 w 257"/>
              <a:gd name="T73" fmla="*/ 149 h 257"/>
              <a:gd name="T74" fmla="*/ 14 w 257"/>
              <a:gd name="T75" fmla="*/ 108 h 257"/>
              <a:gd name="T76" fmla="*/ 58 w 257"/>
              <a:gd name="T77" fmla="*/ 203 h 257"/>
              <a:gd name="T78" fmla="*/ 39 w 257"/>
              <a:gd name="T79" fmla="*/ 203 h 257"/>
              <a:gd name="T80" fmla="*/ 101 w 257"/>
              <a:gd name="T81" fmla="*/ 203 h 257"/>
              <a:gd name="T82" fmla="*/ 72 w 257"/>
              <a:gd name="T83" fmla="*/ 203 h 257"/>
              <a:gd name="T84" fmla="*/ 113 w 257"/>
              <a:gd name="T85" fmla="*/ 203 h 257"/>
              <a:gd name="T86" fmla="*/ 129 w 257"/>
              <a:gd name="T87" fmla="*/ 245 h 257"/>
              <a:gd name="T88" fmla="*/ 156 w 257"/>
              <a:gd name="T89" fmla="*/ 203 h 257"/>
              <a:gd name="T90" fmla="*/ 145 w 257"/>
              <a:gd name="T91" fmla="*/ 242 h 257"/>
              <a:gd name="T92" fmla="*/ 199 w 257"/>
              <a:gd name="T93" fmla="*/ 203 h 257"/>
              <a:gd name="T94" fmla="*/ 178 w 257"/>
              <a:gd name="T95" fmla="*/ 234 h 257"/>
              <a:gd name="T96" fmla="*/ 204 w 257"/>
              <a:gd name="T97" fmla="*/ 192 h 257"/>
              <a:gd name="T98" fmla="*/ 241 w 257"/>
              <a:gd name="T99" fmla="*/ 161 h 257"/>
              <a:gd name="T100" fmla="*/ 214 w 257"/>
              <a:gd name="T101" fmla="*/ 149 h 257"/>
              <a:gd name="T102" fmla="*/ 214 w 257"/>
              <a:gd name="T103" fmla="*/ 108 h 257"/>
              <a:gd name="T104" fmla="*/ 245 w 257"/>
              <a:gd name="T105" fmla="*/ 129 h 257"/>
              <a:gd name="T106" fmla="*/ 214 w 257"/>
              <a:gd name="T107" fmla="*/ 14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57">
                <a:moveTo>
                  <a:pt x="129" y="0"/>
                </a:moveTo>
                <a:cubicBezTo>
                  <a:pt x="58" y="0"/>
                  <a:pt x="0" y="58"/>
                  <a:pt x="0" y="129"/>
                </a:cubicBezTo>
                <a:cubicBezTo>
                  <a:pt x="0" y="199"/>
                  <a:pt x="58" y="257"/>
                  <a:pt x="129" y="257"/>
                </a:cubicBezTo>
                <a:cubicBezTo>
                  <a:pt x="199" y="257"/>
                  <a:pt x="257" y="199"/>
                  <a:pt x="257" y="129"/>
                </a:cubicBezTo>
                <a:cubicBezTo>
                  <a:pt x="257" y="58"/>
                  <a:pt x="199" y="0"/>
                  <a:pt x="129" y="0"/>
                </a:cubicBezTo>
                <a:moveTo>
                  <a:pt x="227" y="66"/>
                </a:moveTo>
                <a:cubicBezTo>
                  <a:pt x="233" y="75"/>
                  <a:pt x="237" y="85"/>
                  <a:pt x="241" y="96"/>
                </a:cubicBezTo>
                <a:cubicBezTo>
                  <a:pt x="212" y="96"/>
                  <a:pt x="212" y="96"/>
                  <a:pt x="212" y="96"/>
                </a:cubicBezTo>
                <a:cubicBezTo>
                  <a:pt x="210" y="85"/>
                  <a:pt x="207" y="75"/>
                  <a:pt x="204" y="66"/>
                </a:cubicBezTo>
                <a:lnTo>
                  <a:pt x="227" y="66"/>
                </a:lnTo>
                <a:close/>
                <a:moveTo>
                  <a:pt x="218" y="54"/>
                </a:moveTo>
                <a:cubicBezTo>
                  <a:pt x="199" y="54"/>
                  <a:pt x="199" y="54"/>
                  <a:pt x="199" y="54"/>
                </a:cubicBezTo>
                <a:cubicBezTo>
                  <a:pt x="193" y="42"/>
                  <a:pt x="186" y="31"/>
                  <a:pt x="178" y="23"/>
                </a:cubicBezTo>
                <a:cubicBezTo>
                  <a:pt x="193" y="30"/>
                  <a:pt x="207" y="41"/>
                  <a:pt x="218" y="54"/>
                </a:cubicBezTo>
                <a:moveTo>
                  <a:pt x="161" y="161"/>
                </a:moveTo>
                <a:cubicBezTo>
                  <a:pt x="200" y="161"/>
                  <a:pt x="200" y="161"/>
                  <a:pt x="200" y="161"/>
                </a:cubicBezTo>
                <a:cubicBezTo>
                  <a:pt x="198" y="172"/>
                  <a:pt x="195" y="182"/>
                  <a:pt x="191" y="192"/>
                </a:cubicBezTo>
                <a:cubicBezTo>
                  <a:pt x="158" y="192"/>
                  <a:pt x="158" y="192"/>
                  <a:pt x="158" y="192"/>
                </a:cubicBezTo>
                <a:cubicBezTo>
                  <a:pt x="159" y="181"/>
                  <a:pt x="160" y="171"/>
                  <a:pt x="161" y="161"/>
                </a:cubicBezTo>
                <a:moveTo>
                  <a:pt x="161" y="149"/>
                </a:moveTo>
                <a:cubicBezTo>
                  <a:pt x="162" y="142"/>
                  <a:pt x="162" y="135"/>
                  <a:pt x="162" y="129"/>
                </a:cubicBezTo>
                <a:cubicBezTo>
                  <a:pt x="162" y="122"/>
                  <a:pt x="162" y="115"/>
                  <a:pt x="161" y="108"/>
                </a:cubicBezTo>
                <a:cubicBezTo>
                  <a:pt x="202" y="108"/>
                  <a:pt x="202" y="108"/>
                  <a:pt x="202" y="108"/>
                </a:cubicBezTo>
                <a:cubicBezTo>
                  <a:pt x="203" y="115"/>
                  <a:pt x="203" y="122"/>
                  <a:pt x="203" y="129"/>
                </a:cubicBezTo>
                <a:cubicBezTo>
                  <a:pt x="203" y="136"/>
                  <a:pt x="203" y="142"/>
                  <a:pt x="202" y="149"/>
                </a:cubicBezTo>
                <a:lnTo>
                  <a:pt x="161" y="149"/>
                </a:lnTo>
                <a:close/>
                <a:moveTo>
                  <a:pt x="186" y="54"/>
                </a:moveTo>
                <a:cubicBezTo>
                  <a:pt x="156" y="54"/>
                  <a:pt x="156" y="54"/>
                  <a:pt x="156" y="54"/>
                </a:cubicBezTo>
                <a:cubicBezTo>
                  <a:pt x="154" y="39"/>
                  <a:pt x="150" y="25"/>
                  <a:pt x="145" y="15"/>
                </a:cubicBezTo>
                <a:cubicBezTo>
                  <a:pt x="161" y="21"/>
                  <a:pt x="175" y="35"/>
                  <a:pt x="186" y="54"/>
                </a:cubicBezTo>
                <a:moveTo>
                  <a:pt x="108" y="149"/>
                </a:moveTo>
                <a:cubicBezTo>
                  <a:pt x="108" y="143"/>
                  <a:pt x="107" y="136"/>
                  <a:pt x="107" y="129"/>
                </a:cubicBezTo>
                <a:cubicBezTo>
                  <a:pt x="107" y="121"/>
                  <a:pt x="108" y="115"/>
                  <a:pt x="108" y="108"/>
                </a:cubicBezTo>
                <a:cubicBezTo>
                  <a:pt x="149" y="108"/>
                  <a:pt x="149" y="108"/>
                  <a:pt x="149" y="108"/>
                </a:cubicBezTo>
                <a:cubicBezTo>
                  <a:pt x="150" y="115"/>
                  <a:pt x="150" y="121"/>
                  <a:pt x="150" y="129"/>
                </a:cubicBezTo>
                <a:cubicBezTo>
                  <a:pt x="150" y="136"/>
                  <a:pt x="150" y="143"/>
                  <a:pt x="149" y="149"/>
                </a:cubicBezTo>
                <a:lnTo>
                  <a:pt x="108" y="149"/>
                </a:lnTo>
                <a:close/>
                <a:moveTo>
                  <a:pt x="149" y="161"/>
                </a:moveTo>
                <a:cubicBezTo>
                  <a:pt x="148" y="172"/>
                  <a:pt x="147" y="183"/>
                  <a:pt x="146" y="192"/>
                </a:cubicBezTo>
                <a:cubicBezTo>
                  <a:pt x="111" y="192"/>
                  <a:pt x="111" y="192"/>
                  <a:pt x="111" y="192"/>
                </a:cubicBezTo>
                <a:cubicBezTo>
                  <a:pt x="110" y="183"/>
                  <a:pt x="109" y="172"/>
                  <a:pt x="108" y="161"/>
                </a:cubicBezTo>
                <a:lnTo>
                  <a:pt x="149" y="161"/>
                </a:lnTo>
                <a:close/>
                <a:moveTo>
                  <a:pt x="108" y="96"/>
                </a:moveTo>
                <a:cubicBezTo>
                  <a:pt x="109" y="85"/>
                  <a:pt x="110" y="75"/>
                  <a:pt x="111" y="66"/>
                </a:cubicBezTo>
                <a:cubicBezTo>
                  <a:pt x="146" y="66"/>
                  <a:pt x="146" y="66"/>
                  <a:pt x="146" y="66"/>
                </a:cubicBezTo>
                <a:cubicBezTo>
                  <a:pt x="147" y="75"/>
                  <a:pt x="148" y="85"/>
                  <a:pt x="149" y="96"/>
                </a:cubicBezTo>
                <a:lnTo>
                  <a:pt x="108" y="96"/>
                </a:lnTo>
                <a:close/>
                <a:moveTo>
                  <a:pt x="129" y="12"/>
                </a:moveTo>
                <a:cubicBezTo>
                  <a:pt x="132" y="12"/>
                  <a:pt x="139" y="26"/>
                  <a:pt x="144" y="54"/>
                </a:cubicBezTo>
                <a:cubicBezTo>
                  <a:pt x="113" y="54"/>
                  <a:pt x="113" y="54"/>
                  <a:pt x="113" y="54"/>
                </a:cubicBezTo>
                <a:cubicBezTo>
                  <a:pt x="118" y="26"/>
                  <a:pt x="125" y="12"/>
                  <a:pt x="129" y="12"/>
                </a:cubicBezTo>
                <a:moveTo>
                  <a:pt x="112" y="15"/>
                </a:moveTo>
                <a:cubicBezTo>
                  <a:pt x="107" y="25"/>
                  <a:pt x="104" y="39"/>
                  <a:pt x="101" y="54"/>
                </a:cubicBezTo>
                <a:cubicBezTo>
                  <a:pt x="72" y="54"/>
                  <a:pt x="72" y="54"/>
                  <a:pt x="72" y="54"/>
                </a:cubicBezTo>
                <a:cubicBezTo>
                  <a:pt x="82" y="35"/>
                  <a:pt x="96" y="21"/>
                  <a:pt x="112" y="15"/>
                </a:cubicBezTo>
                <a:moveTo>
                  <a:pt x="99" y="192"/>
                </a:moveTo>
                <a:cubicBezTo>
                  <a:pt x="66" y="192"/>
                  <a:pt x="66" y="192"/>
                  <a:pt x="66" y="192"/>
                </a:cubicBezTo>
                <a:cubicBezTo>
                  <a:pt x="62" y="182"/>
                  <a:pt x="59" y="172"/>
                  <a:pt x="57" y="161"/>
                </a:cubicBezTo>
                <a:cubicBezTo>
                  <a:pt x="97" y="161"/>
                  <a:pt x="97" y="161"/>
                  <a:pt x="97" y="161"/>
                </a:cubicBezTo>
                <a:cubicBezTo>
                  <a:pt x="97" y="171"/>
                  <a:pt x="98" y="181"/>
                  <a:pt x="99" y="192"/>
                </a:cubicBezTo>
                <a:moveTo>
                  <a:pt x="97" y="96"/>
                </a:moveTo>
                <a:cubicBezTo>
                  <a:pt x="57" y="96"/>
                  <a:pt x="57" y="96"/>
                  <a:pt x="57" y="96"/>
                </a:cubicBezTo>
                <a:cubicBezTo>
                  <a:pt x="59" y="85"/>
                  <a:pt x="62" y="75"/>
                  <a:pt x="66" y="66"/>
                </a:cubicBezTo>
                <a:cubicBezTo>
                  <a:pt x="99" y="66"/>
                  <a:pt x="99" y="66"/>
                  <a:pt x="99" y="66"/>
                </a:cubicBezTo>
                <a:cubicBezTo>
                  <a:pt x="98" y="76"/>
                  <a:pt x="97" y="86"/>
                  <a:pt x="97" y="96"/>
                </a:cubicBezTo>
                <a:moveTo>
                  <a:pt x="80" y="23"/>
                </a:moveTo>
                <a:cubicBezTo>
                  <a:pt x="71" y="31"/>
                  <a:pt x="64" y="42"/>
                  <a:pt x="58" y="54"/>
                </a:cubicBezTo>
                <a:cubicBezTo>
                  <a:pt x="39" y="54"/>
                  <a:pt x="39" y="54"/>
                  <a:pt x="39" y="54"/>
                </a:cubicBezTo>
                <a:cubicBezTo>
                  <a:pt x="50" y="41"/>
                  <a:pt x="64" y="30"/>
                  <a:pt x="80" y="23"/>
                </a:cubicBezTo>
                <a:moveTo>
                  <a:pt x="14" y="108"/>
                </a:moveTo>
                <a:cubicBezTo>
                  <a:pt x="43" y="108"/>
                  <a:pt x="43" y="108"/>
                  <a:pt x="43" y="108"/>
                </a:cubicBezTo>
                <a:cubicBezTo>
                  <a:pt x="43" y="115"/>
                  <a:pt x="42" y="122"/>
                  <a:pt x="42" y="129"/>
                </a:cubicBezTo>
                <a:cubicBezTo>
                  <a:pt x="42" y="136"/>
                  <a:pt x="43" y="142"/>
                  <a:pt x="43" y="149"/>
                </a:cubicBezTo>
                <a:cubicBezTo>
                  <a:pt x="14" y="149"/>
                  <a:pt x="14" y="149"/>
                  <a:pt x="14" y="149"/>
                </a:cubicBezTo>
                <a:cubicBezTo>
                  <a:pt x="13" y="142"/>
                  <a:pt x="12" y="136"/>
                  <a:pt x="12" y="129"/>
                </a:cubicBezTo>
                <a:cubicBezTo>
                  <a:pt x="12" y="122"/>
                  <a:pt x="13" y="115"/>
                  <a:pt x="14" y="108"/>
                </a:cubicBezTo>
                <a:moveTo>
                  <a:pt x="39" y="203"/>
                </a:moveTo>
                <a:cubicBezTo>
                  <a:pt x="58" y="203"/>
                  <a:pt x="58" y="203"/>
                  <a:pt x="58" y="203"/>
                </a:cubicBezTo>
                <a:cubicBezTo>
                  <a:pt x="64" y="215"/>
                  <a:pt x="71" y="226"/>
                  <a:pt x="80" y="234"/>
                </a:cubicBezTo>
                <a:cubicBezTo>
                  <a:pt x="64" y="227"/>
                  <a:pt x="50" y="217"/>
                  <a:pt x="39" y="203"/>
                </a:cubicBezTo>
                <a:moveTo>
                  <a:pt x="72" y="203"/>
                </a:moveTo>
                <a:cubicBezTo>
                  <a:pt x="101" y="203"/>
                  <a:pt x="101" y="203"/>
                  <a:pt x="101" y="203"/>
                </a:cubicBezTo>
                <a:cubicBezTo>
                  <a:pt x="104" y="219"/>
                  <a:pt x="107" y="232"/>
                  <a:pt x="112" y="242"/>
                </a:cubicBezTo>
                <a:cubicBezTo>
                  <a:pt x="96" y="236"/>
                  <a:pt x="82" y="223"/>
                  <a:pt x="72" y="203"/>
                </a:cubicBezTo>
                <a:moveTo>
                  <a:pt x="129" y="245"/>
                </a:moveTo>
                <a:cubicBezTo>
                  <a:pt x="125" y="245"/>
                  <a:pt x="118" y="231"/>
                  <a:pt x="113" y="203"/>
                </a:cubicBezTo>
                <a:cubicBezTo>
                  <a:pt x="144" y="203"/>
                  <a:pt x="144" y="203"/>
                  <a:pt x="144" y="203"/>
                </a:cubicBezTo>
                <a:cubicBezTo>
                  <a:pt x="139" y="231"/>
                  <a:pt x="132" y="245"/>
                  <a:pt x="129" y="245"/>
                </a:cubicBezTo>
                <a:moveTo>
                  <a:pt x="145" y="242"/>
                </a:moveTo>
                <a:cubicBezTo>
                  <a:pt x="150" y="232"/>
                  <a:pt x="154" y="219"/>
                  <a:pt x="156" y="203"/>
                </a:cubicBezTo>
                <a:cubicBezTo>
                  <a:pt x="186" y="203"/>
                  <a:pt x="186" y="203"/>
                  <a:pt x="186" y="203"/>
                </a:cubicBezTo>
                <a:cubicBezTo>
                  <a:pt x="175" y="223"/>
                  <a:pt x="161" y="236"/>
                  <a:pt x="145" y="242"/>
                </a:cubicBezTo>
                <a:moveTo>
                  <a:pt x="178" y="234"/>
                </a:moveTo>
                <a:cubicBezTo>
                  <a:pt x="186" y="226"/>
                  <a:pt x="193" y="215"/>
                  <a:pt x="199" y="203"/>
                </a:cubicBezTo>
                <a:cubicBezTo>
                  <a:pt x="218" y="203"/>
                  <a:pt x="218" y="203"/>
                  <a:pt x="218" y="203"/>
                </a:cubicBezTo>
                <a:cubicBezTo>
                  <a:pt x="207" y="217"/>
                  <a:pt x="193" y="227"/>
                  <a:pt x="178" y="234"/>
                </a:cubicBezTo>
                <a:moveTo>
                  <a:pt x="227" y="192"/>
                </a:moveTo>
                <a:cubicBezTo>
                  <a:pt x="204" y="192"/>
                  <a:pt x="204" y="192"/>
                  <a:pt x="204" y="192"/>
                </a:cubicBezTo>
                <a:cubicBezTo>
                  <a:pt x="207" y="182"/>
                  <a:pt x="210" y="172"/>
                  <a:pt x="212" y="161"/>
                </a:cubicBezTo>
                <a:cubicBezTo>
                  <a:pt x="241" y="161"/>
                  <a:pt x="241" y="161"/>
                  <a:pt x="241" y="161"/>
                </a:cubicBezTo>
                <a:cubicBezTo>
                  <a:pt x="237" y="172"/>
                  <a:pt x="233" y="182"/>
                  <a:pt x="227" y="192"/>
                </a:cubicBezTo>
                <a:moveTo>
                  <a:pt x="214" y="149"/>
                </a:moveTo>
                <a:cubicBezTo>
                  <a:pt x="215" y="142"/>
                  <a:pt x="215" y="136"/>
                  <a:pt x="215" y="129"/>
                </a:cubicBezTo>
                <a:cubicBezTo>
                  <a:pt x="215" y="122"/>
                  <a:pt x="215" y="115"/>
                  <a:pt x="214" y="108"/>
                </a:cubicBezTo>
                <a:cubicBezTo>
                  <a:pt x="243" y="108"/>
                  <a:pt x="243" y="108"/>
                  <a:pt x="243" y="108"/>
                </a:cubicBezTo>
                <a:cubicBezTo>
                  <a:pt x="245" y="115"/>
                  <a:pt x="245" y="122"/>
                  <a:pt x="245" y="129"/>
                </a:cubicBezTo>
                <a:cubicBezTo>
                  <a:pt x="245" y="136"/>
                  <a:pt x="245" y="142"/>
                  <a:pt x="243" y="149"/>
                </a:cubicBezTo>
                <a:lnTo>
                  <a:pt x="214" y="14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nvGrpSpPr>
          <p:cNvPr id="53" name="组合 52">
            <a:extLst>
              <a:ext uri="{FF2B5EF4-FFF2-40B4-BE49-F238E27FC236}">
                <a16:creationId xmlns:a16="http://schemas.microsoft.com/office/drawing/2014/main" id="{F98FF3D3-4B22-575A-62B4-D461B1E265BA}"/>
              </a:ext>
            </a:extLst>
          </p:cNvPr>
          <p:cNvGrpSpPr/>
          <p:nvPr/>
        </p:nvGrpSpPr>
        <p:grpSpPr>
          <a:xfrm>
            <a:off x="709419" y="3695077"/>
            <a:ext cx="786078" cy="784940"/>
            <a:chOff x="7049719" y="1895239"/>
            <a:chExt cx="964084" cy="962688"/>
          </a:xfrm>
        </p:grpSpPr>
        <p:sp>
          <p:nvSpPr>
            <p:cNvPr id="54" name="Oval 66">
              <a:extLst>
                <a:ext uri="{FF2B5EF4-FFF2-40B4-BE49-F238E27FC236}">
                  <a16:creationId xmlns:a16="http://schemas.microsoft.com/office/drawing/2014/main" id="{7B7B57A1-AF9E-CB31-8AA3-F9B171D1BA84}"/>
                </a:ext>
              </a:extLst>
            </p:cNvPr>
            <p:cNvSpPr>
              <a:spLocks noChangeArrowheads="1"/>
            </p:cNvSpPr>
            <p:nvPr/>
          </p:nvSpPr>
          <p:spPr bwMode="auto">
            <a:xfrm>
              <a:off x="7049719" y="1895239"/>
              <a:ext cx="964084" cy="962688"/>
            </a:xfrm>
            <a:prstGeom prst="ellipse">
              <a:avLst/>
            </a:prstGeom>
            <a:solidFill>
              <a:srgbClr val="44546A"/>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55" name="组合 54">
              <a:extLst>
                <a:ext uri="{FF2B5EF4-FFF2-40B4-BE49-F238E27FC236}">
                  <a16:creationId xmlns:a16="http://schemas.microsoft.com/office/drawing/2014/main" id="{7A56750E-0072-5F84-50F3-79568473A8B4}"/>
                </a:ext>
              </a:extLst>
            </p:cNvPr>
            <p:cNvGrpSpPr/>
            <p:nvPr/>
          </p:nvGrpSpPr>
          <p:grpSpPr>
            <a:xfrm>
              <a:off x="7323178" y="2136608"/>
              <a:ext cx="465997" cy="464602"/>
              <a:chOff x="6760032" y="3590699"/>
              <a:chExt cx="530225" cy="528638"/>
            </a:xfrm>
            <a:solidFill>
              <a:schemeClr val="bg1"/>
            </a:solidFill>
          </p:grpSpPr>
          <p:sp>
            <p:nvSpPr>
              <p:cNvPr id="56" name="Freeform 67">
                <a:extLst>
                  <a:ext uri="{FF2B5EF4-FFF2-40B4-BE49-F238E27FC236}">
                    <a16:creationId xmlns:a16="http://schemas.microsoft.com/office/drawing/2014/main" id="{4F05B777-2127-B50A-F987-A3A0540619AD}"/>
                  </a:ext>
                </a:extLst>
              </p:cNvPr>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7" name="Freeform 68">
                <a:extLst>
                  <a:ext uri="{FF2B5EF4-FFF2-40B4-BE49-F238E27FC236}">
                    <a16:creationId xmlns:a16="http://schemas.microsoft.com/office/drawing/2014/main" id="{C0D45FA0-49C4-331E-DBC7-D930B86623A7}"/>
                  </a:ext>
                </a:extLst>
              </p:cNvPr>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8" name="Freeform 69">
                <a:extLst>
                  <a:ext uri="{FF2B5EF4-FFF2-40B4-BE49-F238E27FC236}">
                    <a16:creationId xmlns:a16="http://schemas.microsoft.com/office/drawing/2014/main" id="{6A1060A2-8D07-5798-5AAC-0477E9B882A8}"/>
                  </a:ext>
                </a:extLst>
              </p:cNvPr>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9" name="Rectangle 70">
                <a:extLst>
                  <a:ext uri="{FF2B5EF4-FFF2-40B4-BE49-F238E27FC236}">
                    <a16:creationId xmlns:a16="http://schemas.microsoft.com/office/drawing/2014/main" id="{0AA493D0-727D-458F-5ED9-6B78A9F28174}"/>
                  </a:ext>
                </a:extLst>
              </p:cNvPr>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0" name="Freeform 71">
                <a:extLst>
                  <a:ext uri="{FF2B5EF4-FFF2-40B4-BE49-F238E27FC236}">
                    <a16:creationId xmlns:a16="http://schemas.microsoft.com/office/drawing/2014/main" id="{DF72543D-421E-ECE5-75D6-E780251BB305}"/>
                  </a:ext>
                </a:extLst>
              </p:cNvPr>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1" name="Freeform 72">
                <a:extLst>
                  <a:ext uri="{FF2B5EF4-FFF2-40B4-BE49-F238E27FC236}">
                    <a16:creationId xmlns:a16="http://schemas.microsoft.com/office/drawing/2014/main" id="{5EDDA2D9-9FD5-B2B3-36AC-F2427643864E}"/>
                  </a:ext>
                </a:extLst>
              </p:cNvPr>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62" name="Freeform 73">
                <a:extLst>
                  <a:ext uri="{FF2B5EF4-FFF2-40B4-BE49-F238E27FC236}">
                    <a16:creationId xmlns:a16="http://schemas.microsoft.com/office/drawing/2014/main" id="{433D468F-009F-33A6-C584-2090BB9BF4C1}"/>
                  </a:ext>
                </a:extLst>
              </p:cNvPr>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68" name="Oval 66">
            <a:extLst>
              <a:ext uri="{FF2B5EF4-FFF2-40B4-BE49-F238E27FC236}">
                <a16:creationId xmlns:a16="http://schemas.microsoft.com/office/drawing/2014/main" id="{0EB9396B-4104-BA42-CE6A-E1C5B01184A8}"/>
              </a:ext>
            </a:extLst>
          </p:cNvPr>
          <p:cNvSpPr>
            <a:spLocks noChangeArrowheads="1"/>
          </p:cNvSpPr>
          <p:nvPr/>
        </p:nvSpPr>
        <p:spPr bwMode="auto">
          <a:xfrm>
            <a:off x="6096000" y="3657148"/>
            <a:ext cx="786078" cy="784940"/>
          </a:xfrm>
          <a:prstGeom prst="ellipse">
            <a:avLst/>
          </a:prstGeom>
          <a:solidFill>
            <a:srgbClr val="44546A"/>
          </a:solidFill>
          <a:ln>
            <a:noFill/>
          </a:ln>
        </p:spPr>
        <p:txBody>
          <a:bodyPr vert="horz" wrap="square" lIns="91440" tIns="45720" rIns="91440" bIns="45720" numCol="1" anchor="t" anchorCtr="0" compatLnSpc="1"/>
          <a:lstStyle/>
          <a:p>
            <a:endParaRPr lang="zh-CN" altLang="en-US" sz="2000">
              <a:solidFill>
                <a:prstClr val="black"/>
              </a:solidFill>
            </a:endParaRPr>
          </a:p>
        </p:txBody>
      </p:sp>
      <p:sp>
        <p:nvSpPr>
          <p:cNvPr id="69" name="文本框 68">
            <a:extLst>
              <a:ext uri="{FF2B5EF4-FFF2-40B4-BE49-F238E27FC236}">
                <a16:creationId xmlns:a16="http://schemas.microsoft.com/office/drawing/2014/main" id="{93DA053E-5CF2-5EC4-E3C5-E755D7B38A17}"/>
              </a:ext>
            </a:extLst>
          </p:cNvPr>
          <p:cNvSpPr txBox="1"/>
          <p:nvPr/>
        </p:nvSpPr>
        <p:spPr>
          <a:xfrm>
            <a:off x="7155103" y="4106083"/>
            <a:ext cx="3156338" cy="1952842"/>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由于许多物联网服务遵循</a:t>
            </a:r>
            <a:r>
              <a:rPr lang="zh-CN" altLang="en-US" sz="1400" dirty="0">
                <a:solidFill>
                  <a:srgbClr val="FF0000"/>
                </a:solidFill>
                <a:latin typeface="微软雅黑" panose="020B0503020204020204" pitchFamily="34" charset="-122"/>
                <a:ea typeface="微软雅黑" panose="020B0503020204020204" pitchFamily="34" charset="-122"/>
              </a:rPr>
              <a:t>周期性</a:t>
            </a:r>
            <a:r>
              <a:rPr lang="en-US" altLang="zh-CN" sz="1400" dirty="0">
                <a:solidFill>
                  <a:srgbClr val="FF0000"/>
                </a:solidFill>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间歇性</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的请求模式，像</a:t>
            </a:r>
            <a:r>
              <a:rPr lang="zh-CN" altLang="en-US" sz="1400" dirty="0">
                <a:solidFill>
                  <a:srgbClr val="FF0000"/>
                </a:solidFill>
                <a:latin typeface="微软雅黑" panose="020B0503020204020204" pitchFamily="34" charset="-122"/>
                <a:ea typeface="微软雅黑" panose="020B0503020204020204" pitchFamily="34" charset="-122"/>
              </a:rPr>
              <a:t>基础设施即服务</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(IaaS)</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中那样以虚拟机为粒度的保留资源方式将导致相当大的潜在资源浪费，使边缘节点的资源限制恶化</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另一方面，</a:t>
            </a:r>
            <a:r>
              <a:rPr lang="zh-CN" altLang="en-US" sz="1400" dirty="0">
                <a:solidFill>
                  <a:srgbClr val="FF0000"/>
                </a:solidFill>
                <a:latin typeface="微软雅黑" panose="020B0503020204020204" pitchFamily="34" charset="-122"/>
                <a:ea typeface="微软雅黑" panose="020B0503020204020204" pitchFamily="34" charset="-122"/>
              </a:rPr>
              <a:t>软件即服务</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(SaaS)</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实现了更细粒度的资源配置，但以可编程性为代价。</a:t>
            </a:r>
          </a:p>
        </p:txBody>
      </p:sp>
      <p:sp>
        <p:nvSpPr>
          <p:cNvPr id="70" name="文本框 69">
            <a:extLst>
              <a:ext uri="{FF2B5EF4-FFF2-40B4-BE49-F238E27FC236}">
                <a16:creationId xmlns:a16="http://schemas.microsoft.com/office/drawing/2014/main" id="{D88DD9D5-26B7-8A32-0371-8047D7EC4056}"/>
              </a:ext>
            </a:extLst>
          </p:cNvPr>
          <p:cNvSpPr txBox="1"/>
          <p:nvPr/>
        </p:nvSpPr>
        <p:spPr>
          <a:xfrm>
            <a:off x="7168550" y="3797385"/>
            <a:ext cx="2000164"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物联网服务现状</a:t>
            </a:r>
          </a:p>
        </p:txBody>
      </p:sp>
      <p:sp>
        <p:nvSpPr>
          <p:cNvPr id="71" name="Freeform 76">
            <a:extLst>
              <a:ext uri="{FF2B5EF4-FFF2-40B4-BE49-F238E27FC236}">
                <a16:creationId xmlns:a16="http://schemas.microsoft.com/office/drawing/2014/main" id="{0F2FE161-9D2C-0F20-A360-45F2E82144AF}"/>
              </a:ext>
            </a:extLst>
          </p:cNvPr>
          <p:cNvSpPr>
            <a:spLocks noEditPoints="1"/>
          </p:cNvSpPr>
          <p:nvPr/>
        </p:nvSpPr>
        <p:spPr bwMode="auto">
          <a:xfrm>
            <a:off x="6311005" y="3876703"/>
            <a:ext cx="356067" cy="356068"/>
          </a:xfrm>
          <a:custGeom>
            <a:avLst/>
            <a:gdLst>
              <a:gd name="T0" fmla="*/ 0 w 257"/>
              <a:gd name="T1" fmla="*/ 129 h 257"/>
              <a:gd name="T2" fmla="*/ 257 w 257"/>
              <a:gd name="T3" fmla="*/ 129 h 257"/>
              <a:gd name="T4" fmla="*/ 227 w 257"/>
              <a:gd name="T5" fmla="*/ 66 h 257"/>
              <a:gd name="T6" fmla="*/ 212 w 257"/>
              <a:gd name="T7" fmla="*/ 96 h 257"/>
              <a:gd name="T8" fmla="*/ 227 w 257"/>
              <a:gd name="T9" fmla="*/ 66 h 257"/>
              <a:gd name="T10" fmla="*/ 199 w 257"/>
              <a:gd name="T11" fmla="*/ 54 h 257"/>
              <a:gd name="T12" fmla="*/ 218 w 257"/>
              <a:gd name="T13" fmla="*/ 54 h 257"/>
              <a:gd name="T14" fmla="*/ 200 w 257"/>
              <a:gd name="T15" fmla="*/ 161 h 257"/>
              <a:gd name="T16" fmla="*/ 158 w 257"/>
              <a:gd name="T17" fmla="*/ 192 h 257"/>
              <a:gd name="T18" fmla="*/ 161 w 257"/>
              <a:gd name="T19" fmla="*/ 149 h 257"/>
              <a:gd name="T20" fmla="*/ 161 w 257"/>
              <a:gd name="T21" fmla="*/ 108 h 257"/>
              <a:gd name="T22" fmla="*/ 203 w 257"/>
              <a:gd name="T23" fmla="*/ 129 h 257"/>
              <a:gd name="T24" fmla="*/ 161 w 257"/>
              <a:gd name="T25" fmla="*/ 149 h 257"/>
              <a:gd name="T26" fmla="*/ 156 w 257"/>
              <a:gd name="T27" fmla="*/ 54 h 257"/>
              <a:gd name="T28" fmla="*/ 186 w 257"/>
              <a:gd name="T29" fmla="*/ 54 h 257"/>
              <a:gd name="T30" fmla="*/ 107 w 257"/>
              <a:gd name="T31" fmla="*/ 129 h 257"/>
              <a:gd name="T32" fmla="*/ 149 w 257"/>
              <a:gd name="T33" fmla="*/ 108 h 257"/>
              <a:gd name="T34" fmla="*/ 149 w 257"/>
              <a:gd name="T35" fmla="*/ 149 h 257"/>
              <a:gd name="T36" fmla="*/ 149 w 257"/>
              <a:gd name="T37" fmla="*/ 161 h 257"/>
              <a:gd name="T38" fmla="*/ 111 w 257"/>
              <a:gd name="T39" fmla="*/ 192 h 257"/>
              <a:gd name="T40" fmla="*/ 149 w 257"/>
              <a:gd name="T41" fmla="*/ 161 h 257"/>
              <a:gd name="T42" fmla="*/ 111 w 257"/>
              <a:gd name="T43" fmla="*/ 66 h 257"/>
              <a:gd name="T44" fmla="*/ 149 w 257"/>
              <a:gd name="T45" fmla="*/ 96 h 257"/>
              <a:gd name="T46" fmla="*/ 129 w 257"/>
              <a:gd name="T47" fmla="*/ 12 h 257"/>
              <a:gd name="T48" fmla="*/ 113 w 257"/>
              <a:gd name="T49" fmla="*/ 54 h 257"/>
              <a:gd name="T50" fmla="*/ 112 w 257"/>
              <a:gd name="T51" fmla="*/ 15 h 257"/>
              <a:gd name="T52" fmla="*/ 72 w 257"/>
              <a:gd name="T53" fmla="*/ 54 h 257"/>
              <a:gd name="T54" fmla="*/ 99 w 257"/>
              <a:gd name="T55" fmla="*/ 192 h 257"/>
              <a:gd name="T56" fmla="*/ 57 w 257"/>
              <a:gd name="T57" fmla="*/ 161 h 257"/>
              <a:gd name="T58" fmla="*/ 99 w 257"/>
              <a:gd name="T59" fmla="*/ 192 h 257"/>
              <a:gd name="T60" fmla="*/ 57 w 257"/>
              <a:gd name="T61" fmla="*/ 96 h 257"/>
              <a:gd name="T62" fmla="*/ 99 w 257"/>
              <a:gd name="T63" fmla="*/ 66 h 257"/>
              <a:gd name="T64" fmla="*/ 80 w 257"/>
              <a:gd name="T65" fmla="*/ 23 h 257"/>
              <a:gd name="T66" fmla="*/ 39 w 257"/>
              <a:gd name="T67" fmla="*/ 54 h 257"/>
              <a:gd name="T68" fmla="*/ 14 w 257"/>
              <a:gd name="T69" fmla="*/ 108 h 257"/>
              <a:gd name="T70" fmla="*/ 42 w 257"/>
              <a:gd name="T71" fmla="*/ 129 h 257"/>
              <a:gd name="T72" fmla="*/ 14 w 257"/>
              <a:gd name="T73" fmla="*/ 149 h 257"/>
              <a:gd name="T74" fmla="*/ 14 w 257"/>
              <a:gd name="T75" fmla="*/ 108 h 257"/>
              <a:gd name="T76" fmla="*/ 58 w 257"/>
              <a:gd name="T77" fmla="*/ 203 h 257"/>
              <a:gd name="T78" fmla="*/ 39 w 257"/>
              <a:gd name="T79" fmla="*/ 203 h 257"/>
              <a:gd name="T80" fmla="*/ 101 w 257"/>
              <a:gd name="T81" fmla="*/ 203 h 257"/>
              <a:gd name="T82" fmla="*/ 72 w 257"/>
              <a:gd name="T83" fmla="*/ 203 h 257"/>
              <a:gd name="T84" fmla="*/ 113 w 257"/>
              <a:gd name="T85" fmla="*/ 203 h 257"/>
              <a:gd name="T86" fmla="*/ 129 w 257"/>
              <a:gd name="T87" fmla="*/ 245 h 257"/>
              <a:gd name="T88" fmla="*/ 156 w 257"/>
              <a:gd name="T89" fmla="*/ 203 h 257"/>
              <a:gd name="T90" fmla="*/ 145 w 257"/>
              <a:gd name="T91" fmla="*/ 242 h 257"/>
              <a:gd name="T92" fmla="*/ 199 w 257"/>
              <a:gd name="T93" fmla="*/ 203 h 257"/>
              <a:gd name="T94" fmla="*/ 178 w 257"/>
              <a:gd name="T95" fmla="*/ 234 h 257"/>
              <a:gd name="T96" fmla="*/ 204 w 257"/>
              <a:gd name="T97" fmla="*/ 192 h 257"/>
              <a:gd name="T98" fmla="*/ 241 w 257"/>
              <a:gd name="T99" fmla="*/ 161 h 257"/>
              <a:gd name="T100" fmla="*/ 214 w 257"/>
              <a:gd name="T101" fmla="*/ 149 h 257"/>
              <a:gd name="T102" fmla="*/ 214 w 257"/>
              <a:gd name="T103" fmla="*/ 108 h 257"/>
              <a:gd name="T104" fmla="*/ 245 w 257"/>
              <a:gd name="T105" fmla="*/ 129 h 257"/>
              <a:gd name="T106" fmla="*/ 214 w 257"/>
              <a:gd name="T107" fmla="*/ 14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57">
                <a:moveTo>
                  <a:pt x="129" y="0"/>
                </a:moveTo>
                <a:cubicBezTo>
                  <a:pt x="58" y="0"/>
                  <a:pt x="0" y="58"/>
                  <a:pt x="0" y="129"/>
                </a:cubicBezTo>
                <a:cubicBezTo>
                  <a:pt x="0" y="199"/>
                  <a:pt x="58" y="257"/>
                  <a:pt x="129" y="257"/>
                </a:cubicBezTo>
                <a:cubicBezTo>
                  <a:pt x="199" y="257"/>
                  <a:pt x="257" y="199"/>
                  <a:pt x="257" y="129"/>
                </a:cubicBezTo>
                <a:cubicBezTo>
                  <a:pt x="257" y="58"/>
                  <a:pt x="199" y="0"/>
                  <a:pt x="129" y="0"/>
                </a:cubicBezTo>
                <a:moveTo>
                  <a:pt x="227" y="66"/>
                </a:moveTo>
                <a:cubicBezTo>
                  <a:pt x="233" y="75"/>
                  <a:pt x="237" y="85"/>
                  <a:pt x="241" y="96"/>
                </a:cubicBezTo>
                <a:cubicBezTo>
                  <a:pt x="212" y="96"/>
                  <a:pt x="212" y="96"/>
                  <a:pt x="212" y="96"/>
                </a:cubicBezTo>
                <a:cubicBezTo>
                  <a:pt x="210" y="85"/>
                  <a:pt x="207" y="75"/>
                  <a:pt x="204" y="66"/>
                </a:cubicBezTo>
                <a:lnTo>
                  <a:pt x="227" y="66"/>
                </a:lnTo>
                <a:close/>
                <a:moveTo>
                  <a:pt x="218" y="54"/>
                </a:moveTo>
                <a:cubicBezTo>
                  <a:pt x="199" y="54"/>
                  <a:pt x="199" y="54"/>
                  <a:pt x="199" y="54"/>
                </a:cubicBezTo>
                <a:cubicBezTo>
                  <a:pt x="193" y="42"/>
                  <a:pt x="186" y="31"/>
                  <a:pt x="178" y="23"/>
                </a:cubicBezTo>
                <a:cubicBezTo>
                  <a:pt x="193" y="30"/>
                  <a:pt x="207" y="41"/>
                  <a:pt x="218" y="54"/>
                </a:cubicBezTo>
                <a:moveTo>
                  <a:pt x="161" y="161"/>
                </a:moveTo>
                <a:cubicBezTo>
                  <a:pt x="200" y="161"/>
                  <a:pt x="200" y="161"/>
                  <a:pt x="200" y="161"/>
                </a:cubicBezTo>
                <a:cubicBezTo>
                  <a:pt x="198" y="172"/>
                  <a:pt x="195" y="182"/>
                  <a:pt x="191" y="192"/>
                </a:cubicBezTo>
                <a:cubicBezTo>
                  <a:pt x="158" y="192"/>
                  <a:pt x="158" y="192"/>
                  <a:pt x="158" y="192"/>
                </a:cubicBezTo>
                <a:cubicBezTo>
                  <a:pt x="159" y="181"/>
                  <a:pt x="160" y="171"/>
                  <a:pt x="161" y="161"/>
                </a:cubicBezTo>
                <a:moveTo>
                  <a:pt x="161" y="149"/>
                </a:moveTo>
                <a:cubicBezTo>
                  <a:pt x="162" y="142"/>
                  <a:pt x="162" y="135"/>
                  <a:pt x="162" y="129"/>
                </a:cubicBezTo>
                <a:cubicBezTo>
                  <a:pt x="162" y="122"/>
                  <a:pt x="162" y="115"/>
                  <a:pt x="161" y="108"/>
                </a:cubicBezTo>
                <a:cubicBezTo>
                  <a:pt x="202" y="108"/>
                  <a:pt x="202" y="108"/>
                  <a:pt x="202" y="108"/>
                </a:cubicBezTo>
                <a:cubicBezTo>
                  <a:pt x="203" y="115"/>
                  <a:pt x="203" y="122"/>
                  <a:pt x="203" y="129"/>
                </a:cubicBezTo>
                <a:cubicBezTo>
                  <a:pt x="203" y="136"/>
                  <a:pt x="203" y="142"/>
                  <a:pt x="202" y="149"/>
                </a:cubicBezTo>
                <a:lnTo>
                  <a:pt x="161" y="149"/>
                </a:lnTo>
                <a:close/>
                <a:moveTo>
                  <a:pt x="186" y="54"/>
                </a:moveTo>
                <a:cubicBezTo>
                  <a:pt x="156" y="54"/>
                  <a:pt x="156" y="54"/>
                  <a:pt x="156" y="54"/>
                </a:cubicBezTo>
                <a:cubicBezTo>
                  <a:pt x="154" y="39"/>
                  <a:pt x="150" y="25"/>
                  <a:pt x="145" y="15"/>
                </a:cubicBezTo>
                <a:cubicBezTo>
                  <a:pt x="161" y="21"/>
                  <a:pt x="175" y="35"/>
                  <a:pt x="186" y="54"/>
                </a:cubicBezTo>
                <a:moveTo>
                  <a:pt x="108" y="149"/>
                </a:moveTo>
                <a:cubicBezTo>
                  <a:pt x="108" y="143"/>
                  <a:pt x="107" y="136"/>
                  <a:pt x="107" y="129"/>
                </a:cubicBezTo>
                <a:cubicBezTo>
                  <a:pt x="107" y="121"/>
                  <a:pt x="108" y="115"/>
                  <a:pt x="108" y="108"/>
                </a:cubicBezTo>
                <a:cubicBezTo>
                  <a:pt x="149" y="108"/>
                  <a:pt x="149" y="108"/>
                  <a:pt x="149" y="108"/>
                </a:cubicBezTo>
                <a:cubicBezTo>
                  <a:pt x="150" y="115"/>
                  <a:pt x="150" y="121"/>
                  <a:pt x="150" y="129"/>
                </a:cubicBezTo>
                <a:cubicBezTo>
                  <a:pt x="150" y="136"/>
                  <a:pt x="150" y="143"/>
                  <a:pt x="149" y="149"/>
                </a:cubicBezTo>
                <a:lnTo>
                  <a:pt x="108" y="149"/>
                </a:lnTo>
                <a:close/>
                <a:moveTo>
                  <a:pt x="149" y="161"/>
                </a:moveTo>
                <a:cubicBezTo>
                  <a:pt x="148" y="172"/>
                  <a:pt x="147" y="183"/>
                  <a:pt x="146" y="192"/>
                </a:cubicBezTo>
                <a:cubicBezTo>
                  <a:pt x="111" y="192"/>
                  <a:pt x="111" y="192"/>
                  <a:pt x="111" y="192"/>
                </a:cubicBezTo>
                <a:cubicBezTo>
                  <a:pt x="110" y="183"/>
                  <a:pt x="109" y="172"/>
                  <a:pt x="108" y="161"/>
                </a:cubicBezTo>
                <a:lnTo>
                  <a:pt x="149" y="161"/>
                </a:lnTo>
                <a:close/>
                <a:moveTo>
                  <a:pt x="108" y="96"/>
                </a:moveTo>
                <a:cubicBezTo>
                  <a:pt x="109" y="85"/>
                  <a:pt x="110" y="75"/>
                  <a:pt x="111" y="66"/>
                </a:cubicBezTo>
                <a:cubicBezTo>
                  <a:pt x="146" y="66"/>
                  <a:pt x="146" y="66"/>
                  <a:pt x="146" y="66"/>
                </a:cubicBezTo>
                <a:cubicBezTo>
                  <a:pt x="147" y="75"/>
                  <a:pt x="148" y="85"/>
                  <a:pt x="149" y="96"/>
                </a:cubicBezTo>
                <a:lnTo>
                  <a:pt x="108" y="96"/>
                </a:lnTo>
                <a:close/>
                <a:moveTo>
                  <a:pt x="129" y="12"/>
                </a:moveTo>
                <a:cubicBezTo>
                  <a:pt x="132" y="12"/>
                  <a:pt x="139" y="26"/>
                  <a:pt x="144" y="54"/>
                </a:cubicBezTo>
                <a:cubicBezTo>
                  <a:pt x="113" y="54"/>
                  <a:pt x="113" y="54"/>
                  <a:pt x="113" y="54"/>
                </a:cubicBezTo>
                <a:cubicBezTo>
                  <a:pt x="118" y="26"/>
                  <a:pt x="125" y="12"/>
                  <a:pt x="129" y="12"/>
                </a:cubicBezTo>
                <a:moveTo>
                  <a:pt x="112" y="15"/>
                </a:moveTo>
                <a:cubicBezTo>
                  <a:pt x="107" y="25"/>
                  <a:pt x="104" y="39"/>
                  <a:pt x="101" y="54"/>
                </a:cubicBezTo>
                <a:cubicBezTo>
                  <a:pt x="72" y="54"/>
                  <a:pt x="72" y="54"/>
                  <a:pt x="72" y="54"/>
                </a:cubicBezTo>
                <a:cubicBezTo>
                  <a:pt x="82" y="35"/>
                  <a:pt x="96" y="21"/>
                  <a:pt x="112" y="15"/>
                </a:cubicBezTo>
                <a:moveTo>
                  <a:pt x="99" y="192"/>
                </a:moveTo>
                <a:cubicBezTo>
                  <a:pt x="66" y="192"/>
                  <a:pt x="66" y="192"/>
                  <a:pt x="66" y="192"/>
                </a:cubicBezTo>
                <a:cubicBezTo>
                  <a:pt x="62" y="182"/>
                  <a:pt x="59" y="172"/>
                  <a:pt x="57" y="161"/>
                </a:cubicBezTo>
                <a:cubicBezTo>
                  <a:pt x="97" y="161"/>
                  <a:pt x="97" y="161"/>
                  <a:pt x="97" y="161"/>
                </a:cubicBezTo>
                <a:cubicBezTo>
                  <a:pt x="97" y="171"/>
                  <a:pt x="98" y="181"/>
                  <a:pt x="99" y="192"/>
                </a:cubicBezTo>
                <a:moveTo>
                  <a:pt x="97" y="96"/>
                </a:moveTo>
                <a:cubicBezTo>
                  <a:pt x="57" y="96"/>
                  <a:pt x="57" y="96"/>
                  <a:pt x="57" y="96"/>
                </a:cubicBezTo>
                <a:cubicBezTo>
                  <a:pt x="59" y="85"/>
                  <a:pt x="62" y="75"/>
                  <a:pt x="66" y="66"/>
                </a:cubicBezTo>
                <a:cubicBezTo>
                  <a:pt x="99" y="66"/>
                  <a:pt x="99" y="66"/>
                  <a:pt x="99" y="66"/>
                </a:cubicBezTo>
                <a:cubicBezTo>
                  <a:pt x="98" y="76"/>
                  <a:pt x="97" y="86"/>
                  <a:pt x="97" y="96"/>
                </a:cubicBezTo>
                <a:moveTo>
                  <a:pt x="80" y="23"/>
                </a:moveTo>
                <a:cubicBezTo>
                  <a:pt x="71" y="31"/>
                  <a:pt x="64" y="42"/>
                  <a:pt x="58" y="54"/>
                </a:cubicBezTo>
                <a:cubicBezTo>
                  <a:pt x="39" y="54"/>
                  <a:pt x="39" y="54"/>
                  <a:pt x="39" y="54"/>
                </a:cubicBezTo>
                <a:cubicBezTo>
                  <a:pt x="50" y="41"/>
                  <a:pt x="64" y="30"/>
                  <a:pt x="80" y="23"/>
                </a:cubicBezTo>
                <a:moveTo>
                  <a:pt x="14" y="108"/>
                </a:moveTo>
                <a:cubicBezTo>
                  <a:pt x="43" y="108"/>
                  <a:pt x="43" y="108"/>
                  <a:pt x="43" y="108"/>
                </a:cubicBezTo>
                <a:cubicBezTo>
                  <a:pt x="43" y="115"/>
                  <a:pt x="42" y="122"/>
                  <a:pt x="42" y="129"/>
                </a:cubicBezTo>
                <a:cubicBezTo>
                  <a:pt x="42" y="136"/>
                  <a:pt x="43" y="142"/>
                  <a:pt x="43" y="149"/>
                </a:cubicBezTo>
                <a:cubicBezTo>
                  <a:pt x="14" y="149"/>
                  <a:pt x="14" y="149"/>
                  <a:pt x="14" y="149"/>
                </a:cubicBezTo>
                <a:cubicBezTo>
                  <a:pt x="13" y="142"/>
                  <a:pt x="12" y="136"/>
                  <a:pt x="12" y="129"/>
                </a:cubicBezTo>
                <a:cubicBezTo>
                  <a:pt x="12" y="122"/>
                  <a:pt x="13" y="115"/>
                  <a:pt x="14" y="108"/>
                </a:cubicBezTo>
                <a:moveTo>
                  <a:pt x="39" y="203"/>
                </a:moveTo>
                <a:cubicBezTo>
                  <a:pt x="58" y="203"/>
                  <a:pt x="58" y="203"/>
                  <a:pt x="58" y="203"/>
                </a:cubicBezTo>
                <a:cubicBezTo>
                  <a:pt x="64" y="215"/>
                  <a:pt x="71" y="226"/>
                  <a:pt x="80" y="234"/>
                </a:cubicBezTo>
                <a:cubicBezTo>
                  <a:pt x="64" y="227"/>
                  <a:pt x="50" y="217"/>
                  <a:pt x="39" y="203"/>
                </a:cubicBezTo>
                <a:moveTo>
                  <a:pt x="72" y="203"/>
                </a:moveTo>
                <a:cubicBezTo>
                  <a:pt x="101" y="203"/>
                  <a:pt x="101" y="203"/>
                  <a:pt x="101" y="203"/>
                </a:cubicBezTo>
                <a:cubicBezTo>
                  <a:pt x="104" y="219"/>
                  <a:pt x="107" y="232"/>
                  <a:pt x="112" y="242"/>
                </a:cubicBezTo>
                <a:cubicBezTo>
                  <a:pt x="96" y="236"/>
                  <a:pt x="82" y="223"/>
                  <a:pt x="72" y="203"/>
                </a:cubicBezTo>
                <a:moveTo>
                  <a:pt x="129" y="245"/>
                </a:moveTo>
                <a:cubicBezTo>
                  <a:pt x="125" y="245"/>
                  <a:pt x="118" y="231"/>
                  <a:pt x="113" y="203"/>
                </a:cubicBezTo>
                <a:cubicBezTo>
                  <a:pt x="144" y="203"/>
                  <a:pt x="144" y="203"/>
                  <a:pt x="144" y="203"/>
                </a:cubicBezTo>
                <a:cubicBezTo>
                  <a:pt x="139" y="231"/>
                  <a:pt x="132" y="245"/>
                  <a:pt x="129" y="245"/>
                </a:cubicBezTo>
                <a:moveTo>
                  <a:pt x="145" y="242"/>
                </a:moveTo>
                <a:cubicBezTo>
                  <a:pt x="150" y="232"/>
                  <a:pt x="154" y="219"/>
                  <a:pt x="156" y="203"/>
                </a:cubicBezTo>
                <a:cubicBezTo>
                  <a:pt x="186" y="203"/>
                  <a:pt x="186" y="203"/>
                  <a:pt x="186" y="203"/>
                </a:cubicBezTo>
                <a:cubicBezTo>
                  <a:pt x="175" y="223"/>
                  <a:pt x="161" y="236"/>
                  <a:pt x="145" y="242"/>
                </a:cubicBezTo>
                <a:moveTo>
                  <a:pt x="178" y="234"/>
                </a:moveTo>
                <a:cubicBezTo>
                  <a:pt x="186" y="226"/>
                  <a:pt x="193" y="215"/>
                  <a:pt x="199" y="203"/>
                </a:cubicBezTo>
                <a:cubicBezTo>
                  <a:pt x="218" y="203"/>
                  <a:pt x="218" y="203"/>
                  <a:pt x="218" y="203"/>
                </a:cubicBezTo>
                <a:cubicBezTo>
                  <a:pt x="207" y="217"/>
                  <a:pt x="193" y="227"/>
                  <a:pt x="178" y="234"/>
                </a:cubicBezTo>
                <a:moveTo>
                  <a:pt x="227" y="192"/>
                </a:moveTo>
                <a:cubicBezTo>
                  <a:pt x="204" y="192"/>
                  <a:pt x="204" y="192"/>
                  <a:pt x="204" y="192"/>
                </a:cubicBezTo>
                <a:cubicBezTo>
                  <a:pt x="207" y="182"/>
                  <a:pt x="210" y="172"/>
                  <a:pt x="212" y="161"/>
                </a:cubicBezTo>
                <a:cubicBezTo>
                  <a:pt x="241" y="161"/>
                  <a:pt x="241" y="161"/>
                  <a:pt x="241" y="161"/>
                </a:cubicBezTo>
                <a:cubicBezTo>
                  <a:pt x="237" y="172"/>
                  <a:pt x="233" y="182"/>
                  <a:pt x="227" y="192"/>
                </a:cubicBezTo>
                <a:moveTo>
                  <a:pt x="214" y="149"/>
                </a:moveTo>
                <a:cubicBezTo>
                  <a:pt x="215" y="142"/>
                  <a:pt x="215" y="136"/>
                  <a:pt x="215" y="129"/>
                </a:cubicBezTo>
                <a:cubicBezTo>
                  <a:pt x="215" y="122"/>
                  <a:pt x="215" y="115"/>
                  <a:pt x="214" y="108"/>
                </a:cubicBezTo>
                <a:cubicBezTo>
                  <a:pt x="243" y="108"/>
                  <a:pt x="243" y="108"/>
                  <a:pt x="243" y="108"/>
                </a:cubicBezTo>
                <a:cubicBezTo>
                  <a:pt x="245" y="115"/>
                  <a:pt x="245" y="122"/>
                  <a:pt x="245" y="129"/>
                </a:cubicBezTo>
                <a:cubicBezTo>
                  <a:pt x="245" y="136"/>
                  <a:pt x="245" y="142"/>
                  <a:pt x="243" y="149"/>
                </a:cubicBezTo>
                <a:lnTo>
                  <a:pt x="214" y="14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6111" y="272027"/>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01.</a:t>
            </a:r>
            <a:r>
              <a:rPr lang="zh-CN" altLang="en-US" dirty="0">
                <a:solidFill>
                  <a:schemeClr val="bg1"/>
                </a:solidFill>
                <a:latin typeface="微软雅黑" panose="020B0503020204020204" pitchFamily="34" charset="-122"/>
                <a:ea typeface="微软雅黑" panose="020B0503020204020204" pitchFamily="34" charset="-122"/>
              </a:rPr>
              <a:t>研究背景与意义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509655" y="364360"/>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7" name="组合 26"/>
          <p:cNvGrpSpPr/>
          <p:nvPr/>
        </p:nvGrpSpPr>
        <p:grpSpPr>
          <a:xfrm>
            <a:off x="553848" y="2290117"/>
            <a:ext cx="4767793" cy="2872788"/>
            <a:chOff x="814148" y="1940884"/>
            <a:chExt cx="6583511" cy="3920063"/>
          </a:xfrm>
          <a:solidFill>
            <a:srgbClr val="44546A"/>
          </a:solidFill>
        </p:grpSpPr>
        <p:grpSp>
          <p:nvGrpSpPr>
            <p:cNvPr id="37" name="Group 12"/>
            <p:cNvGrpSpPr/>
            <p:nvPr/>
          </p:nvGrpSpPr>
          <p:grpSpPr>
            <a:xfrm>
              <a:off x="5741475" y="1940884"/>
              <a:ext cx="1656184" cy="1728192"/>
              <a:chOff x="4685505" y="3511025"/>
              <a:chExt cx="1656184" cy="1728192"/>
            </a:xfrm>
            <a:grpFill/>
          </p:grpSpPr>
          <p:sp>
            <p:nvSpPr>
              <p:cNvPr id="38" name="矩形 5"/>
              <p:cNvSpPr/>
              <p:nvPr/>
            </p:nvSpPr>
            <p:spPr>
              <a:xfrm>
                <a:off x="6233677" y="3583033"/>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6"/>
              <p:cNvSpPr/>
              <p:nvPr/>
            </p:nvSpPr>
            <p:spPr>
              <a:xfrm rot="5400000">
                <a:off x="5459591" y="2736939"/>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Group 12"/>
            <p:cNvGrpSpPr/>
            <p:nvPr/>
          </p:nvGrpSpPr>
          <p:grpSpPr>
            <a:xfrm flipH="1" flipV="1">
              <a:off x="814148" y="4132755"/>
              <a:ext cx="1656184" cy="1728192"/>
              <a:chOff x="4685505" y="3511025"/>
              <a:chExt cx="1656184" cy="1728192"/>
            </a:xfrm>
            <a:grpFill/>
          </p:grpSpPr>
          <p:sp>
            <p:nvSpPr>
              <p:cNvPr id="44" name="矩形 5"/>
              <p:cNvSpPr/>
              <p:nvPr/>
            </p:nvSpPr>
            <p:spPr>
              <a:xfrm>
                <a:off x="6233677" y="3583033"/>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6"/>
              <p:cNvSpPr/>
              <p:nvPr/>
            </p:nvSpPr>
            <p:spPr>
              <a:xfrm rot="5400000">
                <a:off x="5459591" y="2736939"/>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 name="图片 3">
            <a:extLst>
              <a:ext uri="{FF2B5EF4-FFF2-40B4-BE49-F238E27FC236}">
                <a16:creationId xmlns:a16="http://schemas.microsoft.com/office/drawing/2014/main" id="{5833179F-254C-C9F1-9F0E-571BDAB7FAB3}"/>
              </a:ext>
            </a:extLst>
          </p:cNvPr>
          <p:cNvPicPr>
            <a:picLocks noChangeAspect="1"/>
          </p:cNvPicPr>
          <p:nvPr/>
        </p:nvPicPr>
        <p:blipFill>
          <a:blip r:embed="rId2"/>
          <a:stretch>
            <a:fillRect/>
          </a:stretch>
        </p:blipFill>
        <p:spPr>
          <a:xfrm>
            <a:off x="655624" y="2433885"/>
            <a:ext cx="4663619" cy="2610950"/>
          </a:xfrm>
          <a:prstGeom prst="rect">
            <a:avLst/>
          </a:prstGeom>
        </p:spPr>
      </p:pic>
      <p:sp>
        <p:nvSpPr>
          <p:cNvPr id="11" name="文本框 10">
            <a:extLst>
              <a:ext uri="{FF2B5EF4-FFF2-40B4-BE49-F238E27FC236}">
                <a16:creationId xmlns:a16="http://schemas.microsoft.com/office/drawing/2014/main" id="{D7467DBA-EF04-48C5-32EB-11A4F4B04502}"/>
              </a:ext>
            </a:extLst>
          </p:cNvPr>
          <p:cNvSpPr txBox="1"/>
          <p:nvPr/>
        </p:nvSpPr>
        <p:spPr>
          <a:xfrm>
            <a:off x="6082552" y="4135074"/>
            <a:ext cx="5174490" cy="1683538"/>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如图</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所示，当请求被分配到缓存的容器时</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容器将以</a:t>
            </a:r>
            <a:r>
              <a:rPr lang="zh-CN" altLang="en-US" sz="1400" dirty="0">
                <a:solidFill>
                  <a:srgbClr val="FF0000"/>
                </a:solidFill>
                <a:latin typeface="微软雅黑" panose="020B0503020204020204" pitchFamily="34" charset="-122"/>
                <a:ea typeface="微软雅黑" panose="020B0503020204020204" pitchFamily="34" charset="-122"/>
              </a:rPr>
              <a:t>热启动</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的方式为这些请求服务。相反非缓存的容器在提供服务之前会发</a:t>
            </a:r>
            <a:r>
              <a:rPr lang="zh-CN" altLang="en-US" sz="1400" dirty="0">
                <a:solidFill>
                  <a:srgbClr val="FF0000"/>
                </a:solidFill>
                <a:latin typeface="微软雅黑" panose="020B0503020204020204" pitchFamily="34" charset="-122"/>
                <a:ea typeface="微软雅黑" panose="020B0503020204020204" pitchFamily="34" charset="-122"/>
              </a:rPr>
              <a:t>生冷启动</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，在所有请求完成后容器必须被</a:t>
            </a:r>
            <a:r>
              <a:rPr lang="zh-CN" altLang="en-US" sz="1400" dirty="0">
                <a:solidFill>
                  <a:srgbClr val="FF0000"/>
                </a:solidFill>
                <a:latin typeface="微软雅黑" panose="020B0503020204020204" pitchFamily="34" charset="-122"/>
                <a:ea typeface="微软雅黑" panose="020B0503020204020204" pitchFamily="34" charset="-122"/>
              </a:rPr>
              <a:t>销毁</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或</a:t>
            </a:r>
            <a:r>
              <a:rPr lang="zh-CN" altLang="en-US" sz="1400" dirty="0">
                <a:solidFill>
                  <a:srgbClr val="FF0000"/>
                </a:solidFill>
                <a:latin typeface="微软雅黑" panose="020B0503020204020204" pitchFamily="34" charset="-122"/>
                <a:ea typeface="微软雅黑" panose="020B0503020204020204" pitchFamily="34" charset="-122"/>
              </a:rPr>
              <a:t>缓存</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在内存中。更具体地说，研究的目标是在将服务请求</a:t>
            </a:r>
            <a:r>
              <a:rPr lang="zh-CN" altLang="en-US" sz="1400" dirty="0">
                <a:solidFill>
                  <a:srgbClr val="FF0000"/>
                </a:solidFill>
                <a:latin typeface="微软雅黑" panose="020B0503020204020204" pitchFamily="34" charset="-122"/>
                <a:ea typeface="微软雅黑" panose="020B0503020204020204" pitchFamily="34" charset="-122"/>
              </a:rPr>
              <a:t>分配给适当的边缘节点</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和在这些边缘节点上</a:t>
            </a:r>
            <a:r>
              <a:rPr lang="zh-CN" altLang="en-US" sz="1400" dirty="0">
                <a:solidFill>
                  <a:srgbClr val="FF0000"/>
                </a:solidFill>
                <a:latin typeface="微软雅黑" panose="020B0503020204020204" pitchFamily="34" charset="-122"/>
                <a:ea typeface="微软雅黑" panose="020B0503020204020204" pitchFamily="34" charset="-122"/>
              </a:rPr>
              <a:t>缓存容器</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这两方面做出明智的决定。研究的目标是实现由</a:t>
            </a:r>
            <a:r>
              <a:rPr lang="zh-CN" altLang="en-US" sz="1400" dirty="0">
                <a:solidFill>
                  <a:srgbClr val="FF0000"/>
                </a:solidFill>
                <a:latin typeface="微软雅黑" panose="020B0503020204020204" pitchFamily="34" charset="-122"/>
                <a:ea typeface="微软雅黑" panose="020B0503020204020204" pitchFamily="34" charset="-122"/>
              </a:rPr>
              <a:t>启动延迟</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zh-CN" altLang="en-US" sz="1400" dirty="0">
                <a:solidFill>
                  <a:srgbClr val="FF0000"/>
                </a:solidFill>
                <a:latin typeface="微软雅黑" panose="020B0503020204020204" pitchFamily="34" charset="-122"/>
                <a:ea typeface="微软雅黑" panose="020B0503020204020204" pitchFamily="34" charset="-122"/>
              </a:rPr>
              <a:t>资源利用率</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组合定义的最佳系统效率 。</a:t>
            </a:r>
          </a:p>
        </p:txBody>
      </p:sp>
      <p:sp>
        <p:nvSpPr>
          <p:cNvPr id="12" name="文本框 11">
            <a:extLst>
              <a:ext uri="{FF2B5EF4-FFF2-40B4-BE49-F238E27FC236}">
                <a16:creationId xmlns:a16="http://schemas.microsoft.com/office/drawing/2014/main" id="{22BBF471-AE0B-D632-7824-02845B7FD6C4}"/>
              </a:ext>
            </a:extLst>
          </p:cNvPr>
          <p:cNvSpPr txBox="1"/>
          <p:nvPr/>
        </p:nvSpPr>
        <p:spPr>
          <a:xfrm>
            <a:off x="6095999" y="3826376"/>
            <a:ext cx="3142891" cy="369332"/>
          </a:xfrm>
          <a:prstGeom prst="rect">
            <a:avLst/>
          </a:prstGeom>
          <a:noFill/>
        </p:spPr>
        <p:txBody>
          <a:bodyPr wrap="square"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C2RD</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：容器缓存与请求分发</a:t>
            </a:r>
          </a:p>
        </p:txBody>
      </p:sp>
      <p:sp>
        <p:nvSpPr>
          <p:cNvPr id="15" name="文本框 14">
            <a:extLst>
              <a:ext uri="{FF2B5EF4-FFF2-40B4-BE49-F238E27FC236}">
                <a16:creationId xmlns:a16="http://schemas.microsoft.com/office/drawing/2014/main" id="{B2D6A1A3-0B6B-F9BA-C883-C7D5C7ABD3AD}"/>
              </a:ext>
            </a:extLst>
          </p:cNvPr>
          <p:cNvSpPr txBox="1"/>
          <p:nvPr/>
        </p:nvSpPr>
        <p:spPr>
          <a:xfrm>
            <a:off x="6082552" y="1592116"/>
            <a:ext cx="5174490" cy="1952842"/>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）容器缓存需要占用资源，</a:t>
            </a:r>
            <a:r>
              <a:rPr lang="zh-CN" altLang="en-US" sz="1400" dirty="0">
                <a:solidFill>
                  <a:srgbClr val="FF0000"/>
                </a:solidFill>
                <a:latin typeface="微软雅黑" panose="020B0503020204020204" pitchFamily="34" charset="-122"/>
                <a:ea typeface="微软雅黑" panose="020B0503020204020204" pitchFamily="34" charset="-122"/>
              </a:rPr>
              <a:t>降低了资源利用率</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）内存介质仍然相对昂贵，而</a:t>
            </a:r>
            <a:r>
              <a:rPr lang="zh-CN" altLang="en-US" sz="1400" dirty="0">
                <a:solidFill>
                  <a:srgbClr val="FF0000"/>
                </a:solidFill>
                <a:latin typeface="微软雅黑" panose="020B0503020204020204" pitchFamily="34" charset="-122"/>
                <a:ea typeface="微软雅黑" panose="020B0503020204020204" pitchFamily="34" charset="-122"/>
              </a:rPr>
              <a:t>内存寿命</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会随着数据保留时间的减少而呈指数级增长。如果在内存中保留更多的数据，就需要更大的内存容量，这就增加了边缘节点的能量消耗。</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因此，决定容器的缓存时间需要在</a:t>
            </a:r>
            <a:r>
              <a:rPr lang="zh-CN" altLang="en-US" sz="1400" dirty="0">
                <a:solidFill>
                  <a:srgbClr val="FF0000"/>
                </a:solidFill>
                <a:latin typeface="微软雅黑" panose="020B0503020204020204" pitchFamily="34" charset="-122"/>
                <a:ea typeface="微软雅黑" panose="020B0503020204020204" pitchFamily="34" charset="-122"/>
              </a:rPr>
              <a:t>启动延迟</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zh-CN" altLang="en-US" sz="1400" dirty="0">
                <a:solidFill>
                  <a:srgbClr val="FF0000"/>
                </a:solidFill>
                <a:latin typeface="微软雅黑" panose="020B0503020204020204" pitchFamily="34" charset="-122"/>
                <a:ea typeface="微软雅黑" panose="020B0503020204020204" pitchFamily="34" charset="-122"/>
              </a:rPr>
              <a:t>资源利用率</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之间进行权衡</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F2552BD0-66E4-D13B-E004-029257D601EF}"/>
              </a:ext>
            </a:extLst>
          </p:cNvPr>
          <p:cNvSpPr txBox="1"/>
          <p:nvPr/>
        </p:nvSpPr>
        <p:spPr>
          <a:xfrm>
            <a:off x="6095999" y="1283418"/>
            <a:ext cx="3142891"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容器缓存的局限性</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5087822" y="1440091"/>
            <a:ext cx="1965600" cy="1969200"/>
            <a:chOff x="4403653" y="2829841"/>
            <a:chExt cx="1198786" cy="1201210"/>
          </a:xfrm>
        </p:grpSpPr>
        <p:grpSp>
          <p:nvGrpSpPr>
            <p:cNvPr id="13" name="组合 79"/>
            <p:cNvGrpSpPr/>
            <p:nvPr/>
          </p:nvGrpSpPr>
          <p:grpSpPr bwMode="auto">
            <a:xfrm>
              <a:off x="4403653" y="2829841"/>
              <a:ext cx="1198786" cy="1201210"/>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4" name="椭圆 80"/>
            <p:cNvSpPr/>
            <p:nvPr/>
          </p:nvSpPr>
          <p:spPr bwMode="auto">
            <a:xfrm>
              <a:off x="4575466" y="2996416"/>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15" name="组合 14"/>
            <p:cNvGrpSpPr/>
            <p:nvPr/>
          </p:nvGrpSpPr>
          <p:grpSpPr>
            <a:xfrm>
              <a:off x="4807274" y="3280107"/>
              <a:ext cx="393602" cy="322754"/>
              <a:chOff x="4486182" y="2280961"/>
              <a:chExt cx="428257" cy="351171"/>
            </a:xfrm>
            <a:solidFill>
              <a:schemeClr val="bg1"/>
            </a:solidFill>
          </p:grpSpPr>
          <p:sp>
            <p:nvSpPr>
              <p:cNvPr id="16" name="Freeform 121"/>
              <p:cNvSpPr>
                <a:spLocks noEditPoints="1"/>
              </p:cNvSpPr>
              <p:nvPr/>
            </p:nvSpPr>
            <p:spPr bwMode="auto">
              <a:xfrm>
                <a:off x="4486182" y="2280961"/>
                <a:ext cx="304063" cy="279794"/>
              </a:xfrm>
              <a:custGeom>
                <a:avLst/>
                <a:gdLst>
                  <a:gd name="T0" fmla="*/ 86 w 90"/>
                  <a:gd name="T1" fmla="*/ 32 h 83"/>
                  <a:gd name="T2" fmla="*/ 90 w 90"/>
                  <a:gd name="T3" fmla="*/ 32 h 83"/>
                  <a:gd name="T4" fmla="*/ 45 w 90"/>
                  <a:gd name="T5" fmla="*/ 0 h 83"/>
                  <a:gd name="T6" fmla="*/ 0 w 90"/>
                  <a:gd name="T7" fmla="*/ 39 h 83"/>
                  <a:gd name="T8" fmla="*/ 18 w 90"/>
                  <a:gd name="T9" fmla="*/ 69 h 83"/>
                  <a:gd name="T10" fmla="*/ 13 w 90"/>
                  <a:gd name="T11" fmla="*/ 83 h 83"/>
                  <a:gd name="T12" fmla="*/ 29 w 90"/>
                  <a:gd name="T13" fmla="*/ 75 h 83"/>
                  <a:gd name="T14" fmla="*/ 45 w 90"/>
                  <a:gd name="T15" fmla="*/ 77 h 83"/>
                  <a:gd name="T16" fmla="*/ 49 w 90"/>
                  <a:gd name="T17" fmla="*/ 77 h 83"/>
                  <a:gd name="T18" fmla="*/ 48 w 90"/>
                  <a:gd name="T19" fmla="*/ 67 h 83"/>
                  <a:gd name="T20" fmla="*/ 86 w 90"/>
                  <a:gd name="T21" fmla="*/ 32 h 83"/>
                  <a:gd name="T22" fmla="*/ 62 w 90"/>
                  <a:gd name="T23" fmla="*/ 19 h 83"/>
                  <a:gd name="T24" fmla="*/ 67 w 90"/>
                  <a:gd name="T25" fmla="*/ 25 h 83"/>
                  <a:gd name="T26" fmla="*/ 62 w 90"/>
                  <a:gd name="T27" fmla="*/ 31 h 83"/>
                  <a:gd name="T28" fmla="*/ 55 w 90"/>
                  <a:gd name="T29" fmla="*/ 25 h 83"/>
                  <a:gd name="T30" fmla="*/ 62 w 90"/>
                  <a:gd name="T31" fmla="*/ 19 h 83"/>
                  <a:gd name="T32" fmla="*/ 30 w 90"/>
                  <a:gd name="T33" fmla="*/ 31 h 83"/>
                  <a:gd name="T34" fmla="*/ 23 w 90"/>
                  <a:gd name="T35" fmla="*/ 25 h 83"/>
                  <a:gd name="T36" fmla="*/ 30 w 90"/>
                  <a:gd name="T37" fmla="*/ 19 h 83"/>
                  <a:gd name="T38" fmla="*/ 36 w 90"/>
                  <a:gd name="T39" fmla="*/ 25 h 83"/>
                  <a:gd name="T40" fmla="*/ 30 w 90"/>
                  <a:gd name="T41"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83">
                    <a:moveTo>
                      <a:pt x="86" y="32"/>
                    </a:moveTo>
                    <a:cubicBezTo>
                      <a:pt x="87" y="32"/>
                      <a:pt x="89" y="32"/>
                      <a:pt x="90" y="32"/>
                    </a:cubicBezTo>
                    <a:cubicBezTo>
                      <a:pt x="86" y="14"/>
                      <a:pt x="67" y="0"/>
                      <a:pt x="45" y="0"/>
                    </a:cubicBezTo>
                    <a:cubicBezTo>
                      <a:pt x="20" y="0"/>
                      <a:pt x="0" y="17"/>
                      <a:pt x="0" y="39"/>
                    </a:cubicBezTo>
                    <a:cubicBezTo>
                      <a:pt x="0" y="51"/>
                      <a:pt x="6" y="61"/>
                      <a:pt x="18" y="69"/>
                    </a:cubicBezTo>
                    <a:cubicBezTo>
                      <a:pt x="13" y="83"/>
                      <a:pt x="13" y="83"/>
                      <a:pt x="13" y="83"/>
                    </a:cubicBezTo>
                    <a:cubicBezTo>
                      <a:pt x="29" y="75"/>
                      <a:pt x="29" y="75"/>
                      <a:pt x="29" y="75"/>
                    </a:cubicBezTo>
                    <a:cubicBezTo>
                      <a:pt x="35" y="76"/>
                      <a:pt x="39" y="77"/>
                      <a:pt x="45" y="77"/>
                    </a:cubicBezTo>
                    <a:cubicBezTo>
                      <a:pt x="46" y="77"/>
                      <a:pt x="48" y="77"/>
                      <a:pt x="49" y="77"/>
                    </a:cubicBezTo>
                    <a:cubicBezTo>
                      <a:pt x="48" y="74"/>
                      <a:pt x="48" y="71"/>
                      <a:pt x="48" y="67"/>
                    </a:cubicBezTo>
                    <a:cubicBezTo>
                      <a:pt x="48" y="48"/>
                      <a:pt x="65" y="32"/>
                      <a:pt x="86" y="32"/>
                    </a:cubicBezTo>
                    <a:close/>
                    <a:moveTo>
                      <a:pt x="62" y="19"/>
                    </a:moveTo>
                    <a:cubicBezTo>
                      <a:pt x="65" y="19"/>
                      <a:pt x="67" y="22"/>
                      <a:pt x="67" y="25"/>
                    </a:cubicBezTo>
                    <a:cubicBezTo>
                      <a:pt x="67" y="29"/>
                      <a:pt x="65" y="31"/>
                      <a:pt x="62" y="31"/>
                    </a:cubicBezTo>
                    <a:cubicBezTo>
                      <a:pt x="58" y="31"/>
                      <a:pt x="55" y="29"/>
                      <a:pt x="55" y="25"/>
                    </a:cubicBezTo>
                    <a:cubicBezTo>
                      <a:pt x="55" y="22"/>
                      <a:pt x="58" y="19"/>
                      <a:pt x="62" y="19"/>
                    </a:cubicBezTo>
                    <a:close/>
                    <a:moveTo>
                      <a:pt x="30" y="31"/>
                    </a:moveTo>
                    <a:cubicBezTo>
                      <a:pt x="27" y="31"/>
                      <a:pt x="23" y="29"/>
                      <a:pt x="23" y="25"/>
                    </a:cubicBezTo>
                    <a:cubicBezTo>
                      <a:pt x="23" y="22"/>
                      <a:pt x="27" y="19"/>
                      <a:pt x="30" y="19"/>
                    </a:cubicBezTo>
                    <a:cubicBezTo>
                      <a:pt x="33" y="19"/>
                      <a:pt x="36" y="22"/>
                      <a:pt x="36" y="25"/>
                    </a:cubicBezTo>
                    <a:cubicBezTo>
                      <a:pt x="36" y="29"/>
                      <a:pt x="33" y="31"/>
                      <a:pt x="30" y="31"/>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17" name="Freeform 122"/>
              <p:cNvSpPr>
                <a:spLocks noEditPoints="1"/>
              </p:cNvSpPr>
              <p:nvPr/>
            </p:nvSpPr>
            <p:spPr bwMode="auto">
              <a:xfrm>
                <a:off x="4654630" y="2395163"/>
                <a:ext cx="259809" cy="236969"/>
              </a:xfrm>
              <a:custGeom>
                <a:avLst/>
                <a:gdLst>
                  <a:gd name="T0" fmla="*/ 77 w 77"/>
                  <a:gd name="T1" fmla="*/ 33 h 70"/>
                  <a:gd name="T2" fmla="*/ 39 w 77"/>
                  <a:gd name="T3" fmla="*/ 0 h 70"/>
                  <a:gd name="T4" fmla="*/ 0 w 77"/>
                  <a:gd name="T5" fmla="*/ 33 h 70"/>
                  <a:gd name="T6" fmla="*/ 39 w 77"/>
                  <a:gd name="T7" fmla="*/ 66 h 70"/>
                  <a:gd name="T8" fmla="*/ 52 w 77"/>
                  <a:gd name="T9" fmla="*/ 63 h 70"/>
                  <a:gd name="T10" fmla="*/ 65 w 77"/>
                  <a:gd name="T11" fmla="*/ 70 h 70"/>
                  <a:gd name="T12" fmla="*/ 61 w 77"/>
                  <a:gd name="T13" fmla="*/ 59 h 70"/>
                  <a:gd name="T14" fmla="*/ 77 w 77"/>
                  <a:gd name="T15" fmla="*/ 33 h 70"/>
                  <a:gd name="T16" fmla="*/ 26 w 77"/>
                  <a:gd name="T17" fmla="*/ 27 h 70"/>
                  <a:gd name="T18" fmla="*/ 22 w 77"/>
                  <a:gd name="T19" fmla="*/ 23 h 70"/>
                  <a:gd name="T20" fmla="*/ 26 w 77"/>
                  <a:gd name="T21" fmla="*/ 18 h 70"/>
                  <a:gd name="T22" fmla="*/ 32 w 77"/>
                  <a:gd name="T23" fmla="*/ 23 h 70"/>
                  <a:gd name="T24" fmla="*/ 26 w 77"/>
                  <a:gd name="T25" fmla="*/ 27 h 70"/>
                  <a:gd name="T26" fmla="*/ 51 w 77"/>
                  <a:gd name="T27" fmla="*/ 27 h 70"/>
                  <a:gd name="T28" fmla="*/ 47 w 77"/>
                  <a:gd name="T29" fmla="*/ 23 h 70"/>
                  <a:gd name="T30" fmla="*/ 51 w 77"/>
                  <a:gd name="T31" fmla="*/ 18 h 70"/>
                  <a:gd name="T32" fmla="*/ 57 w 77"/>
                  <a:gd name="T33" fmla="*/ 23 h 70"/>
                  <a:gd name="T34" fmla="*/ 51 w 77"/>
                  <a:gd name="T3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70">
                    <a:moveTo>
                      <a:pt x="77" y="33"/>
                    </a:moveTo>
                    <a:cubicBezTo>
                      <a:pt x="77" y="15"/>
                      <a:pt x="59" y="0"/>
                      <a:pt x="39" y="0"/>
                    </a:cubicBezTo>
                    <a:cubicBezTo>
                      <a:pt x="17" y="0"/>
                      <a:pt x="0" y="15"/>
                      <a:pt x="0" y="33"/>
                    </a:cubicBezTo>
                    <a:cubicBezTo>
                      <a:pt x="0" y="51"/>
                      <a:pt x="17" y="66"/>
                      <a:pt x="39" y="66"/>
                    </a:cubicBezTo>
                    <a:cubicBezTo>
                      <a:pt x="43" y="66"/>
                      <a:pt x="48" y="65"/>
                      <a:pt x="52" y="63"/>
                    </a:cubicBezTo>
                    <a:cubicBezTo>
                      <a:pt x="65" y="70"/>
                      <a:pt x="65" y="70"/>
                      <a:pt x="65" y="70"/>
                    </a:cubicBezTo>
                    <a:cubicBezTo>
                      <a:pt x="61" y="59"/>
                      <a:pt x="61" y="59"/>
                      <a:pt x="61" y="59"/>
                    </a:cubicBezTo>
                    <a:cubicBezTo>
                      <a:pt x="70" y="52"/>
                      <a:pt x="77" y="43"/>
                      <a:pt x="77" y="33"/>
                    </a:cubicBezTo>
                    <a:close/>
                    <a:moveTo>
                      <a:pt x="26" y="27"/>
                    </a:moveTo>
                    <a:cubicBezTo>
                      <a:pt x="24" y="27"/>
                      <a:pt x="22" y="25"/>
                      <a:pt x="22" y="23"/>
                    </a:cubicBezTo>
                    <a:cubicBezTo>
                      <a:pt x="22" y="21"/>
                      <a:pt x="24" y="18"/>
                      <a:pt x="26" y="18"/>
                    </a:cubicBezTo>
                    <a:cubicBezTo>
                      <a:pt x="30" y="18"/>
                      <a:pt x="32" y="21"/>
                      <a:pt x="32" y="23"/>
                    </a:cubicBezTo>
                    <a:cubicBezTo>
                      <a:pt x="32" y="25"/>
                      <a:pt x="30" y="27"/>
                      <a:pt x="26" y="27"/>
                    </a:cubicBezTo>
                    <a:close/>
                    <a:moveTo>
                      <a:pt x="51" y="27"/>
                    </a:moveTo>
                    <a:cubicBezTo>
                      <a:pt x="49" y="27"/>
                      <a:pt x="47" y="25"/>
                      <a:pt x="47" y="23"/>
                    </a:cubicBezTo>
                    <a:cubicBezTo>
                      <a:pt x="47" y="21"/>
                      <a:pt x="49" y="18"/>
                      <a:pt x="51" y="18"/>
                    </a:cubicBezTo>
                    <a:cubicBezTo>
                      <a:pt x="55" y="18"/>
                      <a:pt x="57" y="21"/>
                      <a:pt x="57" y="23"/>
                    </a:cubicBezTo>
                    <a:cubicBezTo>
                      <a:pt x="57" y="25"/>
                      <a:pt x="55" y="27"/>
                      <a:pt x="51" y="27"/>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grpSp>
      </p:grpSp>
      <p:grpSp>
        <p:nvGrpSpPr>
          <p:cNvPr id="2" name="组合 1"/>
          <p:cNvGrpSpPr/>
          <p:nvPr/>
        </p:nvGrpSpPr>
        <p:grpSpPr>
          <a:xfrm>
            <a:off x="3189594" y="3733705"/>
            <a:ext cx="5812812" cy="1231106"/>
            <a:chOff x="-568459" y="3733705"/>
            <a:chExt cx="5812812" cy="1231106"/>
          </a:xfrm>
        </p:grpSpPr>
        <p:sp>
          <p:nvSpPr>
            <p:cNvPr id="20" name="文本框 19"/>
            <p:cNvSpPr txBox="1"/>
            <p:nvPr/>
          </p:nvSpPr>
          <p:spPr>
            <a:xfrm>
              <a:off x="-568459" y="3733705"/>
              <a:ext cx="5812812" cy="707886"/>
            </a:xfrm>
            <a:prstGeom prst="rect">
              <a:avLst/>
            </a:prstGeom>
            <a:noFill/>
          </p:spPr>
          <p:txBody>
            <a:bodyPr wrap="square" rtlCol="0">
              <a:spAutoFit/>
            </a:bodyPr>
            <a:lstStyle/>
            <a:p>
              <a:pPr algn="ctr"/>
              <a:r>
                <a:rPr lang="zh-CN" altLang="en-US" sz="4000" dirty="0">
                  <a:solidFill>
                    <a:srgbClr val="44546A"/>
                  </a:solidFill>
                  <a:latin typeface="微软雅黑" panose="020B0503020204020204" pitchFamily="34" charset="-122"/>
                  <a:ea typeface="微软雅黑" panose="020B0503020204020204" pitchFamily="34" charset="-122"/>
                </a:rPr>
                <a:t>研究方法</a:t>
              </a:r>
              <a:endParaRPr lang="en-US" altLang="zh-CN" sz="4000" dirty="0">
                <a:solidFill>
                  <a:srgbClr val="44546A"/>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73106" y="4441591"/>
              <a:ext cx="5022106" cy="523220"/>
            </a:xfrm>
            <a:prstGeom prst="snip1Rect">
              <a:avLst>
                <a:gd name="adj" fmla="val 0"/>
              </a:avLst>
            </a:prstGeom>
            <a:noFill/>
            <a:ln w="28575">
              <a:noFill/>
            </a:ln>
          </p:spPr>
          <p:txBody>
            <a:bodyPr wrap="square" rtlCol="0">
              <a:spAutoFit/>
            </a:bodyPr>
            <a:lstStyle/>
            <a:p>
              <a:pPr algn="ctr"/>
              <a:r>
                <a:rPr lang="en-US" altLang="zh-CN" sz="2800" dirty="0">
                  <a:solidFill>
                    <a:srgbClr val="44546A"/>
                  </a:solidFill>
                  <a:latin typeface="Arial" panose="020B0604020202020204" pitchFamily="34" charset="0"/>
                  <a:ea typeface="华文仿宋" panose="02010600040101010101" pitchFamily="2" charset="-122"/>
                  <a:cs typeface="Arial" panose="020B0604020202020204" pitchFamily="34" charset="0"/>
                </a:rPr>
                <a:t>Methods</a:t>
              </a:r>
              <a:endParaRPr lang="zh-CN" altLang="en-US" sz="2800" dirty="0">
                <a:solidFill>
                  <a:srgbClr val="44546A"/>
                </a:solidFill>
                <a:latin typeface="Arial" panose="020B0604020202020204" pitchFamily="34" charset="0"/>
                <a:ea typeface="华文仿宋" panose="02010600040101010101" pitchFamily="2" charset="-122"/>
                <a:cs typeface="Arial" panose="020B0604020202020204"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457200" y="287276"/>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02.</a:t>
            </a:r>
            <a:r>
              <a:rPr lang="zh-CN" altLang="en-US" dirty="0">
                <a:solidFill>
                  <a:schemeClr val="bg1"/>
                </a:solidFill>
                <a:latin typeface="微软雅黑" panose="020B0503020204020204" pitchFamily="34" charset="-122"/>
                <a:ea typeface="微软雅黑" panose="020B0503020204020204" pitchFamily="34" charset="-122"/>
              </a:rPr>
              <a:t> 研究方法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2157164" y="379609"/>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Methods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a:extLst>
              <a:ext uri="{FF2B5EF4-FFF2-40B4-BE49-F238E27FC236}">
                <a16:creationId xmlns:a16="http://schemas.microsoft.com/office/drawing/2014/main" id="{73F1EE3D-80C1-11D1-66AA-AA70D317043F}"/>
              </a:ext>
            </a:extLst>
          </p:cNvPr>
          <p:cNvGrpSpPr/>
          <p:nvPr/>
        </p:nvGrpSpPr>
        <p:grpSpPr>
          <a:xfrm>
            <a:off x="3943983" y="1535788"/>
            <a:ext cx="4902076" cy="4270038"/>
            <a:chOff x="3801870" y="1327772"/>
            <a:chExt cx="5409630" cy="4712154"/>
          </a:xfrm>
        </p:grpSpPr>
        <p:sp>
          <p:nvSpPr>
            <p:cNvPr id="6" name="Donut 7">
              <a:extLst>
                <a:ext uri="{FF2B5EF4-FFF2-40B4-BE49-F238E27FC236}">
                  <a16:creationId xmlns:a16="http://schemas.microsoft.com/office/drawing/2014/main" id="{3C492547-CD64-6189-6A01-43540A27E243}"/>
                </a:ext>
              </a:extLst>
            </p:cNvPr>
            <p:cNvSpPr/>
            <p:nvPr/>
          </p:nvSpPr>
          <p:spPr>
            <a:xfrm>
              <a:off x="4511168" y="1935034"/>
              <a:ext cx="3219627" cy="3219627"/>
            </a:xfrm>
            <a:prstGeom prst="donut">
              <a:avLst>
                <a:gd name="adj" fmla="val 6810"/>
              </a:avLst>
            </a:prstGeom>
            <a:solidFill>
              <a:srgbClr val="415A99"/>
            </a:solidFill>
            <a:ln w="12700" cap="flat">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Donut 8">
              <a:extLst>
                <a:ext uri="{FF2B5EF4-FFF2-40B4-BE49-F238E27FC236}">
                  <a16:creationId xmlns:a16="http://schemas.microsoft.com/office/drawing/2014/main" id="{C5CAB968-F9BC-A9D8-DC4E-9C795206453F}"/>
                </a:ext>
              </a:extLst>
            </p:cNvPr>
            <p:cNvSpPr/>
            <p:nvPr/>
          </p:nvSpPr>
          <p:spPr>
            <a:xfrm>
              <a:off x="4833130" y="2256996"/>
              <a:ext cx="2575701" cy="2575701"/>
            </a:xfrm>
            <a:prstGeom prst="donut">
              <a:avLst>
                <a:gd name="adj" fmla="val 6810"/>
              </a:avLst>
            </a:prstGeom>
            <a:solidFill>
              <a:srgbClr val="526FB6"/>
            </a:solidFill>
            <a:ln w="12700" cap="flat">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Donut 9">
              <a:extLst>
                <a:ext uri="{FF2B5EF4-FFF2-40B4-BE49-F238E27FC236}">
                  <a16:creationId xmlns:a16="http://schemas.microsoft.com/office/drawing/2014/main" id="{6833FB54-0F77-356A-ABFC-679B68496F08}"/>
                </a:ext>
              </a:extLst>
            </p:cNvPr>
            <p:cNvSpPr/>
            <p:nvPr/>
          </p:nvSpPr>
          <p:spPr>
            <a:xfrm>
              <a:off x="5155093" y="2578959"/>
              <a:ext cx="1931776" cy="1931776"/>
            </a:xfrm>
            <a:prstGeom prst="donut">
              <a:avLst>
                <a:gd name="adj" fmla="val 6810"/>
              </a:avLst>
            </a:prstGeom>
            <a:solidFill>
              <a:srgbClr val="8398CB"/>
            </a:solidFill>
            <a:ln w="12700" cap="flat">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Block Arc 11">
              <a:extLst>
                <a:ext uri="{FF2B5EF4-FFF2-40B4-BE49-F238E27FC236}">
                  <a16:creationId xmlns:a16="http://schemas.microsoft.com/office/drawing/2014/main" id="{D79CF9D5-A12B-1869-60B3-9CFDDC428CCD}"/>
                </a:ext>
              </a:extLst>
            </p:cNvPr>
            <p:cNvSpPr/>
            <p:nvPr/>
          </p:nvSpPr>
          <p:spPr>
            <a:xfrm rot="5400000">
              <a:off x="4512558" y="1935034"/>
              <a:ext cx="3219627" cy="3219627"/>
            </a:xfrm>
            <a:prstGeom prst="blockArc">
              <a:avLst>
                <a:gd name="adj1" fmla="val 10800000"/>
                <a:gd name="adj2" fmla="val 18195380"/>
                <a:gd name="adj3" fmla="val 6698"/>
              </a:avLst>
            </a:prstGeom>
            <a:solidFill>
              <a:srgbClr val="415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Block Arc 12">
              <a:extLst>
                <a:ext uri="{FF2B5EF4-FFF2-40B4-BE49-F238E27FC236}">
                  <a16:creationId xmlns:a16="http://schemas.microsoft.com/office/drawing/2014/main" id="{007F6D22-8377-1419-662C-E6BFE4A90021}"/>
                </a:ext>
              </a:extLst>
            </p:cNvPr>
            <p:cNvSpPr/>
            <p:nvPr/>
          </p:nvSpPr>
          <p:spPr>
            <a:xfrm rot="5400000">
              <a:off x="4828594" y="2256996"/>
              <a:ext cx="2575701" cy="2575701"/>
            </a:xfrm>
            <a:prstGeom prst="blockArc">
              <a:avLst>
                <a:gd name="adj1" fmla="val 10800000"/>
                <a:gd name="adj2" fmla="val 2963107"/>
                <a:gd name="adj3" fmla="val 6722"/>
              </a:avLst>
            </a:prstGeom>
            <a:solidFill>
              <a:srgbClr val="526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Block Arc 13">
              <a:extLst>
                <a:ext uri="{FF2B5EF4-FFF2-40B4-BE49-F238E27FC236}">
                  <a16:creationId xmlns:a16="http://schemas.microsoft.com/office/drawing/2014/main" id="{26ACF416-5ADD-9032-CA50-1C8C5DE85A56}"/>
                </a:ext>
              </a:extLst>
            </p:cNvPr>
            <p:cNvSpPr/>
            <p:nvPr/>
          </p:nvSpPr>
          <p:spPr>
            <a:xfrm rot="5400000">
              <a:off x="5156484" y="2578959"/>
              <a:ext cx="1931776" cy="1931776"/>
            </a:xfrm>
            <a:prstGeom prst="blockArc">
              <a:avLst>
                <a:gd name="adj1" fmla="val 10800000"/>
                <a:gd name="adj2" fmla="val 8023068"/>
                <a:gd name="adj3" fmla="val 6858"/>
              </a:avLst>
            </a:prstGeom>
            <a:solidFill>
              <a:srgbClr val="8398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Oval 4">
              <a:extLst>
                <a:ext uri="{FF2B5EF4-FFF2-40B4-BE49-F238E27FC236}">
                  <a16:creationId xmlns:a16="http://schemas.microsoft.com/office/drawing/2014/main" id="{2F7BD0B9-4F1F-7163-75E9-642CA7E0FB0B}"/>
                </a:ext>
              </a:extLst>
            </p:cNvPr>
            <p:cNvSpPr/>
            <p:nvPr/>
          </p:nvSpPr>
          <p:spPr>
            <a:xfrm>
              <a:off x="5472520" y="2900922"/>
              <a:ext cx="1287851" cy="1287851"/>
            </a:xfrm>
            <a:prstGeom prst="ellipse">
              <a:avLst/>
            </a:prstGeom>
            <a:solidFill>
              <a:srgbClr val="526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5">
              <a:extLst>
                <a:ext uri="{FF2B5EF4-FFF2-40B4-BE49-F238E27FC236}">
                  <a16:creationId xmlns:a16="http://schemas.microsoft.com/office/drawing/2014/main" id="{5F92967B-D9D1-B319-E6BE-D7A9BA86BAC0}"/>
                </a:ext>
              </a:extLst>
            </p:cNvPr>
            <p:cNvSpPr txBox="1"/>
            <p:nvPr/>
          </p:nvSpPr>
          <p:spPr>
            <a:xfrm>
              <a:off x="5582114" y="3130858"/>
              <a:ext cx="1068659" cy="917038"/>
            </a:xfrm>
            <a:prstGeom prst="rect">
              <a:avLst/>
            </a:prstGeom>
            <a:noFill/>
          </p:spPr>
          <p:txBody>
            <a:bodyPr wrap="square" rtlCol="0">
              <a:spAutoFit/>
            </a:bodyPr>
            <a:lstStyle/>
            <a:p>
              <a:pPr algn="ctr"/>
              <a:r>
                <a:rPr lang="zh-CN" altLang="en-US" sz="2400" b="1" dirty="0">
                  <a:solidFill>
                    <a:schemeClr val="bg1"/>
                  </a:solidFill>
                </a:rPr>
                <a:t>滑雪</a:t>
              </a:r>
              <a:endParaRPr lang="en-US" altLang="zh-CN" sz="2400" b="1" dirty="0">
                <a:solidFill>
                  <a:schemeClr val="bg1"/>
                </a:solidFill>
              </a:endParaRPr>
            </a:p>
            <a:p>
              <a:pPr algn="ctr"/>
              <a:r>
                <a:rPr lang="zh-CN" altLang="en-US" sz="2400" b="1" dirty="0">
                  <a:solidFill>
                    <a:schemeClr val="bg1"/>
                  </a:solidFill>
                </a:rPr>
                <a:t>租赁</a:t>
              </a:r>
              <a:endParaRPr lang="en-GB" sz="2400" b="1" dirty="0">
                <a:solidFill>
                  <a:schemeClr val="bg1"/>
                </a:solidFill>
              </a:endParaRPr>
            </a:p>
          </p:txBody>
        </p:sp>
        <p:cxnSp>
          <p:nvCxnSpPr>
            <p:cNvPr id="17" name="Straight Connector 14">
              <a:extLst>
                <a:ext uri="{FF2B5EF4-FFF2-40B4-BE49-F238E27FC236}">
                  <a16:creationId xmlns:a16="http://schemas.microsoft.com/office/drawing/2014/main" id="{193A1E88-26EC-1D48-541D-E9E0F952295E}"/>
                </a:ext>
              </a:extLst>
            </p:cNvPr>
            <p:cNvCxnSpPr>
              <a:cxnSpLocks/>
            </p:cNvCxnSpPr>
            <p:nvPr/>
          </p:nvCxnSpPr>
          <p:spPr>
            <a:xfrm flipH="1">
              <a:off x="7171468" y="1471806"/>
              <a:ext cx="1013755" cy="1616125"/>
            </a:xfrm>
            <a:prstGeom prst="line">
              <a:avLst/>
            </a:prstGeom>
            <a:ln w="38100">
              <a:solidFill>
                <a:schemeClr val="bg2">
                  <a:lumMod val="50000"/>
                </a:schemeClr>
              </a:solidFill>
              <a:prstDash val="sysDot"/>
              <a:headEnd type="oval"/>
            </a:ln>
          </p:spPr>
          <p:style>
            <a:lnRef idx="1">
              <a:schemeClr val="accent1"/>
            </a:lnRef>
            <a:fillRef idx="0">
              <a:schemeClr val="accent1"/>
            </a:fillRef>
            <a:effectRef idx="0">
              <a:schemeClr val="accent1"/>
            </a:effectRef>
            <a:fontRef idx="minor">
              <a:schemeClr val="tx1"/>
            </a:fontRef>
          </p:style>
        </p:cxnSp>
        <p:grpSp>
          <p:nvGrpSpPr>
            <p:cNvPr id="18" name="Group 15">
              <a:extLst>
                <a:ext uri="{FF2B5EF4-FFF2-40B4-BE49-F238E27FC236}">
                  <a16:creationId xmlns:a16="http://schemas.microsoft.com/office/drawing/2014/main" id="{8575A684-F705-46A4-17C4-5E0648D31F02}"/>
                </a:ext>
              </a:extLst>
            </p:cNvPr>
            <p:cNvGrpSpPr/>
            <p:nvPr/>
          </p:nvGrpSpPr>
          <p:grpSpPr>
            <a:xfrm>
              <a:off x="8304689" y="1327772"/>
              <a:ext cx="669960" cy="570598"/>
              <a:chOff x="8559694" y="1065841"/>
              <a:chExt cx="749110" cy="638010"/>
            </a:xfrm>
            <a:solidFill>
              <a:srgbClr val="415A99"/>
            </a:solidFill>
          </p:grpSpPr>
          <p:sp>
            <p:nvSpPr>
              <p:cNvPr id="29" name="AutoShape 110">
                <a:extLst>
                  <a:ext uri="{FF2B5EF4-FFF2-40B4-BE49-F238E27FC236}">
                    <a16:creationId xmlns:a16="http://schemas.microsoft.com/office/drawing/2014/main" id="{40A6ACEB-98CA-1544-6911-F926A607B645}"/>
                  </a:ext>
                </a:extLst>
              </p:cNvPr>
              <p:cNvSpPr/>
              <p:nvPr/>
            </p:nvSpPr>
            <p:spPr bwMode="auto">
              <a:xfrm>
                <a:off x="8654289" y="1170938"/>
                <a:ext cx="559914" cy="3405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30" name="AutoShape 111">
                <a:extLst>
                  <a:ext uri="{FF2B5EF4-FFF2-40B4-BE49-F238E27FC236}">
                    <a16:creationId xmlns:a16="http://schemas.microsoft.com/office/drawing/2014/main" id="{7653BB24-8E4D-4BE6-E627-AC265D12B99B}"/>
                  </a:ext>
                </a:extLst>
              </p:cNvPr>
              <p:cNvSpPr/>
              <p:nvPr/>
            </p:nvSpPr>
            <p:spPr bwMode="auto">
              <a:xfrm>
                <a:off x="8559694" y="1065841"/>
                <a:ext cx="749110" cy="6380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cxnSp>
          <p:nvCxnSpPr>
            <p:cNvPr id="19" name="Straight Connector 19">
              <a:extLst>
                <a:ext uri="{FF2B5EF4-FFF2-40B4-BE49-F238E27FC236}">
                  <a16:creationId xmlns:a16="http://schemas.microsoft.com/office/drawing/2014/main" id="{33C8EDB1-89CD-8646-0377-CFC780C1774E}"/>
                </a:ext>
              </a:extLst>
            </p:cNvPr>
            <p:cNvCxnSpPr>
              <a:cxnSpLocks/>
            </p:cNvCxnSpPr>
            <p:nvPr/>
          </p:nvCxnSpPr>
          <p:spPr>
            <a:xfrm flipH="1">
              <a:off x="7490739" y="4366647"/>
              <a:ext cx="813950" cy="55499"/>
            </a:xfrm>
            <a:prstGeom prst="line">
              <a:avLst/>
            </a:prstGeom>
            <a:ln w="38100">
              <a:solidFill>
                <a:schemeClr val="bg2">
                  <a:lumMod val="50000"/>
                </a:schemeClr>
              </a:solidFill>
              <a:prstDash val="sysDot"/>
              <a:headEnd type="oval"/>
            </a:ln>
          </p:spPr>
          <p:style>
            <a:lnRef idx="1">
              <a:schemeClr val="accent1"/>
            </a:lnRef>
            <a:fillRef idx="0">
              <a:schemeClr val="accent1"/>
            </a:fillRef>
            <a:effectRef idx="0">
              <a:schemeClr val="accent1"/>
            </a:effectRef>
            <a:fontRef idx="minor">
              <a:schemeClr val="tx1"/>
            </a:fontRef>
          </p:style>
        </p:cxnSp>
        <p:grpSp>
          <p:nvGrpSpPr>
            <p:cNvPr id="20" name="Group 20">
              <a:extLst>
                <a:ext uri="{FF2B5EF4-FFF2-40B4-BE49-F238E27FC236}">
                  <a16:creationId xmlns:a16="http://schemas.microsoft.com/office/drawing/2014/main" id="{14ECC52C-235C-5745-91A8-130BE3A298C4}"/>
                </a:ext>
              </a:extLst>
            </p:cNvPr>
            <p:cNvGrpSpPr/>
            <p:nvPr/>
          </p:nvGrpSpPr>
          <p:grpSpPr>
            <a:xfrm>
              <a:off x="8428230" y="4118139"/>
              <a:ext cx="552740" cy="608014"/>
              <a:chOff x="8697831" y="4185869"/>
              <a:chExt cx="618042" cy="679846"/>
            </a:xfrm>
            <a:solidFill>
              <a:srgbClr val="415A99"/>
            </a:solidFill>
          </p:grpSpPr>
          <p:sp>
            <p:nvSpPr>
              <p:cNvPr id="27" name="AutoShape 126">
                <a:extLst>
                  <a:ext uri="{FF2B5EF4-FFF2-40B4-BE49-F238E27FC236}">
                    <a16:creationId xmlns:a16="http://schemas.microsoft.com/office/drawing/2014/main" id="{19B55506-2677-A4C4-A591-DE9F33773C32}"/>
                  </a:ext>
                </a:extLst>
              </p:cNvPr>
              <p:cNvSpPr/>
              <p:nvPr/>
            </p:nvSpPr>
            <p:spPr bwMode="auto">
              <a:xfrm>
                <a:off x="8697831" y="4185869"/>
                <a:ext cx="618042" cy="6798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28" name="AutoShape 127">
                <a:extLst>
                  <a:ext uri="{FF2B5EF4-FFF2-40B4-BE49-F238E27FC236}">
                    <a16:creationId xmlns:a16="http://schemas.microsoft.com/office/drawing/2014/main" id="{8FF31DC1-C9C1-FF7D-0E2F-F9EDE3B4294D}"/>
                  </a:ext>
                </a:extLst>
              </p:cNvPr>
              <p:cNvSpPr/>
              <p:nvPr/>
            </p:nvSpPr>
            <p:spPr bwMode="auto">
              <a:xfrm>
                <a:off x="8956759" y="4304525"/>
                <a:ext cx="145795" cy="1592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21" name="AutoShape 135">
              <a:extLst>
                <a:ext uri="{FF2B5EF4-FFF2-40B4-BE49-F238E27FC236}">
                  <a16:creationId xmlns:a16="http://schemas.microsoft.com/office/drawing/2014/main" id="{56DA6F54-3583-9F62-84F8-F1F60B4F4A1C}"/>
                </a:ext>
              </a:extLst>
            </p:cNvPr>
            <p:cNvSpPr/>
            <p:nvPr/>
          </p:nvSpPr>
          <p:spPr bwMode="auto">
            <a:xfrm>
              <a:off x="3801870" y="1598921"/>
              <a:ext cx="609054" cy="5068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rgbClr val="415A99"/>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cxnSp>
          <p:nvCxnSpPr>
            <p:cNvPr id="22" name="Straight Connector 25">
              <a:extLst>
                <a:ext uri="{FF2B5EF4-FFF2-40B4-BE49-F238E27FC236}">
                  <a16:creationId xmlns:a16="http://schemas.microsoft.com/office/drawing/2014/main" id="{5E544E00-6FE8-B2FE-0A48-40E44A9CA867}"/>
                </a:ext>
              </a:extLst>
            </p:cNvPr>
            <p:cNvCxnSpPr>
              <a:cxnSpLocks/>
            </p:cNvCxnSpPr>
            <p:nvPr/>
          </p:nvCxnSpPr>
          <p:spPr>
            <a:xfrm>
              <a:off x="4464695" y="1802708"/>
              <a:ext cx="1291327" cy="1064626"/>
            </a:xfrm>
            <a:prstGeom prst="line">
              <a:avLst/>
            </a:prstGeom>
            <a:ln w="38100">
              <a:solidFill>
                <a:schemeClr val="bg2">
                  <a:lumMod val="50000"/>
                </a:schemeClr>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49" name="Straight Connector 19">
              <a:extLst>
                <a:ext uri="{FF2B5EF4-FFF2-40B4-BE49-F238E27FC236}">
                  <a16:creationId xmlns:a16="http://schemas.microsoft.com/office/drawing/2014/main" id="{5CC8055F-9B45-A79C-3242-DBB21189156D}"/>
                </a:ext>
              </a:extLst>
            </p:cNvPr>
            <p:cNvCxnSpPr>
              <a:cxnSpLocks/>
            </p:cNvCxnSpPr>
            <p:nvPr/>
          </p:nvCxnSpPr>
          <p:spPr>
            <a:xfrm flipH="1">
              <a:off x="6880889" y="5476623"/>
              <a:ext cx="2330611" cy="563303"/>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grpSp>
      <p:sp>
        <p:nvSpPr>
          <p:cNvPr id="31" name="文本框 30">
            <a:extLst>
              <a:ext uri="{FF2B5EF4-FFF2-40B4-BE49-F238E27FC236}">
                <a16:creationId xmlns:a16="http://schemas.microsoft.com/office/drawing/2014/main" id="{FE4DCBD5-D78C-5226-2E2F-7CE468A5178E}"/>
              </a:ext>
            </a:extLst>
          </p:cNvPr>
          <p:cNvSpPr txBox="1"/>
          <p:nvPr/>
        </p:nvSpPr>
        <p:spPr>
          <a:xfrm>
            <a:off x="8708091" y="1888556"/>
            <a:ext cx="3062564" cy="1683538"/>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滑雪天数</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d</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未知。寻找一种算法，使得在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d</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未知时使用这种算法和事先知道</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d</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时选取的最优方案之间的花费比率最低。这个问题普遍在最坏情况下分析，即算法是固定的我们寻找所有可能</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d</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值在最坏情况下的性能。</a:t>
            </a:r>
          </a:p>
        </p:txBody>
      </p:sp>
      <p:sp>
        <p:nvSpPr>
          <p:cNvPr id="32" name="文本框 31">
            <a:extLst>
              <a:ext uri="{FF2B5EF4-FFF2-40B4-BE49-F238E27FC236}">
                <a16:creationId xmlns:a16="http://schemas.microsoft.com/office/drawing/2014/main" id="{C9331B68-EE41-AC09-A19C-E233373FDD83}"/>
              </a:ext>
            </a:extLst>
          </p:cNvPr>
          <p:cNvSpPr txBox="1"/>
          <p:nvPr/>
        </p:nvSpPr>
        <p:spPr>
          <a:xfrm>
            <a:off x="8771843" y="1579858"/>
            <a:ext cx="2157070"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问题建立</a:t>
            </a:r>
          </a:p>
        </p:txBody>
      </p:sp>
      <p:sp>
        <p:nvSpPr>
          <p:cNvPr id="33" name="文本框 32">
            <a:extLst>
              <a:ext uri="{FF2B5EF4-FFF2-40B4-BE49-F238E27FC236}">
                <a16:creationId xmlns:a16="http://schemas.microsoft.com/office/drawing/2014/main" id="{3F99B6E0-C26C-F71F-1A75-5C2D5DC3E9EC}"/>
              </a:ext>
            </a:extLst>
          </p:cNvPr>
          <p:cNvSpPr txBox="1"/>
          <p:nvPr/>
        </p:nvSpPr>
        <p:spPr>
          <a:xfrm>
            <a:off x="8832613" y="4201977"/>
            <a:ext cx="2938042" cy="1952842"/>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前</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9</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天租赁，若第十天继续滑雪，那么购买滑雪板。如果在前</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9</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天过程中终止滑雪，则花费和事先知道滑雪天数的花费相同。若刚好滑雪</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天后停止，花费是</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19</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美金，比事先知道滑雪天数的花费多出了</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90%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。这是收支平衡算法的最坏情况。</a:t>
            </a:r>
          </a:p>
        </p:txBody>
      </p:sp>
      <p:sp>
        <p:nvSpPr>
          <p:cNvPr id="34" name="文本框 33">
            <a:extLst>
              <a:ext uri="{FF2B5EF4-FFF2-40B4-BE49-F238E27FC236}">
                <a16:creationId xmlns:a16="http://schemas.microsoft.com/office/drawing/2014/main" id="{8B44D330-58D2-9EE9-9357-756F5460EB7A}"/>
              </a:ext>
            </a:extLst>
          </p:cNvPr>
          <p:cNvSpPr txBox="1"/>
          <p:nvPr/>
        </p:nvSpPr>
        <p:spPr>
          <a:xfrm>
            <a:off x="8846059" y="3893279"/>
            <a:ext cx="2978375"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收支平衡算法</a:t>
            </a:r>
          </a:p>
        </p:txBody>
      </p:sp>
      <p:sp>
        <p:nvSpPr>
          <p:cNvPr id="35" name="文本框 34">
            <a:extLst>
              <a:ext uri="{FF2B5EF4-FFF2-40B4-BE49-F238E27FC236}">
                <a16:creationId xmlns:a16="http://schemas.microsoft.com/office/drawing/2014/main" id="{CCAC15C6-6AB7-93AE-10D2-8FFDBE12CD28}"/>
              </a:ext>
            </a:extLst>
          </p:cNvPr>
          <p:cNvSpPr txBox="1"/>
          <p:nvPr/>
        </p:nvSpPr>
        <p:spPr>
          <a:xfrm>
            <a:off x="576648" y="1966897"/>
            <a:ext cx="3337232" cy="3030060"/>
          </a:xfrm>
          <a:prstGeom prst="rect">
            <a:avLst/>
          </a:prstGeom>
          <a:noFill/>
        </p:spPr>
        <p:txBody>
          <a:bodyPr wrap="square" rtlCol="0">
            <a:spAutoFit/>
          </a:bodyPr>
          <a:lstStyle/>
          <a:p>
            <a:pPr>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一个人能要去滑雪，但天数未知。假设滑雪板的租赁价格是每天</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美金，购买滑雪板的花费是</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美金。每天都需要在将滑雪板再租一天和购买一副新的滑雪板之间做出决策。如果事先知道会去滑雪多少天，就能决定最少花费：滑雪少于</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天，租赁划算；多于十天，买滑雪板更划算；如果刚好十天，则花费相等。问题为当事先不知道要滑雪多少天时应选择怎样的租赁购买策略。</a:t>
            </a:r>
          </a:p>
          <a:p>
            <a:pPr algn="r">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
        <p:nvSpPr>
          <p:cNvPr id="36" name="文本框 35">
            <a:extLst>
              <a:ext uri="{FF2B5EF4-FFF2-40B4-BE49-F238E27FC236}">
                <a16:creationId xmlns:a16="http://schemas.microsoft.com/office/drawing/2014/main" id="{0076103D-245F-D06F-807C-9006A4188BC1}"/>
              </a:ext>
            </a:extLst>
          </p:cNvPr>
          <p:cNvSpPr txBox="1"/>
          <p:nvPr/>
        </p:nvSpPr>
        <p:spPr>
          <a:xfrm>
            <a:off x="1419513" y="1597565"/>
            <a:ext cx="1359748" cy="369332"/>
          </a:xfrm>
          <a:prstGeom prst="rect">
            <a:avLst/>
          </a:prstGeom>
          <a:noFill/>
        </p:spPr>
        <p:txBody>
          <a:bodyPr wrap="square" rtlCol="0">
            <a:spAutoFit/>
          </a:bodyPr>
          <a:lstStyle/>
          <a:p>
            <a:pPr algn="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问题阐述</a:t>
            </a:r>
          </a:p>
        </p:txBody>
      </p:sp>
      <p:sp>
        <p:nvSpPr>
          <p:cNvPr id="46" name="文本框 45">
            <a:extLst>
              <a:ext uri="{FF2B5EF4-FFF2-40B4-BE49-F238E27FC236}">
                <a16:creationId xmlns:a16="http://schemas.microsoft.com/office/drawing/2014/main" id="{7D4E7C83-5AF3-EFE2-F9AD-24016711B54F}"/>
              </a:ext>
            </a:extLst>
          </p:cNvPr>
          <p:cNvSpPr txBox="1"/>
          <p:nvPr/>
        </p:nvSpPr>
        <p:spPr>
          <a:xfrm>
            <a:off x="5739393" y="5895477"/>
            <a:ext cx="2938042" cy="337015"/>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有无更好的决策？？</a:t>
            </a:r>
          </a:p>
        </p:txBody>
      </p:sp>
      <p:sp>
        <p:nvSpPr>
          <p:cNvPr id="47" name="AutoShape 120">
            <a:extLst>
              <a:ext uri="{FF2B5EF4-FFF2-40B4-BE49-F238E27FC236}">
                <a16:creationId xmlns:a16="http://schemas.microsoft.com/office/drawing/2014/main" id="{8B043A38-D6EA-19A5-0FDD-D7B449FF8768}"/>
              </a:ext>
            </a:extLst>
          </p:cNvPr>
          <p:cNvSpPr/>
          <p:nvPr/>
        </p:nvSpPr>
        <p:spPr bwMode="auto">
          <a:xfrm>
            <a:off x="5003078" y="5927635"/>
            <a:ext cx="302514" cy="3025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rgbClr val="415A99"/>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48" name="AutoShape 122">
            <a:extLst>
              <a:ext uri="{FF2B5EF4-FFF2-40B4-BE49-F238E27FC236}">
                <a16:creationId xmlns:a16="http://schemas.microsoft.com/office/drawing/2014/main" id="{6A9F90A2-AF6C-7C10-A56D-7BF528C71324}"/>
              </a:ext>
            </a:extLst>
          </p:cNvPr>
          <p:cNvSpPr/>
          <p:nvPr/>
        </p:nvSpPr>
        <p:spPr bwMode="auto">
          <a:xfrm>
            <a:off x="4850785" y="5805826"/>
            <a:ext cx="607101" cy="5107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rgbClr val="415A99"/>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p:cNvSpPr/>
          <p:nvPr/>
        </p:nvSpPr>
        <p:spPr>
          <a:xfrm flipV="1">
            <a:off x="-457200" y="209550"/>
            <a:ext cx="41148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3448050" y="209550"/>
            <a:ext cx="9220200" cy="536436"/>
          </a:xfrm>
          <a:prstGeom prst="parallelogram">
            <a:avLst>
              <a:gd name="adj" fmla="val 56579"/>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724650"/>
            <a:ext cx="12192000" cy="13335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457200" y="287276"/>
            <a:ext cx="4959929" cy="369332"/>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02.</a:t>
            </a:r>
            <a:r>
              <a:rPr lang="zh-CN" altLang="en-US" dirty="0">
                <a:solidFill>
                  <a:schemeClr val="bg1"/>
                </a:solidFill>
                <a:latin typeface="微软雅黑" panose="020B0503020204020204" pitchFamily="34" charset="-122"/>
                <a:ea typeface="微软雅黑" panose="020B0503020204020204" pitchFamily="34" charset="-122"/>
              </a:rPr>
              <a:t> 研究方法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2157164" y="379609"/>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Methods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 name="文本框 3">
            <a:extLst>
              <a:ext uri="{FF2B5EF4-FFF2-40B4-BE49-F238E27FC236}">
                <a16:creationId xmlns:a16="http://schemas.microsoft.com/office/drawing/2014/main" id="{25C84939-FB15-E8C5-6BAB-2BB34CF1E9C8}"/>
              </a:ext>
            </a:extLst>
          </p:cNvPr>
          <p:cNvSpPr txBox="1"/>
          <p:nvPr/>
        </p:nvSpPr>
        <p:spPr>
          <a:xfrm>
            <a:off x="727788" y="3784808"/>
            <a:ext cx="10529254" cy="337015"/>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根据下面的分布</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p</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随机选择天数</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i</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，租赁</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i-1</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天，若第</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rPr>
              <a:t>i</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天继续滑雪则购买滑雪板。</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9D940FE6-C4E6-2EAF-9478-A5C0E58E2604}"/>
              </a:ext>
            </a:extLst>
          </p:cNvPr>
          <p:cNvSpPr txBox="1"/>
          <p:nvPr/>
        </p:nvSpPr>
        <p:spPr>
          <a:xfrm>
            <a:off x="727788" y="3415476"/>
            <a:ext cx="6996567"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滑雪租赁问题的最佳随机化算法</a:t>
            </a:r>
          </a:p>
        </p:txBody>
      </p:sp>
      <p:sp>
        <p:nvSpPr>
          <p:cNvPr id="24" name="文本框 23">
            <a:extLst>
              <a:ext uri="{FF2B5EF4-FFF2-40B4-BE49-F238E27FC236}">
                <a16:creationId xmlns:a16="http://schemas.microsoft.com/office/drawing/2014/main" id="{4DCC8502-0F6B-5CF3-17B3-3874B7E831C9}"/>
              </a:ext>
            </a:extLst>
          </p:cNvPr>
          <p:cNvSpPr txBox="1"/>
          <p:nvPr/>
        </p:nvSpPr>
        <p:spPr>
          <a:xfrm>
            <a:off x="727788" y="1424031"/>
            <a:ext cx="10529254" cy="875624"/>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比如可以通过抛硬币来决定。如果硬币正面朝上，就在第</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天购买滑雪板，否则在第</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天购买。这是一个随机化算法的例子。显而易见，在不考虑滑雪天数情况下，最坏情况下总花费的期望最多比事先知道滑雪天数多</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80%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。如果滑雪</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10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天，花费的期望值是</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1/2 [7 +10] + 1/2 [9+10] = 18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美金，比起前面的</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90%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来仅为</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80%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01F14A7A-0625-CA42-0677-79416E65ED07}"/>
              </a:ext>
            </a:extLst>
          </p:cNvPr>
          <p:cNvSpPr txBox="1"/>
          <p:nvPr/>
        </p:nvSpPr>
        <p:spPr>
          <a:xfrm>
            <a:off x="727788" y="1054699"/>
            <a:ext cx="6996567"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比收支平衡算法更好的决策举例</a:t>
            </a:r>
          </a:p>
        </p:txBody>
      </p:sp>
      <p:cxnSp>
        <p:nvCxnSpPr>
          <p:cNvPr id="26" name="Straight Connector 19">
            <a:extLst>
              <a:ext uri="{FF2B5EF4-FFF2-40B4-BE49-F238E27FC236}">
                <a16:creationId xmlns:a16="http://schemas.microsoft.com/office/drawing/2014/main" id="{97B43B90-B987-2CE0-F255-6B1C5A5BC2E5}"/>
              </a:ext>
            </a:extLst>
          </p:cNvPr>
          <p:cNvCxnSpPr>
            <a:cxnSpLocks/>
          </p:cNvCxnSpPr>
          <p:nvPr/>
        </p:nvCxnSpPr>
        <p:spPr>
          <a:xfrm flipH="1">
            <a:off x="4502729" y="2444620"/>
            <a:ext cx="526471" cy="970856"/>
          </a:xfrm>
          <a:prstGeom prst="line">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39" name="文本框 38">
            <a:extLst>
              <a:ext uri="{FF2B5EF4-FFF2-40B4-BE49-F238E27FC236}">
                <a16:creationId xmlns:a16="http://schemas.microsoft.com/office/drawing/2014/main" id="{87BC3199-7645-A604-8CF0-4404F557A022}"/>
              </a:ext>
            </a:extLst>
          </p:cNvPr>
          <p:cNvSpPr txBox="1"/>
          <p:nvPr/>
        </p:nvSpPr>
        <p:spPr>
          <a:xfrm>
            <a:off x="4929674" y="2684988"/>
            <a:ext cx="10529254" cy="337015"/>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何时最佳？</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28" name="Picture 4" descr="&#10;p_i = \left \{&#10;\begin{array}{ll}&#10;(\frac{b-1}{b})^{b-i} \frac{1}{b(1-(1-(1/b))^b)} &amp; i \leq b \\ &#10;0 &amp; i &gt; b&#10;\end{array} \right . ,&#10;">
            <a:extLst>
              <a:ext uri="{FF2B5EF4-FFF2-40B4-BE49-F238E27FC236}">
                <a16:creationId xmlns:a16="http://schemas.microsoft.com/office/drawing/2014/main" id="{B1C985E8-1724-1057-E63B-67700C197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755" y="4309488"/>
            <a:ext cx="3600376" cy="575140"/>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9">
            <a:extLst>
              <a:ext uri="{FF2B5EF4-FFF2-40B4-BE49-F238E27FC236}">
                <a16:creationId xmlns:a16="http://schemas.microsoft.com/office/drawing/2014/main" id="{24EF2A83-C88C-34E7-9B4F-FBF4A039C696}"/>
              </a:ext>
            </a:extLst>
          </p:cNvPr>
          <p:cNvSpPr txBox="1"/>
          <p:nvPr/>
        </p:nvSpPr>
        <p:spPr>
          <a:xfrm>
            <a:off x="727788" y="4977298"/>
            <a:ext cx="10529254" cy="337015"/>
          </a:xfrm>
          <a:prstGeom prst="rect">
            <a:avLst/>
          </a:prstGeom>
          <a:noFill/>
        </p:spPr>
        <p:txBody>
          <a:bodyPr wrap="square" rtlCol="0">
            <a:spAutoFit/>
          </a:bodyPr>
          <a:lstStyle/>
          <a:p>
            <a:pPr algn="just">
              <a:lnSpc>
                <a:spcPct val="125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其中购买滑雪板花费</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b</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美金然后每天的租赁价格是</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美金。它得出的花费期望值仅为事先知道滑雪时间的</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e/(e-1)≈ 1.58</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倍。</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405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5087822" y="1440090"/>
            <a:ext cx="1965600" cy="1969200"/>
            <a:chOff x="6481822" y="2842903"/>
            <a:chExt cx="1198786" cy="1201210"/>
          </a:xfrm>
        </p:grpSpPr>
        <p:grpSp>
          <p:nvGrpSpPr>
            <p:cNvPr id="38" name="组合 79"/>
            <p:cNvGrpSpPr/>
            <p:nvPr/>
          </p:nvGrpSpPr>
          <p:grpSpPr bwMode="auto">
            <a:xfrm>
              <a:off x="6481822" y="2842903"/>
              <a:ext cx="1198786" cy="1201210"/>
              <a:chOff x="6379729" y="2488774"/>
              <a:chExt cx="2513016" cy="2513016"/>
            </a:xfrm>
          </p:grpSpPr>
          <p:sp>
            <p:nvSpPr>
              <p:cNvPr id="45"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46"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39" name="椭圆 80"/>
            <p:cNvSpPr/>
            <p:nvPr/>
          </p:nvSpPr>
          <p:spPr bwMode="auto">
            <a:xfrm>
              <a:off x="6648063" y="3009477"/>
              <a:ext cx="866305" cy="868059"/>
            </a:xfrm>
            <a:prstGeom prst="ellipse">
              <a:avLst/>
            </a:prstGeom>
            <a:solidFill>
              <a:srgbClr val="44546A"/>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nvGrpSpPr>
            <p:cNvPr id="40" name="组合 39"/>
            <p:cNvGrpSpPr/>
            <p:nvPr/>
          </p:nvGrpSpPr>
          <p:grpSpPr>
            <a:xfrm>
              <a:off x="6906062" y="3247691"/>
              <a:ext cx="350307" cy="331938"/>
              <a:chOff x="6502049" y="2295237"/>
              <a:chExt cx="381149" cy="361163"/>
            </a:xfrm>
            <a:solidFill>
              <a:schemeClr val="bg1"/>
            </a:solidFill>
          </p:grpSpPr>
          <p:sp>
            <p:nvSpPr>
              <p:cNvPr id="41" name="Freeform 150"/>
              <p:cNvSpPr/>
              <p:nvPr/>
            </p:nvSpPr>
            <p:spPr bwMode="auto">
              <a:xfrm>
                <a:off x="6502049" y="2308085"/>
                <a:ext cx="202708" cy="162738"/>
              </a:xfrm>
              <a:custGeom>
                <a:avLst/>
                <a:gdLst>
                  <a:gd name="T0" fmla="*/ 28 w 60"/>
                  <a:gd name="T1" fmla="*/ 47 h 48"/>
                  <a:gd name="T2" fmla="*/ 33 w 60"/>
                  <a:gd name="T3" fmla="*/ 46 h 48"/>
                  <a:gd name="T4" fmla="*/ 56 w 60"/>
                  <a:gd name="T5" fmla="*/ 44 h 48"/>
                  <a:gd name="T6" fmla="*/ 60 w 60"/>
                  <a:gd name="T7" fmla="*/ 45 h 48"/>
                  <a:gd name="T8" fmla="*/ 60 w 60"/>
                  <a:gd name="T9" fmla="*/ 44 h 48"/>
                  <a:gd name="T10" fmla="*/ 56 w 60"/>
                  <a:gd name="T11" fmla="*/ 20 h 48"/>
                  <a:gd name="T12" fmla="*/ 51 w 60"/>
                  <a:gd name="T13" fmla="*/ 7 h 48"/>
                  <a:gd name="T14" fmla="*/ 42 w 60"/>
                  <a:gd name="T15" fmla="*/ 2 h 48"/>
                  <a:gd name="T16" fmla="*/ 26 w 60"/>
                  <a:gd name="T17" fmla="*/ 6 h 48"/>
                  <a:gd name="T18" fmla="*/ 19 w 60"/>
                  <a:gd name="T19" fmla="*/ 23 h 48"/>
                  <a:gd name="T20" fmla="*/ 18 w 60"/>
                  <a:gd name="T21" fmla="*/ 23 h 48"/>
                  <a:gd name="T22" fmla="*/ 5 w 60"/>
                  <a:gd name="T23" fmla="*/ 39 h 48"/>
                  <a:gd name="T24" fmla="*/ 14 w 60"/>
                  <a:gd name="T25" fmla="*/ 47 h 48"/>
                  <a:gd name="T26" fmla="*/ 28 w 60"/>
                  <a:gd name="T2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48">
                    <a:moveTo>
                      <a:pt x="28" y="47"/>
                    </a:moveTo>
                    <a:cubicBezTo>
                      <a:pt x="30" y="46"/>
                      <a:pt x="33" y="46"/>
                      <a:pt x="33" y="46"/>
                    </a:cubicBezTo>
                    <a:cubicBezTo>
                      <a:pt x="43" y="44"/>
                      <a:pt x="52" y="44"/>
                      <a:pt x="56" y="44"/>
                    </a:cubicBezTo>
                    <a:cubicBezTo>
                      <a:pt x="57" y="44"/>
                      <a:pt x="60" y="44"/>
                      <a:pt x="60" y="45"/>
                    </a:cubicBezTo>
                    <a:cubicBezTo>
                      <a:pt x="60" y="44"/>
                      <a:pt x="60" y="44"/>
                      <a:pt x="60" y="44"/>
                    </a:cubicBezTo>
                    <a:cubicBezTo>
                      <a:pt x="60" y="38"/>
                      <a:pt x="58" y="28"/>
                      <a:pt x="56" y="20"/>
                    </a:cubicBezTo>
                    <a:cubicBezTo>
                      <a:pt x="54" y="13"/>
                      <a:pt x="51" y="8"/>
                      <a:pt x="51" y="7"/>
                    </a:cubicBezTo>
                    <a:cubicBezTo>
                      <a:pt x="48" y="3"/>
                      <a:pt x="42" y="2"/>
                      <a:pt x="42" y="2"/>
                    </a:cubicBezTo>
                    <a:cubicBezTo>
                      <a:pt x="33" y="0"/>
                      <a:pt x="26" y="6"/>
                      <a:pt x="26" y="6"/>
                    </a:cubicBezTo>
                    <a:cubicBezTo>
                      <a:pt x="16" y="12"/>
                      <a:pt x="19" y="23"/>
                      <a:pt x="19" y="23"/>
                    </a:cubicBezTo>
                    <a:cubicBezTo>
                      <a:pt x="19" y="23"/>
                      <a:pt x="19" y="23"/>
                      <a:pt x="18" y="23"/>
                    </a:cubicBezTo>
                    <a:cubicBezTo>
                      <a:pt x="0" y="23"/>
                      <a:pt x="5" y="39"/>
                      <a:pt x="5" y="39"/>
                    </a:cubicBezTo>
                    <a:cubicBezTo>
                      <a:pt x="7" y="44"/>
                      <a:pt x="12" y="47"/>
                      <a:pt x="14" y="47"/>
                    </a:cubicBezTo>
                    <a:cubicBezTo>
                      <a:pt x="19" y="48"/>
                      <a:pt x="24" y="47"/>
                      <a:pt x="28" y="47"/>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42" name="Freeform 151"/>
              <p:cNvSpPr/>
              <p:nvPr/>
            </p:nvSpPr>
            <p:spPr bwMode="auto">
              <a:xfrm>
                <a:off x="6700475" y="2295237"/>
                <a:ext cx="159883" cy="165593"/>
              </a:xfrm>
              <a:custGeom>
                <a:avLst/>
                <a:gdLst>
                  <a:gd name="T0" fmla="*/ 1 w 47"/>
                  <a:gd name="T1" fmla="*/ 48 h 49"/>
                  <a:gd name="T2" fmla="*/ 1 w 47"/>
                  <a:gd name="T3" fmla="*/ 49 h 49"/>
                  <a:gd name="T4" fmla="*/ 25 w 47"/>
                  <a:gd name="T5" fmla="*/ 44 h 49"/>
                  <a:gd name="T6" fmla="*/ 38 w 47"/>
                  <a:gd name="T7" fmla="*/ 40 h 49"/>
                  <a:gd name="T8" fmla="*/ 44 w 47"/>
                  <a:gd name="T9" fmla="*/ 34 h 49"/>
                  <a:gd name="T10" fmla="*/ 43 w 47"/>
                  <a:gd name="T11" fmla="*/ 17 h 49"/>
                  <a:gd name="T12" fmla="*/ 28 w 47"/>
                  <a:gd name="T13" fmla="*/ 12 h 49"/>
                  <a:gd name="T14" fmla="*/ 26 w 47"/>
                  <a:gd name="T15" fmla="*/ 14 h 49"/>
                  <a:gd name="T16" fmla="*/ 25 w 47"/>
                  <a:gd name="T17" fmla="*/ 9 h 49"/>
                  <a:gd name="T18" fmla="*/ 11 w 47"/>
                  <a:gd name="T19" fmla="*/ 2 h 49"/>
                  <a:gd name="T20" fmla="*/ 2 w 47"/>
                  <a:gd name="T21" fmla="*/ 8 h 49"/>
                  <a:gd name="T22" fmla="*/ 0 w 47"/>
                  <a:gd name="T23" fmla="*/ 18 h 49"/>
                  <a:gd name="T24" fmla="*/ 1 w 47"/>
                  <a:gd name="T25" fmla="*/ 46 h 49"/>
                  <a:gd name="T26" fmla="*/ 1 w 47"/>
                  <a:gd name="T27" fmla="*/ 4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49">
                    <a:moveTo>
                      <a:pt x="1" y="48"/>
                    </a:moveTo>
                    <a:cubicBezTo>
                      <a:pt x="1" y="49"/>
                      <a:pt x="1" y="49"/>
                      <a:pt x="1" y="49"/>
                    </a:cubicBezTo>
                    <a:cubicBezTo>
                      <a:pt x="9" y="46"/>
                      <a:pt x="13" y="45"/>
                      <a:pt x="25" y="44"/>
                    </a:cubicBezTo>
                    <a:cubicBezTo>
                      <a:pt x="33" y="43"/>
                      <a:pt x="37" y="41"/>
                      <a:pt x="38" y="40"/>
                    </a:cubicBezTo>
                    <a:cubicBezTo>
                      <a:pt x="42" y="37"/>
                      <a:pt x="44" y="34"/>
                      <a:pt x="44" y="34"/>
                    </a:cubicBezTo>
                    <a:cubicBezTo>
                      <a:pt x="47" y="25"/>
                      <a:pt x="43" y="18"/>
                      <a:pt x="43" y="17"/>
                    </a:cubicBezTo>
                    <a:cubicBezTo>
                      <a:pt x="36" y="8"/>
                      <a:pt x="29" y="12"/>
                      <a:pt x="28" y="12"/>
                    </a:cubicBezTo>
                    <a:cubicBezTo>
                      <a:pt x="28" y="13"/>
                      <a:pt x="26" y="13"/>
                      <a:pt x="26" y="14"/>
                    </a:cubicBezTo>
                    <a:cubicBezTo>
                      <a:pt x="26" y="13"/>
                      <a:pt x="26" y="10"/>
                      <a:pt x="25" y="9"/>
                    </a:cubicBezTo>
                    <a:cubicBezTo>
                      <a:pt x="23" y="0"/>
                      <a:pt x="13" y="1"/>
                      <a:pt x="11" y="2"/>
                    </a:cubicBezTo>
                    <a:cubicBezTo>
                      <a:pt x="6" y="3"/>
                      <a:pt x="3" y="6"/>
                      <a:pt x="2" y="8"/>
                    </a:cubicBezTo>
                    <a:cubicBezTo>
                      <a:pt x="1" y="12"/>
                      <a:pt x="1" y="14"/>
                      <a:pt x="0" y="18"/>
                    </a:cubicBezTo>
                    <a:cubicBezTo>
                      <a:pt x="0" y="27"/>
                      <a:pt x="0" y="36"/>
                      <a:pt x="1" y="46"/>
                    </a:cubicBezTo>
                    <a:cubicBezTo>
                      <a:pt x="1" y="47"/>
                      <a:pt x="1" y="48"/>
                      <a:pt x="1" y="48"/>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43" name="Freeform 152"/>
              <p:cNvSpPr/>
              <p:nvPr/>
            </p:nvSpPr>
            <p:spPr bwMode="auto">
              <a:xfrm>
                <a:off x="6544874" y="2463684"/>
                <a:ext cx="175586" cy="192716"/>
              </a:xfrm>
              <a:custGeom>
                <a:avLst/>
                <a:gdLst>
                  <a:gd name="T0" fmla="*/ 46 w 52"/>
                  <a:gd name="T1" fmla="*/ 0 h 57"/>
                  <a:gd name="T2" fmla="*/ 41 w 52"/>
                  <a:gd name="T3" fmla="*/ 0 h 57"/>
                  <a:gd name="T4" fmla="*/ 14 w 52"/>
                  <a:gd name="T5" fmla="*/ 7 h 57"/>
                  <a:gd name="T6" fmla="*/ 6 w 52"/>
                  <a:gd name="T7" fmla="*/ 14 h 57"/>
                  <a:gd name="T8" fmla="*/ 2 w 52"/>
                  <a:gd name="T9" fmla="*/ 25 h 57"/>
                  <a:gd name="T10" fmla="*/ 15 w 52"/>
                  <a:gd name="T11" fmla="*/ 41 h 57"/>
                  <a:gd name="T12" fmla="*/ 19 w 52"/>
                  <a:gd name="T13" fmla="*/ 41 h 57"/>
                  <a:gd name="T14" fmla="*/ 19 w 52"/>
                  <a:gd name="T15" fmla="*/ 43 h 57"/>
                  <a:gd name="T16" fmla="*/ 28 w 52"/>
                  <a:gd name="T17" fmla="*/ 54 h 57"/>
                  <a:gd name="T18" fmla="*/ 48 w 52"/>
                  <a:gd name="T19" fmla="*/ 48 h 57"/>
                  <a:gd name="T20" fmla="*/ 52 w 52"/>
                  <a:gd name="T21" fmla="*/ 39 h 57"/>
                  <a:gd name="T22" fmla="*/ 50 w 52"/>
                  <a:gd name="T23" fmla="*/ 24 h 57"/>
                  <a:gd name="T24" fmla="*/ 46 w 52"/>
                  <a:gd name="T2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7">
                    <a:moveTo>
                      <a:pt x="46" y="0"/>
                    </a:moveTo>
                    <a:cubicBezTo>
                      <a:pt x="45" y="0"/>
                      <a:pt x="42" y="0"/>
                      <a:pt x="41" y="0"/>
                    </a:cubicBezTo>
                    <a:cubicBezTo>
                      <a:pt x="30" y="1"/>
                      <a:pt x="21" y="4"/>
                      <a:pt x="14" y="7"/>
                    </a:cubicBezTo>
                    <a:cubicBezTo>
                      <a:pt x="11" y="9"/>
                      <a:pt x="8" y="11"/>
                      <a:pt x="6" y="14"/>
                    </a:cubicBezTo>
                    <a:cubicBezTo>
                      <a:pt x="4" y="16"/>
                      <a:pt x="1" y="19"/>
                      <a:pt x="2" y="25"/>
                    </a:cubicBezTo>
                    <a:cubicBezTo>
                      <a:pt x="1" y="27"/>
                      <a:pt x="0" y="40"/>
                      <a:pt x="15" y="41"/>
                    </a:cubicBezTo>
                    <a:cubicBezTo>
                      <a:pt x="16" y="41"/>
                      <a:pt x="19" y="41"/>
                      <a:pt x="19" y="41"/>
                    </a:cubicBezTo>
                    <a:cubicBezTo>
                      <a:pt x="19" y="41"/>
                      <a:pt x="19" y="42"/>
                      <a:pt x="19" y="43"/>
                    </a:cubicBezTo>
                    <a:cubicBezTo>
                      <a:pt x="19" y="43"/>
                      <a:pt x="21" y="51"/>
                      <a:pt x="28" y="54"/>
                    </a:cubicBezTo>
                    <a:cubicBezTo>
                      <a:pt x="31" y="56"/>
                      <a:pt x="43" y="57"/>
                      <a:pt x="48" y="48"/>
                    </a:cubicBezTo>
                    <a:cubicBezTo>
                      <a:pt x="49" y="48"/>
                      <a:pt x="51" y="43"/>
                      <a:pt x="52" y="39"/>
                    </a:cubicBezTo>
                    <a:cubicBezTo>
                      <a:pt x="52" y="38"/>
                      <a:pt x="52" y="32"/>
                      <a:pt x="50" y="24"/>
                    </a:cubicBezTo>
                    <a:cubicBezTo>
                      <a:pt x="48" y="14"/>
                      <a:pt x="46" y="8"/>
                      <a:pt x="46" y="0"/>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sp>
            <p:nvSpPr>
              <p:cNvPr id="44" name="Freeform 153"/>
              <p:cNvSpPr/>
              <p:nvPr/>
            </p:nvSpPr>
            <p:spPr bwMode="auto">
              <a:xfrm>
                <a:off x="6707612" y="2453692"/>
                <a:ext cx="175586" cy="152745"/>
              </a:xfrm>
              <a:custGeom>
                <a:avLst/>
                <a:gdLst>
                  <a:gd name="T0" fmla="*/ 44 w 52"/>
                  <a:gd name="T1" fmla="*/ 4 h 45"/>
                  <a:gd name="T2" fmla="*/ 38 w 52"/>
                  <a:gd name="T3" fmla="*/ 1 h 45"/>
                  <a:gd name="T4" fmla="*/ 24 w 52"/>
                  <a:gd name="T5" fmla="*/ 0 h 45"/>
                  <a:gd name="T6" fmla="*/ 0 w 52"/>
                  <a:gd name="T7" fmla="*/ 3 h 45"/>
                  <a:gd name="T8" fmla="*/ 1 w 52"/>
                  <a:gd name="T9" fmla="*/ 6 h 45"/>
                  <a:gd name="T10" fmla="*/ 9 w 52"/>
                  <a:gd name="T11" fmla="*/ 33 h 45"/>
                  <a:gd name="T12" fmla="*/ 13 w 52"/>
                  <a:gd name="T13" fmla="*/ 41 h 45"/>
                  <a:gd name="T14" fmla="*/ 24 w 52"/>
                  <a:gd name="T15" fmla="*/ 45 h 45"/>
                  <a:gd name="T16" fmla="*/ 37 w 52"/>
                  <a:gd name="T17" fmla="*/ 34 h 45"/>
                  <a:gd name="T18" fmla="*/ 35 w 52"/>
                  <a:gd name="T19" fmla="*/ 28 h 45"/>
                  <a:gd name="T20" fmla="*/ 35 w 52"/>
                  <a:gd name="T21" fmla="*/ 28 h 45"/>
                  <a:gd name="T22" fmla="*/ 38 w 52"/>
                  <a:gd name="T23" fmla="*/ 28 h 45"/>
                  <a:gd name="T24" fmla="*/ 51 w 52"/>
                  <a:gd name="T25" fmla="*/ 20 h 45"/>
                  <a:gd name="T26" fmla="*/ 44 w 52"/>
                  <a:gd name="T27" fmla="*/ 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45">
                    <a:moveTo>
                      <a:pt x="44" y="4"/>
                    </a:moveTo>
                    <a:cubicBezTo>
                      <a:pt x="44" y="4"/>
                      <a:pt x="42" y="3"/>
                      <a:pt x="38" y="1"/>
                    </a:cubicBezTo>
                    <a:cubicBezTo>
                      <a:pt x="36" y="1"/>
                      <a:pt x="31" y="0"/>
                      <a:pt x="24" y="0"/>
                    </a:cubicBezTo>
                    <a:cubicBezTo>
                      <a:pt x="13" y="1"/>
                      <a:pt x="7" y="3"/>
                      <a:pt x="0" y="3"/>
                    </a:cubicBezTo>
                    <a:cubicBezTo>
                      <a:pt x="0" y="4"/>
                      <a:pt x="0" y="5"/>
                      <a:pt x="1" y="6"/>
                    </a:cubicBezTo>
                    <a:cubicBezTo>
                      <a:pt x="3" y="15"/>
                      <a:pt x="6" y="25"/>
                      <a:pt x="9" y="33"/>
                    </a:cubicBezTo>
                    <a:cubicBezTo>
                      <a:pt x="11" y="36"/>
                      <a:pt x="11" y="38"/>
                      <a:pt x="13" y="41"/>
                    </a:cubicBezTo>
                    <a:cubicBezTo>
                      <a:pt x="15" y="43"/>
                      <a:pt x="18" y="45"/>
                      <a:pt x="24" y="45"/>
                    </a:cubicBezTo>
                    <a:cubicBezTo>
                      <a:pt x="26" y="45"/>
                      <a:pt x="38" y="43"/>
                      <a:pt x="37" y="34"/>
                    </a:cubicBezTo>
                    <a:cubicBezTo>
                      <a:pt x="37" y="33"/>
                      <a:pt x="35" y="28"/>
                      <a:pt x="35" y="28"/>
                    </a:cubicBezTo>
                    <a:cubicBezTo>
                      <a:pt x="35" y="28"/>
                      <a:pt x="35" y="28"/>
                      <a:pt x="35" y="28"/>
                    </a:cubicBezTo>
                    <a:cubicBezTo>
                      <a:pt x="36" y="28"/>
                      <a:pt x="38" y="28"/>
                      <a:pt x="38" y="28"/>
                    </a:cubicBezTo>
                    <a:cubicBezTo>
                      <a:pt x="39" y="28"/>
                      <a:pt x="48" y="29"/>
                      <a:pt x="51" y="20"/>
                    </a:cubicBezTo>
                    <a:cubicBezTo>
                      <a:pt x="52" y="18"/>
                      <a:pt x="51" y="8"/>
                      <a:pt x="44" y="4"/>
                    </a:cubicBezTo>
                    <a:close/>
                  </a:path>
                </a:pathLst>
              </a:custGeom>
              <a:grpFill/>
              <a:ln>
                <a:noFill/>
              </a:ln>
            </p:spPr>
            <p:txBody>
              <a:bodyPr vert="horz" wrap="square" lIns="91440" tIns="45720" rIns="91440" bIns="45720" numCol="1" anchor="t" anchorCtr="0" compatLnSpc="1"/>
              <a:lstStyle/>
              <a:p>
                <a:endParaRPr lang="zh-CN" altLang="en-US">
                  <a:solidFill>
                    <a:prstClr val="black"/>
                  </a:solidFill>
                </a:endParaRPr>
              </a:p>
            </p:txBody>
          </p:sp>
        </p:grpSp>
      </p:grpSp>
      <p:grpSp>
        <p:nvGrpSpPr>
          <p:cNvPr id="3" name="组合 2"/>
          <p:cNvGrpSpPr/>
          <p:nvPr/>
        </p:nvGrpSpPr>
        <p:grpSpPr>
          <a:xfrm>
            <a:off x="3584947" y="3733705"/>
            <a:ext cx="5022106" cy="1231106"/>
            <a:chOff x="119144" y="3733705"/>
            <a:chExt cx="5022106" cy="1231106"/>
          </a:xfrm>
        </p:grpSpPr>
        <p:sp>
          <p:nvSpPr>
            <p:cNvPr id="32" name="文本框 31"/>
            <p:cNvSpPr txBox="1"/>
            <p:nvPr/>
          </p:nvSpPr>
          <p:spPr>
            <a:xfrm>
              <a:off x="150233" y="3733705"/>
              <a:ext cx="4959929" cy="707886"/>
            </a:xfrm>
            <a:prstGeom prst="rect">
              <a:avLst/>
            </a:prstGeom>
            <a:noFill/>
          </p:spPr>
          <p:txBody>
            <a:bodyPr wrap="square" rtlCol="0">
              <a:spAutoFit/>
            </a:bodyPr>
            <a:lstStyle/>
            <a:p>
              <a:pPr algn="ctr"/>
              <a:r>
                <a:rPr lang="zh-CN" altLang="en-US" sz="4000" dirty="0">
                  <a:solidFill>
                    <a:srgbClr val="44546A"/>
                  </a:solidFill>
                  <a:latin typeface="微软雅黑" panose="020B0503020204020204" pitchFamily="34" charset="-122"/>
                  <a:ea typeface="微软雅黑" panose="020B0503020204020204" pitchFamily="34" charset="-122"/>
                </a:rPr>
                <a:t>研究的技术思路</a:t>
              </a:r>
              <a:endParaRPr lang="en-US" altLang="zh-CN" sz="4000" dirty="0">
                <a:solidFill>
                  <a:srgbClr val="44546A"/>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19144" y="4441591"/>
              <a:ext cx="5022106" cy="523220"/>
            </a:xfrm>
            <a:prstGeom prst="snip1Rect">
              <a:avLst>
                <a:gd name="adj" fmla="val 0"/>
              </a:avLst>
            </a:prstGeom>
            <a:noFill/>
            <a:ln w="28575">
              <a:noFill/>
            </a:ln>
          </p:spPr>
          <p:txBody>
            <a:bodyPr wrap="square" rtlCol="0">
              <a:spAutoFit/>
            </a:bodyPr>
            <a:lstStyle/>
            <a:p>
              <a:pPr algn="ctr"/>
              <a:r>
                <a:rPr lang="en-US" altLang="zh-CN" sz="2800" dirty="0">
                  <a:solidFill>
                    <a:srgbClr val="304371"/>
                  </a:solidFill>
                  <a:latin typeface="Arial" panose="020B0604020202020204" pitchFamily="34" charset="0"/>
                  <a:ea typeface="华文仿宋" panose="02010600040101010101" pitchFamily="2" charset="-122"/>
                  <a:cs typeface="Arial" panose="020B0604020202020204" pitchFamily="34" charset="0"/>
                </a:rPr>
                <a:t>Technical ideas </a:t>
              </a:r>
              <a:endParaRPr lang="zh-CN" altLang="en-US" sz="2800" dirty="0">
                <a:solidFill>
                  <a:srgbClr val="304371"/>
                </a:solidFill>
                <a:latin typeface="Arial" panose="020B0604020202020204" pitchFamily="34" charset="0"/>
                <a:ea typeface="华文仿宋" panose="02010600040101010101" pitchFamily="2" charset="-122"/>
                <a:cs typeface="Arial" panose="020B0604020202020204" pitchFamily="34" charset="0"/>
              </a:endParaRP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978</TotalTime>
  <Words>3123</Words>
  <Application>Microsoft Office PowerPoint</Application>
  <PresentationFormat>宽屏</PresentationFormat>
  <Paragraphs>177</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Gill Sans</vt:lpstr>
      <vt:lpstr>华文中宋</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永琦</cp:lastModifiedBy>
  <cp:revision>47</cp:revision>
  <dcterms:created xsi:type="dcterms:W3CDTF">2017-05-14T01:45:00Z</dcterms:created>
  <dcterms:modified xsi:type="dcterms:W3CDTF">2022-12-01T02:25:14Z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