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.xml" ContentType="application/vnd.openxmlformats-officedocument.presentationml.notesSlide+xml"/>
  <Override PartName="/ppt/tags/tag68.xml" ContentType="application/vnd.openxmlformats-officedocument.presentationml.tags+xml"/>
  <Override PartName="/ppt/notesSlides/notesSlide3.xml" ContentType="application/vnd.openxmlformats-officedocument.presentationml.notesSlide+xml"/>
  <Override PartName="/ppt/tags/tag69.xml" ContentType="application/vnd.openxmlformats-officedocument.presentationml.tags+xml"/>
  <Override PartName="/ppt/notesSlides/notesSlide4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5.xml" ContentType="application/vnd.openxmlformats-officedocument.presentationml.notesSlide+xml"/>
  <Override PartName="/ppt/tags/tag73.xml" ContentType="application/vnd.openxmlformats-officedocument.presentationml.tags+xml"/>
  <Override PartName="/ppt/notesSlides/notesSlide6.xml" ContentType="application/vnd.openxmlformats-officedocument.presentationml.notesSlide+xml"/>
  <Override PartName="/ppt/tags/tag74.xml" ContentType="application/vnd.openxmlformats-officedocument.presentationml.tags+xml"/>
  <Override PartName="/ppt/notesSlides/notesSlide7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8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9.xml" ContentType="application/vnd.openxmlformats-officedocument.presentationml.notesSlide+xml"/>
  <Override PartName="/ppt/tags/tag8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1" r:id="rId4"/>
    <p:sldId id="270" r:id="rId5"/>
    <p:sldId id="316" r:id="rId6"/>
    <p:sldId id="317" r:id="rId7"/>
    <p:sldId id="269" r:id="rId8"/>
    <p:sldId id="262" r:id="rId9"/>
    <p:sldId id="318" r:id="rId10"/>
    <p:sldId id="319" r:id="rId11"/>
    <p:sldId id="306" r:id="rId12"/>
    <p:sldId id="322" r:id="rId13"/>
    <p:sldId id="321" r:id="rId14"/>
    <p:sldId id="323" r:id="rId15"/>
    <p:sldId id="305" r:id="rId16"/>
    <p:sldId id="325" r:id="rId17"/>
    <p:sldId id="271" r:id="rId18"/>
    <p:sldId id="303" r:id="rId19"/>
    <p:sldId id="308" r:id="rId20"/>
    <p:sldId id="310" r:id="rId21"/>
    <p:sldId id="272" r:id="rId22"/>
    <p:sldId id="313" r:id="rId23"/>
    <p:sldId id="264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2B10"/>
    <a:srgbClr val="FFFFFF"/>
    <a:srgbClr val="E8F5FD"/>
    <a:srgbClr val="D9EBFF"/>
    <a:srgbClr val="4FA1E8"/>
    <a:srgbClr val="575053"/>
    <a:srgbClr val="25557A"/>
    <a:srgbClr val="F5F7F9"/>
    <a:srgbClr val="848EAC"/>
    <a:srgbClr val="248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8" autoAdjust="0"/>
    <p:restoredTop sz="83224" autoAdjust="0"/>
  </p:normalViewPr>
  <p:slideViewPr>
    <p:cSldViewPr snapToGrid="0">
      <p:cViewPr varScale="1">
        <p:scale>
          <a:sx n="68" d="100"/>
          <a:sy n="68" d="100"/>
        </p:scale>
        <p:origin x="1320" y="67"/>
      </p:cViewPr>
      <p:guideLst>
        <p:guide orient="horz" pos="237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093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873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713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611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首先，大量LLC的缺失是性能的瓶颈。当使用这三个GPSs评估10,000个PPRs时，我们观察到，当利用查询内并行性（𝑡= 10）时，停止的内存周期为34−40%在内存单元中花费的总时间的40%。当利用查询间并行性（𝑡= 1）时，该百分比将增加到55%。内存停滞主要是由于有限LC的失误，对性能造成了瓶颈。因此，我们在本工作中重点关注多层缓存中的LLC。</a:t>
            </a:r>
          </a:p>
          <a:p>
            <a:r>
              <a:rPr lang="zh-CN" altLang="en-US" dirty="0"/>
              <a:t>其次，在现有的gps中利用查询间并行性会带来不协调的内存访问，从而导致更多的LLC丢失，这限制了查询间并行性的潜在好处。图1显示了通过改变10核机器上的𝑡值，对GPSs的性能和LLC失败的数量的评估。图1a显示，通过设置𝑡=1来利用查询间的并行性比其他设置更好，这主要是因为减少了线程之间的同步和锁定开销，以及线程之间更好的负载平衡。然而，如图1b所示，随着𝑡从10变化到1，LLC缺失的缺失总数显著增加（高达2.1×）。</a:t>
            </a:r>
          </a:p>
          <a:p>
            <a:r>
              <a:rPr lang="zh-CN" altLang="en-US" dirty="0"/>
              <a:t>由于查询间并行性下的线程用图的不同部分填充CPU缓存，FPP查询之间的内存访问会导致高LLC缓存丢失，并限制了查询间并行性的潜在好处。。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首先，大量LLC的缺失是性能的瓶颈。当使用这三个GPSs评估10,000个PPRs时，我们观察到，当利用查询内并行性（𝑡= 10）时，停止的内存周期为34−40%在内存单元中花费的总时间的40%。当利用查询间并行性（𝑡= 1）时，该百分比将增加到55%。内存停滞主要是由于有限LC的失误，对性能造成了瓶颈。因此，我们在本工作中重点关注多层缓存中的LLC。</a:t>
            </a:r>
          </a:p>
          <a:p>
            <a:r>
              <a:rPr lang="zh-CN" altLang="en-US" dirty="0"/>
              <a:t>其次，在现有的gps中利用查询间并行性会带来不协调的内存访问，从而导致更多的LLC丢失，这限制了查询间并行性的潜在好处。图1显示了通过改变10核机器上的𝑡值，对GPSs的性能和LLC失败的数量的评估。图1a显示，通过设置𝑡=1来利用查询间的并行性比其他设置更好，这主要是因为减少了线程之间的同步和锁定开销，以及线程之间更好的负载平衡。然而，如图1b所示，随着𝑡从10变化到1，LLC缺失的缺失总数显著增加（高达2.1×）。</a:t>
            </a:r>
          </a:p>
          <a:p>
            <a:r>
              <a:rPr lang="zh-CN" altLang="en-US" dirty="0"/>
              <a:t>由于查询间并行性下的线程用图的不同部分填充CPU缓存，FPP查询之间的内存访问会导致高LLC缓存丢失，并限制了查询间并行性的潜在好处。。</a:t>
            </a:r>
          </a:p>
        </p:txBody>
      </p:sp>
    </p:spTree>
    <p:extLst>
      <p:ext uri="{BB962C8B-B14F-4D97-AF65-F5344CB8AC3E}">
        <p14:creationId xmlns:p14="http://schemas.microsoft.com/office/powerpoint/2010/main" val="1607733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首先，大量LLC的缺失是性能的瓶颈。当使用这三个GPSs评估10,000个PPRs时，我们观察到，当利用查询内并行性（𝑡= 10）时，停止的内存周期为34−40%在内存单元中花费的总时间的40%。当利用查询间并行性（𝑡= 1）时，该百分比将增加到55%。内存停滞主要是由于有限LC的失误，对性能造成了瓶颈。因此，我们在本工作中重点关注多层缓存中的LLC。</a:t>
            </a:r>
          </a:p>
          <a:p>
            <a:r>
              <a:rPr lang="zh-CN" altLang="en-US" dirty="0"/>
              <a:t>其次，在现有的gps中利用查询间并行性会带来不协调的内存访问，从而导致更多的LLC丢失，这限制了查询间并行性的潜在好处。图1显示了通过改变10核机器上的𝑡值，对GPSs的性能和LLC失败的数量的评估。图1a显示，通过设置𝑡=1来利用查询间的并行性比其他设置更好，这主要是因为减少了线程之间的同步和锁定开销，以及线程之间更好的负载平衡。然而，如图1b所示，随着𝑡从10变化到1，LLC缺失的缺失总数显著增加（高达2.1×）。</a:t>
            </a:r>
          </a:p>
          <a:p>
            <a:r>
              <a:rPr lang="zh-CN" altLang="en-US" dirty="0"/>
              <a:t>由于查询间并行性下的线程用图的不同部分填充CPU缓存，FPP查询之间的内存访问会导致高LLC缓存丢失，并限制了查询间并行性的潜在好处。。</a:t>
            </a:r>
          </a:p>
        </p:txBody>
      </p:sp>
    </p:spTree>
    <p:extLst>
      <p:ext uri="{BB962C8B-B14F-4D97-AF65-F5344CB8AC3E}">
        <p14:creationId xmlns:p14="http://schemas.microsoft.com/office/powerpoint/2010/main" val="148211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左图显示了使用不同调度方法的的比较。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7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在本文中，我们提出了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ThunderRW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，一种高效的内存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引擎，用户可以轻松地在其上实现定制的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算法。我们设计了一个以步骤为中心的模型，从移动查询的一个步骤的局部视图中抽象出计算。在此基础上，我们提出了步进交错技术，通过交替执行多个查询来隐藏内存访问延迟。我们用我们的框架实现了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PPR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DeepWalk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Node2Vec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MetaPath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四种有代表性的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算法。实验结果表明，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ThunderRW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比最先进的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框架的性能提高了一个数量级，步长交错将内存约束从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73.1%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降低到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15.0%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。目前，我们在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ThunderRW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中通过显式地手动存储和恢复每个查询的状态来实现步进交错技术。一个有趣的未来工作是用协程实现该方法，这是一种支持交错执行的有效技术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61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2022/12/15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 rot="10800000">
            <a:off x="-28575" y="3744463"/>
            <a:ext cx="4737100" cy="5091168"/>
            <a:chOff x="8135783" y="-1669981"/>
            <a:chExt cx="4056217" cy="4359393"/>
          </a:xfrm>
        </p:grpSpPr>
        <p:sp>
          <p:nvSpPr>
            <p:cNvPr id="65" name="任意多边形: 形状 64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直角三角形 63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 descr="1037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9106535" y="5777865"/>
            <a:ext cx="3085714" cy="1080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402005" y="2244100"/>
            <a:ext cx="9853930" cy="2454275"/>
            <a:chOff x="2957" y="5162"/>
            <a:chExt cx="15518" cy="3865"/>
          </a:xfrm>
        </p:grpSpPr>
        <p:sp>
          <p:nvSpPr>
            <p:cNvPr id="27" name="文本框 1"/>
            <p:cNvSpPr txBox="1"/>
            <p:nvPr/>
          </p:nvSpPr>
          <p:spPr>
            <a:xfrm>
              <a:off x="2957" y="5162"/>
              <a:ext cx="15518" cy="189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 rtl="0" eaLnBrk="1" fontAlgn="auto" latinLnBrk="0" hangingPunct="1"/>
              <a:r>
                <a:rPr lang="en-US" altLang="zh-CN" sz="3600" b="1" kern="100" dirty="0" err="1">
                  <a:solidFill>
                    <a:srgbClr val="25557A"/>
                  </a:solidFill>
                  <a:latin typeface="微软雅黑" panose="020B0503020204020204" charset="-122"/>
                  <a:ea typeface="微软雅黑" panose="020B0503020204020204" charset="-122"/>
                </a:rPr>
                <a:t>ThunderRW</a:t>
              </a:r>
              <a:r>
                <a:rPr lang="en-US" altLang="zh-CN" sz="3600" b="1" kern="100" dirty="0">
                  <a:solidFill>
                    <a:srgbClr val="25557A"/>
                  </a:solidFill>
                  <a:latin typeface="微软雅黑" panose="020B0503020204020204" charset="-122"/>
                  <a:ea typeface="微软雅黑" panose="020B0503020204020204" charset="-122"/>
                </a:rPr>
                <a:t>: An In-Memory Graph Random Walk Engine</a:t>
              </a:r>
              <a:endParaRPr lang="en-US" sz="36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Times New Roman" panose="02020603050405020304"/>
              </a:endParaRPr>
            </a:p>
          </p:txBody>
        </p:sp>
        <p:sp>
          <p:nvSpPr>
            <p:cNvPr id="28" name="文本框 1"/>
            <p:cNvSpPr txBox="1"/>
            <p:nvPr/>
          </p:nvSpPr>
          <p:spPr>
            <a:xfrm>
              <a:off x="7636" y="8530"/>
              <a:ext cx="5913" cy="497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 rtl="0" eaLnBrk="1" fontAlgn="auto" latinLnBrk="0" hangingPunct="1">
                <a:lnSpc>
                  <a:spcPts val="1800"/>
                </a:lnSpc>
              </a:pPr>
              <a:endPara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/>
              </a:endParaRPr>
            </a:p>
          </p:txBody>
        </p:sp>
        <p:sp>
          <p:nvSpPr>
            <p:cNvPr id="29" name="文本框 32"/>
            <p:cNvSpPr txBox="1"/>
            <p:nvPr/>
          </p:nvSpPr>
          <p:spPr>
            <a:xfrm>
              <a:off x="4332" y="7689"/>
              <a:ext cx="12091" cy="564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sz="2000" b="1" kern="1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sym typeface="Times New Roman" panose="02020603050405020304"/>
                </a:rPr>
                <a:t>汇报人丨田志鹏   时间丨</a:t>
              </a:r>
              <a:r>
                <a:rPr lang="en-US" altLang="zh-CN" sz="2000" b="1" kern="1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sym typeface="Times New Roman" panose="02020603050405020304"/>
                </a:rPr>
                <a:t>2022</a:t>
              </a:r>
              <a:r>
                <a:rPr lang="zh-CN" altLang="en-US" sz="2000" b="1" kern="1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sym typeface="Times New Roman" panose="02020603050405020304"/>
                </a:rPr>
                <a:t>年</a:t>
              </a:r>
              <a:r>
                <a:rPr lang="en-US" altLang="zh-CN" sz="2000" b="1" kern="1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sym typeface="Times New Roman" panose="02020603050405020304"/>
                </a:rPr>
                <a:t>12</a:t>
              </a:r>
              <a:r>
                <a:rPr lang="zh-CN" altLang="en-US" sz="2000" b="1" kern="1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sym typeface="Times New Roman" panose="02020603050405020304"/>
                </a:rPr>
                <a:t>月</a:t>
              </a:r>
            </a:p>
            <a:p>
              <a:pPr algn="ctr" rtl="0" eaLnBrk="1" fontAlgn="auto" latinLnBrk="0" hangingPunct="1">
                <a:lnSpc>
                  <a:spcPts val="2000"/>
                </a:lnSpc>
              </a:pPr>
              <a:endParaRPr lang="zh-CN" altLang="en-US" sz="2000" b="1" kern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454900" y="-1959610"/>
            <a:ext cx="4737100" cy="5091430"/>
            <a:chOff x="11740" y="-3086"/>
            <a:chExt cx="7460" cy="8018"/>
          </a:xfrm>
        </p:grpSpPr>
        <p:grpSp>
          <p:nvGrpSpPr>
            <p:cNvPr id="3" name="组合 2"/>
            <p:cNvGrpSpPr/>
            <p:nvPr/>
          </p:nvGrpSpPr>
          <p:grpSpPr>
            <a:xfrm>
              <a:off x="11740" y="-3086"/>
              <a:ext cx="7460" cy="8018"/>
              <a:chOff x="8135783" y="-1669981"/>
              <a:chExt cx="4056217" cy="4359393"/>
            </a:xfrm>
          </p:grpSpPr>
          <p:sp>
            <p:nvSpPr>
              <p:cNvPr id="7" name="任意多边形: 形状 12"/>
              <p:cNvSpPr/>
              <p:nvPr/>
            </p:nvSpPr>
            <p:spPr>
              <a:xfrm rot="18900000">
                <a:off x="8135783" y="-1669981"/>
                <a:ext cx="3339963" cy="3339962"/>
              </a:xfrm>
              <a:custGeom>
                <a:avLst/>
                <a:gdLst>
                  <a:gd name="connsiteX0" fmla="*/ 0 w 3339963"/>
                  <a:gd name="connsiteY0" fmla="*/ 0 h 3339962"/>
                  <a:gd name="connsiteX1" fmla="*/ 3339963 w 3339963"/>
                  <a:gd name="connsiteY1" fmla="*/ 3339962 h 3339962"/>
                  <a:gd name="connsiteX2" fmla="*/ 1099563 w 3339963"/>
                  <a:gd name="connsiteY2" fmla="*/ 3339962 h 3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9963" h="3339962">
                    <a:moveTo>
                      <a:pt x="0" y="0"/>
                    </a:moveTo>
                    <a:lnTo>
                      <a:pt x="3339963" y="3339962"/>
                    </a:lnTo>
                    <a:lnTo>
                      <a:pt x="1099563" y="333996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0800000">
                <a:off x="9502588" y="0"/>
                <a:ext cx="2689412" cy="2689412"/>
              </a:xfrm>
              <a:prstGeom prst="rtTriangle">
                <a:avLst/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图片 17" descr="校徽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399" y="293"/>
              <a:ext cx="2240" cy="1701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BF1CD4B7-93CF-C59B-3848-F98472991A3A}"/>
              </a:ext>
            </a:extLst>
          </p:cNvPr>
          <p:cNvSpPr/>
          <p:nvPr/>
        </p:nvSpPr>
        <p:spPr>
          <a:xfrm>
            <a:off x="450934" y="3567289"/>
            <a:ext cx="5814400" cy="72248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51155" y="325120"/>
            <a:ext cx="4559300" cy="1015365"/>
            <a:chOff x="1572" y="494"/>
            <a:chExt cx="7180" cy="1599"/>
          </a:xfrm>
        </p:grpSpPr>
        <p:grpSp>
          <p:nvGrpSpPr>
            <p:cNvPr id="8" name="组合 7"/>
            <p:cNvGrpSpPr/>
            <p:nvPr/>
          </p:nvGrpSpPr>
          <p:grpSpPr>
            <a:xfrm>
              <a:off x="1572" y="494"/>
              <a:ext cx="2047" cy="1599"/>
              <a:chOff x="2761095" y="2248418"/>
              <a:chExt cx="1948563" cy="1522661"/>
            </a:xfrm>
          </p:grpSpPr>
          <p:sp>
            <p:nvSpPr>
              <p:cNvPr id="9" name="矩形: 圆角 24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矩形: 圆角 2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910670" y="2248418"/>
                <a:ext cx="1798988" cy="152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078" y="751"/>
              <a:ext cx="3855" cy="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spc="300" dirty="0">
                  <a:latin typeface="微软雅黑" panose="020B0503020204020204" charset="-122"/>
                  <a:ea typeface="微软雅黑" panose="020B0503020204020204" charset="-122"/>
                </a:rPr>
                <a:t>Problems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107" y="1365"/>
              <a:ext cx="5645" cy="3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zh-CN" sz="9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842010" y="2437130"/>
            <a:ext cx="2016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大量LLC缺失是现有图处理系统性能瓶颈。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066580" y="2287724"/>
            <a:ext cx="1551069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32416B">
                    <a:alpha val="0"/>
                  </a:srgbClr>
                </a:gs>
                <a:gs pos="50000">
                  <a:schemeClr val="bg1"/>
                </a:gs>
                <a:gs pos="100000">
                  <a:srgbClr val="32416B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9A8BEE07-324B-1099-E4AF-EFC6FA73B487}"/>
              </a:ext>
            </a:extLst>
          </p:cNvPr>
          <p:cNvSpPr/>
          <p:nvPr/>
        </p:nvSpPr>
        <p:spPr>
          <a:xfrm>
            <a:off x="6669392" y="4945025"/>
            <a:ext cx="4602254" cy="138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RW</a:t>
            </a:r>
            <a:r>
              <a:rPr lang="zh-CN" altLang="en-US" sz="2000" b="1" dirty="0"/>
              <a:t>算法与采样方法的选择有重大影响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现有的框架扩展性较差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E73B847-3581-F981-5772-C2C50E2E1857}"/>
              </a:ext>
            </a:extLst>
          </p:cNvPr>
          <p:cNvSpPr/>
          <p:nvPr/>
        </p:nvSpPr>
        <p:spPr>
          <a:xfrm>
            <a:off x="6669392" y="1340485"/>
            <a:ext cx="4602254" cy="138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查询内存在数据依赖，并行性较差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同一时刻存在大量的待执行查询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8CCCBF-347A-A0D3-6E7B-3F836CF17F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62"/>
          <a:stretch/>
        </p:blipFill>
        <p:spPr>
          <a:xfrm>
            <a:off x="152465" y="2359599"/>
            <a:ext cx="6534244" cy="233658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00E8C94-90CE-B961-DE72-A18471AAB5A8}"/>
              </a:ext>
            </a:extLst>
          </p:cNvPr>
          <p:cNvSpPr txBox="1"/>
          <p:nvPr/>
        </p:nvSpPr>
        <p:spPr>
          <a:xfrm>
            <a:off x="1651000" y="5011548"/>
            <a:ext cx="610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b="1" dirty="0">
                <a:latin typeface="Arial"/>
                <a:ea typeface="微软雅黑"/>
                <a:cs typeface="+mn-ea"/>
              </a:rPr>
              <a:t>不同采样方法执行时间对比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F220443-5DD5-6B3F-D993-80B638BFF262}"/>
              </a:ext>
            </a:extLst>
          </p:cNvPr>
          <p:cNvSpPr/>
          <p:nvPr/>
        </p:nvSpPr>
        <p:spPr>
          <a:xfrm>
            <a:off x="6669392" y="3227421"/>
            <a:ext cx="4602254" cy="138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由于</a:t>
            </a:r>
            <a:r>
              <a:rPr lang="en-US" altLang="zh-CN" sz="2000" b="1" dirty="0"/>
              <a:t>RW</a:t>
            </a:r>
            <a:r>
              <a:rPr lang="zh-CN" altLang="en-US" sz="2000" b="1" dirty="0"/>
              <a:t>不规则的内存访问导致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频繁的</a:t>
            </a:r>
            <a:r>
              <a:rPr lang="en-US" altLang="zh-CN" sz="2000" b="1" dirty="0"/>
              <a:t>memory stall</a:t>
            </a:r>
            <a:endParaRPr lang="zh-CN" alt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220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1155" y="325120"/>
            <a:ext cx="3956050" cy="1015365"/>
            <a:chOff x="1572" y="494"/>
            <a:chExt cx="6230" cy="1599"/>
          </a:xfrm>
        </p:grpSpPr>
        <p:grpSp>
          <p:nvGrpSpPr>
            <p:cNvPr id="8" name="组合 7"/>
            <p:cNvGrpSpPr/>
            <p:nvPr/>
          </p:nvGrpSpPr>
          <p:grpSpPr>
            <a:xfrm>
              <a:off x="1572" y="494"/>
              <a:ext cx="2047" cy="1599"/>
              <a:chOff x="2761095" y="2248418"/>
              <a:chExt cx="1948563" cy="1522661"/>
            </a:xfrm>
          </p:grpSpPr>
          <p:sp>
            <p:nvSpPr>
              <p:cNvPr id="9" name="矩形: 圆角 24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矩形: 圆角 2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910670" y="2248418"/>
                <a:ext cx="1798988" cy="152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078" y="751"/>
              <a:ext cx="4724" cy="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spc="300" dirty="0" err="1">
                  <a:latin typeface="微软雅黑" panose="020B0503020204020204" charset="-122"/>
                  <a:ea typeface="微软雅黑" panose="020B0503020204020204" charset="-122"/>
                </a:rPr>
                <a:t>ThunderRW</a:t>
              </a:r>
              <a:endParaRPr lang="zh-CN" altLang="en-US" sz="3200" b="1" spc="3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7" name="图片 26" descr="图书馆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20" name="组合 19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21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直角三角形 21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505567BC-6C09-73D4-8744-0E6D0886505E}"/>
              </a:ext>
            </a:extLst>
          </p:cNvPr>
          <p:cNvSpPr/>
          <p:nvPr/>
        </p:nvSpPr>
        <p:spPr>
          <a:xfrm>
            <a:off x="954749" y="1660250"/>
            <a:ext cx="107066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chemeClr val="accent4">
                    <a:lumMod val="75000"/>
                  </a:schemeClr>
                </a:solidFill>
                <a:cs typeface="+mn-ea"/>
                <a:sym typeface="+mn-lt"/>
              </a:rPr>
              <a:t>ThunderRW</a:t>
            </a: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cs typeface="+mn-ea"/>
                <a:sym typeface="+mn-lt"/>
              </a:rPr>
              <a:t>: An In-Memory Graph Random Walk Engine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3200" b="1" dirty="0">
              <a:solidFill>
                <a:schemeClr val="accent4">
                  <a:lumMod val="7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2000" b="1" dirty="0">
                <a:solidFill>
                  <a:srgbClr val="25557A"/>
                </a:solidFill>
                <a:cs typeface="+mn-ea"/>
                <a:sym typeface="+mn-lt"/>
              </a:rPr>
              <a:t>高效的，扩展性强的内存随机行走引擎。</a:t>
            </a:r>
            <a:endParaRPr lang="en-US" altLang="zh-CN" sz="2000" b="1" dirty="0">
              <a:solidFill>
                <a:srgbClr val="25557A"/>
              </a:solidFill>
              <a:cs typeface="+mn-ea"/>
              <a:sym typeface="+mn-lt"/>
            </a:endParaRPr>
          </a:p>
          <a:p>
            <a:r>
              <a:rPr lang="zh-CN" altLang="en-US" sz="2000" b="1" dirty="0">
                <a:solidFill>
                  <a:srgbClr val="25557A"/>
                </a:solidFill>
                <a:cs typeface="+mn-ea"/>
                <a:sym typeface="+mn-lt"/>
              </a:rPr>
              <a:t>支持大规模并行随机行走，有效地缓解了</a:t>
            </a:r>
            <a:r>
              <a:rPr lang="en-US" altLang="zh-CN" sz="2000" b="1" dirty="0">
                <a:solidFill>
                  <a:srgbClr val="25557A"/>
                </a:solidFill>
                <a:cs typeface="+mn-ea"/>
                <a:sym typeface="+mn-lt"/>
              </a:rPr>
              <a:t>memory stall</a:t>
            </a:r>
            <a:r>
              <a:rPr lang="zh-CN" altLang="en-US" sz="2000" b="1" dirty="0">
                <a:solidFill>
                  <a:srgbClr val="25557A"/>
                </a:solidFill>
                <a:cs typeface="+mn-ea"/>
                <a:sym typeface="+mn-lt"/>
              </a:rPr>
              <a:t>。</a:t>
            </a:r>
            <a:endParaRPr lang="en-US" altLang="zh-CN" sz="2000" b="1" dirty="0">
              <a:solidFill>
                <a:srgbClr val="25557A"/>
              </a:solidFill>
              <a:cs typeface="+mn-ea"/>
              <a:sym typeface="+mn-lt"/>
            </a:endParaRPr>
          </a:p>
          <a:p>
            <a:endParaRPr lang="en-US" altLang="zh-CN" sz="2000" b="1" dirty="0">
              <a:solidFill>
                <a:srgbClr val="25557A"/>
              </a:solidFill>
              <a:cs typeface="+mn-ea"/>
              <a:sym typeface="+mn-lt"/>
            </a:endParaRPr>
          </a:p>
        </p:txBody>
      </p:sp>
      <p:pic>
        <p:nvPicPr>
          <p:cNvPr id="2" name="图片 1" descr="图书馆">
            <a:extLst>
              <a:ext uri="{FF2B5EF4-FFF2-40B4-BE49-F238E27FC236}">
                <a16:creationId xmlns:a16="http://schemas.microsoft.com/office/drawing/2014/main" id="{EA8F27BB-C33A-2B88-D3A2-5A7B5C11ED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745996" y="6847099"/>
            <a:ext cx="3739585" cy="1080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E0BC2F0-53E7-41D2-C114-2D9028E6E618}"/>
              </a:ext>
            </a:extLst>
          </p:cNvPr>
          <p:cNvSpPr txBox="1"/>
          <p:nvPr/>
        </p:nvSpPr>
        <p:spPr>
          <a:xfrm>
            <a:off x="1752432" y="4573123"/>
            <a:ext cx="610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Arial"/>
                <a:ea typeface="微软雅黑"/>
                <a:cs typeface="+mn-ea"/>
              </a:rPr>
              <a:t>Tricks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8D2F9F29-035C-B9AA-CEF8-B1A3D6397E1B}"/>
              </a:ext>
            </a:extLst>
          </p:cNvPr>
          <p:cNvSpPr/>
          <p:nvPr/>
        </p:nvSpPr>
        <p:spPr>
          <a:xfrm>
            <a:off x="2888943" y="4189737"/>
            <a:ext cx="885189" cy="12284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4E6BEC-D7B6-F74A-7415-31B0B1EDF007}"/>
              </a:ext>
            </a:extLst>
          </p:cNvPr>
          <p:cNvSpPr txBox="1"/>
          <p:nvPr/>
        </p:nvSpPr>
        <p:spPr>
          <a:xfrm>
            <a:off x="3857961" y="4150640"/>
            <a:ext cx="7509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步长为中心的编程模型（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 step-centric programming model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）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步进交错技术 （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step interleaving technique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）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008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1155" y="325120"/>
            <a:ext cx="3663950" cy="1015365"/>
            <a:chOff x="1572" y="494"/>
            <a:chExt cx="5770" cy="1599"/>
          </a:xfrm>
        </p:grpSpPr>
        <p:grpSp>
          <p:nvGrpSpPr>
            <p:cNvPr id="8" name="组合 7"/>
            <p:cNvGrpSpPr/>
            <p:nvPr/>
          </p:nvGrpSpPr>
          <p:grpSpPr>
            <a:xfrm>
              <a:off x="1572" y="494"/>
              <a:ext cx="2047" cy="1599"/>
              <a:chOff x="2761095" y="2248418"/>
              <a:chExt cx="1948563" cy="1522661"/>
            </a:xfrm>
          </p:grpSpPr>
          <p:sp>
            <p:nvSpPr>
              <p:cNvPr id="9" name="矩形: 圆角 24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矩形: 圆角 2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910670" y="2248418"/>
                <a:ext cx="1798988" cy="152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078" y="751"/>
              <a:ext cx="4264" cy="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spc="300" dirty="0">
                  <a:latin typeface="微软雅黑" panose="020B0503020204020204" charset="-122"/>
                  <a:ea typeface="微软雅黑" panose="020B0503020204020204" charset="-122"/>
                </a:rPr>
                <a:t>Scalability</a:t>
              </a:r>
              <a:endParaRPr lang="zh-CN" altLang="en-US" sz="3200" b="1" spc="3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7" name="图片 26" descr="图书馆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20" name="组合 19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21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直角三角形 21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图书馆">
            <a:extLst>
              <a:ext uri="{FF2B5EF4-FFF2-40B4-BE49-F238E27FC236}">
                <a16:creationId xmlns:a16="http://schemas.microsoft.com/office/drawing/2014/main" id="{EA8F27BB-C33A-2B88-D3A2-5A7B5C11ED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745996" y="6847099"/>
            <a:ext cx="3739585" cy="108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8F05759-99A8-9146-D52B-001ABE594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69" y="1694117"/>
            <a:ext cx="6497219" cy="383360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CC55D59-21CD-AAAB-D54D-26F929045D25}"/>
              </a:ext>
            </a:extLst>
          </p:cNvPr>
          <p:cNvSpPr/>
          <p:nvPr/>
        </p:nvSpPr>
        <p:spPr>
          <a:xfrm>
            <a:off x="7555320" y="2879712"/>
            <a:ext cx="1070667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cs typeface="+mn-ea"/>
                <a:sym typeface="+mn-lt"/>
              </a:rPr>
              <a:t>通过参数设置与自定义函数</a:t>
            </a:r>
            <a:endParaRPr lang="en-US" altLang="zh-CN" sz="2800" b="1" dirty="0">
              <a:cs typeface="+mn-ea"/>
              <a:sym typeface="+mn-lt"/>
            </a:endParaRPr>
          </a:p>
          <a:p>
            <a:r>
              <a:rPr lang="zh-CN" altLang="en-US" sz="2800" b="1" dirty="0">
                <a:cs typeface="+mn-ea"/>
                <a:sym typeface="+mn-lt"/>
              </a:rPr>
              <a:t>即可实现不同的</a:t>
            </a:r>
            <a:r>
              <a:rPr lang="en-US" altLang="zh-CN" sz="2800" b="1" dirty="0">
                <a:cs typeface="+mn-ea"/>
                <a:sym typeface="+mn-lt"/>
              </a:rPr>
              <a:t>RW</a:t>
            </a:r>
            <a:r>
              <a:rPr lang="zh-CN" altLang="en-US" sz="2800" b="1" dirty="0">
                <a:cs typeface="+mn-ea"/>
                <a:sym typeface="+mn-lt"/>
              </a:rPr>
              <a:t>算法</a:t>
            </a:r>
            <a:endParaRPr lang="en-US" altLang="zh-CN" sz="2800" b="1" dirty="0">
              <a:cs typeface="+mn-ea"/>
              <a:sym typeface="+mn-lt"/>
            </a:endParaRPr>
          </a:p>
          <a:p>
            <a:endParaRPr lang="en-US" altLang="zh-CN" sz="2000" b="1" dirty="0">
              <a:solidFill>
                <a:srgbClr val="25557A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5098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1155" y="325120"/>
            <a:ext cx="5912485" cy="1015365"/>
            <a:chOff x="1572" y="494"/>
            <a:chExt cx="9311" cy="1599"/>
          </a:xfrm>
        </p:grpSpPr>
        <p:grpSp>
          <p:nvGrpSpPr>
            <p:cNvPr id="8" name="组合 7"/>
            <p:cNvGrpSpPr/>
            <p:nvPr/>
          </p:nvGrpSpPr>
          <p:grpSpPr>
            <a:xfrm>
              <a:off x="1572" y="494"/>
              <a:ext cx="2047" cy="1599"/>
              <a:chOff x="2761095" y="2248418"/>
              <a:chExt cx="1948563" cy="1522661"/>
            </a:xfrm>
          </p:grpSpPr>
          <p:sp>
            <p:nvSpPr>
              <p:cNvPr id="9" name="矩形: 圆角 24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矩形: 圆角 2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910670" y="2248418"/>
                <a:ext cx="1798988" cy="152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078" y="751"/>
              <a:ext cx="7805" cy="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spc="300" dirty="0">
                  <a:latin typeface="微软雅黑" panose="020B0503020204020204" charset="-122"/>
                  <a:ea typeface="微软雅黑" panose="020B0503020204020204" charset="-122"/>
                </a:rPr>
                <a:t>Step-centric model </a:t>
              </a:r>
              <a:endParaRPr lang="zh-CN" altLang="en-US" sz="3200" b="1" spc="3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7" name="图片 26" descr="图书馆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20" name="组合 19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21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直角三角形 21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505567BC-6C09-73D4-8744-0E6D0886505E}"/>
              </a:ext>
            </a:extLst>
          </p:cNvPr>
          <p:cNvSpPr/>
          <p:nvPr/>
        </p:nvSpPr>
        <p:spPr>
          <a:xfrm>
            <a:off x="979388" y="1307346"/>
            <a:ext cx="107066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从</a:t>
            </a:r>
            <a:r>
              <a:rPr lang="en-US" altLang="zh-CN" sz="2400" b="1" dirty="0">
                <a:solidFill>
                  <a:schemeClr val="tx2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walker</a:t>
            </a:r>
            <a:r>
              <a:rPr lang="zh-CN" alt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的视角出发，将</a:t>
            </a:r>
            <a:r>
              <a:rPr lang="en-US" altLang="zh-CN" sz="2400" b="1" dirty="0">
                <a:solidFill>
                  <a:schemeClr val="tx2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RW</a:t>
            </a:r>
            <a:r>
              <a:rPr lang="zh-CN" alt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抽象成</a:t>
            </a:r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GMU</a:t>
            </a:r>
            <a:r>
              <a:rPr lang="zh-CN" alt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2400" b="1" dirty="0">
                <a:solidFill>
                  <a:schemeClr val="tx2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Gather-Move-Update</a:t>
            </a:r>
            <a:r>
              <a:rPr lang="zh-CN" alt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）操作</a:t>
            </a:r>
            <a:endParaRPr lang="en-US" altLang="zh-CN" sz="2400" b="1" dirty="0">
              <a:solidFill>
                <a:schemeClr val="tx2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并行执行每条</a:t>
            </a:r>
            <a:r>
              <a:rPr lang="en-US" altLang="zh-CN" sz="2400" b="1" dirty="0">
                <a:solidFill>
                  <a:schemeClr val="tx2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walker</a:t>
            </a:r>
            <a:r>
              <a:rPr lang="zh-CN" alt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GMU</a:t>
            </a:r>
            <a:r>
              <a:rPr lang="zh-CN" alt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操作</a:t>
            </a:r>
            <a:endParaRPr lang="en-US" altLang="zh-CN" sz="2400" b="1" dirty="0">
              <a:solidFill>
                <a:schemeClr val="tx2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 descr="图书馆">
            <a:extLst>
              <a:ext uri="{FF2B5EF4-FFF2-40B4-BE49-F238E27FC236}">
                <a16:creationId xmlns:a16="http://schemas.microsoft.com/office/drawing/2014/main" id="{EA8F27BB-C33A-2B88-D3A2-5A7B5C11ED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745996" y="6847099"/>
            <a:ext cx="3739585" cy="1080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E0BC2F0-53E7-41D2-C114-2D9028E6E618}"/>
              </a:ext>
            </a:extLst>
          </p:cNvPr>
          <p:cNvSpPr txBox="1"/>
          <p:nvPr/>
        </p:nvSpPr>
        <p:spPr>
          <a:xfrm>
            <a:off x="1752432" y="4573123"/>
            <a:ext cx="610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Arial"/>
                <a:ea typeface="微软雅黑"/>
                <a:cs typeface="+mn-ea"/>
              </a:rPr>
              <a:t>Tricks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8D2F9F29-035C-B9AA-CEF8-B1A3D6397E1B}"/>
              </a:ext>
            </a:extLst>
          </p:cNvPr>
          <p:cNvSpPr/>
          <p:nvPr/>
        </p:nvSpPr>
        <p:spPr>
          <a:xfrm>
            <a:off x="2888943" y="4189737"/>
            <a:ext cx="885189" cy="12284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4E6BEC-D7B6-F74A-7415-31B0B1EDF007}"/>
              </a:ext>
            </a:extLst>
          </p:cNvPr>
          <p:cNvSpPr txBox="1"/>
          <p:nvPr/>
        </p:nvSpPr>
        <p:spPr>
          <a:xfrm>
            <a:off x="3857961" y="4150640"/>
            <a:ext cx="7509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步长为中心的编程模型（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 step-centric programming model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）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步进交错技术 （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step interleaving technique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）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3F6BF19-F5E5-008C-AF62-2AEBC847F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78" y="2310342"/>
            <a:ext cx="11155483" cy="45069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333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1155" y="325120"/>
            <a:ext cx="7820025" cy="1015365"/>
            <a:chOff x="1572" y="494"/>
            <a:chExt cx="12315" cy="1599"/>
          </a:xfrm>
        </p:grpSpPr>
        <p:grpSp>
          <p:nvGrpSpPr>
            <p:cNvPr id="8" name="组合 7"/>
            <p:cNvGrpSpPr/>
            <p:nvPr/>
          </p:nvGrpSpPr>
          <p:grpSpPr>
            <a:xfrm>
              <a:off x="1572" y="494"/>
              <a:ext cx="2047" cy="1599"/>
              <a:chOff x="2761095" y="2248418"/>
              <a:chExt cx="1948563" cy="1522661"/>
            </a:xfrm>
          </p:grpSpPr>
          <p:sp>
            <p:nvSpPr>
              <p:cNvPr id="9" name="矩形: 圆角 24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矩形: 圆角 2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910670" y="2248418"/>
                <a:ext cx="1798988" cy="152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078" y="751"/>
              <a:ext cx="10809" cy="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spc="300" dirty="0">
                  <a:latin typeface="微软雅黑" panose="020B0503020204020204" charset="-122"/>
                  <a:ea typeface="微软雅黑" panose="020B0503020204020204" charset="-122"/>
                </a:rPr>
                <a:t>Step interleaving technique</a:t>
              </a:r>
              <a:endParaRPr lang="zh-CN" altLang="en-US" sz="3200" b="1" spc="3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21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直角三角形 21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图书馆">
            <a:extLst>
              <a:ext uri="{FF2B5EF4-FFF2-40B4-BE49-F238E27FC236}">
                <a16:creationId xmlns:a16="http://schemas.microsoft.com/office/drawing/2014/main" id="{EA8F27BB-C33A-2B88-D3A2-5A7B5C11ED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745996" y="6847099"/>
            <a:ext cx="3739585" cy="108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1F4EE7B-13CA-DBF0-4D7C-69890274A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770" y="1103230"/>
            <a:ext cx="7749186" cy="420909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618090B8-512A-ED36-96FB-CF559E00007C}"/>
              </a:ext>
            </a:extLst>
          </p:cNvPr>
          <p:cNvSpPr/>
          <p:nvPr/>
        </p:nvSpPr>
        <p:spPr>
          <a:xfrm>
            <a:off x="1117788" y="5361889"/>
            <a:ext cx="107066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A12B10"/>
                </a:solidFill>
                <a:cs typeface="+mn-ea"/>
                <a:sym typeface="+mn-lt"/>
              </a:rPr>
              <a:t>将随机游走</a:t>
            </a:r>
            <a:r>
              <a:rPr lang="en-US" altLang="zh-CN" sz="2800" b="1" dirty="0">
                <a:solidFill>
                  <a:srgbClr val="A12B10"/>
                </a:solidFill>
                <a:cs typeface="+mn-ea"/>
                <a:sym typeface="+mn-lt"/>
              </a:rPr>
              <a:t>Q</a:t>
            </a:r>
            <a:r>
              <a:rPr lang="zh-CN" altLang="en-US" sz="2800" b="1" dirty="0">
                <a:solidFill>
                  <a:srgbClr val="A12B10"/>
                </a:solidFill>
                <a:cs typeface="+mn-ea"/>
                <a:sym typeface="+mn-lt"/>
              </a:rPr>
              <a:t>分成多个阶段，执行多条游走，在不同阶段间切换</a:t>
            </a:r>
            <a:endParaRPr lang="en-US" altLang="zh-CN" sz="2800" b="1" dirty="0">
              <a:solidFill>
                <a:srgbClr val="A12B10"/>
              </a:solidFill>
              <a:cs typeface="+mn-ea"/>
              <a:sym typeface="+mn-lt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A12B10"/>
                </a:solidFill>
                <a:cs typeface="+mn-ea"/>
                <a:sym typeface="+mn-lt"/>
              </a:rPr>
              <a:t>保持</a:t>
            </a:r>
            <a:r>
              <a:rPr lang="en-US" altLang="zh-CN" sz="2800" b="1" dirty="0">
                <a:solidFill>
                  <a:srgbClr val="A12B10"/>
                </a:solidFill>
                <a:cs typeface="+mn-ea"/>
                <a:sym typeface="+mn-lt"/>
              </a:rPr>
              <a:t>CPU</a:t>
            </a:r>
            <a:r>
              <a:rPr lang="zh-CN" altLang="en-US" sz="2800" b="1" dirty="0">
                <a:solidFill>
                  <a:srgbClr val="A12B10"/>
                </a:solidFill>
                <a:cs typeface="+mn-ea"/>
                <a:sym typeface="+mn-lt"/>
              </a:rPr>
              <a:t>忙碌来减少</a:t>
            </a:r>
            <a:r>
              <a:rPr lang="en-US" altLang="zh-CN" sz="2800" b="1" dirty="0">
                <a:solidFill>
                  <a:srgbClr val="A12B10"/>
                </a:solidFill>
                <a:cs typeface="+mn-ea"/>
                <a:sym typeface="+mn-lt"/>
              </a:rPr>
              <a:t>memory stall</a:t>
            </a:r>
            <a:endParaRPr lang="en-US" altLang="zh-CN" sz="2000" b="1" dirty="0">
              <a:solidFill>
                <a:srgbClr val="A12B10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488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1155" y="325120"/>
            <a:ext cx="6456045" cy="1015365"/>
            <a:chOff x="1572" y="494"/>
            <a:chExt cx="10167" cy="1599"/>
          </a:xfrm>
        </p:grpSpPr>
        <p:grpSp>
          <p:nvGrpSpPr>
            <p:cNvPr id="8" name="组合 7"/>
            <p:cNvGrpSpPr/>
            <p:nvPr/>
          </p:nvGrpSpPr>
          <p:grpSpPr>
            <a:xfrm>
              <a:off x="1572" y="494"/>
              <a:ext cx="2047" cy="1599"/>
              <a:chOff x="2761095" y="2248418"/>
              <a:chExt cx="1948563" cy="1522661"/>
            </a:xfrm>
          </p:grpSpPr>
          <p:sp>
            <p:nvSpPr>
              <p:cNvPr id="9" name="矩形: 圆角 24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矩形: 圆角 2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910670" y="2248418"/>
                <a:ext cx="1798988" cy="152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078" y="751"/>
              <a:ext cx="8661" cy="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spc="300" dirty="0">
                  <a:latin typeface="微软雅黑" panose="020B0503020204020204" charset="-122"/>
                  <a:ea typeface="微软雅黑" panose="020B0503020204020204" charset="-122"/>
                </a:rPr>
                <a:t>How to define stages </a:t>
              </a:r>
              <a:endParaRPr lang="zh-CN" altLang="en-US" sz="3200" b="1" spc="3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7" name="图片 26" descr="图书馆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20" name="组合 19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21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直角三角形 21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059C2774-85E6-9D3B-0EDD-D01D3AF67CBC}"/>
              </a:ext>
            </a:extLst>
          </p:cNvPr>
          <p:cNvSpPr/>
          <p:nvPr/>
        </p:nvSpPr>
        <p:spPr>
          <a:xfrm>
            <a:off x="736979" y="2424360"/>
            <a:ext cx="546359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cs typeface="+mn-ea"/>
                <a:sym typeface="+mn-lt"/>
              </a:rPr>
              <a:t>SDG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cs typeface="+mn-ea"/>
                <a:sym typeface="+mn-lt"/>
              </a:rPr>
              <a:t>阶段定义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  <a:cs typeface="+mn-ea"/>
              <a:sym typeface="+mn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每个阶段最多包含一次内存操作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不同阶段之间存在依赖关系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accent4">
                  <a:lumMod val="75000"/>
                </a:schemeClr>
              </a:solidFill>
              <a:cs typeface="+mn-ea"/>
              <a:sym typeface="+mn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3200" b="1" dirty="0">
              <a:solidFill>
                <a:srgbClr val="FFC000"/>
              </a:solidFill>
              <a:cs typeface="+mn-ea"/>
              <a:sym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3200" b="1" dirty="0">
              <a:solidFill>
                <a:srgbClr val="FFC000"/>
              </a:solidFill>
              <a:cs typeface="+mn-ea"/>
              <a:sym typeface="+mn-lt"/>
            </a:endParaRPr>
          </a:p>
          <a:p>
            <a:endParaRPr lang="en-US" altLang="zh-CN" sz="3200" b="1" dirty="0">
              <a:solidFill>
                <a:srgbClr val="FFC000"/>
              </a:solidFill>
              <a:cs typeface="+mn-ea"/>
              <a:sym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3200" b="1" dirty="0">
              <a:solidFill>
                <a:srgbClr val="FFC000"/>
              </a:solidFill>
              <a:cs typeface="+mn-ea"/>
              <a:sym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3200" b="1" dirty="0">
              <a:solidFill>
                <a:srgbClr val="FFC000"/>
              </a:solidFill>
              <a:cs typeface="+mn-ea"/>
              <a:sym typeface="+mn-lt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3200" b="1" dirty="0">
              <a:solidFill>
                <a:srgbClr val="FFC000"/>
              </a:solidFill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4B3BBAD-F344-91B8-8F16-A8F16FDA3CD5}"/>
              </a:ext>
            </a:extLst>
          </p:cNvPr>
          <p:cNvSpPr/>
          <p:nvPr/>
        </p:nvSpPr>
        <p:spPr>
          <a:xfrm>
            <a:off x="1212577" y="1340485"/>
            <a:ext cx="96898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25557A"/>
                </a:solidFill>
                <a:cs typeface="+mn-ea"/>
                <a:sym typeface="+mn-lt"/>
              </a:rPr>
              <a:t>利用状态依赖图（</a:t>
            </a:r>
            <a:r>
              <a:rPr lang="en-US" altLang="zh-CN" sz="3200" b="1" dirty="0">
                <a:solidFill>
                  <a:srgbClr val="25557A"/>
                </a:solidFill>
                <a:cs typeface="+mn-ea"/>
                <a:sym typeface="+mn-lt"/>
              </a:rPr>
              <a:t>SDG</a:t>
            </a:r>
            <a:r>
              <a:rPr lang="zh-CN" altLang="en-US" sz="3200" b="1" dirty="0">
                <a:solidFill>
                  <a:srgbClr val="25557A"/>
                </a:solidFill>
                <a:cs typeface="+mn-ea"/>
                <a:sym typeface="+mn-lt"/>
              </a:rPr>
              <a:t>）来刻画不同阶段之间的关系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6B7933-0F8B-59E5-CBF0-4430C9E2B8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33"/>
          <a:stretch/>
        </p:blipFill>
        <p:spPr>
          <a:xfrm>
            <a:off x="5556264" y="2032000"/>
            <a:ext cx="6005080" cy="38578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3489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1155" y="325120"/>
            <a:ext cx="6456045" cy="1015365"/>
            <a:chOff x="1572" y="494"/>
            <a:chExt cx="10167" cy="1599"/>
          </a:xfrm>
        </p:grpSpPr>
        <p:grpSp>
          <p:nvGrpSpPr>
            <p:cNvPr id="8" name="组合 7"/>
            <p:cNvGrpSpPr/>
            <p:nvPr/>
          </p:nvGrpSpPr>
          <p:grpSpPr>
            <a:xfrm>
              <a:off x="1572" y="494"/>
              <a:ext cx="2047" cy="1599"/>
              <a:chOff x="2761095" y="2248418"/>
              <a:chExt cx="1948563" cy="1522661"/>
            </a:xfrm>
          </p:grpSpPr>
          <p:sp>
            <p:nvSpPr>
              <p:cNvPr id="9" name="矩形: 圆角 24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矩形: 圆角 2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910670" y="2248418"/>
                <a:ext cx="1798988" cy="152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078" y="751"/>
              <a:ext cx="8661" cy="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spc="300" dirty="0">
                  <a:latin typeface="微软雅黑" panose="020B0503020204020204" charset="-122"/>
                  <a:ea typeface="微软雅黑" panose="020B0503020204020204" charset="-122"/>
                </a:rPr>
                <a:t>How to define stages </a:t>
              </a:r>
              <a:endParaRPr lang="zh-CN" altLang="en-US" sz="3200" b="1" spc="3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7" name="图片 26" descr="图书馆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20" name="组合 19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21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直角三角形 21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059C2774-85E6-9D3B-0EDD-D01D3AF67CBC}"/>
              </a:ext>
            </a:extLst>
          </p:cNvPr>
          <p:cNvSpPr/>
          <p:nvPr/>
        </p:nvSpPr>
        <p:spPr>
          <a:xfrm>
            <a:off x="736979" y="2424360"/>
            <a:ext cx="546359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cs typeface="+mn-ea"/>
                <a:sym typeface="+mn-lt"/>
              </a:rPr>
              <a:t>SDG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cs typeface="+mn-ea"/>
                <a:sym typeface="+mn-lt"/>
              </a:rPr>
              <a:t>阶段定义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  <a:cs typeface="+mn-ea"/>
              <a:sym typeface="+mn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每个阶段最多包含一次内存操作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不同阶段之间存在依赖关系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accent4">
                  <a:lumMod val="75000"/>
                </a:schemeClr>
              </a:solidFill>
              <a:cs typeface="+mn-ea"/>
              <a:sym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cs typeface="+mn-ea"/>
                <a:sym typeface="+mn-lt"/>
              </a:rPr>
              <a:t>SDG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cs typeface="+mn-ea"/>
                <a:sym typeface="+mn-lt"/>
              </a:rPr>
              <a:t>边定义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  <a:cs typeface="+mn-ea"/>
              <a:sym typeface="+mn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用来表示数据之间的依赖关系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分为内存依赖，计算依赖，控制依赖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3200" b="1" dirty="0">
              <a:solidFill>
                <a:srgbClr val="FFC000"/>
              </a:solidFill>
              <a:cs typeface="+mn-ea"/>
              <a:sym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3200" b="1" dirty="0">
              <a:solidFill>
                <a:srgbClr val="FFC000"/>
              </a:solidFill>
              <a:cs typeface="+mn-ea"/>
              <a:sym typeface="+mn-lt"/>
            </a:endParaRPr>
          </a:p>
          <a:p>
            <a:endParaRPr lang="en-US" altLang="zh-CN" sz="3200" b="1" dirty="0">
              <a:solidFill>
                <a:srgbClr val="FFC000"/>
              </a:solidFill>
              <a:cs typeface="+mn-ea"/>
              <a:sym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3200" b="1" dirty="0">
              <a:solidFill>
                <a:srgbClr val="FFC000"/>
              </a:solidFill>
              <a:cs typeface="+mn-ea"/>
              <a:sym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3200" b="1" dirty="0">
              <a:solidFill>
                <a:srgbClr val="FFC000"/>
              </a:solidFill>
              <a:cs typeface="+mn-ea"/>
              <a:sym typeface="+mn-lt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3200" b="1" dirty="0">
              <a:solidFill>
                <a:srgbClr val="FFC000"/>
              </a:solidFill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4B3BBAD-F344-91B8-8F16-A8F16FDA3CD5}"/>
              </a:ext>
            </a:extLst>
          </p:cNvPr>
          <p:cNvSpPr/>
          <p:nvPr/>
        </p:nvSpPr>
        <p:spPr>
          <a:xfrm>
            <a:off x="1212577" y="1340485"/>
            <a:ext cx="96898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25557A"/>
                </a:solidFill>
                <a:cs typeface="+mn-ea"/>
                <a:sym typeface="+mn-lt"/>
              </a:rPr>
              <a:t>利用状态依赖图（</a:t>
            </a:r>
            <a:r>
              <a:rPr lang="en-US" altLang="zh-CN" sz="3200" b="1" dirty="0">
                <a:solidFill>
                  <a:srgbClr val="25557A"/>
                </a:solidFill>
                <a:cs typeface="+mn-ea"/>
                <a:sym typeface="+mn-lt"/>
              </a:rPr>
              <a:t>SDG</a:t>
            </a:r>
            <a:r>
              <a:rPr lang="zh-CN" altLang="en-US" sz="3200" b="1" dirty="0">
                <a:solidFill>
                  <a:srgbClr val="25557A"/>
                </a:solidFill>
                <a:cs typeface="+mn-ea"/>
                <a:sym typeface="+mn-lt"/>
              </a:rPr>
              <a:t>）来刻画不同阶段之间的关系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277AE3-3C87-55B9-B7A5-417AD4BF9C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1" r="6319" b="7400"/>
          <a:stretch/>
        </p:blipFill>
        <p:spPr>
          <a:xfrm>
            <a:off x="5486188" y="2571291"/>
            <a:ext cx="6502400" cy="23710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9714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/>
        </p:nvSpPr>
        <p:spPr>
          <a:xfrm flipH="1">
            <a:off x="4337050" y="0"/>
            <a:ext cx="7854950" cy="6858000"/>
          </a:xfrm>
          <a:custGeom>
            <a:avLst/>
            <a:gdLst>
              <a:gd name="connsiteX0" fmla="*/ 12191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9 w 12192000"/>
              <a:gd name="connsiteY3" fmla="*/ 6858000 h 6858000"/>
              <a:gd name="connsiteX4" fmla="*/ 0 w 12192000"/>
              <a:gd name="connsiteY4" fmla="*/ 0 h 6858000"/>
              <a:gd name="connsiteX5" fmla="*/ 11295445 w 12192000"/>
              <a:gd name="connsiteY5" fmla="*/ 0 h 6858000"/>
              <a:gd name="connsiteX6" fmla="*/ 4437446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219199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close/>
                <a:moveTo>
                  <a:pt x="0" y="0"/>
                </a:moveTo>
                <a:lnTo>
                  <a:pt x="11295445" y="0"/>
                </a:lnTo>
                <a:lnTo>
                  <a:pt x="4437446" y="6858000"/>
                </a:lnTo>
                <a:lnTo>
                  <a:pt x="0" y="6858000"/>
                </a:lnTo>
                <a:close/>
              </a:path>
            </a:pathLst>
          </a:custGeom>
          <a:gradFill flip="none">
            <a:gsLst>
              <a:gs pos="18000">
                <a:srgbClr val="25557A"/>
              </a:gs>
              <a:gs pos="35000">
                <a:srgbClr val="4FA1E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IMG_2579(20220922-170622)"/>
          <p:cNvPicPr/>
          <p:nvPr/>
        </p:nvPicPr>
        <p:blipFill>
          <a:blip r:embed="rId3"/>
          <a:srcRect l="-110" t="24800" r="27205"/>
          <a:stretch>
            <a:fillRect/>
          </a:stretch>
        </p:blipFill>
        <p:spPr>
          <a:xfrm>
            <a:off x="7152005" y="2797810"/>
            <a:ext cx="5039995" cy="4060825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4896485" y="635"/>
            <a:ext cx="6939280" cy="6858000"/>
            <a:chOff x="7711" y="1"/>
            <a:chExt cx="10928" cy="10800"/>
          </a:xfrm>
        </p:grpSpPr>
        <p:sp>
          <p:nvSpPr>
            <p:cNvPr id="21" name="任意多边形: 形状 52"/>
            <p:cNvSpPr/>
            <p:nvPr/>
          </p:nvSpPr>
          <p:spPr>
            <a:xfrm flipV="1">
              <a:off x="7711" y="1"/>
              <a:ext cx="6416" cy="10800"/>
            </a:xfrm>
            <a:custGeom>
              <a:avLst/>
              <a:gdLst>
                <a:gd name="connsiteX0" fmla="*/ 12191999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12191999 w 12192000"/>
                <a:gd name="connsiteY3" fmla="*/ 6858000 h 6858000"/>
                <a:gd name="connsiteX4" fmla="*/ 0 w 12192000"/>
                <a:gd name="connsiteY4" fmla="*/ 0 h 6858000"/>
                <a:gd name="connsiteX5" fmla="*/ 11295445 w 12192000"/>
                <a:gd name="connsiteY5" fmla="*/ 0 h 6858000"/>
                <a:gd name="connsiteX6" fmla="*/ 4437446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12191999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12191999" y="6858000"/>
                  </a:lnTo>
                  <a:close/>
                  <a:moveTo>
                    <a:pt x="0" y="0"/>
                  </a:moveTo>
                  <a:lnTo>
                    <a:pt x="11295445" y="0"/>
                  </a:lnTo>
                  <a:lnTo>
                    <a:pt x="4437446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 descr="校徽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99" y="293"/>
              <a:ext cx="2240" cy="1701"/>
            </a:xfrm>
            <a:prstGeom prst="rect">
              <a:avLst/>
            </a:prstGeom>
          </p:spPr>
        </p:pic>
      </p:grpSp>
      <p:grpSp>
        <p:nvGrpSpPr>
          <p:cNvPr id="63" name="组合 62"/>
          <p:cNvGrpSpPr/>
          <p:nvPr/>
        </p:nvGrpSpPr>
        <p:grpSpPr>
          <a:xfrm rot="10800000">
            <a:off x="-28575" y="3744463"/>
            <a:ext cx="4737100" cy="5091168"/>
            <a:chOff x="8135783" y="-1669981"/>
            <a:chExt cx="4056217" cy="4359393"/>
          </a:xfrm>
        </p:grpSpPr>
        <p:sp>
          <p:nvSpPr>
            <p:cNvPr id="65" name="任意多边形: 形状 64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直角三角形 63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981200" y="1901190"/>
            <a:ext cx="6291580" cy="2896235"/>
            <a:chOff x="1932" y="2994"/>
            <a:chExt cx="9908" cy="4561"/>
          </a:xfrm>
        </p:grpSpPr>
        <p:grpSp>
          <p:nvGrpSpPr>
            <p:cNvPr id="6" name="组合 5"/>
            <p:cNvGrpSpPr/>
            <p:nvPr/>
          </p:nvGrpSpPr>
          <p:grpSpPr>
            <a:xfrm>
              <a:off x="1932" y="2994"/>
              <a:ext cx="3242" cy="2179"/>
              <a:chOff x="2761095" y="2292169"/>
              <a:chExt cx="2058736" cy="1383665"/>
            </a:xfrm>
          </p:grpSpPr>
          <p:sp>
            <p:nvSpPr>
              <p:cNvPr id="7" name="矩形: 圆角 1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8" name="矩形: 圆角 6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3020843" y="2292169"/>
                <a:ext cx="1798988" cy="1383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4066" y="2994"/>
              <a:ext cx="2262" cy="2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0" b="1" dirty="0"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118" y="5546"/>
              <a:ext cx="5865" cy="1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6600" b="1" spc="300" dirty="0">
                  <a:latin typeface="微软雅黑" panose="020B0503020204020204" charset="-122"/>
                  <a:ea typeface="微软雅黑" panose="020B0503020204020204" charset="-122"/>
                </a:rPr>
                <a:t>实验结果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212" y="6975"/>
              <a:ext cx="9628" cy="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zh-CN" sz="900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en-US" altLang="zh-CN" sz="900" spc="6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System Architecture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1155" y="325120"/>
            <a:ext cx="5436870" cy="1015365"/>
            <a:chOff x="1572" y="494"/>
            <a:chExt cx="8562" cy="1599"/>
          </a:xfrm>
        </p:grpSpPr>
        <p:grpSp>
          <p:nvGrpSpPr>
            <p:cNvPr id="8" name="组合 7"/>
            <p:cNvGrpSpPr/>
            <p:nvPr/>
          </p:nvGrpSpPr>
          <p:grpSpPr>
            <a:xfrm>
              <a:off x="1572" y="494"/>
              <a:ext cx="2047" cy="1599"/>
              <a:chOff x="2761095" y="2248418"/>
              <a:chExt cx="1948563" cy="1522661"/>
            </a:xfrm>
          </p:grpSpPr>
          <p:sp>
            <p:nvSpPr>
              <p:cNvPr id="9" name="矩形: 圆角 24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矩形: 圆角 2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910670" y="2248418"/>
                <a:ext cx="1798988" cy="152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078" y="751"/>
              <a:ext cx="7056" cy="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spc="300" dirty="0">
                  <a:latin typeface="微软雅黑" panose="020B0503020204020204" charset="-122"/>
                  <a:ea typeface="微软雅黑" panose="020B0503020204020204" charset="-122"/>
                </a:rPr>
                <a:t>Experiment Setup</a:t>
              </a:r>
              <a:endParaRPr lang="zh-CN" altLang="en-US" sz="3200" b="1" spc="3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7" name="图片 26" descr="图书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20" name="组合 19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21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直角三角形 21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2FECDC78-0652-F1E4-0C78-A76093FA18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78" y="1892783"/>
            <a:ext cx="11751733" cy="356595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1155" y="325120"/>
            <a:ext cx="5965825" cy="1015365"/>
            <a:chOff x="1572" y="494"/>
            <a:chExt cx="9395" cy="1599"/>
          </a:xfrm>
        </p:grpSpPr>
        <p:grpSp>
          <p:nvGrpSpPr>
            <p:cNvPr id="8" name="组合 7"/>
            <p:cNvGrpSpPr/>
            <p:nvPr/>
          </p:nvGrpSpPr>
          <p:grpSpPr>
            <a:xfrm>
              <a:off x="1572" y="494"/>
              <a:ext cx="2047" cy="1599"/>
              <a:chOff x="2761095" y="2248418"/>
              <a:chExt cx="1948563" cy="1522661"/>
            </a:xfrm>
          </p:grpSpPr>
          <p:sp>
            <p:nvSpPr>
              <p:cNvPr id="9" name="矩形: 圆角 24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矩形: 圆角 2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910670" y="2248418"/>
                <a:ext cx="1798988" cy="152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078" y="751"/>
              <a:ext cx="7889" cy="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spc="300" dirty="0">
                  <a:latin typeface="微软雅黑" panose="020B0503020204020204" charset="-122"/>
                  <a:ea typeface="微软雅黑" panose="020B0503020204020204" charset="-122"/>
                </a:rPr>
                <a:t>Summary of Results</a:t>
              </a:r>
              <a:endParaRPr lang="zh-CN" altLang="en-US" sz="3200" b="1" spc="3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7" name="图片 26" descr="图书馆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20" name="组合 19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21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直角三角形 21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505567BC-6C09-73D4-8744-0E6D0886505E}"/>
              </a:ext>
            </a:extLst>
          </p:cNvPr>
          <p:cNvSpPr/>
          <p:nvPr/>
        </p:nvSpPr>
        <p:spPr>
          <a:xfrm>
            <a:off x="632402" y="1580025"/>
            <a:ext cx="9689875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b="1" dirty="0">
                <a:solidFill>
                  <a:schemeClr val="accent4">
                    <a:lumMod val="75000"/>
                  </a:schemeClr>
                </a:solidFill>
                <a:cs typeface="+mn-ea"/>
                <a:sym typeface="+mn-lt"/>
              </a:rPr>
              <a:t>对比</a:t>
            </a:r>
            <a:r>
              <a:rPr lang="en-US" altLang="zh-CN" sz="3200" b="1" dirty="0">
                <a:solidFill>
                  <a:schemeClr val="accent4">
                    <a:lumMod val="75000"/>
                  </a:schemeClr>
                </a:solidFill>
                <a:cs typeface="+mn-ea"/>
                <a:sym typeface="+mn-lt"/>
              </a:rPr>
              <a:t>baseline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3200" b="1" dirty="0">
              <a:solidFill>
                <a:schemeClr val="accent4">
                  <a:lumMod val="75000"/>
                </a:schemeClr>
              </a:solidFill>
              <a:cs typeface="+mn-ea"/>
              <a:sym typeface="+mn-lt"/>
            </a:endParaRPr>
          </a:p>
          <a:p>
            <a:endParaRPr lang="en-US" altLang="zh-CN" sz="3200" b="1" dirty="0">
              <a:solidFill>
                <a:srgbClr val="FFC000"/>
              </a:solidFill>
              <a:cs typeface="+mn-ea"/>
              <a:sym typeface="+mn-lt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b="1" dirty="0">
                <a:solidFill>
                  <a:schemeClr val="accent4">
                    <a:lumMod val="75000"/>
                  </a:schemeClr>
                </a:solidFill>
                <a:cs typeface="+mn-ea"/>
                <a:sym typeface="+mn-lt"/>
              </a:rPr>
              <a:t>对比现有系统</a:t>
            </a:r>
            <a:endParaRPr lang="en-US" altLang="zh-CN" sz="3200" b="1" dirty="0">
              <a:solidFill>
                <a:schemeClr val="accent4">
                  <a:lumMod val="75000"/>
                </a:schemeClr>
              </a:solidFill>
              <a:cs typeface="+mn-ea"/>
              <a:sym typeface="+mn-lt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3200" b="1" dirty="0">
              <a:solidFill>
                <a:schemeClr val="accent4">
                  <a:lumMod val="75000"/>
                </a:schemeClr>
              </a:solidFill>
              <a:cs typeface="+mn-ea"/>
              <a:sym typeface="+mn-lt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3200" b="1" dirty="0">
              <a:solidFill>
                <a:schemeClr val="accent4">
                  <a:lumMod val="75000"/>
                </a:schemeClr>
              </a:solidFill>
              <a:cs typeface="+mn-ea"/>
              <a:sym typeface="+mn-lt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b="1" dirty="0">
                <a:solidFill>
                  <a:schemeClr val="accent4">
                    <a:lumMod val="75000"/>
                  </a:schemeClr>
                </a:solidFill>
                <a:cs typeface="+mn-ea"/>
                <a:sym typeface="+mn-lt"/>
              </a:rPr>
              <a:t>吞吐率</a:t>
            </a:r>
            <a:endParaRPr lang="en-US" altLang="zh-CN" sz="3200" b="1" dirty="0">
              <a:solidFill>
                <a:schemeClr val="accent4">
                  <a:lumMod val="75000"/>
                </a:schemeClr>
              </a:solidFill>
              <a:cs typeface="+mn-ea"/>
              <a:sym typeface="+mn-lt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3200" b="1" dirty="0">
              <a:solidFill>
                <a:schemeClr val="accent4">
                  <a:lumMod val="75000"/>
                </a:schemeClr>
              </a:solidFill>
              <a:cs typeface="+mn-ea"/>
              <a:sym typeface="+mn-lt"/>
            </a:endParaRPr>
          </a:p>
          <a:p>
            <a:endParaRPr lang="en-US" altLang="zh-CN" sz="3200" b="1" dirty="0">
              <a:solidFill>
                <a:schemeClr val="accent4">
                  <a:lumMod val="75000"/>
                </a:schemeClr>
              </a:solidFill>
              <a:cs typeface="+mn-ea"/>
              <a:sym typeface="+mn-lt"/>
            </a:endParaRPr>
          </a:p>
          <a:p>
            <a:endParaRPr lang="en-US" altLang="zh-CN" sz="3200" b="1" dirty="0">
              <a:solidFill>
                <a:srgbClr val="FFC000"/>
              </a:solidFill>
              <a:cs typeface="+mn-ea"/>
              <a:sym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3200" b="1" dirty="0">
              <a:solidFill>
                <a:srgbClr val="FFC000"/>
              </a:solidFill>
              <a:cs typeface="+mn-ea"/>
              <a:sym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3200" b="1" dirty="0">
              <a:solidFill>
                <a:srgbClr val="FFC000"/>
              </a:solidFill>
              <a:cs typeface="+mn-ea"/>
              <a:sym typeface="+mn-lt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3200" b="1" dirty="0">
              <a:solidFill>
                <a:srgbClr val="FFC000"/>
              </a:solidFill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DC9F641-AB1B-A122-31EB-1C7F48B3A3C1}"/>
              </a:ext>
            </a:extLst>
          </p:cNvPr>
          <p:cNvSpPr/>
          <p:nvPr/>
        </p:nvSpPr>
        <p:spPr>
          <a:xfrm>
            <a:off x="1117788" y="2406046"/>
            <a:ext cx="57188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25557A"/>
                </a:solidFill>
                <a:cs typeface="+mn-ea"/>
                <a:sym typeface="+mn-lt"/>
              </a:rPr>
              <a:t>得的</a:t>
            </a:r>
            <a:r>
              <a:rPr lang="en-US" altLang="zh-CN" sz="2000" b="1" dirty="0">
                <a:solidFill>
                  <a:srgbClr val="25557A"/>
                </a:solidFill>
                <a:cs typeface="+mn-ea"/>
                <a:sym typeface="+mn-lt"/>
              </a:rPr>
              <a:t>8.6-3333.1 X</a:t>
            </a:r>
            <a:r>
              <a:rPr lang="zh-CN" altLang="en-US" sz="2000" b="1" dirty="0">
                <a:solidFill>
                  <a:srgbClr val="25557A"/>
                </a:solidFill>
                <a:cs typeface="+mn-ea"/>
                <a:sym typeface="+mn-lt"/>
              </a:rPr>
              <a:t>的加速比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9FE81B-5B02-2031-8479-79739118EE26}"/>
              </a:ext>
            </a:extLst>
          </p:cNvPr>
          <p:cNvSpPr/>
          <p:nvPr/>
        </p:nvSpPr>
        <p:spPr>
          <a:xfrm>
            <a:off x="1109638" y="3871137"/>
            <a:ext cx="57188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25557A"/>
                </a:solidFill>
                <a:cs typeface="+mn-ea"/>
                <a:sym typeface="+mn-lt"/>
              </a:rPr>
              <a:t>得的</a:t>
            </a:r>
            <a:r>
              <a:rPr lang="en-US" altLang="zh-CN" sz="2000" b="1" dirty="0">
                <a:solidFill>
                  <a:srgbClr val="25557A"/>
                </a:solidFill>
                <a:cs typeface="+mn-ea"/>
                <a:sym typeface="+mn-lt"/>
              </a:rPr>
              <a:t>1.7-14.6 X</a:t>
            </a:r>
            <a:r>
              <a:rPr lang="zh-CN" altLang="en-US" sz="2000" b="1" dirty="0">
                <a:solidFill>
                  <a:srgbClr val="25557A"/>
                </a:solidFill>
                <a:cs typeface="+mn-ea"/>
                <a:sym typeface="+mn-lt"/>
              </a:rPr>
              <a:t>的加速比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F6B105-85A2-A8F4-FA6F-306C4DFA4E56}"/>
              </a:ext>
            </a:extLst>
          </p:cNvPr>
          <p:cNvSpPr/>
          <p:nvPr/>
        </p:nvSpPr>
        <p:spPr>
          <a:xfrm>
            <a:off x="1109637" y="5344842"/>
            <a:ext cx="57188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25557A"/>
                </a:solidFill>
                <a:cs typeface="+mn-ea"/>
                <a:sym typeface="+mn-lt"/>
              </a:rPr>
              <a:t>平均每秒游走</a:t>
            </a:r>
            <a:r>
              <a:rPr lang="en-US" altLang="zh-CN" sz="2000" b="1" dirty="0">
                <a:solidFill>
                  <a:srgbClr val="25557A"/>
                </a:solidFill>
                <a:cs typeface="+mn-ea"/>
                <a:sym typeface="+mn-lt"/>
              </a:rPr>
              <a:t>3x10</a:t>
            </a:r>
            <a:r>
              <a:rPr lang="en-US" altLang="zh-CN" sz="2000" b="1" baseline="30000" dirty="0">
                <a:solidFill>
                  <a:srgbClr val="25557A"/>
                </a:solidFill>
                <a:cs typeface="+mn-ea"/>
                <a:sym typeface="+mn-lt"/>
              </a:rPr>
              <a:t>8</a:t>
            </a:r>
            <a:r>
              <a:rPr lang="zh-CN" altLang="en-US" sz="2000" b="1" dirty="0">
                <a:solidFill>
                  <a:srgbClr val="25557A"/>
                </a:solidFill>
                <a:cs typeface="+mn-ea"/>
                <a:sym typeface="+mn-lt"/>
              </a:rPr>
              <a:t>步</a:t>
            </a:r>
            <a:r>
              <a:rPr lang="en-US" altLang="zh-CN" sz="2000" b="1" baseline="30000" dirty="0">
                <a:solidFill>
                  <a:srgbClr val="25557A"/>
                </a:solidFill>
                <a:cs typeface="+mn-ea"/>
                <a:sym typeface="+mn-lt"/>
              </a:rPr>
              <a:t>	</a:t>
            </a:r>
            <a:endParaRPr lang="zh-CN" altLang="en-US" sz="2000" b="1" baseline="30000" dirty="0">
              <a:solidFill>
                <a:srgbClr val="25557A"/>
              </a:solidFill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D4E895-1D49-6871-9BE1-F5E087666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659" y="2806156"/>
            <a:ext cx="7620341" cy="20900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752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79950" cy="3831590"/>
          </a:xfrm>
          <a:prstGeom prst="rect">
            <a:avLst/>
          </a:prstGeom>
          <a:gradFill>
            <a:gsLst>
              <a:gs pos="52000">
                <a:srgbClr val="25557A"/>
              </a:gs>
              <a:gs pos="100000">
                <a:srgbClr val="2D84B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0870" y="535305"/>
            <a:ext cx="3458210" cy="187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r>
              <a:rPr lang="zh-CN" altLang="en-US" sz="8000" b="1"/>
              <a:t>目录</a:t>
            </a:r>
            <a:endParaRPr lang="zh-CN" altLang="en-US" sz="8000"/>
          </a:p>
          <a:p>
            <a:pPr algn="ctr" fontAlgn="auto">
              <a:lnSpc>
                <a:spcPct val="150000"/>
              </a:lnSpc>
            </a:pPr>
            <a:r>
              <a:rPr lang="en-US" altLang="zh-CN" sz="3200"/>
              <a:t>CONTENTS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471795" y="1267460"/>
            <a:ext cx="3579495" cy="4323715"/>
            <a:chOff x="8183" y="1320"/>
            <a:chExt cx="5637" cy="6809"/>
          </a:xfrm>
        </p:grpSpPr>
        <p:sp>
          <p:nvSpPr>
            <p:cNvPr id="34" name="椭圆 33"/>
            <p:cNvSpPr/>
            <p:nvPr/>
          </p:nvSpPr>
          <p:spPr>
            <a:xfrm>
              <a:off x="8183" y="1320"/>
              <a:ext cx="1244" cy="12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25557A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0046" y="1521"/>
              <a:ext cx="3775" cy="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spc="300" dirty="0">
                  <a:latin typeface="+mn-ea"/>
                </a:rPr>
                <a:t>研究背景</a:t>
              </a: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9782" y="1651"/>
              <a:ext cx="0" cy="606"/>
            </a:xfrm>
            <a:prstGeom prst="line">
              <a:avLst/>
            </a:prstGeom>
            <a:ln w="31750">
              <a:solidFill>
                <a:srgbClr val="2555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8183" y="3175"/>
              <a:ext cx="5635" cy="1244"/>
              <a:chOff x="8183" y="3571"/>
              <a:chExt cx="5635" cy="1244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8183" y="3571"/>
                <a:ext cx="1244" cy="12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rgbClr val="25557A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</a:t>
                </a: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044" y="3785"/>
                <a:ext cx="3775" cy="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pc="300" dirty="0">
                    <a:latin typeface="+mn-ea"/>
                  </a:rPr>
                  <a:t>系统设计</a:t>
                </a:r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>
                <a:off x="9782" y="3902"/>
                <a:ext cx="0" cy="606"/>
              </a:xfrm>
              <a:prstGeom prst="line">
                <a:avLst/>
              </a:prstGeom>
              <a:ln w="31750">
                <a:solidFill>
                  <a:srgbClr val="2555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8183" y="5030"/>
              <a:ext cx="5635" cy="1244"/>
              <a:chOff x="8183" y="5822"/>
              <a:chExt cx="5635" cy="1244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8183" y="5822"/>
                <a:ext cx="1244" cy="12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rgbClr val="25557A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3</a:t>
                </a: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0044" y="6022"/>
                <a:ext cx="3775" cy="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pc="300" dirty="0">
                    <a:latin typeface="+mn-ea"/>
                  </a:rPr>
                  <a:t>实验结果</a:t>
                </a:r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>
                <a:off x="9782" y="6153"/>
                <a:ext cx="0" cy="606"/>
              </a:xfrm>
              <a:prstGeom prst="line">
                <a:avLst/>
              </a:prstGeom>
              <a:ln w="31750">
                <a:solidFill>
                  <a:srgbClr val="2555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/>
            <p:cNvGrpSpPr/>
            <p:nvPr/>
          </p:nvGrpSpPr>
          <p:grpSpPr>
            <a:xfrm>
              <a:off x="8185" y="6885"/>
              <a:ext cx="5634" cy="1244"/>
              <a:chOff x="8186" y="8236"/>
              <a:chExt cx="5634" cy="1244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8186" y="8236"/>
                <a:ext cx="1244" cy="12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rgbClr val="25557A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4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0046" y="8447"/>
                <a:ext cx="3775" cy="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pc="300" dirty="0">
                    <a:latin typeface="+mn-ea"/>
                  </a:rPr>
                  <a:t>总结和展望</a:t>
                </a: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>
                <a:off x="9785" y="8567"/>
                <a:ext cx="0" cy="606"/>
              </a:xfrm>
              <a:prstGeom prst="line">
                <a:avLst/>
              </a:prstGeom>
              <a:ln w="31750">
                <a:solidFill>
                  <a:srgbClr val="2555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图片 25" descr="校史馆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9255760" y="5777865"/>
            <a:ext cx="2905830" cy="1080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454900" y="-1959610"/>
            <a:ext cx="4737100" cy="5091430"/>
            <a:chOff x="11740" y="-3086"/>
            <a:chExt cx="7460" cy="8018"/>
          </a:xfrm>
        </p:grpSpPr>
        <p:grpSp>
          <p:nvGrpSpPr>
            <p:cNvPr id="3" name="组合 2"/>
            <p:cNvGrpSpPr/>
            <p:nvPr/>
          </p:nvGrpSpPr>
          <p:grpSpPr>
            <a:xfrm>
              <a:off x="11740" y="-3086"/>
              <a:ext cx="7460" cy="8018"/>
              <a:chOff x="8135783" y="-1669981"/>
              <a:chExt cx="4056217" cy="4359393"/>
            </a:xfrm>
          </p:grpSpPr>
          <p:sp>
            <p:nvSpPr>
              <p:cNvPr id="7" name="任意多边形: 形状 12"/>
              <p:cNvSpPr/>
              <p:nvPr/>
            </p:nvSpPr>
            <p:spPr>
              <a:xfrm rot="18900000">
                <a:off x="8135783" y="-1669981"/>
                <a:ext cx="3339963" cy="3339962"/>
              </a:xfrm>
              <a:custGeom>
                <a:avLst/>
                <a:gdLst>
                  <a:gd name="connsiteX0" fmla="*/ 0 w 3339963"/>
                  <a:gd name="connsiteY0" fmla="*/ 0 h 3339962"/>
                  <a:gd name="connsiteX1" fmla="*/ 3339963 w 3339963"/>
                  <a:gd name="connsiteY1" fmla="*/ 3339962 h 3339962"/>
                  <a:gd name="connsiteX2" fmla="*/ 1099563 w 3339963"/>
                  <a:gd name="connsiteY2" fmla="*/ 3339962 h 3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9963" h="3339962">
                    <a:moveTo>
                      <a:pt x="0" y="0"/>
                    </a:moveTo>
                    <a:lnTo>
                      <a:pt x="3339963" y="3339962"/>
                    </a:lnTo>
                    <a:lnTo>
                      <a:pt x="1099563" y="333996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0800000">
                <a:off x="9502588" y="0"/>
                <a:ext cx="2689412" cy="2689412"/>
              </a:xfrm>
              <a:prstGeom prst="rtTriangle">
                <a:avLst/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图片 17" descr="校徽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99" y="293"/>
              <a:ext cx="2240" cy="1701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0" y="3738245"/>
            <a:ext cx="4679950" cy="3119755"/>
            <a:chOff x="0" y="5887"/>
            <a:chExt cx="7370" cy="4913"/>
          </a:xfrm>
        </p:grpSpPr>
        <p:pic>
          <p:nvPicPr>
            <p:cNvPr id="13" name="图片 12" descr="IMG_2578(20220922-170619)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5887"/>
              <a:ext cx="7370" cy="4913"/>
            </a:xfrm>
            <a:prstGeom prst="rect">
              <a:avLst/>
            </a:prstGeom>
          </p:spPr>
        </p:pic>
        <p:pic>
          <p:nvPicPr>
            <p:cNvPr id="19" name="图片 18" descr="小招logo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34" y="9474"/>
              <a:ext cx="1701" cy="952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1155" y="325120"/>
            <a:ext cx="8680450" cy="1015365"/>
            <a:chOff x="1572" y="494"/>
            <a:chExt cx="13670" cy="1599"/>
          </a:xfrm>
        </p:grpSpPr>
        <p:grpSp>
          <p:nvGrpSpPr>
            <p:cNvPr id="8" name="组合 7"/>
            <p:cNvGrpSpPr/>
            <p:nvPr/>
          </p:nvGrpSpPr>
          <p:grpSpPr>
            <a:xfrm>
              <a:off x="1572" y="494"/>
              <a:ext cx="2047" cy="1599"/>
              <a:chOff x="2761095" y="2248418"/>
              <a:chExt cx="1948563" cy="1522661"/>
            </a:xfrm>
          </p:grpSpPr>
          <p:sp>
            <p:nvSpPr>
              <p:cNvPr id="9" name="矩形: 圆角 24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矩形: 圆角 2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910670" y="2248418"/>
                <a:ext cx="1798988" cy="152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078" y="751"/>
              <a:ext cx="12164" cy="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spc="300" dirty="0">
                  <a:latin typeface="微软雅黑" panose="020B0503020204020204" charset="-122"/>
                  <a:ea typeface="微软雅黑" panose="020B0503020204020204" charset="-122"/>
                </a:rPr>
                <a:t>Evaluation of Step Interleaving</a:t>
              </a:r>
              <a:endParaRPr lang="zh-CN" altLang="en-US" sz="3200" b="1" spc="3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7" name="图片 26" descr="图书馆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20" name="组合 19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21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直角三角形 21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75691434-AD3F-5845-202B-E7F869F33A3A}"/>
              </a:ext>
            </a:extLst>
          </p:cNvPr>
          <p:cNvSpPr/>
          <p:nvPr/>
        </p:nvSpPr>
        <p:spPr>
          <a:xfrm>
            <a:off x="1051460" y="1277944"/>
            <a:ext cx="798014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25557A"/>
                </a:solidFill>
                <a:cs typeface="+mn-ea"/>
                <a:sym typeface="+mn-lt"/>
              </a:rPr>
              <a:t>Memory stall </a:t>
            </a:r>
            <a:r>
              <a:rPr lang="zh-CN" altLang="en-US" sz="2000" b="1" dirty="0">
                <a:solidFill>
                  <a:srgbClr val="25557A"/>
                </a:solidFill>
                <a:cs typeface="+mn-ea"/>
                <a:sym typeface="+mn-lt"/>
              </a:rPr>
              <a:t>从</a:t>
            </a:r>
            <a:r>
              <a:rPr lang="en-US" altLang="zh-CN" sz="2000" b="1" dirty="0">
                <a:solidFill>
                  <a:srgbClr val="FF0000"/>
                </a:solidFill>
                <a:cs typeface="+mn-ea"/>
                <a:sym typeface="+mn-lt"/>
              </a:rPr>
              <a:t>73.1%</a:t>
            </a:r>
            <a:r>
              <a:rPr lang="zh-CN" altLang="en-US" sz="2000" b="1" dirty="0">
                <a:solidFill>
                  <a:srgbClr val="25557A"/>
                </a:solidFill>
                <a:cs typeface="+mn-ea"/>
                <a:sym typeface="+mn-lt"/>
              </a:rPr>
              <a:t>减少到</a:t>
            </a:r>
            <a:r>
              <a:rPr lang="en-US" altLang="zh-CN" sz="2000" b="1" dirty="0">
                <a:solidFill>
                  <a:srgbClr val="FF0000"/>
                </a:solidFill>
                <a:cs typeface="+mn-ea"/>
                <a:sym typeface="+mn-lt"/>
              </a:rPr>
              <a:t>15.0%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FF0000"/>
              </a:solidFill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25557A"/>
                </a:solidFill>
                <a:cs typeface="+mn-ea"/>
                <a:sym typeface="+mn-lt"/>
              </a:rPr>
              <a:t>执行时间加速比可以达到</a:t>
            </a:r>
            <a:r>
              <a:rPr lang="en-US" altLang="zh-CN" sz="2000" b="1" dirty="0">
                <a:solidFill>
                  <a:srgbClr val="FF0000"/>
                </a:solidFill>
                <a:cs typeface="+mn-ea"/>
                <a:sym typeface="+mn-lt"/>
              </a:rPr>
              <a:t>4.8X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25557A"/>
              </a:solidFill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25557A"/>
                </a:solidFill>
                <a:cs typeface="+mn-ea"/>
                <a:sym typeface="+mn-lt"/>
              </a:rPr>
              <a:t>在高阶游走上的改进效果有限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FB3B9E-FA69-439F-D91B-A8761BAB9C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97"/>
          <a:stretch/>
        </p:blipFill>
        <p:spPr>
          <a:xfrm>
            <a:off x="1050966" y="2987420"/>
            <a:ext cx="9410230" cy="32557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1241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/>
        </p:nvSpPr>
        <p:spPr>
          <a:xfrm flipH="1">
            <a:off x="4337050" y="0"/>
            <a:ext cx="7854950" cy="6858000"/>
          </a:xfrm>
          <a:custGeom>
            <a:avLst/>
            <a:gdLst>
              <a:gd name="connsiteX0" fmla="*/ 12191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9 w 12192000"/>
              <a:gd name="connsiteY3" fmla="*/ 6858000 h 6858000"/>
              <a:gd name="connsiteX4" fmla="*/ 0 w 12192000"/>
              <a:gd name="connsiteY4" fmla="*/ 0 h 6858000"/>
              <a:gd name="connsiteX5" fmla="*/ 11295445 w 12192000"/>
              <a:gd name="connsiteY5" fmla="*/ 0 h 6858000"/>
              <a:gd name="connsiteX6" fmla="*/ 4437446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219199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close/>
                <a:moveTo>
                  <a:pt x="0" y="0"/>
                </a:moveTo>
                <a:lnTo>
                  <a:pt x="11295445" y="0"/>
                </a:lnTo>
                <a:lnTo>
                  <a:pt x="4437446" y="6858000"/>
                </a:lnTo>
                <a:lnTo>
                  <a:pt x="0" y="6858000"/>
                </a:lnTo>
                <a:close/>
              </a:path>
            </a:pathLst>
          </a:custGeom>
          <a:gradFill flip="none">
            <a:gsLst>
              <a:gs pos="3000">
                <a:schemeClr val="accent1">
                  <a:lumMod val="20000"/>
                  <a:lumOff val="80000"/>
                </a:schemeClr>
              </a:gs>
              <a:gs pos="32000">
                <a:srgbClr val="E8F5F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8ef560575b6fda9a338d8e32ac984ce"/>
          <p:cNvPicPr>
            <a:picLocks noChangeAspect="1"/>
          </p:cNvPicPr>
          <p:nvPr/>
        </p:nvPicPr>
        <p:blipFill>
          <a:blip r:embed="rId3"/>
          <a:srcRect l="22944" t="31121" r="23046"/>
          <a:stretch>
            <a:fillRect/>
          </a:stretch>
        </p:blipFill>
        <p:spPr>
          <a:xfrm>
            <a:off x="7357745" y="2891155"/>
            <a:ext cx="4834255" cy="396748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4896485" y="635"/>
            <a:ext cx="6939280" cy="6858000"/>
            <a:chOff x="7711" y="1"/>
            <a:chExt cx="10928" cy="10800"/>
          </a:xfrm>
        </p:grpSpPr>
        <p:sp>
          <p:nvSpPr>
            <p:cNvPr id="21" name="任意多边形: 形状 52"/>
            <p:cNvSpPr/>
            <p:nvPr/>
          </p:nvSpPr>
          <p:spPr>
            <a:xfrm flipV="1">
              <a:off x="7711" y="1"/>
              <a:ext cx="6416" cy="10800"/>
            </a:xfrm>
            <a:custGeom>
              <a:avLst/>
              <a:gdLst>
                <a:gd name="connsiteX0" fmla="*/ 12191999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12191999 w 12192000"/>
                <a:gd name="connsiteY3" fmla="*/ 6858000 h 6858000"/>
                <a:gd name="connsiteX4" fmla="*/ 0 w 12192000"/>
                <a:gd name="connsiteY4" fmla="*/ 0 h 6858000"/>
                <a:gd name="connsiteX5" fmla="*/ 11295445 w 12192000"/>
                <a:gd name="connsiteY5" fmla="*/ 0 h 6858000"/>
                <a:gd name="connsiteX6" fmla="*/ 4437446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12191999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12191999" y="6858000"/>
                  </a:lnTo>
                  <a:close/>
                  <a:moveTo>
                    <a:pt x="0" y="0"/>
                  </a:moveTo>
                  <a:lnTo>
                    <a:pt x="11295445" y="0"/>
                  </a:lnTo>
                  <a:lnTo>
                    <a:pt x="4437446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 descr="校徽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99" y="293"/>
              <a:ext cx="2240" cy="1701"/>
            </a:xfrm>
            <a:prstGeom prst="rect">
              <a:avLst/>
            </a:prstGeom>
          </p:spPr>
        </p:pic>
      </p:grpSp>
      <p:grpSp>
        <p:nvGrpSpPr>
          <p:cNvPr id="63" name="组合 62"/>
          <p:cNvGrpSpPr/>
          <p:nvPr/>
        </p:nvGrpSpPr>
        <p:grpSpPr>
          <a:xfrm rot="10800000">
            <a:off x="-28575" y="3744463"/>
            <a:ext cx="4737100" cy="5091168"/>
            <a:chOff x="8135783" y="-1669981"/>
            <a:chExt cx="4056217" cy="4359393"/>
          </a:xfrm>
        </p:grpSpPr>
        <p:sp>
          <p:nvSpPr>
            <p:cNvPr id="65" name="任意多边形: 形状 64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直角三角形 63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981200" y="1901190"/>
            <a:ext cx="6291580" cy="2896235"/>
            <a:chOff x="1932" y="2994"/>
            <a:chExt cx="9908" cy="4561"/>
          </a:xfrm>
        </p:grpSpPr>
        <p:grpSp>
          <p:nvGrpSpPr>
            <p:cNvPr id="6" name="组合 5"/>
            <p:cNvGrpSpPr/>
            <p:nvPr/>
          </p:nvGrpSpPr>
          <p:grpSpPr>
            <a:xfrm>
              <a:off x="1932" y="2994"/>
              <a:ext cx="3242" cy="2179"/>
              <a:chOff x="2761095" y="2292169"/>
              <a:chExt cx="2058736" cy="1383665"/>
            </a:xfrm>
          </p:grpSpPr>
          <p:sp>
            <p:nvSpPr>
              <p:cNvPr id="7" name="矩形: 圆角 1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8" name="矩形: 圆角 6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3020843" y="2292169"/>
                <a:ext cx="1798988" cy="1383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4066" y="2994"/>
              <a:ext cx="2262" cy="2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0" b="1" dirty="0"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118" y="5546"/>
              <a:ext cx="7258" cy="1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6600" b="1" spc="300" dirty="0">
                  <a:latin typeface="微软雅黑" panose="020B0503020204020204" charset="-122"/>
                  <a:ea typeface="微软雅黑" panose="020B0503020204020204" charset="-122"/>
                </a:rPr>
                <a:t>总结和展望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212" y="6975"/>
              <a:ext cx="9628" cy="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zh-CN" sz="900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en-US" altLang="zh-CN" sz="900" spc="6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Partition Processing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1155" y="325120"/>
            <a:ext cx="2038350" cy="1015365"/>
            <a:chOff x="1572" y="494"/>
            <a:chExt cx="3210" cy="1599"/>
          </a:xfrm>
        </p:grpSpPr>
        <p:grpSp>
          <p:nvGrpSpPr>
            <p:cNvPr id="8" name="组合 7"/>
            <p:cNvGrpSpPr/>
            <p:nvPr/>
          </p:nvGrpSpPr>
          <p:grpSpPr>
            <a:xfrm>
              <a:off x="1572" y="494"/>
              <a:ext cx="2047" cy="1599"/>
              <a:chOff x="2761095" y="2248418"/>
              <a:chExt cx="1948563" cy="1522661"/>
            </a:xfrm>
          </p:grpSpPr>
          <p:sp>
            <p:nvSpPr>
              <p:cNvPr id="9" name="矩形: 圆角 24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矩形: 圆角 2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910670" y="2248418"/>
                <a:ext cx="1798988" cy="152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078" y="751"/>
              <a:ext cx="1704" cy="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spc="300" dirty="0">
                  <a:latin typeface="微软雅黑" panose="020B0503020204020204" charset="-122"/>
                  <a:ea typeface="微软雅黑" panose="020B0503020204020204" charset="-122"/>
                </a:rPr>
                <a:t>总结</a:t>
              </a:r>
            </a:p>
          </p:txBody>
        </p:sp>
      </p:grpSp>
      <p:pic>
        <p:nvPicPr>
          <p:cNvPr id="27" name="图片 26" descr="图书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20" name="组合 19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21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直角三角形 21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80246F78-51BF-13AD-FF59-E301A99078FA}"/>
              </a:ext>
            </a:extLst>
          </p:cNvPr>
          <p:cNvSpPr/>
          <p:nvPr/>
        </p:nvSpPr>
        <p:spPr>
          <a:xfrm>
            <a:off x="1117788" y="1340485"/>
            <a:ext cx="9689875" cy="7018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chemeClr val="tx2">
                    <a:lumMod val="90000"/>
                    <a:lumOff val="10000"/>
                  </a:schemeClr>
                </a:solidFill>
                <a:cs typeface="+mn-ea"/>
              </a:rPr>
              <a:t>ThunderRW</a:t>
            </a:r>
            <a:r>
              <a:rPr lang="zh-CN" altLang="en-US" sz="2800" b="1" dirty="0">
                <a:solidFill>
                  <a:schemeClr val="tx2">
                    <a:lumMod val="90000"/>
                    <a:lumOff val="10000"/>
                  </a:schemeClr>
                </a:solidFill>
                <a:cs typeface="+mn-ea"/>
              </a:rPr>
              <a:t>是一种高效的内存随机游走引擎</a:t>
            </a:r>
            <a:endParaRPr lang="en-US" altLang="zh-CN" sz="2800" b="1" dirty="0">
              <a:solidFill>
                <a:schemeClr val="tx2">
                  <a:lumMod val="90000"/>
                  <a:lumOff val="10000"/>
                </a:schemeClr>
              </a:solidFill>
              <a:cs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2">
                    <a:lumMod val="90000"/>
                    <a:lumOff val="10000"/>
                  </a:schemeClr>
                </a:solidFill>
                <a:cs typeface="+mn-ea"/>
              </a:rPr>
              <a:t>本文提出步长中心的模型，通过局部视图中抽象执行过程</a:t>
            </a:r>
            <a:endParaRPr lang="en-US" altLang="zh-CN" sz="2800" b="1" dirty="0">
              <a:solidFill>
                <a:schemeClr val="tx2">
                  <a:lumMod val="90000"/>
                  <a:lumOff val="10000"/>
                </a:schemeClr>
              </a:solidFill>
              <a:cs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2">
                    <a:lumMod val="90000"/>
                    <a:lumOff val="10000"/>
                  </a:schemeClr>
                </a:solidFill>
                <a:cs typeface="+mn-ea"/>
              </a:rPr>
              <a:t>本文提出步进交织技术来交替执行多条游走，从而隐藏内存访问延迟，提高</a:t>
            </a:r>
            <a:r>
              <a:rPr lang="en-US" altLang="zh-CN" sz="2800" b="1" dirty="0">
                <a:solidFill>
                  <a:schemeClr val="tx2">
                    <a:lumMod val="90000"/>
                    <a:lumOff val="10000"/>
                  </a:schemeClr>
                </a:solidFill>
                <a:cs typeface="+mn-ea"/>
              </a:rPr>
              <a:t>CPU</a:t>
            </a:r>
            <a:r>
              <a:rPr lang="zh-CN" altLang="en-US" sz="2800" b="1" dirty="0">
                <a:solidFill>
                  <a:schemeClr val="tx2">
                    <a:lumMod val="90000"/>
                    <a:lumOff val="10000"/>
                  </a:schemeClr>
                </a:solidFill>
                <a:cs typeface="+mn-ea"/>
              </a:rPr>
              <a:t>利用率</a:t>
            </a:r>
            <a:endParaRPr lang="en-US" altLang="zh-CN" sz="3200" b="1" dirty="0">
              <a:solidFill>
                <a:srgbClr val="FFC00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3200" b="1" dirty="0">
              <a:solidFill>
                <a:schemeClr val="accent4">
                  <a:lumMod val="7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3200" b="1" dirty="0">
              <a:solidFill>
                <a:schemeClr val="accent4">
                  <a:lumMod val="7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3200" b="1" dirty="0">
              <a:solidFill>
                <a:srgbClr val="FFC000"/>
              </a:solidFill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3200" b="1" dirty="0">
              <a:solidFill>
                <a:srgbClr val="FFC000"/>
              </a:solidFill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3200" b="1" dirty="0">
              <a:solidFill>
                <a:srgbClr val="FFC000"/>
              </a:solidFill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CN" altLang="en-US" sz="3200" b="1" dirty="0">
              <a:solidFill>
                <a:srgbClr val="FFC000"/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505D280-32C0-685F-4230-47E7D4AEBDDD}"/>
              </a:ext>
            </a:extLst>
          </p:cNvPr>
          <p:cNvSpPr/>
          <p:nvPr/>
        </p:nvSpPr>
        <p:spPr>
          <a:xfrm>
            <a:off x="888945" y="4499701"/>
            <a:ext cx="96898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accent4">
                    <a:lumMod val="75000"/>
                  </a:schemeClr>
                </a:solidFill>
                <a:cs typeface="+mn-ea"/>
                <a:sym typeface="+mn-lt"/>
              </a:rPr>
              <a:t>作者的未来工作：</a:t>
            </a:r>
            <a:endParaRPr lang="en-US" altLang="zh-CN" sz="3200" b="1" dirty="0">
              <a:solidFill>
                <a:schemeClr val="accent4">
                  <a:lumMod val="75000"/>
                </a:schemeClr>
              </a:solidFill>
              <a:cs typeface="+mn-ea"/>
              <a:sym typeface="+mn-lt"/>
            </a:endParaRPr>
          </a:p>
          <a:p>
            <a:endParaRPr lang="en-US" altLang="zh-CN" sz="3200" b="1" dirty="0">
              <a:solidFill>
                <a:schemeClr val="accent4">
                  <a:lumMod val="75000"/>
                </a:schemeClr>
              </a:solidFill>
              <a:cs typeface="+mn-ea"/>
              <a:sym typeface="+mn-lt"/>
            </a:endParaRPr>
          </a:p>
          <a:p>
            <a:endParaRPr lang="en-US" altLang="zh-CN" sz="3200" b="1" dirty="0">
              <a:solidFill>
                <a:schemeClr val="accent4">
                  <a:lumMod val="75000"/>
                </a:schemeClr>
              </a:solidFill>
              <a:cs typeface="+mn-ea"/>
              <a:sym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3200" b="1" dirty="0">
              <a:solidFill>
                <a:srgbClr val="FFC000"/>
              </a:solidFill>
              <a:cs typeface="+mn-ea"/>
              <a:sym typeface="+mn-lt"/>
            </a:endParaRPr>
          </a:p>
          <a:p>
            <a:endParaRPr lang="en-US" altLang="zh-CN" sz="3200" b="1" dirty="0">
              <a:solidFill>
                <a:schemeClr val="accent4">
                  <a:lumMod val="75000"/>
                </a:schemeClr>
              </a:solidFill>
              <a:cs typeface="+mn-ea"/>
              <a:sym typeface="+mn-lt"/>
            </a:endParaRPr>
          </a:p>
          <a:p>
            <a:endParaRPr lang="en-US" altLang="zh-CN" sz="3200" b="1" dirty="0">
              <a:solidFill>
                <a:schemeClr val="accent4">
                  <a:lumMod val="75000"/>
                </a:schemeClr>
              </a:solidFill>
              <a:cs typeface="+mn-ea"/>
              <a:sym typeface="+mn-lt"/>
            </a:endParaRPr>
          </a:p>
          <a:p>
            <a:endParaRPr lang="en-US" altLang="zh-CN" sz="3200" b="1" dirty="0">
              <a:solidFill>
                <a:srgbClr val="FFC000"/>
              </a:solidFill>
              <a:cs typeface="+mn-ea"/>
              <a:sym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3200" b="1" dirty="0">
              <a:solidFill>
                <a:srgbClr val="FFC000"/>
              </a:solidFill>
              <a:cs typeface="+mn-ea"/>
              <a:sym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3200" b="1" dirty="0">
              <a:solidFill>
                <a:srgbClr val="FFC000"/>
              </a:solidFill>
              <a:cs typeface="+mn-ea"/>
              <a:sym typeface="+mn-lt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3200" b="1" dirty="0">
              <a:solidFill>
                <a:srgbClr val="FFC000"/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C240FC-515B-C25E-E8CF-47F0F88713D2}"/>
              </a:ext>
            </a:extLst>
          </p:cNvPr>
          <p:cNvSpPr/>
          <p:nvPr/>
        </p:nvSpPr>
        <p:spPr>
          <a:xfrm>
            <a:off x="1555800" y="5186908"/>
            <a:ext cx="9689875" cy="4605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>
                    <a:lumMod val="90000"/>
                    <a:lumOff val="10000"/>
                  </a:schemeClr>
                </a:solidFill>
                <a:cs typeface="+mn-ea"/>
              </a:rPr>
              <a:t>目前显式地手动存储和恢复每个查询的状态来实现步进交织技术。</a:t>
            </a:r>
            <a:endParaRPr lang="en-US" altLang="zh-CN" b="1" dirty="0">
              <a:solidFill>
                <a:schemeClr val="tx2">
                  <a:lumMod val="90000"/>
                  <a:lumOff val="10000"/>
                </a:schemeClr>
              </a:solidFill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>
                    <a:lumMod val="90000"/>
                    <a:lumOff val="10000"/>
                  </a:schemeClr>
                </a:solidFill>
                <a:cs typeface="+mn-ea"/>
              </a:rPr>
              <a:t>未来工作是用</a:t>
            </a:r>
            <a:r>
              <a:rPr lang="zh-CN" altLang="en-US" b="1" dirty="0">
                <a:solidFill>
                  <a:srgbClr val="FF0000"/>
                </a:solidFill>
                <a:cs typeface="+mn-ea"/>
              </a:rPr>
              <a:t>协程</a:t>
            </a:r>
            <a:r>
              <a:rPr lang="zh-CN" altLang="en-US" b="1" dirty="0">
                <a:solidFill>
                  <a:schemeClr val="tx2">
                    <a:lumMod val="90000"/>
                    <a:lumOff val="10000"/>
                  </a:schemeClr>
                </a:solidFill>
                <a:cs typeface="+mn-ea"/>
              </a:rPr>
              <a:t>实现该技术。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  <a:cs typeface="+mn-ea"/>
              <a:sym typeface="+mn-l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sz="2000" b="1" dirty="0">
              <a:solidFill>
                <a:schemeClr val="accent4">
                  <a:lumMod val="75000"/>
                </a:schemeClr>
              </a:solidFill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b="1" dirty="0">
              <a:solidFill>
                <a:srgbClr val="FFC000"/>
              </a:solidFill>
              <a:cs typeface="+mn-ea"/>
              <a:sym typeface="+mn-l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sz="2000" b="1" dirty="0">
              <a:solidFill>
                <a:schemeClr val="accent4">
                  <a:lumMod val="75000"/>
                </a:schemeClr>
              </a:solidFill>
              <a:cs typeface="+mn-ea"/>
              <a:sym typeface="+mn-l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sz="2000" b="1" dirty="0">
              <a:solidFill>
                <a:schemeClr val="accent4">
                  <a:lumMod val="75000"/>
                </a:schemeClr>
              </a:solidFill>
              <a:cs typeface="+mn-ea"/>
              <a:sym typeface="+mn-l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sz="2000" b="1" dirty="0">
              <a:solidFill>
                <a:srgbClr val="FFC000"/>
              </a:solidFill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b="1" dirty="0">
              <a:solidFill>
                <a:srgbClr val="FFC000"/>
              </a:solidFill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b="1" dirty="0">
              <a:solidFill>
                <a:srgbClr val="FFC000"/>
              </a:solidFill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CN" altLang="en-US" sz="2000" b="1" dirty="0">
              <a:solidFill>
                <a:srgbClr val="FFC000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8326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1037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9106535" y="5777865"/>
            <a:ext cx="3085714" cy="1080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454900" y="-1959610"/>
            <a:ext cx="4737100" cy="5091430"/>
            <a:chOff x="11740" y="-3086"/>
            <a:chExt cx="7460" cy="8018"/>
          </a:xfrm>
        </p:grpSpPr>
        <p:grpSp>
          <p:nvGrpSpPr>
            <p:cNvPr id="3" name="组合 2"/>
            <p:cNvGrpSpPr/>
            <p:nvPr/>
          </p:nvGrpSpPr>
          <p:grpSpPr>
            <a:xfrm>
              <a:off x="11740" y="-3086"/>
              <a:ext cx="7460" cy="8018"/>
              <a:chOff x="8135783" y="-1669981"/>
              <a:chExt cx="4056217" cy="4359393"/>
            </a:xfrm>
          </p:grpSpPr>
          <p:sp>
            <p:nvSpPr>
              <p:cNvPr id="7" name="任意多边形: 形状 12"/>
              <p:cNvSpPr/>
              <p:nvPr/>
            </p:nvSpPr>
            <p:spPr>
              <a:xfrm rot="18900000">
                <a:off x="8135783" y="-1669981"/>
                <a:ext cx="3339963" cy="3339962"/>
              </a:xfrm>
              <a:custGeom>
                <a:avLst/>
                <a:gdLst>
                  <a:gd name="connsiteX0" fmla="*/ 0 w 3339963"/>
                  <a:gd name="connsiteY0" fmla="*/ 0 h 3339962"/>
                  <a:gd name="connsiteX1" fmla="*/ 3339963 w 3339963"/>
                  <a:gd name="connsiteY1" fmla="*/ 3339962 h 3339962"/>
                  <a:gd name="connsiteX2" fmla="*/ 1099563 w 3339963"/>
                  <a:gd name="connsiteY2" fmla="*/ 3339962 h 3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9963" h="3339962">
                    <a:moveTo>
                      <a:pt x="0" y="0"/>
                    </a:moveTo>
                    <a:lnTo>
                      <a:pt x="3339963" y="3339962"/>
                    </a:lnTo>
                    <a:lnTo>
                      <a:pt x="1099563" y="3339962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 rot="10800000">
                <a:off x="9502588" y="0"/>
                <a:ext cx="2689412" cy="2689412"/>
              </a:xfrm>
              <a:prstGeom prst="rtTriangle">
                <a:avLst/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2" name="图片 11" descr="校徽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99" y="293"/>
              <a:ext cx="2240" cy="1701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 rot="10800000">
            <a:off x="-28575" y="3766688"/>
            <a:ext cx="4737100" cy="5091168"/>
            <a:chOff x="8135783" y="-1669981"/>
            <a:chExt cx="4056217" cy="4359393"/>
          </a:xfrm>
        </p:grpSpPr>
        <p:sp>
          <p:nvSpPr>
            <p:cNvPr id="14" name="任意多边形: 形状 64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直角三角形 15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1">
            <a:extLst>
              <a:ext uri="{FF2B5EF4-FFF2-40B4-BE49-F238E27FC236}">
                <a16:creationId xmlns:a16="http://schemas.microsoft.com/office/drawing/2014/main" id="{760687CA-5211-2D6D-E2AE-84FD303087BF}"/>
              </a:ext>
            </a:extLst>
          </p:cNvPr>
          <p:cNvSpPr txBox="1"/>
          <p:nvPr/>
        </p:nvSpPr>
        <p:spPr>
          <a:xfrm>
            <a:off x="1270560" y="2591445"/>
            <a:ext cx="9853930" cy="64643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 rtl="0" eaLnBrk="1" fontAlgn="auto" latinLnBrk="0" hangingPunct="1"/>
            <a:r>
              <a:rPr lang="zh-CN" altLang="en-US" sz="36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/>
              </a:rPr>
              <a:t>谢谢观看</a:t>
            </a:r>
            <a:endParaRPr sz="3600" b="1" kern="100" dirty="0">
              <a:solidFill>
                <a:srgbClr val="25557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Times New Roman" panose="02020603050405020304"/>
            </a:endParaRPr>
          </a:p>
        </p:txBody>
      </p:sp>
      <p:sp>
        <p:nvSpPr>
          <p:cNvPr id="11" name="文本框 32">
            <a:extLst>
              <a:ext uri="{FF2B5EF4-FFF2-40B4-BE49-F238E27FC236}">
                <a16:creationId xmlns:a16="http://schemas.microsoft.com/office/drawing/2014/main" id="{0345011A-4992-6631-CA12-31F561BCF8DD}"/>
              </a:ext>
            </a:extLst>
          </p:cNvPr>
          <p:cNvSpPr txBox="1"/>
          <p:nvPr/>
        </p:nvSpPr>
        <p:spPr>
          <a:xfrm>
            <a:off x="2275130" y="3848745"/>
            <a:ext cx="7677785" cy="35814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2000" b="1" kern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Times New Roman" panose="02020603050405020304"/>
              </a:rPr>
              <a:t>汇报人丨田志鹏   时间丨</a:t>
            </a:r>
            <a:r>
              <a:rPr lang="en-US" altLang="zh-CN" sz="2000" b="1" kern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Times New Roman" panose="02020603050405020304"/>
              </a:rPr>
              <a:t>2022</a:t>
            </a:r>
            <a:r>
              <a:rPr lang="zh-CN" altLang="en-US" sz="2000" b="1" kern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Times New Roman" panose="02020603050405020304"/>
              </a:rPr>
              <a:t>年</a:t>
            </a:r>
            <a:r>
              <a:rPr lang="en-US" altLang="zh-CN" sz="2000" b="1" kern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Times New Roman" panose="02020603050405020304"/>
              </a:rPr>
              <a:t>12</a:t>
            </a:r>
            <a:r>
              <a:rPr lang="zh-CN" altLang="en-US" sz="2000" b="1" kern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Times New Roman" panose="02020603050405020304"/>
              </a:rPr>
              <a:t>月</a:t>
            </a:r>
          </a:p>
          <a:p>
            <a:pPr algn="ctr" rtl="0" eaLnBrk="1" fontAlgn="auto" latinLnBrk="0" hangingPunct="1">
              <a:lnSpc>
                <a:spcPts val="2000"/>
              </a:lnSpc>
            </a:pPr>
            <a:endParaRPr lang="zh-CN" altLang="en-US" sz="2000" b="1" kern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/>
        </p:nvSpPr>
        <p:spPr>
          <a:xfrm flipH="1">
            <a:off x="4337050" y="0"/>
            <a:ext cx="7854950" cy="6858000"/>
          </a:xfrm>
          <a:custGeom>
            <a:avLst/>
            <a:gdLst>
              <a:gd name="connsiteX0" fmla="*/ 12191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9 w 12192000"/>
              <a:gd name="connsiteY3" fmla="*/ 6858000 h 6858000"/>
              <a:gd name="connsiteX4" fmla="*/ 0 w 12192000"/>
              <a:gd name="connsiteY4" fmla="*/ 0 h 6858000"/>
              <a:gd name="connsiteX5" fmla="*/ 11295445 w 12192000"/>
              <a:gd name="connsiteY5" fmla="*/ 0 h 6858000"/>
              <a:gd name="connsiteX6" fmla="*/ 4437446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219199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close/>
                <a:moveTo>
                  <a:pt x="0" y="0"/>
                </a:moveTo>
                <a:lnTo>
                  <a:pt x="11295445" y="0"/>
                </a:lnTo>
                <a:lnTo>
                  <a:pt x="4437446" y="6858000"/>
                </a:lnTo>
                <a:lnTo>
                  <a:pt x="0" y="6858000"/>
                </a:lnTo>
                <a:close/>
              </a:path>
            </a:pathLst>
          </a:custGeom>
          <a:gradFill flip="none">
            <a:gsLst>
              <a:gs pos="15000">
                <a:srgbClr val="25557A"/>
              </a:gs>
              <a:gs pos="32000">
                <a:srgbClr val="2483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4896485" y="635"/>
            <a:ext cx="7295515" cy="6858000"/>
            <a:chOff x="7711" y="1"/>
            <a:chExt cx="11489" cy="10800"/>
          </a:xfrm>
        </p:grpSpPr>
        <p:pic>
          <p:nvPicPr>
            <p:cNvPr id="17" name="图片 16" descr="IMG_258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6DBF">
                    <a:alpha val="100000"/>
                  </a:srgbClr>
                </a:clrFrom>
                <a:clrTo>
                  <a:srgbClr val="006DB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840" y="2371"/>
              <a:ext cx="7360" cy="8429"/>
            </a:xfrm>
            <a:prstGeom prst="rect">
              <a:avLst/>
            </a:prstGeom>
          </p:spPr>
        </p:pic>
        <p:sp>
          <p:nvSpPr>
            <p:cNvPr id="21" name="任意多边形: 形状 52"/>
            <p:cNvSpPr/>
            <p:nvPr/>
          </p:nvSpPr>
          <p:spPr>
            <a:xfrm flipV="1">
              <a:off x="7711" y="1"/>
              <a:ext cx="6416" cy="10800"/>
            </a:xfrm>
            <a:custGeom>
              <a:avLst/>
              <a:gdLst>
                <a:gd name="connsiteX0" fmla="*/ 12191999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12191999 w 12192000"/>
                <a:gd name="connsiteY3" fmla="*/ 6858000 h 6858000"/>
                <a:gd name="connsiteX4" fmla="*/ 0 w 12192000"/>
                <a:gd name="connsiteY4" fmla="*/ 0 h 6858000"/>
                <a:gd name="connsiteX5" fmla="*/ 11295445 w 12192000"/>
                <a:gd name="connsiteY5" fmla="*/ 0 h 6858000"/>
                <a:gd name="connsiteX6" fmla="*/ 4437446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12191999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12191999" y="6858000"/>
                  </a:lnTo>
                  <a:close/>
                  <a:moveTo>
                    <a:pt x="0" y="0"/>
                  </a:moveTo>
                  <a:lnTo>
                    <a:pt x="11295445" y="0"/>
                  </a:lnTo>
                  <a:lnTo>
                    <a:pt x="4437446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 descr="校徽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99" y="293"/>
              <a:ext cx="2240" cy="1701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1981200" y="1901190"/>
            <a:ext cx="6291580" cy="2896235"/>
            <a:chOff x="1932" y="2994"/>
            <a:chExt cx="9908" cy="4561"/>
          </a:xfrm>
        </p:grpSpPr>
        <p:grpSp>
          <p:nvGrpSpPr>
            <p:cNvPr id="30" name="组合 29"/>
            <p:cNvGrpSpPr/>
            <p:nvPr/>
          </p:nvGrpSpPr>
          <p:grpSpPr>
            <a:xfrm>
              <a:off x="1932" y="2994"/>
              <a:ext cx="3242" cy="2179"/>
              <a:chOff x="2761095" y="2292169"/>
              <a:chExt cx="2058736" cy="1383665"/>
            </a:xfrm>
          </p:grpSpPr>
          <p:sp>
            <p:nvSpPr>
              <p:cNvPr id="2" name="矩形: 圆角 1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66" name="矩形: 圆角 6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3020843" y="2292169"/>
                <a:ext cx="1798988" cy="1383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4066" y="2994"/>
              <a:ext cx="2262" cy="2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0" b="1" dirty="0"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2118" y="5546"/>
              <a:ext cx="5808" cy="17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6600" b="1" spc="300" dirty="0">
                  <a:latin typeface="微软雅黑" panose="020B0503020204020204" charset="-122"/>
                  <a:ea typeface="微软雅黑" panose="020B0503020204020204" charset="-122"/>
                </a:rPr>
                <a:t>研究背景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212" y="6975"/>
              <a:ext cx="9628" cy="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zh-CN" sz="900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en-US" altLang="zh-CN" sz="900" spc="6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Preliminaries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 rot="10800000">
            <a:off x="-28575" y="3744463"/>
            <a:ext cx="4737100" cy="5091168"/>
            <a:chOff x="8135783" y="-1669981"/>
            <a:chExt cx="4056217" cy="4359393"/>
          </a:xfrm>
        </p:grpSpPr>
        <p:sp>
          <p:nvSpPr>
            <p:cNvPr id="65" name="任意多边形: 形状 64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直角三角形 63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1155" y="325120"/>
            <a:ext cx="7270750" cy="1015365"/>
            <a:chOff x="1572" y="494"/>
            <a:chExt cx="11450" cy="1599"/>
          </a:xfrm>
        </p:grpSpPr>
        <p:grpSp>
          <p:nvGrpSpPr>
            <p:cNvPr id="8" name="组合 7"/>
            <p:cNvGrpSpPr/>
            <p:nvPr/>
          </p:nvGrpSpPr>
          <p:grpSpPr>
            <a:xfrm>
              <a:off x="1572" y="494"/>
              <a:ext cx="2047" cy="1599"/>
              <a:chOff x="2761095" y="2248418"/>
              <a:chExt cx="1948563" cy="1522661"/>
            </a:xfrm>
          </p:grpSpPr>
          <p:sp>
            <p:nvSpPr>
              <p:cNvPr id="9" name="矩形: 圆角 24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 b="1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矩形: 圆角 2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 b="1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910670" y="2248418"/>
                <a:ext cx="1798988" cy="152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078" y="751"/>
              <a:ext cx="9944" cy="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spc="300" dirty="0">
                  <a:latin typeface="微软雅黑" panose="020B0503020204020204" charset="-122"/>
                  <a:ea typeface="微软雅黑" panose="020B0503020204020204" charset="-122"/>
                </a:rPr>
                <a:t>Graph Random Walk(RW)</a:t>
              </a:r>
              <a:endParaRPr lang="zh-CN" altLang="en-US" sz="3200" b="1" spc="3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51" name="图片 50" descr="图书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6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7" name="直角三角形 16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6AF01A0-DA2B-9571-F51F-09A40AF53AAD}"/>
              </a:ext>
            </a:extLst>
          </p:cNvPr>
          <p:cNvSpPr txBox="1"/>
          <p:nvPr/>
        </p:nvSpPr>
        <p:spPr>
          <a:xfrm>
            <a:off x="6759704" y="1705331"/>
            <a:ext cx="6107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cs typeface="+mn-ea"/>
              </a:rPr>
              <a:t>Input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A graph 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A set Q of walkers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cs typeface="+mn-ea"/>
              </a:rPr>
              <a:t>Action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Each walker q wanders in G independently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q randomly select a 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</a:rPr>
              <a:t>neighbour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 for next step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Stop when satisfying a specific termination condition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cs typeface="+mn-ea"/>
              </a:rPr>
              <a:t>Output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The walk sequence of each walker in Q 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7D7B6A-1EEC-856A-F832-40BE96E8E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04388"/>
            <a:ext cx="6686550" cy="47053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1155" y="325120"/>
            <a:ext cx="5853430" cy="1015365"/>
            <a:chOff x="1572" y="494"/>
            <a:chExt cx="9218" cy="1599"/>
          </a:xfrm>
        </p:grpSpPr>
        <p:grpSp>
          <p:nvGrpSpPr>
            <p:cNvPr id="8" name="组合 7"/>
            <p:cNvGrpSpPr/>
            <p:nvPr/>
          </p:nvGrpSpPr>
          <p:grpSpPr>
            <a:xfrm>
              <a:off x="1572" y="494"/>
              <a:ext cx="2047" cy="1599"/>
              <a:chOff x="2761095" y="2248418"/>
              <a:chExt cx="1948563" cy="1522741"/>
            </a:xfrm>
          </p:grpSpPr>
          <p:sp>
            <p:nvSpPr>
              <p:cNvPr id="9" name="矩形: 圆角 24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矩形: 圆角 2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910670" y="2248418"/>
                <a:ext cx="1798988" cy="1522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60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P</a:t>
                </a:r>
                <a:endParaRPr kumimoji="0" lang="en-US" altLang="zh-CN" sz="6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078" y="751"/>
              <a:ext cx="7712" cy="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30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Usage of Graph RW</a:t>
              </a:r>
              <a:endPara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51" name="图片 50" descr="图书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6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直角三角形 16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6AF01A0-DA2B-9571-F51F-09A40AF53AAD}"/>
              </a:ext>
            </a:extLst>
          </p:cNvPr>
          <p:cNvSpPr txBox="1"/>
          <p:nvPr/>
        </p:nvSpPr>
        <p:spPr>
          <a:xfrm>
            <a:off x="552533" y="3299905"/>
            <a:ext cx="610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Arial"/>
                <a:ea typeface="微软雅黑"/>
                <a:cs typeface="+mn-ea"/>
              </a:rPr>
              <a:t>RW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Arial"/>
                <a:ea typeface="微软雅黑"/>
                <a:cs typeface="+mn-ea"/>
              </a:rPr>
              <a:t>有效提取图实体的关系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BA4EDF1D-C150-53BF-555D-14DF23F45245}"/>
              </a:ext>
            </a:extLst>
          </p:cNvPr>
          <p:cNvSpPr/>
          <p:nvPr/>
        </p:nvSpPr>
        <p:spPr>
          <a:xfrm>
            <a:off x="4312356" y="1809181"/>
            <a:ext cx="1140178" cy="34431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DEC333-0AE9-E713-0CA7-A03E80F5AB61}"/>
              </a:ext>
            </a:extLst>
          </p:cNvPr>
          <p:cNvSpPr txBox="1"/>
          <p:nvPr/>
        </p:nvSpPr>
        <p:spPr>
          <a:xfrm>
            <a:off x="5611199" y="1761021"/>
            <a:ext cx="61072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cs typeface="+mn-ea"/>
              </a:rPr>
              <a:t>Graph 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社交网络分析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cs typeface="+mn-ea"/>
              </a:rPr>
              <a:t>Graph ranking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Personalized page rank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</a:rPr>
              <a:t>SimRank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cs typeface="+mn-ea"/>
              </a:rPr>
              <a:t>Graph embedding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</a:rPr>
              <a:t>DeepWalk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Node2Vec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688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1155" y="325120"/>
            <a:ext cx="5302885" cy="1015365"/>
            <a:chOff x="1572" y="494"/>
            <a:chExt cx="8351" cy="1599"/>
          </a:xfrm>
        </p:grpSpPr>
        <p:grpSp>
          <p:nvGrpSpPr>
            <p:cNvPr id="8" name="组合 7"/>
            <p:cNvGrpSpPr/>
            <p:nvPr/>
          </p:nvGrpSpPr>
          <p:grpSpPr>
            <a:xfrm>
              <a:off x="1572" y="494"/>
              <a:ext cx="2047" cy="1599"/>
              <a:chOff x="2761095" y="2248418"/>
              <a:chExt cx="1948563" cy="1522661"/>
            </a:xfrm>
          </p:grpSpPr>
          <p:sp>
            <p:nvSpPr>
              <p:cNvPr id="9" name="矩形: 圆角 24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矩形: 圆角 2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910670" y="2248418"/>
                <a:ext cx="1798988" cy="152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P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078" y="751"/>
              <a:ext cx="6845" cy="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200" b="1" spc="3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Properties of RW</a:t>
              </a:r>
              <a:endPara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51" name="图片 50" descr="图书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6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直角三角形 16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F395FE3-D13A-072F-4BB3-3A97F7AFC6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932" t="29726" r="6389" b="30603"/>
          <a:stretch/>
        </p:blipFill>
        <p:spPr>
          <a:xfrm>
            <a:off x="8108248" y="1126285"/>
            <a:ext cx="2901056" cy="33613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1B3803D-6774-BF43-3093-5CDC68296EE5}"/>
              </a:ext>
            </a:extLst>
          </p:cNvPr>
          <p:cNvSpPr txBox="1"/>
          <p:nvPr/>
        </p:nvSpPr>
        <p:spPr>
          <a:xfrm>
            <a:off x="1117788" y="1593799"/>
            <a:ext cx="610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b="1" dirty="0">
                <a:latin typeface="Arial"/>
                <a:ea typeface="微软雅黑"/>
                <a:cs typeface="+mn-ea"/>
              </a:rPr>
              <a:t>不同</a:t>
            </a:r>
            <a:r>
              <a:rPr lang="en-US" altLang="zh-CN" sz="2400" b="1" dirty="0">
                <a:latin typeface="Arial"/>
                <a:ea typeface="微软雅黑"/>
                <a:cs typeface="+mn-ea"/>
              </a:rPr>
              <a:t>RW</a:t>
            </a:r>
            <a:r>
              <a:rPr lang="zh-CN" altLang="en-US" sz="2400" b="1" dirty="0">
                <a:latin typeface="Arial"/>
                <a:ea typeface="微软雅黑"/>
                <a:cs typeface="+mn-ea"/>
              </a:rPr>
              <a:t>的差别主要在于邻居的选择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A258DF55-5936-E17D-129E-D03C5CE5B97B}"/>
              </a:ext>
            </a:extLst>
          </p:cNvPr>
          <p:cNvSpPr/>
          <p:nvPr/>
        </p:nvSpPr>
        <p:spPr>
          <a:xfrm>
            <a:off x="1368778" y="2576113"/>
            <a:ext cx="564444" cy="1307265"/>
          </a:xfrm>
          <a:prstGeom prst="leftBrace">
            <a:avLst>
              <a:gd name="adj1" fmla="val 202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6B5A62-7A7B-DBB6-6990-FDE537185F07}"/>
              </a:ext>
            </a:extLst>
          </p:cNvPr>
          <p:cNvSpPr txBox="1"/>
          <p:nvPr/>
        </p:nvSpPr>
        <p:spPr>
          <a:xfrm>
            <a:off x="1933222" y="2345280"/>
            <a:ext cx="610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b="1" dirty="0">
                <a:latin typeface="Arial"/>
                <a:ea typeface="微软雅黑"/>
                <a:cs typeface="+mn-ea"/>
              </a:rPr>
              <a:t>unbiased  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Arial"/>
                <a:ea typeface="微软雅黑"/>
                <a:cs typeface="+mn-ea"/>
              </a:rPr>
              <a:t>转移概率均匀分布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1A9950B-8C24-FEF7-8666-F3DF084E58A4}"/>
              </a:ext>
            </a:extLst>
          </p:cNvPr>
          <p:cNvSpPr txBox="1"/>
          <p:nvPr/>
        </p:nvSpPr>
        <p:spPr>
          <a:xfrm>
            <a:off x="2000958" y="3632644"/>
            <a:ext cx="610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b="1" dirty="0">
                <a:latin typeface="Arial"/>
                <a:ea typeface="微软雅黑"/>
                <a:cs typeface="+mn-ea"/>
              </a:rPr>
              <a:t>biased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EF2680A2-4310-9501-B34D-FA3912A864EB}"/>
              </a:ext>
            </a:extLst>
          </p:cNvPr>
          <p:cNvSpPr/>
          <p:nvPr/>
        </p:nvSpPr>
        <p:spPr>
          <a:xfrm>
            <a:off x="3313478" y="3449592"/>
            <a:ext cx="564444" cy="8277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815C88-36D8-DD53-F469-EC076DC32A95}"/>
              </a:ext>
            </a:extLst>
          </p:cNvPr>
          <p:cNvSpPr txBox="1"/>
          <p:nvPr/>
        </p:nvSpPr>
        <p:spPr>
          <a:xfrm>
            <a:off x="3945658" y="3221243"/>
            <a:ext cx="610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b="1" dirty="0">
                <a:latin typeface="Arial"/>
                <a:ea typeface="微软雅黑"/>
                <a:cs typeface="+mn-ea"/>
              </a:rPr>
              <a:t>static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Arial"/>
                <a:ea typeface="微软雅黑"/>
                <a:cs typeface="+mn-ea"/>
              </a:rPr>
              <a:t>边权值决定概率分布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1BA2C1E-1265-32CD-1805-91EC794CFC0E}"/>
              </a:ext>
            </a:extLst>
          </p:cNvPr>
          <p:cNvSpPr txBox="1"/>
          <p:nvPr/>
        </p:nvSpPr>
        <p:spPr>
          <a:xfrm>
            <a:off x="3945658" y="4031489"/>
            <a:ext cx="610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b="1" dirty="0">
                <a:latin typeface="Arial"/>
                <a:ea typeface="微软雅黑"/>
                <a:cs typeface="+mn-ea"/>
              </a:rPr>
              <a:t>dynamic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Arial"/>
                <a:ea typeface="微软雅黑"/>
                <a:cs typeface="+mn-ea"/>
              </a:rPr>
              <a:t>转移概率由状态动态决定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E876F982-81FA-549B-A1B0-F47F3410A49B}"/>
              </a:ext>
            </a:extLst>
          </p:cNvPr>
          <p:cNvSpPr/>
          <p:nvPr/>
        </p:nvSpPr>
        <p:spPr>
          <a:xfrm>
            <a:off x="4797157" y="6897761"/>
            <a:ext cx="1140178" cy="34431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F79E265-B3E6-3625-CBFC-6260185F6ADD}"/>
              </a:ext>
            </a:extLst>
          </p:cNvPr>
          <p:cNvSpPr txBox="1"/>
          <p:nvPr/>
        </p:nvSpPr>
        <p:spPr>
          <a:xfrm>
            <a:off x="6096000" y="6849601"/>
            <a:ext cx="61072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cs typeface="+mn-ea"/>
              </a:rPr>
              <a:t>Graph 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社交网络分析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cs typeface="+mn-ea"/>
              </a:rPr>
              <a:t>Graph ranking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Personalized page rank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</a:rPr>
              <a:t>SimRank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cs typeface="+mn-ea"/>
              </a:rPr>
              <a:t>Graph embedding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</a:rPr>
              <a:t>DeepWalk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Node2Vec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65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/>
        </p:nvSpPr>
        <p:spPr>
          <a:xfrm flipH="1">
            <a:off x="4335145" y="0"/>
            <a:ext cx="7854950" cy="6858000"/>
          </a:xfrm>
          <a:custGeom>
            <a:avLst/>
            <a:gdLst>
              <a:gd name="connsiteX0" fmla="*/ 12191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9 w 12192000"/>
              <a:gd name="connsiteY3" fmla="*/ 6858000 h 6858000"/>
              <a:gd name="connsiteX4" fmla="*/ 0 w 12192000"/>
              <a:gd name="connsiteY4" fmla="*/ 0 h 6858000"/>
              <a:gd name="connsiteX5" fmla="*/ 11295445 w 12192000"/>
              <a:gd name="connsiteY5" fmla="*/ 0 h 6858000"/>
              <a:gd name="connsiteX6" fmla="*/ 4437446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219199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close/>
                <a:moveTo>
                  <a:pt x="0" y="0"/>
                </a:moveTo>
                <a:lnTo>
                  <a:pt x="11295445" y="0"/>
                </a:lnTo>
                <a:lnTo>
                  <a:pt x="4437446" y="6858000"/>
                </a:lnTo>
                <a:lnTo>
                  <a:pt x="0" y="6858000"/>
                </a:lnTo>
                <a:close/>
              </a:path>
            </a:pathLst>
          </a:custGeom>
          <a:gradFill flip="none">
            <a:gsLst>
              <a:gs pos="0">
                <a:schemeClr val="accent1">
                  <a:lumMod val="20000"/>
                  <a:lumOff val="80000"/>
                </a:schemeClr>
              </a:gs>
              <a:gs pos="26000">
                <a:srgbClr val="D9EB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1.5"/>
          <p:cNvPicPr/>
          <p:nvPr>
            <p:custDataLst>
              <p:tags r:id="rId2"/>
            </p:custDataLst>
          </p:nvPr>
        </p:nvPicPr>
        <p:blipFill>
          <a:blip r:embed="rId4"/>
          <a:srcRect l="22403" t="1475" r="22481" b="58056"/>
          <a:stretch>
            <a:fillRect/>
          </a:stretch>
        </p:blipFill>
        <p:spPr>
          <a:xfrm flipH="1">
            <a:off x="7152005" y="2223135"/>
            <a:ext cx="5039995" cy="4634865"/>
          </a:xfrm>
          <a:prstGeom prst="rect">
            <a:avLst/>
          </a:prstGeom>
        </p:spPr>
      </p:pic>
      <p:pic>
        <p:nvPicPr>
          <p:cNvPr id="5" name="图片 4" descr="校徽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3365" y="186055"/>
            <a:ext cx="1422400" cy="1080135"/>
          </a:xfrm>
          <a:prstGeom prst="rect">
            <a:avLst/>
          </a:prstGeom>
        </p:spPr>
      </p:pic>
      <p:sp>
        <p:nvSpPr>
          <p:cNvPr id="21" name="任意多边形: 形状 52"/>
          <p:cNvSpPr/>
          <p:nvPr/>
        </p:nvSpPr>
        <p:spPr>
          <a:xfrm flipV="1">
            <a:off x="4925060" y="0"/>
            <a:ext cx="4074160" cy="6858000"/>
          </a:xfrm>
          <a:custGeom>
            <a:avLst/>
            <a:gdLst>
              <a:gd name="connsiteX0" fmla="*/ 12191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9 w 12192000"/>
              <a:gd name="connsiteY3" fmla="*/ 6858000 h 6858000"/>
              <a:gd name="connsiteX4" fmla="*/ 0 w 12192000"/>
              <a:gd name="connsiteY4" fmla="*/ 0 h 6858000"/>
              <a:gd name="connsiteX5" fmla="*/ 11295445 w 12192000"/>
              <a:gd name="connsiteY5" fmla="*/ 0 h 6858000"/>
              <a:gd name="connsiteX6" fmla="*/ 4437446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219199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close/>
                <a:moveTo>
                  <a:pt x="0" y="0"/>
                </a:moveTo>
                <a:lnTo>
                  <a:pt x="11295445" y="0"/>
                </a:lnTo>
                <a:lnTo>
                  <a:pt x="44374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 rot="10800000">
            <a:off x="-28575" y="3744463"/>
            <a:ext cx="4737100" cy="5091168"/>
            <a:chOff x="8135783" y="-1669981"/>
            <a:chExt cx="4056217" cy="4359393"/>
          </a:xfrm>
        </p:grpSpPr>
        <p:sp>
          <p:nvSpPr>
            <p:cNvPr id="65" name="任意多边形: 形状 64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直角三角形 63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 descr="小招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3745" y="6055995"/>
            <a:ext cx="1080000" cy="604432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981200" y="1901190"/>
            <a:ext cx="6291580" cy="2896235"/>
            <a:chOff x="1932" y="2994"/>
            <a:chExt cx="9908" cy="4561"/>
          </a:xfrm>
        </p:grpSpPr>
        <p:grpSp>
          <p:nvGrpSpPr>
            <p:cNvPr id="7" name="组合 6"/>
            <p:cNvGrpSpPr/>
            <p:nvPr/>
          </p:nvGrpSpPr>
          <p:grpSpPr>
            <a:xfrm>
              <a:off x="1932" y="2994"/>
              <a:ext cx="3242" cy="2179"/>
              <a:chOff x="2761095" y="2292169"/>
              <a:chExt cx="2058736" cy="1383665"/>
            </a:xfrm>
          </p:grpSpPr>
          <p:sp>
            <p:nvSpPr>
              <p:cNvPr id="8" name="矩形: 圆角 1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9" name="矩形: 圆角 6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3020843" y="2292169"/>
                <a:ext cx="1798988" cy="1383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4066" y="2994"/>
              <a:ext cx="2262" cy="2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0" b="1" dirty="0"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118" y="5546"/>
              <a:ext cx="5808" cy="17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6600" b="1" spc="300" dirty="0">
                  <a:latin typeface="微软雅黑" panose="020B0503020204020204" charset="-122"/>
                  <a:ea typeface="微软雅黑" panose="020B0503020204020204" charset="-122"/>
                </a:rPr>
                <a:t>系统设计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12" y="6975"/>
              <a:ext cx="9628" cy="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zh-CN" sz="900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en-US" altLang="zh-CN" sz="900" spc="6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Motivations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BF1CD4B7-93CF-C59B-3848-F98472991A3A}"/>
              </a:ext>
            </a:extLst>
          </p:cNvPr>
          <p:cNvSpPr/>
          <p:nvPr/>
        </p:nvSpPr>
        <p:spPr>
          <a:xfrm>
            <a:off x="450934" y="3567289"/>
            <a:ext cx="5814400" cy="72248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51155" y="325120"/>
            <a:ext cx="4559300" cy="1015365"/>
            <a:chOff x="1572" y="494"/>
            <a:chExt cx="7180" cy="1599"/>
          </a:xfrm>
        </p:grpSpPr>
        <p:grpSp>
          <p:nvGrpSpPr>
            <p:cNvPr id="8" name="组合 7"/>
            <p:cNvGrpSpPr/>
            <p:nvPr/>
          </p:nvGrpSpPr>
          <p:grpSpPr>
            <a:xfrm>
              <a:off x="1572" y="494"/>
              <a:ext cx="2047" cy="1599"/>
              <a:chOff x="2761095" y="2248418"/>
              <a:chExt cx="1948563" cy="1522661"/>
            </a:xfrm>
          </p:grpSpPr>
          <p:sp>
            <p:nvSpPr>
              <p:cNvPr id="9" name="矩形: 圆角 24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矩形: 圆角 2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910670" y="2248418"/>
                <a:ext cx="1798988" cy="152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078" y="751"/>
              <a:ext cx="3855" cy="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spc="300" dirty="0">
                  <a:latin typeface="微软雅黑" panose="020B0503020204020204" charset="-122"/>
                  <a:ea typeface="微软雅黑" panose="020B0503020204020204" charset="-122"/>
                </a:rPr>
                <a:t>Problems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107" y="1365"/>
              <a:ext cx="5645" cy="3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zh-CN" sz="9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842010" y="2437130"/>
            <a:ext cx="2016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大量LLC缺失是现有图处理系统性能瓶颈。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066580" y="2287724"/>
            <a:ext cx="1551069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32416B">
                    <a:alpha val="0"/>
                  </a:srgbClr>
                </a:gs>
                <a:gs pos="50000">
                  <a:schemeClr val="bg1"/>
                </a:gs>
                <a:gs pos="100000">
                  <a:srgbClr val="32416B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40FC4F7B-8A21-521B-97B4-3F44D0FD4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71" y="1730375"/>
            <a:ext cx="6218459" cy="4291956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CE73B847-3581-F981-5772-C2C50E2E1857}"/>
              </a:ext>
            </a:extLst>
          </p:cNvPr>
          <p:cNvSpPr/>
          <p:nvPr/>
        </p:nvSpPr>
        <p:spPr>
          <a:xfrm>
            <a:off x="6669392" y="1340485"/>
            <a:ext cx="4602254" cy="138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查询内存在数据依赖，并行性较差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同一时刻存在大量的待执行查询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51155" y="325120"/>
            <a:ext cx="4559300" cy="1015365"/>
            <a:chOff x="1572" y="494"/>
            <a:chExt cx="7180" cy="1599"/>
          </a:xfrm>
        </p:grpSpPr>
        <p:grpSp>
          <p:nvGrpSpPr>
            <p:cNvPr id="8" name="组合 7"/>
            <p:cNvGrpSpPr/>
            <p:nvPr/>
          </p:nvGrpSpPr>
          <p:grpSpPr>
            <a:xfrm>
              <a:off x="1572" y="494"/>
              <a:ext cx="2047" cy="1599"/>
              <a:chOff x="2761095" y="2248418"/>
              <a:chExt cx="1948563" cy="1522661"/>
            </a:xfrm>
          </p:grpSpPr>
          <p:sp>
            <p:nvSpPr>
              <p:cNvPr id="9" name="矩形: 圆角 24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矩形: 圆角 2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910670" y="2248418"/>
                <a:ext cx="1798988" cy="152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078" y="751"/>
              <a:ext cx="3855" cy="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spc="300" dirty="0">
                  <a:latin typeface="微软雅黑" panose="020B0503020204020204" charset="-122"/>
                  <a:ea typeface="微软雅黑" panose="020B0503020204020204" charset="-122"/>
                </a:rPr>
                <a:t>Problems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107" y="1365"/>
              <a:ext cx="5645" cy="3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zh-CN" sz="9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842010" y="2437130"/>
            <a:ext cx="2016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大量LLC缺失是现有图处理系统性能瓶颈。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066580" y="2287724"/>
            <a:ext cx="1551069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32416B">
                    <a:alpha val="0"/>
                  </a:srgbClr>
                </a:gs>
                <a:gs pos="50000">
                  <a:schemeClr val="bg1"/>
                </a:gs>
                <a:gs pos="100000">
                  <a:srgbClr val="32416B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C888F035-0C8F-FF2F-A7EC-AACE22D54284}"/>
              </a:ext>
            </a:extLst>
          </p:cNvPr>
          <p:cNvSpPr/>
          <p:nvPr/>
        </p:nvSpPr>
        <p:spPr>
          <a:xfrm>
            <a:off x="6669392" y="3227421"/>
            <a:ext cx="4602254" cy="138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由于</a:t>
            </a:r>
            <a:r>
              <a:rPr lang="en-US" altLang="zh-CN" sz="2000" b="1" dirty="0"/>
              <a:t>RW</a:t>
            </a:r>
            <a:r>
              <a:rPr lang="zh-CN" altLang="en-US" sz="2000" b="1" dirty="0"/>
              <a:t>不规则的内存访问导致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频繁的</a:t>
            </a:r>
            <a:r>
              <a:rPr lang="en-US" altLang="zh-CN" sz="2000" b="1" dirty="0"/>
              <a:t>memory stall</a:t>
            </a:r>
            <a:endParaRPr lang="zh-CN" altLang="en-US" sz="2000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E73B847-3581-F981-5772-C2C50E2E1857}"/>
              </a:ext>
            </a:extLst>
          </p:cNvPr>
          <p:cNvSpPr/>
          <p:nvPr/>
        </p:nvSpPr>
        <p:spPr>
          <a:xfrm>
            <a:off x="6669392" y="1340485"/>
            <a:ext cx="4602254" cy="138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查询内存在数据依赖，并行性较差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同一时刻存在大量的待执行查询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915CE35-1DAA-02E9-D0A8-EE19D97023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24"/>
          <a:stretch/>
        </p:blipFill>
        <p:spPr>
          <a:xfrm>
            <a:off x="234336" y="2385326"/>
            <a:ext cx="6218459" cy="176349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C79EFFC-2AA0-7EF3-F0F3-A21D4CFAB906}"/>
              </a:ext>
            </a:extLst>
          </p:cNvPr>
          <p:cNvSpPr txBox="1"/>
          <p:nvPr/>
        </p:nvSpPr>
        <p:spPr>
          <a:xfrm>
            <a:off x="920354" y="4279526"/>
            <a:ext cx="610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b="1" dirty="0">
                <a:latin typeface="Arial"/>
                <a:ea typeface="微软雅黑"/>
                <a:cs typeface="+mn-ea"/>
              </a:rPr>
              <a:t>不同</a:t>
            </a:r>
            <a:r>
              <a:rPr lang="en-US" altLang="zh-CN" b="1" dirty="0">
                <a:latin typeface="Arial"/>
                <a:ea typeface="微软雅黑"/>
                <a:cs typeface="+mn-ea"/>
              </a:rPr>
              <a:t>RW</a:t>
            </a:r>
            <a:r>
              <a:rPr lang="zh-CN" altLang="en-US" b="1" dirty="0">
                <a:latin typeface="Arial"/>
                <a:ea typeface="微软雅黑"/>
                <a:cs typeface="+mn-ea"/>
              </a:rPr>
              <a:t>算法的</a:t>
            </a:r>
            <a:r>
              <a:rPr lang="en-US" altLang="zh-CN" b="1" dirty="0">
                <a:latin typeface="Arial"/>
                <a:ea typeface="微软雅黑"/>
                <a:cs typeface="+mn-ea"/>
              </a:rPr>
              <a:t>pipeline slot stall</a:t>
            </a:r>
            <a:r>
              <a:rPr lang="zh-CN" altLang="en-US" b="1" dirty="0">
                <a:latin typeface="Arial"/>
                <a:ea typeface="微软雅黑"/>
                <a:cs typeface="+mn-ea"/>
              </a:rPr>
              <a:t>和内存带宽对比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91260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NmMzg4NWU2MGU0MjdhN2JhMjQ5NzRmOTlhMmY2ZjQifQ=="/>
  <p:tag name="KSO_WPP_MARK_KEY" val="dfd9a8fe-c6f1-4270-b5d2-3f24112c1f8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0,&quot;width&quot;:8100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1776</Words>
  <Application>Microsoft Office PowerPoint</Application>
  <PresentationFormat>宽屏</PresentationFormat>
  <Paragraphs>224</Paragraphs>
  <Slides>23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tzp</dc:creator>
  <cp:lastModifiedBy>tzp</cp:lastModifiedBy>
  <cp:revision>222</cp:revision>
  <dcterms:created xsi:type="dcterms:W3CDTF">2019-06-19T02:08:00Z</dcterms:created>
  <dcterms:modified xsi:type="dcterms:W3CDTF">2022-12-15T01:15:33Z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0FA7266D02E942AAAA912ABFFAAB6B71</vt:lpwstr>
  </property>
</Properties>
</file>