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κiζs_緈鍢" initials="κ"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2.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grpSp>
        <p:nvGrpSpPr>
          <p:cNvPr id="23" name="组合 22"/>
          <p:cNvGrpSpPr/>
          <p:nvPr userDrawn="1"/>
        </p:nvGrpSpPr>
        <p:grpSpPr>
          <a:xfrm>
            <a:off x="0" y="3552485"/>
            <a:ext cx="12192000" cy="3305515"/>
            <a:chOff x="0" y="3552485"/>
            <a:chExt cx="12192000" cy="3305515"/>
          </a:xfrm>
        </p:grpSpPr>
        <p:sp>
          <p:nvSpPr>
            <p:cNvPr id="24" name="Freeform 244"/>
            <p:cNvSpPr/>
            <p:nvPr/>
          </p:nvSpPr>
          <p:spPr bwMode="auto">
            <a:xfrm>
              <a:off x="0" y="4899473"/>
              <a:ext cx="12191999" cy="1803405"/>
            </a:xfrm>
            <a:custGeom>
              <a:avLst/>
              <a:gdLst>
                <a:gd name="T0" fmla="*/ 0 w 3432"/>
                <a:gd name="T1" fmla="*/ 0 h 510"/>
                <a:gd name="T2" fmla="*/ 0 w 3432"/>
                <a:gd name="T3" fmla="*/ 491 h 510"/>
                <a:gd name="T4" fmla="*/ 112 w 3432"/>
                <a:gd name="T5" fmla="*/ 504 h 510"/>
                <a:gd name="T6" fmla="*/ 237 w 3432"/>
                <a:gd name="T7" fmla="*/ 510 h 510"/>
                <a:gd name="T8" fmla="*/ 1061 w 3432"/>
                <a:gd name="T9" fmla="*/ 193 h 510"/>
                <a:gd name="T10" fmla="*/ 1178 w 3432"/>
                <a:gd name="T11" fmla="*/ 181 h 510"/>
                <a:gd name="T12" fmla="*/ 1991 w 3432"/>
                <a:gd name="T13" fmla="*/ 431 h 510"/>
                <a:gd name="T14" fmla="*/ 2187 w 3432"/>
                <a:gd name="T15" fmla="*/ 450 h 510"/>
                <a:gd name="T16" fmla="*/ 2876 w 3432"/>
                <a:gd name="T17" fmla="*/ 321 h 510"/>
                <a:gd name="T18" fmla="*/ 2895 w 3432"/>
                <a:gd name="T19" fmla="*/ 321 h 510"/>
                <a:gd name="T20" fmla="*/ 3432 w 3432"/>
                <a:gd name="T21" fmla="*/ 476 h 510"/>
                <a:gd name="T22" fmla="*/ 3432 w 3432"/>
                <a:gd name="T23" fmla="*/ 79 h 510"/>
                <a:gd name="T24" fmla="*/ 3016 w 3432"/>
                <a:gd name="T25" fmla="*/ 32 h 510"/>
                <a:gd name="T26" fmla="*/ 2968 w 3432"/>
                <a:gd name="T27" fmla="*/ 31 h 510"/>
                <a:gd name="T28" fmla="*/ 2176 w 3432"/>
                <a:gd name="T29" fmla="*/ 302 h 510"/>
                <a:gd name="T30" fmla="*/ 2057 w 3432"/>
                <a:gd name="T31" fmla="*/ 313 h 510"/>
                <a:gd name="T32" fmla="*/ 1454 w 3432"/>
                <a:gd name="T33" fmla="*/ 129 h 510"/>
                <a:gd name="T34" fmla="*/ 1134 w 3432"/>
                <a:gd name="T35" fmla="*/ 81 h 510"/>
                <a:gd name="T36" fmla="*/ 437 w 3432"/>
                <a:gd name="T37" fmla="*/ 129 h 510"/>
                <a:gd name="T38" fmla="*/ 424 w 3432"/>
                <a:gd name="T39" fmla="*/ 129 h 510"/>
                <a:gd name="T40" fmla="*/ 0 w 3432"/>
                <a:gd name="T41"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2" h="510">
                  <a:moveTo>
                    <a:pt x="0" y="0"/>
                  </a:moveTo>
                  <a:cubicBezTo>
                    <a:pt x="0" y="491"/>
                    <a:pt x="0" y="491"/>
                    <a:pt x="0" y="491"/>
                  </a:cubicBezTo>
                  <a:cubicBezTo>
                    <a:pt x="34" y="495"/>
                    <a:pt x="71" y="500"/>
                    <a:pt x="112" y="504"/>
                  </a:cubicBezTo>
                  <a:cubicBezTo>
                    <a:pt x="157" y="508"/>
                    <a:pt x="198" y="510"/>
                    <a:pt x="237" y="510"/>
                  </a:cubicBezTo>
                  <a:cubicBezTo>
                    <a:pt x="667" y="510"/>
                    <a:pt x="750" y="251"/>
                    <a:pt x="1061" y="193"/>
                  </a:cubicBezTo>
                  <a:cubicBezTo>
                    <a:pt x="1102" y="185"/>
                    <a:pt x="1141" y="181"/>
                    <a:pt x="1178" y="181"/>
                  </a:cubicBezTo>
                  <a:cubicBezTo>
                    <a:pt x="1446" y="181"/>
                    <a:pt x="1626" y="362"/>
                    <a:pt x="1991" y="431"/>
                  </a:cubicBezTo>
                  <a:cubicBezTo>
                    <a:pt x="2065" y="444"/>
                    <a:pt x="2129" y="450"/>
                    <a:pt x="2187" y="450"/>
                  </a:cubicBezTo>
                  <a:cubicBezTo>
                    <a:pt x="2455" y="450"/>
                    <a:pt x="2583" y="328"/>
                    <a:pt x="2876" y="321"/>
                  </a:cubicBezTo>
                  <a:cubicBezTo>
                    <a:pt x="2883" y="321"/>
                    <a:pt x="2889" y="321"/>
                    <a:pt x="2895" y="321"/>
                  </a:cubicBezTo>
                  <a:cubicBezTo>
                    <a:pt x="3098" y="321"/>
                    <a:pt x="3299" y="405"/>
                    <a:pt x="3432" y="476"/>
                  </a:cubicBezTo>
                  <a:cubicBezTo>
                    <a:pt x="3432" y="79"/>
                    <a:pt x="3432" y="79"/>
                    <a:pt x="3432" y="79"/>
                  </a:cubicBezTo>
                  <a:cubicBezTo>
                    <a:pt x="3344" y="60"/>
                    <a:pt x="3211" y="40"/>
                    <a:pt x="3016" y="32"/>
                  </a:cubicBezTo>
                  <a:cubicBezTo>
                    <a:pt x="3000" y="32"/>
                    <a:pt x="2984" y="31"/>
                    <a:pt x="2968" y="31"/>
                  </a:cubicBezTo>
                  <a:cubicBezTo>
                    <a:pt x="2552" y="31"/>
                    <a:pt x="2437" y="258"/>
                    <a:pt x="2176" y="302"/>
                  </a:cubicBezTo>
                  <a:cubicBezTo>
                    <a:pt x="2134" y="310"/>
                    <a:pt x="2095" y="313"/>
                    <a:pt x="2057" y="313"/>
                  </a:cubicBezTo>
                  <a:cubicBezTo>
                    <a:pt x="1852" y="313"/>
                    <a:pt x="1698" y="217"/>
                    <a:pt x="1454" y="129"/>
                  </a:cubicBezTo>
                  <a:cubicBezTo>
                    <a:pt x="1355" y="93"/>
                    <a:pt x="1247" y="81"/>
                    <a:pt x="1134" y="81"/>
                  </a:cubicBezTo>
                  <a:cubicBezTo>
                    <a:pt x="914" y="81"/>
                    <a:pt x="673" y="126"/>
                    <a:pt x="437" y="129"/>
                  </a:cubicBezTo>
                  <a:cubicBezTo>
                    <a:pt x="433" y="129"/>
                    <a:pt x="429" y="129"/>
                    <a:pt x="424" y="129"/>
                  </a:cubicBezTo>
                  <a:cubicBezTo>
                    <a:pt x="198" y="129"/>
                    <a:pt x="65" y="53"/>
                    <a:pt x="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任意多边形 24"/>
            <p:cNvSpPr/>
            <p:nvPr/>
          </p:nvSpPr>
          <p:spPr bwMode="auto">
            <a:xfrm>
              <a:off x="1729255" y="5775396"/>
              <a:ext cx="10321888" cy="1082604"/>
            </a:xfrm>
            <a:custGeom>
              <a:avLst/>
              <a:gdLst>
                <a:gd name="connsiteX0" fmla="*/ 2298262 w 10321888"/>
                <a:gd name="connsiteY0" fmla="*/ 304 h 1082604"/>
                <a:gd name="connsiteX1" fmla="*/ 5285292 w 10321888"/>
                <a:gd name="connsiteY1" fmla="*/ 1033309 h 1082604"/>
                <a:gd name="connsiteX2" fmla="*/ 7678452 w 10321888"/>
                <a:gd name="connsiteY2" fmla="*/ 630012 h 1082604"/>
                <a:gd name="connsiteX3" fmla="*/ 10310138 w 10321888"/>
                <a:gd name="connsiteY3" fmla="*/ 1076463 h 1082604"/>
                <a:gd name="connsiteX4" fmla="*/ 10321888 w 10321888"/>
                <a:gd name="connsiteY4" fmla="*/ 1082604 h 1082604"/>
                <a:gd name="connsiteX5" fmla="*/ 4212574 w 10321888"/>
                <a:gd name="connsiteY5" fmla="*/ 1082604 h 1082604"/>
                <a:gd name="connsiteX6" fmla="*/ 4039886 w 10321888"/>
                <a:gd name="connsiteY6" fmla="*/ 999203 h 1082604"/>
                <a:gd name="connsiteX7" fmla="*/ 1329686 w 10321888"/>
                <a:gd name="connsiteY7" fmla="*/ 792746 h 1082604"/>
                <a:gd name="connsiteX8" fmla="*/ 1005620 w 10321888"/>
                <a:gd name="connsiteY8" fmla="*/ 1027487 h 1082604"/>
                <a:gd name="connsiteX9" fmla="*/ 940730 w 10321888"/>
                <a:gd name="connsiteY9" fmla="*/ 1082604 h 1082604"/>
                <a:gd name="connsiteX10" fmla="*/ 0 w 10321888"/>
                <a:gd name="connsiteY10" fmla="*/ 1082604 h 1082604"/>
                <a:gd name="connsiteX11" fmla="*/ 3175 w 10321888"/>
                <a:gd name="connsiteY11" fmla="*/ 1081004 h 1082604"/>
                <a:gd name="connsiteX12" fmla="*/ 573207 w 10321888"/>
                <a:gd name="connsiteY12" fmla="*/ 743218 h 1082604"/>
                <a:gd name="connsiteX13" fmla="*/ 2298262 w 10321888"/>
                <a:gd name="connsiteY13" fmla="*/ 304 h 108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21888" h="1082604">
                  <a:moveTo>
                    <a:pt x="2298262" y="304"/>
                  </a:moveTo>
                  <a:cubicBezTo>
                    <a:pt x="2948692" y="10917"/>
                    <a:pt x="3800614" y="930716"/>
                    <a:pt x="5285292" y="1033309"/>
                  </a:cubicBezTo>
                  <a:cubicBezTo>
                    <a:pt x="5804929" y="1072223"/>
                    <a:pt x="7339097" y="785671"/>
                    <a:pt x="7678452" y="630012"/>
                  </a:cubicBezTo>
                  <a:cubicBezTo>
                    <a:pt x="8442263" y="280866"/>
                    <a:pt x="9533984" y="682154"/>
                    <a:pt x="10310138" y="1076463"/>
                  </a:cubicBezTo>
                  <a:lnTo>
                    <a:pt x="10321888" y="1082604"/>
                  </a:lnTo>
                  <a:lnTo>
                    <a:pt x="4212574" y="1082604"/>
                  </a:lnTo>
                  <a:lnTo>
                    <a:pt x="4039886" y="999203"/>
                  </a:lnTo>
                  <a:cubicBezTo>
                    <a:pt x="3251814" y="612988"/>
                    <a:pt x="2342449" y="134737"/>
                    <a:pt x="1329686" y="792746"/>
                  </a:cubicBezTo>
                  <a:cubicBezTo>
                    <a:pt x="1211045" y="869691"/>
                    <a:pt x="1103650" y="948284"/>
                    <a:pt x="1005620" y="1027487"/>
                  </a:cubicBezTo>
                  <a:lnTo>
                    <a:pt x="940730" y="1082604"/>
                  </a:lnTo>
                  <a:lnTo>
                    <a:pt x="0" y="1082604"/>
                  </a:lnTo>
                  <a:lnTo>
                    <a:pt x="3175" y="1081004"/>
                  </a:lnTo>
                  <a:cubicBezTo>
                    <a:pt x="242911" y="955756"/>
                    <a:pt x="443961" y="829449"/>
                    <a:pt x="573207" y="743218"/>
                  </a:cubicBezTo>
                  <a:cubicBezTo>
                    <a:pt x="573207" y="743218"/>
                    <a:pt x="1418060" y="-17384"/>
                    <a:pt x="2298262" y="304"/>
                  </a:cubicBezTo>
                  <a:close/>
                </a:path>
              </a:pathLst>
            </a:custGeom>
            <a:solidFill>
              <a:srgbClr val="DBE3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6" name="任意多边形 25"/>
            <p:cNvSpPr/>
            <p:nvPr/>
          </p:nvSpPr>
          <p:spPr bwMode="auto">
            <a:xfrm>
              <a:off x="1" y="3552485"/>
              <a:ext cx="12191999" cy="2210783"/>
            </a:xfrm>
            <a:custGeom>
              <a:avLst/>
              <a:gdLst>
                <a:gd name="connsiteX0" fmla="*/ 0 w 12191999"/>
                <a:gd name="connsiteY0" fmla="*/ 0 h 2210783"/>
                <a:gd name="connsiteX1" fmla="*/ 145752 w 12191999"/>
                <a:gd name="connsiteY1" fmla="*/ 112708 h 2210783"/>
                <a:gd name="connsiteX2" fmla="*/ 3451094 w 12191999"/>
                <a:gd name="connsiteY2" fmla="*/ 862325 h 2210783"/>
                <a:gd name="connsiteX3" fmla="*/ 5639337 w 12191999"/>
                <a:gd name="connsiteY3" fmla="*/ 1300781 h 2210783"/>
                <a:gd name="connsiteX4" fmla="*/ 7474067 w 12191999"/>
                <a:gd name="connsiteY4" fmla="*/ 1916033 h 2210783"/>
                <a:gd name="connsiteX5" fmla="*/ 10493064 w 12191999"/>
                <a:gd name="connsiteY5" fmla="*/ 540555 h 2210783"/>
                <a:gd name="connsiteX6" fmla="*/ 12090243 w 12191999"/>
                <a:gd name="connsiteY6" fmla="*/ 505815 h 2210783"/>
                <a:gd name="connsiteX7" fmla="*/ 12191999 w 12191999"/>
                <a:gd name="connsiteY7" fmla="*/ 515741 h 2210783"/>
                <a:gd name="connsiteX8" fmla="*/ 12191999 w 12191999"/>
                <a:gd name="connsiteY8" fmla="*/ 1217270 h 2210783"/>
                <a:gd name="connsiteX9" fmla="*/ 12179614 w 12191999"/>
                <a:gd name="connsiteY9" fmla="*/ 1215068 h 2210783"/>
                <a:gd name="connsiteX10" fmla="*/ 10143087 w 12191999"/>
                <a:gd name="connsiteY10" fmla="*/ 1138128 h 2210783"/>
                <a:gd name="connsiteX11" fmla="*/ 7682639 w 12191999"/>
                <a:gd name="connsiteY11" fmla="*/ 2188300 h 2210783"/>
                <a:gd name="connsiteX12" fmla="*/ 5321176 w 12191999"/>
                <a:gd name="connsiteY12" fmla="*/ 1608407 h 2210783"/>
                <a:gd name="connsiteX13" fmla="*/ 2715788 w 12191999"/>
                <a:gd name="connsiteY13" fmla="*/ 1382107 h 2210783"/>
                <a:gd name="connsiteX14" fmla="*/ 125066 w 12191999"/>
                <a:gd name="connsiteY14" fmla="*/ 993431 h 2210783"/>
                <a:gd name="connsiteX15" fmla="*/ 0 w 12191999"/>
                <a:gd name="connsiteY15" fmla="*/ 922989 h 2210783"/>
                <a:gd name="connsiteX16" fmla="*/ 0 w 12191999"/>
                <a:gd name="connsiteY16" fmla="*/ 0 h 221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1999" h="2210783">
                  <a:moveTo>
                    <a:pt x="0" y="0"/>
                  </a:moveTo>
                  <a:lnTo>
                    <a:pt x="145752" y="112708"/>
                  </a:lnTo>
                  <a:cubicBezTo>
                    <a:pt x="1061349" y="749175"/>
                    <a:pt x="2026439" y="841110"/>
                    <a:pt x="3451094" y="862325"/>
                  </a:cubicBezTo>
                  <a:cubicBezTo>
                    <a:pt x="3451094" y="862325"/>
                    <a:pt x="4681318" y="731496"/>
                    <a:pt x="5639337" y="1300781"/>
                  </a:cubicBezTo>
                  <a:cubicBezTo>
                    <a:pt x="6597356" y="1866530"/>
                    <a:pt x="6936728" y="1969072"/>
                    <a:pt x="7474067" y="1916033"/>
                  </a:cubicBezTo>
                  <a:cubicBezTo>
                    <a:pt x="8767923" y="1785203"/>
                    <a:pt x="9185068" y="731496"/>
                    <a:pt x="10493064" y="540555"/>
                  </a:cubicBezTo>
                  <a:cubicBezTo>
                    <a:pt x="11066859" y="455472"/>
                    <a:pt x="11633888" y="466494"/>
                    <a:pt x="12090243" y="505815"/>
                  </a:cubicBezTo>
                  <a:lnTo>
                    <a:pt x="12191999" y="515741"/>
                  </a:lnTo>
                  <a:lnTo>
                    <a:pt x="12191999" y="1217270"/>
                  </a:lnTo>
                  <a:lnTo>
                    <a:pt x="12179614" y="1215068"/>
                  </a:lnTo>
                  <a:cubicBezTo>
                    <a:pt x="11688406" y="1132783"/>
                    <a:pt x="10950421" y="1056581"/>
                    <a:pt x="10143087" y="1138128"/>
                  </a:cubicBezTo>
                  <a:cubicBezTo>
                    <a:pt x="9124971" y="1240670"/>
                    <a:pt x="8336638" y="2043326"/>
                    <a:pt x="7682639" y="2188300"/>
                  </a:cubicBezTo>
                  <a:cubicBezTo>
                    <a:pt x="7322057" y="2269626"/>
                    <a:pt x="6388784" y="2142333"/>
                    <a:pt x="5321176" y="1608407"/>
                  </a:cubicBezTo>
                  <a:cubicBezTo>
                    <a:pt x="4568194" y="1233598"/>
                    <a:pt x="3748045" y="1364428"/>
                    <a:pt x="2715788" y="1382107"/>
                  </a:cubicBezTo>
                  <a:cubicBezTo>
                    <a:pt x="1485123" y="1397577"/>
                    <a:pt x="751584" y="1316361"/>
                    <a:pt x="125066" y="993431"/>
                  </a:cubicBezTo>
                  <a:lnTo>
                    <a:pt x="0" y="922989"/>
                  </a:lnTo>
                  <a:lnTo>
                    <a:pt x="0" y="0"/>
                  </a:lnTo>
                  <a:close/>
                </a:path>
              </a:pathLst>
            </a:custGeom>
            <a:solidFill>
              <a:srgbClr val="CBD5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
        <p:nvSpPr>
          <p:cNvPr id="27" name="矩形 26"/>
          <p:cNvSpPr/>
          <p:nvPr userDrawn="1"/>
        </p:nvSpPr>
        <p:spPr>
          <a:xfrm>
            <a:off x="317882" y="353864"/>
            <a:ext cx="11556234" cy="616872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cxnSp>
        <p:nvCxnSpPr>
          <p:cNvPr id="41" name="直接连接符 40"/>
          <p:cNvCxnSpPr/>
          <p:nvPr userDrawn="1"/>
        </p:nvCxnSpPr>
        <p:spPr>
          <a:xfrm>
            <a:off x="836127" y="922868"/>
            <a:ext cx="1051974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Shape 13"/>
          <p:cNvSpPr txBox="1"/>
          <p:nvPr userDrawn="1"/>
        </p:nvSpPr>
        <p:spPr>
          <a:xfrm>
            <a:off x="10920536" y="404664"/>
            <a:ext cx="503762" cy="276981"/>
          </a:xfrm>
          <a:prstGeom prst="rect">
            <a:avLst/>
          </a:prstGeom>
          <a:noFill/>
          <a:ln>
            <a:noFill/>
          </a:ln>
        </p:spPr>
        <p:txBody>
          <a:bodyPr lIns="91413" tIns="45700" rIns="91413" bIns="45700" anchor="t" anchorCtr="0">
            <a:noAutofit/>
          </a:bodyPr>
          <a:lstStyle/>
          <a:p>
            <a:pPr marL="0" marR="0" lvl="0" indent="0" algn="ctr" rtl="0">
              <a:spcBef>
                <a:spcPts val="0"/>
              </a:spcBef>
              <a:buSzPct val="25000"/>
              <a:buNone/>
            </a:pPr>
            <a:fld id="{00000000-1234-1234-1234-123412341234}" type="slidenum">
              <a:rPr lang="en-US" sz="1800" b="0" i="0" u="none" strike="noStrike" cap="none">
                <a:solidFill>
                  <a:schemeClr val="accent3"/>
                </a:solidFill>
                <a:latin typeface="+mj-ea"/>
                <a:ea typeface="+mj-ea"/>
                <a:cs typeface="Lato"/>
                <a:sym typeface="Lato"/>
              </a:rPr>
            </a:fld>
            <a:endParaRPr lang="en-US" sz="1800" b="0" i="0" u="none" strike="noStrike" cap="none" dirty="0">
              <a:solidFill>
                <a:schemeClr val="accent3"/>
              </a:solidFill>
              <a:latin typeface="+mj-ea"/>
              <a:ea typeface="+mj-ea"/>
              <a:cs typeface="Lato"/>
              <a:sym typeface="Lato"/>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Rectangle 242"/>
          <p:cNvSpPr>
            <a:spLocks noChangeArrowheads="1"/>
          </p:cNvSpPr>
          <p:nvPr/>
        </p:nvSpPr>
        <p:spPr bwMode="auto">
          <a:xfrm>
            <a:off x="54197" y="6350"/>
            <a:ext cx="9162788" cy="684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3" name="组合 2"/>
          <p:cNvGrpSpPr/>
          <p:nvPr/>
        </p:nvGrpSpPr>
        <p:grpSpPr>
          <a:xfrm>
            <a:off x="3901852" y="3827021"/>
            <a:ext cx="4421584" cy="172798"/>
            <a:chOff x="3901852" y="3212976"/>
            <a:chExt cx="4421584" cy="172798"/>
          </a:xfrm>
          <a:solidFill>
            <a:schemeClr val="accent3"/>
          </a:solidFill>
        </p:grpSpPr>
        <p:sp>
          <p:nvSpPr>
            <p:cNvPr id="1099" name="Rectangle 465"/>
            <p:cNvSpPr>
              <a:spLocks noChangeArrowheads="1"/>
            </p:cNvSpPr>
            <p:nvPr/>
          </p:nvSpPr>
          <p:spPr bwMode="auto">
            <a:xfrm>
              <a:off x="3901852" y="3293164"/>
              <a:ext cx="2133428" cy="10165"/>
            </a:xfrm>
            <a:prstGeom prst="rect">
              <a:avLst/>
            </a:prstGeom>
            <a:grpFill/>
            <a:ln w="3175">
              <a:solidFill>
                <a:schemeClr val="accent3"/>
              </a:solidFill>
              <a:miter lim="800000"/>
            </a:ln>
          </p:spPr>
          <p:txBody>
            <a:bodyPr vert="horz" wrap="square" lIns="91440" tIns="45720" rIns="91440" bIns="45720" numCol="1" anchor="t" anchorCtr="0" compatLnSpc="1"/>
            <a:lstStyle/>
            <a:p>
              <a:endParaRPr lang="zh-CN" altLang="en-US"/>
            </a:p>
          </p:txBody>
        </p:sp>
        <p:sp>
          <p:nvSpPr>
            <p:cNvPr id="1100" name="Freeform 466"/>
            <p:cNvSpPr/>
            <p:nvPr/>
          </p:nvSpPr>
          <p:spPr bwMode="auto">
            <a:xfrm>
              <a:off x="3901852" y="3293164"/>
              <a:ext cx="2133428" cy="10165"/>
            </a:xfrm>
            <a:custGeom>
              <a:avLst/>
              <a:gdLst>
                <a:gd name="T0" fmla="*/ 0 w 1889"/>
                <a:gd name="T1" fmla="*/ 9 h 9"/>
                <a:gd name="T2" fmla="*/ 1889 w 1889"/>
                <a:gd name="T3" fmla="*/ 9 h 9"/>
                <a:gd name="T4" fmla="*/ 1889 w 1889"/>
                <a:gd name="T5" fmla="*/ 0 h 9"/>
                <a:gd name="T6" fmla="*/ 0 w 1889"/>
                <a:gd name="T7" fmla="*/ 0 h 9"/>
              </a:gdLst>
              <a:ahLst/>
              <a:cxnLst>
                <a:cxn ang="0">
                  <a:pos x="T0" y="T1"/>
                </a:cxn>
                <a:cxn ang="0">
                  <a:pos x="T2" y="T3"/>
                </a:cxn>
                <a:cxn ang="0">
                  <a:pos x="T4" y="T5"/>
                </a:cxn>
                <a:cxn ang="0">
                  <a:pos x="T6" y="T7"/>
                </a:cxn>
              </a:cxnLst>
              <a:rect l="0" t="0" r="r" b="b"/>
              <a:pathLst>
                <a:path w="1889" h="9">
                  <a:moveTo>
                    <a:pt x="0" y="9"/>
                  </a:moveTo>
                  <a:lnTo>
                    <a:pt x="1889" y="9"/>
                  </a:lnTo>
                  <a:lnTo>
                    <a:pt x="1889" y="0"/>
                  </a:lnTo>
                  <a:lnTo>
                    <a:pt x="0" y="0"/>
                  </a:lnTo>
                </a:path>
              </a:pathLst>
            </a:custGeom>
            <a:grpFill/>
            <a:ln w="3175">
              <a:solidFill>
                <a:schemeClr val="accent3"/>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1" name="Rectangle 467"/>
            <p:cNvSpPr>
              <a:spLocks noChangeArrowheads="1"/>
            </p:cNvSpPr>
            <p:nvPr/>
          </p:nvSpPr>
          <p:spPr bwMode="auto">
            <a:xfrm>
              <a:off x="6190008" y="3293164"/>
              <a:ext cx="2133428" cy="10165"/>
            </a:xfrm>
            <a:prstGeom prst="rect">
              <a:avLst/>
            </a:prstGeom>
            <a:grpFill/>
            <a:ln w="3175">
              <a:solidFill>
                <a:schemeClr val="accent3"/>
              </a:solidFill>
              <a:miter lim="800000"/>
            </a:ln>
          </p:spPr>
          <p:txBody>
            <a:bodyPr vert="horz" wrap="square" lIns="91440" tIns="45720" rIns="91440" bIns="45720" numCol="1" anchor="t" anchorCtr="0" compatLnSpc="1"/>
            <a:lstStyle/>
            <a:p>
              <a:endParaRPr lang="zh-CN" altLang="en-US"/>
            </a:p>
          </p:txBody>
        </p:sp>
        <p:sp>
          <p:nvSpPr>
            <p:cNvPr id="1102" name="Freeform 468"/>
            <p:cNvSpPr/>
            <p:nvPr/>
          </p:nvSpPr>
          <p:spPr bwMode="auto">
            <a:xfrm>
              <a:off x="6190008" y="3293164"/>
              <a:ext cx="2133428" cy="10165"/>
            </a:xfrm>
            <a:custGeom>
              <a:avLst/>
              <a:gdLst>
                <a:gd name="T0" fmla="*/ 0 w 1889"/>
                <a:gd name="T1" fmla="*/ 9 h 9"/>
                <a:gd name="T2" fmla="*/ 1889 w 1889"/>
                <a:gd name="T3" fmla="*/ 9 h 9"/>
                <a:gd name="T4" fmla="*/ 1889 w 1889"/>
                <a:gd name="T5" fmla="*/ 0 h 9"/>
                <a:gd name="T6" fmla="*/ 0 w 1889"/>
                <a:gd name="T7" fmla="*/ 0 h 9"/>
              </a:gdLst>
              <a:ahLst/>
              <a:cxnLst>
                <a:cxn ang="0">
                  <a:pos x="T0" y="T1"/>
                </a:cxn>
                <a:cxn ang="0">
                  <a:pos x="T2" y="T3"/>
                </a:cxn>
                <a:cxn ang="0">
                  <a:pos x="T4" y="T5"/>
                </a:cxn>
                <a:cxn ang="0">
                  <a:pos x="T6" y="T7"/>
                </a:cxn>
              </a:cxnLst>
              <a:rect l="0" t="0" r="r" b="b"/>
              <a:pathLst>
                <a:path w="1889" h="9">
                  <a:moveTo>
                    <a:pt x="0" y="9"/>
                  </a:moveTo>
                  <a:lnTo>
                    <a:pt x="1889" y="9"/>
                  </a:lnTo>
                  <a:lnTo>
                    <a:pt x="1889" y="0"/>
                  </a:lnTo>
                  <a:lnTo>
                    <a:pt x="0" y="0"/>
                  </a:lnTo>
                </a:path>
              </a:pathLst>
            </a:custGeom>
            <a:grpFill/>
            <a:ln w="3175">
              <a:solidFill>
                <a:schemeClr val="accent3"/>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3" name="Freeform 469"/>
            <p:cNvSpPr/>
            <p:nvPr/>
          </p:nvSpPr>
          <p:spPr bwMode="auto">
            <a:xfrm>
              <a:off x="6021728" y="3212976"/>
              <a:ext cx="173927" cy="172798"/>
            </a:xfrm>
            <a:custGeom>
              <a:avLst/>
              <a:gdLst>
                <a:gd name="T0" fmla="*/ 147 w 154"/>
                <a:gd name="T1" fmla="*/ 75 h 153"/>
                <a:gd name="T2" fmla="*/ 142 w 154"/>
                <a:gd name="T3" fmla="*/ 73 h 153"/>
                <a:gd name="T4" fmla="*/ 76 w 154"/>
                <a:gd name="T5" fmla="*/ 137 h 153"/>
                <a:gd name="T6" fmla="*/ 15 w 154"/>
                <a:gd name="T7" fmla="*/ 75 h 153"/>
                <a:gd name="T8" fmla="*/ 76 w 154"/>
                <a:gd name="T9" fmla="*/ 14 h 153"/>
                <a:gd name="T10" fmla="*/ 142 w 154"/>
                <a:gd name="T11" fmla="*/ 80 h 153"/>
                <a:gd name="T12" fmla="*/ 147 w 154"/>
                <a:gd name="T13" fmla="*/ 75 h 153"/>
                <a:gd name="T14" fmla="*/ 142 w 154"/>
                <a:gd name="T15" fmla="*/ 73 h 153"/>
                <a:gd name="T16" fmla="*/ 147 w 154"/>
                <a:gd name="T17" fmla="*/ 75 h 153"/>
                <a:gd name="T18" fmla="*/ 149 w 154"/>
                <a:gd name="T19" fmla="*/ 73 h 153"/>
                <a:gd name="T20" fmla="*/ 76 w 154"/>
                <a:gd name="T21" fmla="*/ 0 h 153"/>
                <a:gd name="T22" fmla="*/ 0 w 154"/>
                <a:gd name="T23" fmla="*/ 75 h 153"/>
                <a:gd name="T24" fmla="*/ 76 w 154"/>
                <a:gd name="T25" fmla="*/ 153 h 153"/>
                <a:gd name="T26" fmla="*/ 154 w 154"/>
                <a:gd name="T27" fmla="*/ 75 h 153"/>
                <a:gd name="T28" fmla="*/ 149 w 154"/>
                <a:gd name="T29" fmla="*/ 73 h 153"/>
                <a:gd name="T30" fmla="*/ 147 w 154"/>
                <a:gd name="T31" fmla="*/ 7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53">
                  <a:moveTo>
                    <a:pt x="147" y="75"/>
                  </a:moveTo>
                  <a:lnTo>
                    <a:pt x="142" y="73"/>
                  </a:lnTo>
                  <a:lnTo>
                    <a:pt x="76" y="137"/>
                  </a:lnTo>
                  <a:lnTo>
                    <a:pt x="15" y="75"/>
                  </a:lnTo>
                  <a:lnTo>
                    <a:pt x="76" y="14"/>
                  </a:lnTo>
                  <a:lnTo>
                    <a:pt x="142" y="80"/>
                  </a:lnTo>
                  <a:lnTo>
                    <a:pt x="147" y="75"/>
                  </a:lnTo>
                  <a:lnTo>
                    <a:pt x="142" y="73"/>
                  </a:lnTo>
                  <a:lnTo>
                    <a:pt x="147" y="75"/>
                  </a:lnTo>
                  <a:lnTo>
                    <a:pt x="149" y="73"/>
                  </a:lnTo>
                  <a:lnTo>
                    <a:pt x="76" y="0"/>
                  </a:lnTo>
                  <a:lnTo>
                    <a:pt x="0" y="75"/>
                  </a:lnTo>
                  <a:lnTo>
                    <a:pt x="76" y="153"/>
                  </a:lnTo>
                  <a:lnTo>
                    <a:pt x="154" y="75"/>
                  </a:lnTo>
                  <a:lnTo>
                    <a:pt x="149" y="73"/>
                  </a:lnTo>
                  <a:lnTo>
                    <a:pt x="147" y="75"/>
                  </a:lnTo>
                  <a:close/>
                </a:path>
              </a:pathLst>
            </a:custGeom>
            <a:grpFill/>
            <a:ln w="3175">
              <a:solidFill>
                <a:schemeClr val="accent3"/>
              </a:solidFill>
              <a:round/>
            </a:ln>
          </p:spPr>
          <p:txBody>
            <a:bodyPr vert="horz" wrap="square" lIns="91440" tIns="45720" rIns="91440" bIns="45720" numCol="1" anchor="t" anchorCtr="0" compatLnSpc="1"/>
            <a:lstStyle/>
            <a:p>
              <a:endParaRPr lang="zh-CN" altLang="en-US"/>
            </a:p>
          </p:txBody>
        </p:sp>
      </p:grpSp>
      <p:sp>
        <p:nvSpPr>
          <p:cNvPr id="241" name="文本框 240"/>
          <p:cNvSpPr txBox="1"/>
          <p:nvPr/>
        </p:nvSpPr>
        <p:spPr>
          <a:xfrm>
            <a:off x="1602423" y="1625348"/>
            <a:ext cx="9012555" cy="1291590"/>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ctr" fontAlgn="auto">
              <a:lnSpc>
                <a:spcPct val="150000"/>
              </a:lnSpc>
            </a:pPr>
            <a:r>
              <a:rPr lang="zh-CN" altLang="en-US" sz="2600">
                <a:latin typeface="Times New Roman" panose="02020603050405020304" charset="0"/>
                <a:cs typeface="Times New Roman" panose="02020603050405020304" charset="0"/>
                <a:sym typeface="+mn-ea"/>
              </a:rPr>
              <a:t>From Blocks to Rocks: A Natural Extension of Zoned Namespaces</a:t>
            </a:r>
            <a:endParaRPr lang="zh-CN" altLang="en-US" sz="2600">
              <a:latin typeface="Times New Roman" panose="02020603050405020304" charset="0"/>
              <a:cs typeface="Times New Roman" panose="02020603050405020304" charset="0"/>
              <a:sym typeface="+mn-ea"/>
            </a:endParaRPr>
          </a:p>
          <a:p>
            <a:pPr algn="ctr" fontAlgn="auto">
              <a:lnSpc>
                <a:spcPct val="150000"/>
              </a:lnSpc>
            </a:pPr>
            <a:r>
              <a:rPr lang="zh-CN" altLang="en-US" sz="2600" b="1" spc="150" dirty="0" smtClean="0">
                <a:solidFill>
                  <a:schemeClr val="accent2"/>
                </a:solidFill>
                <a:effectLst/>
                <a:latin typeface="Times New Roman" panose="02020603050405020304" charset="0"/>
                <a:cs typeface="Times New Roman" panose="02020603050405020304" charset="0"/>
              </a:rPr>
              <a:t>从</a:t>
            </a:r>
            <a:r>
              <a:rPr lang="en-US" altLang="zh-CN" sz="2600" b="1" spc="150" dirty="0" smtClean="0">
                <a:solidFill>
                  <a:schemeClr val="accent2"/>
                </a:solidFill>
                <a:effectLst/>
                <a:latin typeface="Times New Roman" panose="02020603050405020304" charset="0"/>
                <a:cs typeface="Times New Roman" panose="02020603050405020304" charset="0"/>
              </a:rPr>
              <a:t>Blocks</a:t>
            </a:r>
            <a:r>
              <a:rPr lang="zh-CN" altLang="en-US" sz="2600" b="1" spc="150" dirty="0" smtClean="0">
                <a:solidFill>
                  <a:schemeClr val="accent2"/>
                </a:solidFill>
                <a:effectLst/>
                <a:latin typeface="Times New Roman" panose="02020603050405020304" charset="0"/>
                <a:cs typeface="Times New Roman" panose="02020603050405020304" charset="0"/>
              </a:rPr>
              <a:t>到</a:t>
            </a:r>
            <a:r>
              <a:rPr lang="en-US" altLang="zh-CN" sz="2600" b="1" spc="150" dirty="0" smtClean="0">
                <a:solidFill>
                  <a:schemeClr val="accent2"/>
                </a:solidFill>
                <a:effectLst/>
                <a:latin typeface="Times New Roman" panose="02020603050405020304" charset="0"/>
                <a:cs typeface="Times New Roman" panose="02020603050405020304" charset="0"/>
              </a:rPr>
              <a:t>Rocks:</a:t>
            </a:r>
            <a:r>
              <a:rPr lang="zh-CN" altLang="en-US" sz="2600" b="1" spc="150" dirty="0" smtClean="0">
                <a:solidFill>
                  <a:schemeClr val="accent2"/>
                </a:solidFill>
                <a:effectLst/>
                <a:latin typeface="Times New Roman" panose="02020603050405020304" charset="0"/>
                <a:cs typeface="Times New Roman" panose="02020603050405020304" charset="0"/>
              </a:rPr>
              <a:t>一种</a:t>
            </a:r>
            <a:r>
              <a:rPr lang="en-US" altLang="zh-CN" sz="2600" b="1" spc="150" dirty="0" smtClean="0">
                <a:solidFill>
                  <a:schemeClr val="accent2"/>
                </a:solidFill>
                <a:effectLst/>
                <a:latin typeface="Times New Roman" panose="02020603050405020304" charset="0"/>
                <a:cs typeface="Times New Roman" panose="02020603050405020304" charset="0"/>
              </a:rPr>
              <a:t>ZNS</a:t>
            </a:r>
            <a:r>
              <a:rPr lang="zh-CN" altLang="en-US" sz="2600" b="1" spc="150" dirty="0" smtClean="0">
                <a:solidFill>
                  <a:schemeClr val="accent2"/>
                </a:solidFill>
                <a:effectLst/>
                <a:latin typeface="Times New Roman" panose="02020603050405020304" charset="0"/>
                <a:cs typeface="Times New Roman" panose="02020603050405020304" charset="0"/>
              </a:rPr>
              <a:t>的自然</a:t>
            </a:r>
            <a:r>
              <a:rPr lang="zh-CN" altLang="en-US" sz="2600" b="1" spc="150" dirty="0" smtClean="0">
                <a:solidFill>
                  <a:schemeClr val="accent2"/>
                </a:solidFill>
                <a:effectLst/>
                <a:latin typeface="Times New Roman" panose="02020603050405020304" charset="0"/>
                <a:cs typeface="Times New Roman" panose="02020603050405020304" charset="0"/>
              </a:rPr>
              <a:t>扩展</a:t>
            </a:r>
            <a:endParaRPr lang="zh-CN" altLang="en-US" sz="2600" b="1" spc="150" dirty="0" smtClean="0">
              <a:solidFill>
                <a:schemeClr val="accent2"/>
              </a:solidFill>
              <a:effectLst/>
              <a:latin typeface="Times New Roman" panose="02020603050405020304" charset="0"/>
              <a:cs typeface="Times New Roman" panose="02020603050405020304" charset="0"/>
            </a:endParaRPr>
          </a:p>
        </p:txBody>
      </p:sp>
      <p:sp>
        <p:nvSpPr>
          <p:cNvPr id="2" name="文本框 1"/>
          <p:cNvSpPr txBox="1"/>
          <p:nvPr/>
        </p:nvSpPr>
        <p:spPr>
          <a:xfrm>
            <a:off x="4928124" y="4000257"/>
            <a:ext cx="2350135" cy="460375"/>
          </a:xfrm>
          <a:prstGeom prst="rect">
            <a:avLst/>
          </a:prstGeom>
          <a:noFill/>
        </p:spPr>
        <p:txBody>
          <a:bodyPr wrap="none" rtlCol="0" anchor="ctr">
            <a:spAutoFit/>
          </a:bodyPr>
          <a:lstStyle/>
          <a:p>
            <a:pPr algn="ctr"/>
            <a:r>
              <a:rPr lang="zh-CN" altLang="en-US" sz="2400" b="1" spc="150" dirty="0">
                <a:solidFill>
                  <a:schemeClr val="accent3"/>
                </a:solidFill>
                <a:latin typeface="+mj-ea"/>
                <a:ea typeface="+mj-ea"/>
              </a:rPr>
              <a:t>汇报人</a:t>
            </a:r>
            <a:r>
              <a:rPr lang="en-US" sz="2400" b="1" spc="150" dirty="0">
                <a:solidFill>
                  <a:schemeClr val="accent3"/>
                </a:solidFill>
                <a:latin typeface="+mj-ea"/>
                <a:ea typeface="+mj-ea"/>
              </a:rPr>
              <a:t>: </a:t>
            </a:r>
            <a:r>
              <a:rPr lang="zh-CN" altLang="en-US" sz="2400" b="1" spc="150" dirty="0">
                <a:solidFill>
                  <a:schemeClr val="accent3"/>
                </a:solidFill>
                <a:latin typeface="+mj-ea"/>
                <a:ea typeface="+mj-ea"/>
              </a:rPr>
              <a:t>李邦宇</a:t>
            </a:r>
            <a:endParaRPr lang="zh-CN" altLang="en-US" sz="2400" b="1" spc="150" dirty="0">
              <a:solidFill>
                <a:schemeClr val="accent3"/>
              </a:solidFill>
              <a:latin typeface="+mj-ea"/>
              <a:ea typeface="+mj-ea"/>
            </a:endParaRPr>
          </a:p>
        </p:txBody>
      </p:sp>
      <p:grpSp>
        <p:nvGrpSpPr>
          <p:cNvPr id="314" name="组合 313"/>
          <p:cNvGrpSpPr/>
          <p:nvPr/>
        </p:nvGrpSpPr>
        <p:grpSpPr>
          <a:xfrm>
            <a:off x="3892447" y="4449928"/>
            <a:ext cx="4421584" cy="172798"/>
            <a:chOff x="3901852" y="3212976"/>
            <a:chExt cx="4421584" cy="172798"/>
          </a:xfrm>
          <a:solidFill>
            <a:schemeClr val="accent3"/>
          </a:solidFill>
        </p:grpSpPr>
        <p:sp>
          <p:nvSpPr>
            <p:cNvPr id="315" name="Rectangle 465"/>
            <p:cNvSpPr>
              <a:spLocks noChangeArrowheads="1"/>
            </p:cNvSpPr>
            <p:nvPr/>
          </p:nvSpPr>
          <p:spPr bwMode="auto">
            <a:xfrm>
              <a:off x="3901852" y="3293164"/>
              <a:ext cx="2133428" cy="10165"/>
            </a:xfrm>
            <a:prstGeom prst="rect">
              <a:avLst/>
            </a:prstGeom>
            <a:grpFill/>
            <a:ln w="3175">
              <a:solidFill>
                <a:schemeClr val="accent3"/>
              </a:solidFill>
              <a:miter lim="800000"/>
            </a:ln>
          </p:spPr>
          <p:txBody>
            <a:bodyPr vert="horz" wrap="square" lIns="91440" tIns="45720" rIns="91440" bIns="45720" numCol="1" anchor="t" anchorCtr="0" compatLnSpc="1"/>
            <a:lstStyle/>
            <a:p>
              <a:endParaRPr lang="zh-CN" altLang="en-US"/>
            </a:p>
          </p:txBody>
        </p:sp>
        <p:sp>
          <p:nvSpPr>
            <p:cNvPr id="316" name="Freeform 466"/>
            <p:cNvSpPr/>
            <p:nvPr/>
          </p:nvSpPr>
          <p:spPr bwMode="auto">
            <a:xfrm>
              <a:off x="3901852" y="3293164"/>
              <a:ext cx="2133428" cy="10165"/>
            </a:xfrm>
            <a:custGeom>
              <a:avLst/>
              <a:gdLst>
                <a:gd name="T0" fmla="*/ 0 w 1889"/>
                <a:gd name="T1" fmla="*/ 9 h 9"/>
                <a:gd name="T2" fmla="*/ 1889 w 1889"/>
                <a:gd name="T3" fmla="*/ 9 h 9"/>
                <a:gd name="T4" fmla="*/ 1889 w 1889"/>
                <a:gd name="T5" fmla="*/ 0 h 9"/>
                <a:gd name="T6" fmla="*/ 0 w 1889"/>
                <a:gd name="T7" fmla="*/ 0 h 9"/>
              </a:gdLst>
              <a:ahLst/>
              <a:cxnLst>
                <a:cxn ang="0">
                  <a:pos x="T0" y="T1"/>
                </a:cxn>
                <a:cxn ang="0">
                  <a:pos x="T2" y="T3"/>
                </a:cxn>
                <a:cxn ang="0">
                  <a:pos x="T4" y="T5"/>
                </a:cxn>
                <a:cxn ang="0">
                  <a:pos x="T6" y="T7"/>
                </a:cxn>
              </a:cxnLst>
              <a:rect l="0" t="0" r="r" b="b"/>
              <a:pathLst>
                <a:path w="1889" h="9">
                  <a:moveTo>
                    <a:pt x="0" y="9"/>
                  </a:moveTo>
                  <a:lnTo>
                    <a:pt x="1889" y="9"/>
                  </a:lnTo>
                  <a:lnTo>
                    <a:pt x="1889" y="0"/>
                  </a:lnTo>
                  <a:lnTo>
                    <a:pt x="0" y="0"/>
                  </a:lnTo>
                </a:path>
              </a:pathLst>
            </a:custGeom>
            <a:grpFill/>
            <a:ln w="3175">
              <a:solidFill>
                <a:schemeClr val="accent3"/>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7" name="Rectangle 467"/>
            <p:cNvSpPr>
              <a:spLocks noChangeArrowheads="1"/>
            </p:cNvSpPr>
            <p:nvPr/>
          </p:nvSpPr>
          <p:spPr bwMode="auto">
            <a:xfrm>
              <a:off x="6190008" y="3293164"/>
              <a:ext cx="2133428" cy="10165"/>
            </a:xfrm>
            <a:prstGeom prst="rect">
              <a:avLst/>
            </a:prstGeom>
            <a:grpFill/>
            <a:ln w="3175">
              <a:solidFill>
                <a:schemeClr val="accent3"/>
              </a:solidFill>
              <a:miter lim="800000"/>
            </a:ln>
          </p:spPr>
          <p:txBody>
            <a:bodyPr vert="horz" wrap="square" lIns="91440" tIns="45720" rIns="91440" bIns="45720" numCol="1" anchor="t" anchorCtr="0" compatLnSpc="1"/>
            <a:lstStyle/>
            <a:p>
              <a:endParaRPr lang="zh-CN" altLang="en-US"/>
            </a:p>
          </p:txBody>
        </p:sp>
        <p:sp>
          <p:nvSpPr>
            <p:cNvPr id="318" name="Freeform 468"/>
            <p:cNvSpPr/>
            <p:nvPr/>
          </p:nvSpPr>
          <p:spPr bwMode="auto">
            <a:xfrm>
              <a:off x="6190008" y="3293164"/>
              <a:ext cx="2133428" cy="10165"/>
            </a:xfrm>
            <a:custGeom>
              <a:avLst/>
              <a:gdLst>
                <a:gd name="T0" fmla="*/ 0 w 1889"/>
                <a:gd name="T1" fmla="*/ 9 h 9"/>
                <a:gd name="T2" fmla="*/ 1889 w 1889"/>
                <a:gd name="T3" fmla="*/ 9 h 9"/>
                <a:gd name="T4" fmla="*/ 1889 w 1889"/>
                <a:gd name="T5" fmla="*/ 0 h 9"/>
                <a:gd name="T6" fmla="*/ 0 w 1889"/>
                <a:gd name="T7" fmla="*/ 0 h 9"/>
              </a:gdLst>
              <a:ahLst/>
              <a:cxnLst>
                <a:cxn ang="0">
                  <a:pos x="T0" y="T1"/>
                </a:cxn>
                <a:cxn ang="0">
                  <a:pos x="T2" y="T3"/>
                </a:cxn>
                <a:cxn ang="0">
                  <a:pos x="T4" y="T5"/>
                </a:cxn>
                <a:cxn ang="0">
                  <a:pos x="T6" y="T7"/>
                </a:cxn>
              </a:cxnLst>
              <a:rect l="0" t="0" r="r" b="b"/>
              <a:pathLst>
                <a:path w="1889" h="9">
                  <a:moveTo>
                    <a:pt x="0" y="9"/>
                  </a:moveTo>
                  <a:lnTo>
                    <a:pt x="1889" y="9"/>
                  </a:lnTo>
                  <a:lnTo>
                    <a:pt x="1889" y="0"/>
                  </a:lnTo>
                  <a:lnTo>
                    <a:pt x="0" y="0"/>
                  </a:lnTo>
                </a:path>
              </a:pathLst>
            </a:custGeom>
            <a:grpFill/>
            <a:ln w="3175">
              <a:solidFill>
                <a:schemeClr val="accent3"/>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9" name="Freeform 469"/>
            <p:cNvSpPr/>
            <p:nvPr/>
          </p:nvSpPr>
          <p:spPr bwMode="auto">
            <a:xfrm>
              <a:off x="6021728" y="3212976"/>
              <a:ext cx="173927" cy="172798"/>
            </a:xfrm>
            <a:custGeom>
              <a:avLst/>
              <a:gdLst>
                <a:gd name="T0" fmla="*/ 147 w 154"/>
                <a:gd name="T1" fmla="*/ 75 h 153"/>
                <a:gd name="T2" fmla="*/ 142 w 154"/>
                <a:gd name="T3" fmla="*/ 73 h 153"/>
                <a:gd name="T4" fmla="*/ 76 w 154"/>
                <a:gd name="T5" fmla="*/ 137 h 153"/>
                <a:gd name="T6" fmla="*/ 15 w 154"/>
                <a:gd name="T7" fmla="*/ 75 h 153"/>
                <a:gd name="T8" fmla="*/ 76 w 154"/>
                <a:gd name="T9" fmla="*/ 14 h 153"/>
                <a:gd name="T10" fmla="*/ 142 w 154"/>
                <a:gd name="T11" fmla="*/ 80 h 153"/>
                <a:gd name="T12" fmla="*/ 147 w 154"/>
                <a:gd name="T13" fmla="*/ 75 h 153"/>
                <a:gd name="T14" fmla="*/ 142 w 154"/>
                <a:gd name="T15" fmla="*/ 73 h 153"/>
                <a:gd name="T16" fmla="*/ 147 w 154"/>
                <a:gd name="T17" fmla="*/ 75 h 153"/>
                <a:gd name="T18" fmla="*/ 149 w 154"/>
                <a:gd name="T19" fmla="*/ 73 h 153"/>
                <a:gd name="T20" fmla="*/ 76 w 154"/>
                <a:gd name="T21" fmla="*/ 0 h 153"/>
                <a:gd name="T22" fmla="*/ 0 w 154"/>
                <a:gd name="T23" fmla="*/ 75 h 153"/>
                <a:gd name="T24" fmla="*/ 76 w 154"/>
                <a:gd name="T25" fmla="*/ 153 h 153"/>
                <a:gd name="T26" fmla="*/ 154 w 154"/>
                <a:gd name="T27" fmla="*/ 75 h 153"/>
                <a:gd name="T28" fmla="*/ 149 w 154"/>
                <a:gd name="T29" fmla="*/ 73 h 153"/>
                <a:gd name="T30" fmla="*/ 147 w 154"/>
                <a:gd name="T31" fmla="*/ 7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53">
                  <a:moveTo>
                    <a:pt x="147" y="75"/>
                  </a:moveTo>
                  <a:lnTo>
                    <a:pt x="142" y="73"/>
                  </a:lnTo>
                  <a:lnTo>
                    <a:pt x="76" y="137"/>
                  </a:lnTo>
                  <a:lnTo>
                    <a:pt x="15" y="75"/>
                  </a:lnTo>
                  <a:lnTo>
                    <a:pt x="76" y="14"/>
                  </a:lnTo>
                  <a:lnTo>
                    <a:pt x="142" y="80"/>
                  </a:lnTo>
                  <a:lnTo>
                    <a:pt x="147" y="75"/>
                  </a:lnTo>
                  <a:lnTo>
                    <a:pt x="142" y="73"/>
                  </a:lnTo>
                  <a:lnTo>
                    <a:pt x="147" y="75"/>
                  </a:lnTo>
                  <a:lnTo>
                    <a:pt x="149" y="73"/>
                  </a:lnTo>
                  <a:lnTo>
                    <a:pt x="76" y="0"/>
                  </a:lnTo>
                  <a:lnTo>
                    <a:pt x="0" y="75"/>
                  </a:lnTo>
                  <a:lnTo>
                    <a:pt x="76" y="153"/>
                  </a:lnTo>
                  <a:lnTo>
                    <a:pt x="154" y="75"/>
                  </a:lnTo>
                  <a:lnTo>
                    <a:pt x="149" y="73"/>
                  </a:lnTo>
                  <a:lnTo>
                    <a:pt x="147" y="75"/>
                  </a:lnTo>
                  <a:close/>
                </a:path>
              </a:pathLst>
            </a:custGeom>
            <a:grpFill/>
            <a:ln w="3175">
              <a:solidFill>
                <a:schemeClr val="accent3"/>
              </a:solidFill>
              <a:round/>
            </a:ln>
          </p:spPr>
          <p:txBody>
            <a:bodyPr vert="horz" wrap="square" lIns="91440" tIns="45720" rIns="91440" bIns="45720" numCol="1" anchor="t" anchorCtr="0" compatLnSpc="1"/>
            <a:lstStyle/>
            <a:p>
              <a:endParaRPr lang="zh-CN" altLang="en-US"/>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1779270"/>
            <a:ext cx="10560050" cy="4246245"/>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读</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rock</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     一个rock地址可以被分解成一个区域号（ZN）和一个区域内的rock偏移量（RO）。rock偏移量可以转换为页码和偏移量 </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     rock元数据使用的空间已经包含在rock大小和偏移量中。因此，在计算页码时，有效页面大小比标称页面大小 (16 KiB) 大的数量等于备用空间 (512 B) 减去 ECC (SSD</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的数据校验位</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)使用的空间</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    一旦找到一块rock，SSD 就会读取包含所请求字节区域的整数个 ECC 码字（通常为 2 KiB）。</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由于这个过程</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是在硬件中执行的</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，因此不会带来更多延迟</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。此外，在许多情况下，主机会同时读取多个rock，从而减少相对开销</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629285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在</a:t>
            </a:r>
            <a:r>
              <a:rPr lang="en-US" altLang="zh-CN" sz="2800" b="1" dirty="0">
                <a:solidFill>
                  <a:schemeClr val="accent2"/>
                </a:solidFill>
                <a:effectLst/>
                <a:cs typeface="+mj-ea"/>
                <a:sym typeface="+mn-ea"/>
              </a:rPr>
              <a:t>SSD</a:t>
            </a:r>
            <a:r>
              <a:rPr lang="zh-CN" altLang="en-US" sz="2800" b="1" dirty="0">
                <a:solidFill>
                  <a:schemeClr val="accent2"/>
                </a:solidFill>
                <a:effectLst/>
                <a:cs typeface="+mj-ea"/>
                <a:sym typeface="+mn-ea"/>
              </a:rPr>
              <a:t>上实现可变长的</a:t>
            </a:r>
            <a:r>
              <a:rPr lang="en-US" altLang="zh-CN" sz="2800" b="1" dirty="0">
                <a:solidFill>
                  <a:schemeClr val="accent2"/>
                </a:solidFill>
                <a:effectLst/>
                <a:cs typeface="+mj-ea"/>
                <a:sym typeface="+mn-ea"/>
              </a:rPr>
              <a:t>rock</a:t>
            </a:r>
            <a:r>
              <a:rPr lang="zh-CN" altLang="en-US" sz="2800" b="1" dirty="0">
                <a:solidFill>
                  <a:schemeClr val="accent2"/>
                </a:solidFill>
                <a:effectLst/>
                <a:cs typeface="+mj-ea"/>
                <a:sym typeface="+mn-ea"/>
              </a:rPr>
              <a:t>的潜在</a:t>
            </a:r>
            <a:r>
              <a:rPr lang="zh-CN" altLang="en-US" sz="2800" b="1" dirty="0">
                <a:solidFill>
                  <a:schemeClr val="accent2"/>
                </a:solidFill>
                <a:effectLst/>
                <a:cs typeface="+mj-ea"/>
                <a:sym typeface="+mn-ea"/>
              </a:rPr>
              <a:t>方法</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2344420"/>
            <a:ext cx="10560050" cy="2168525"/>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sym typeface="+mn-ea"/>
              </a:rPr>
              <a:t>构建 ZRNS 的真实或基于模拟器的实现。</a:t>
            </a:r>
            <a:endParaRPr>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marL="285750" lvl="0" indent="-285750">
              <a:lnSpc>
                <a:spcPct val="150000"/>
              </a:lnSpc>
              <a:buFont typeface="Wingdings" panose="05000000000000000000" charset="0"/>
              <a:buChar char="l"/>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修改 F2FS等文件系统或 dm-zoned等设备映射器以在 ZRNS 而不是 ZBNS 上运行，从而增加对高效和内联压缩的支持</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探索如何跨多个设备对 rocks 进行条带化以实现基于奇偶校验的 RAID</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LSM 树将键值记录存储为rock，可以将段合并或键搜索等功能卸载到设备上。</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196088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未来的</a:t>
            </a:r>
            <a:r>
              <a:rPr lang="zh-CN" altLang="en-US" sz="2800" b="1" dirty="0">
                <a:solidFill>
                  <a:schemeClr val="accent2"/>
                </a:solidFill>
                <a:effectLst/>
                <a:cs typeface="+mj-ea"/>
                <a:sym typeface="+mn-ea"/>
              </a:rPr>
              <a:t>方向</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
        <p:nvSpPr>
          <p:cNvPr id="2" name="文本框 1"/>
          <p:cNvSpPr txBox="1"/>
          <p:nvPr/>
        </p:nvSpPr>
        <p:spPr>
          <a:xfrm>
            <a:off x="770255" y="1815465"/>
            <a:ext cx="9713595" cy="368300"/>
          </a:xfrm>
          <a:prstGeom prst="rect">
            <a:avLst/>
          </a:prstGeom>
          <a:noFill/>
        </p:spPr>
        <p:txBody>
          <a:bodyPr wrap="square" rtlCol="0">
            <a:spAutoFit/>
          </a:bodyPr>
          <a:p>
            <a:r>
              <a:rPr lang="zh-CN" altLang="en-US"/>
              <a:t>作者提出了，如果能够实现</a:t>
            </a:r>
            <a:r>
              <a:rPr lang="en-US" altLang="zh-CN"/>
              <a:t>rock</a:t>
            </a:r>
            <a:r>
              <a:rPr lang="zh-CN" altLang="en-US"/>
              <a:t>，将会</a:t>
            </a:r>
            <a:r>
              <a:rPr lang="zh-CN" altLang="en-US"/>
              <a:t>成为以下研究方向的基础</a:t>
            </a:r>
            <a:r>
              <a:rPr lang="en-US" altLang="zh-CN"/>
              <a:t>:</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2628265"/>
            <a:ext cx="10560050" cy="1198880"/>
          </a:xfrm>
          <a:prstGeom prst="rect">
            <a:avLst/>
          </a:prstGeom>
          <a:noFill/>
        </p:spPr>
        <p:txBody>
          <a:bodyPr wrap="square" rtlCol="0">
            <a:spAutoFit/>
          </a:bodyPr>
          <a:lstStyle/>
          <a:p>
            <a:pPr lvl="0" indent="0" algn="ctr">
              <a:lnSpc>
                <a:spcPct val="150000"/>
              </a:lnSpc>
              <a:buFont typeface="Wingdings" panose="05000000000000000000" charset="0"/>
              <a:buNone/>
              <a:defRPr/>
            </a:pPr>
            <a:r>
              <a:rPr lang="zh-CN" altLang="en-US" sz="4800" b="1" dirty="0">
                <a:solidFill>
                  <a:schemeClr val="accent2"/>
                </a:solidFill>
                <a:effectLst/>
                <a:cs typeface="+mj-ea"/>
                <a:sym typeface="+mn-ea"/>
              </a:rPr>
              <a:t>谢谢大家</a:t>
            </a:r>
            <a:endParaRPr lang="zh-CN" altLang="en-US" sz="4800" b="1" dirty="0">
              <a:solidFill>
                <a:schemeClr val="accent2"/>
              </a:solidFill>
              <a:effectLst/>
              <a:cs typeface="+mj-ea"/>
              <a:sym typeface="+mn-ea"/>
            </a:endParaRPr>
          </a:p>
        </p:txBody>
      </p:sp>
      <p:sp>
        <p:nvSpPr>
          <p:cNvPr id="17" name="文本框 16"/>
          <p:cNvSpPr txBox="1"/>
          <p:nvPr/>
        </p:nvSpPr>
        <p:spPr>
          <a:xfrm>
            <a:off x="859544" y="305364"/>
            <a:ext cx="89408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结束</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
        <p:nvSpPr>
          <p:cNvPr id="2" name="文本框 1"/>
          <p:cNvSpPr txBox="1"/>
          <p:nvPr/>
        </p:nvSpPr>
        <p:spPr>
          <a:xfrm>
            <a:off x="770255" y="1815465"/>
            <a:ext cx="9713595" cy="368300"/>
          </a:xfrm>
          <a:prstGeom prst="rect">
            <a:avLst/>
          </a:prstGeom>
          <a:noFill/>
        </p:spPr>
        <p:txBody>
          <a:bodyPr wrap="square" rtlCol="0">
            <a:spAutoFit/>
          </a:bodyPr>
          <a:p>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1268730"/>
            <a:ext cx="10560050" cy="2584450"/>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块级别的存储抽象对于</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HDD</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而言很友好，但是对于</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SSD</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而言则由于存在双重翻译问题因而代价昂贵；而</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ZNS</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则是</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SSD</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行业在推行的，对闪存友好的存储抽象</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作者建议将</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ZNS</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从固定</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分区</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大小扩展为支持可变大小的数据块，即</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；这是因为</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ZNS</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限制每个区域内的写入是顺序化的，这带来了将固定区域大小扩展为存储可变大小数据区域的机会</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196088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背景与</a:t>
            </a:r>
            <a:r>
              <a:rPr lang="zh-CN" altLang="en-US" sz="2800" b="1" dirty="0">
                <a:solidFill>
                  <a:schemeClr val="accent2"/>
                </a:solidFill>
                <a:effectLst/>
                <a:cs typeface="+mj-ea"/>
                <a:sym typeface="+mn-ea"/>
              </a:rPr>
              <a:t>动机</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pic>
        <p:nvPicPr>
          <p:cNvPr id="3" name="图片 2"/>
          <p:cNvPicPr>
            <a:picLocks noChangeAspect="1"/>
          </p:cNvPicPr>
          <p:nvPr>
            <p:custDataLst>
              <p:tags r:id="rId1"/>
            </p:custDataLst>
          </p:nvPr>
        </p:nvPicPr>
        <p:blipFill>
          <a:blip r:embed="rId2"/>
          <a:stretch>
            <a:fillRect/>
          </a:stretch>
        </p:blipFill>
        <p:spPr>
          <a:xfrm>
            <a:off x="3097530" y="3480435"/>
            <a:ext cx="5996940" cy="1965960"/>
          </a:xfrm>
          <a:prstGeom prst="rect">
            <a:avLst/>
          </a:prstGeom>
        </p:spPr>
      </p:pic>
      <p:sp>
        <p:nvSpPr>
          <p:cNvPr id="4" name="文本框 3"/>
          <p:cNvSpPr txBox="1"/>
          <p:nvPr/>
        </p:nvSpPr>
        <p:spPr>
          <a:xfrm>
            <a:off x="4018280" y="5517515"/>
            <a:ext cx="4064000" cy="368300"/>
          </a:xfrm>
          <a:prstGeom prst="rect">
            <a:avLst/>
          </a:prstGeom>
          <a:noFill/>
        </p:spPr>
        <p:txBody>
          <a:bodyPr wrap="square" rtlCol="0">
            <a:spAutoFit/>
          </a:bodyPr>
          <a:p>
            <a:pPr algn="ctr"/>
            <a:r>
              <a:rPr lang="en-US" altLang="zh-CN"/>
              <a:t>ZNS</a:t>
            </a:r>
            <a:r>
              <a:rPr lang="zh-CN" altLang="en-US"/>
              <a:t>里的</a:t>
            </a:r>
            <a:r>
              <a:rPr lang="en-US" altLang="zh-CN"/>
              <a:t>Zones</a:t>
            </a:r>
            <a:r>
              <a:rPr lang="zh-CN" altLang="en-US"/>
              <a:t>示意图</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2042160"/>
            <a:ext cx="10560050" cy="2999740"/>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ZNS</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的</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相关原理</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当前</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ZNS</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规范</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可以从</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收益的案例</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扩展</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zns</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到</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存储抽象的方法</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在</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SSD</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上实现可变长的</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的潜在方法</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未来的方向</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160528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文章</a:t>
            </a:r>
            <a:r>
              <a:rPr lang="zh-CN" altLang="en-US" sz="2800" b="1" dirty="0">
                <a:solidFill>
                  <a:schemeClr val="accent2"/>
                </a:solidFill>
                <a:effectLst/>
                <a:cs typeface="+mj-ea"/>
                <a:sym typeface="+mn-ea"/>
              </a:rPr>
              <a:t>结构</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1409065"/>
            <a:ext cx="10560050" cy="4661535"/>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常规块</a:t>
            </a:r>
            <a:r>
              <a:rPr lang="en-US">
                <a:solidFill>
                  <a:schemeClr val="tx2"/>
                </a:solidFill>
                <a:latin typeface="Times New Roman" panose="02020603050405020304" charset="0"/>
                <a:ea typeface="苹方 常规" panose="020B0300000000000000" pitchFamily="34" charset="-122"/>
                <a:cs typeface="Times New Roman" panose="02020603050405020304" charset="0"/>
              </a:rPr>
              <a:t>C-block</a:t>
            </a:r>
            <a:r>
              <a:rPr>
                <a:solidFill>
                  <a:schemeClr val="tx2"/>
                </a:solidFill>
                <a:latin typeface="Times New Roman" panose="02020603050405020304" charset="0"/>
                <a:ea typeface="苹方 常规" panose="020B0300000000000000" pitchFamily="34" charset="-122"/>
                <a:cs typeface="Times New Roman" panose="02020603050405020304" charset="0"/>
              </a:rPr>
              <a:t>:  遗留（随机可写）块命名空间被限定为“常规”</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zh-CN">
                <a:solidFill>
                  <a:schemeClr val="tx2"/>
                </a:solidFill>
                <a:latin typeface="Times New Roman" panose="02020603050405020304" charset="0"/>
                <a:ea typeface="苹方 常规" panose="020B0300000000000000" pitchFamily="34" charset="-122"/>
                <a:cs typeface="Times New Roman" panose="02020603050405020304" charset="0"/>
              </a:rPr>
              <a:t>，</a:t>
            </a:r>
            <a:r>
              <a:rPr>
                <a:solidFill>
                  <a:schemeClr val="tx2"/>
                </a:solidFill>
                <a:latin typeface="Times New Roman" panose="02020603050405020304" charset="0"/>
                <a:ea typeface="苹方 常规" panose="020B0300000000000000" pitchFamily="34" charset="-122"/>
                <a:cs typeface="Times New Roman" panose="02020603050405020304" charset="0"/>
              </a:rPr>
              <a:t>以将其与保留块使用的分区命名空间区分开来</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分区块:  分区命名空间是大型固定大小区域</a:t>
            </a:r>
            <a:r>
              <a:rPr lang="en-US">
                <a:solidFill>
                  <a:schemeClr val="tx2"/>
                </a:solidFill>
                <a:latin typeface="Times New Roman" panose="02020603050405020304" charset="0"/>
                <a:ea typeface="苹方 常规" panose="020B0300000000000000" pitchFamily="34" charset="-122"/>
                <a:cs typeface="Times New Roman" panose="02020603050405020304" charset="0"/>
              </a:rPr>
              <a:t>(</a:t>
            </a:r>
            <a:r>
              <a:rPr>
                <a:solidFill>
                  <a:schemeClr val="tx2"/>
                </a:solidFill>
                <a:latin typeface="Times New Roman" panose="02020603050405020304" charset="0"/>
                <a:ea typeface="苹方 常规" panose="020B0300000000000000" pitchFamily="34" charset="-122"/>
                <a:cs typeface="Times New Roman" panose="02020603050405020304" charset="0"/>
              </a:rPr>
              <a:t>许多 MiB 到 GiB</a:t>
            </a:r>
            <a:r>
              <a:rPr lang="en-US">
                <a:solidFill>
                  <a:schemeClr val="tx2"/>
                </a:solidFill>
                <a:latin typeface="Times New Roman" panose="02020603050405020304" charset="0"/>
                <a:ea typeface="苹方 常规" panose="020B0300000000000000" pitchFamily="34" charset="-122"/>
                <a:cs typeface="Times New Roman" panose="02020603050405020304" charset="0"/>
              </a:rPr>
              <a:t>)</a:t>
            </a:r>
            <a:endParaRPr 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a:solidFill>
                  <a:schemeClr val="tx2"/>
                </a:solidFill>
                <a:latin typeface="Times New Roman" panose="02020603050405020304" charset="0"/>
                <a:ea typeface="苹方 常规" panose="020B0300000000000000" pitchFamily="34" charset="-122"/>
                <a:cs typeface="Times New Roman" panose="02020603050405020304" charset="0"/>
              </a:rPr>
              <a:t>的集合，每个区域都必须完全擦除并按顺序写入; 这种抽象与闪存</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a:solidFill>
                  <a:schemeClr val="tx2"/>
                </a:solidFill>
                <a:latin typeface="Times New Roman" panose="02020603050405020304" charset="0"/>
                <a:ea typeface="苹方 常规" panose="020B0300000000000000" pitchFamily="34" charset="-122"/>
                <a:cs typeface="Times New Roman" panose="02020603050405020304" charset="0"/>
              </a:rPr>
              <a:t>的内部工作方式保持一致，设备通过光转换将一个区域映射到一</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a:solidFill>
                  <a:schemeClr val="tx2"/>
                </a:solidFill>
                <a:latin typeface="Times New Roman" panose="02020603050405020304" charset="0"/>
                <a:ea typeface="苹方 常规" panose="020B0300000000000000" pitchFamily="34" charset="-122"/>
                <a:cs typeface="Times New Roman" panose="02020603050405020304" charset="0"/>
              </a:rPr>
              <a:t>个或多个闪存擦除单元——无需大型映射或 GC</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可以从</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收益的</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案例</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ZNS 通过将大量数据管理留给主机来提供更大的灵活性和优化机会，从而支持具有不同数据布局的系统并使它们能够自定义数据管理</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对</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SSD</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实现扩展以支持</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zns</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164084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en-US" altLang="zh-CN" sz="2800" b="1" dirty="0">
                <a:solidFill>
                  <a:schemeClr val="accent2"/>
                </a:solidFill>
                <a:effectLst/>
                <a:cs typeface="+mj-ea"/>
                <a:sym typeface="+mn-ea"/>
              </a:rPr>
              <a:t>ZNS</a:t>
            </a:r>
            <a:r>
              <a:rPr lang="zh-CN" altLang="en-US" sz="2800" b="1" dirty="0">
                <a:solidFill>
                  <a:schemeClr val="accent2"/>
                </a:solidFill>
                <a:effectLst/>
                <a:cs typeface="+mj-ea"/>
                <a:sym typeface="+mn-ea"/>
              </a:rPr>
              <a:t>原理</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pic>
        <p:nvPicPr>
          <p:cNvPr id="2" name="图片 1"/>
          <p:cNvPicPr>
            <a:picLocks noChangeAspect="1"/>
          </p:cNvPicPr>
          <p:nvPr/>
        </p:nvPicPr>
        <p:blipFill>
          <a:blip r:embed="rId1"/>
          <a:stretch>
            <a:fillRect/>
          </a:stretch>
        </p:blipFill>
        <p:spPr>
          <a:xfrm>
            <a:off x="7368540" y="1315085"/>
            <a:ext cx="3741420" cy="2606040"/>
          </a:xfrm>
          <a:prstGeom prst="rect">
            <a:avLst/>
          </a:prstGeom>
        </p:spPr>
      </p:pic>
      <p:sp>
        <p:nvSpPr>
          <p:cNvPr id="3" name="文本框 2"/>
          <p:cNvSpPr txBox="1"/>
          <p:nvPr/>
        </p:nvSpPr>
        <p:spPr>
          <a:xfrm>
            <a:off x="7150100" y="3921125"/>
            <a:ext cx="4535170" cy="368300"/>
          </a:xfrm>
          <a:prstGeom prst="rect">
            <a:avLst/>
          </a:prstGeom>
          <a:noFill/>
        </p:spPr>
        <p:txBody>
          <a:bodyPr wrap="square" rtlCol="0">
            <a:spAutoFit/>
          </a:bodyPr>
          <a:p>
            <a:r>
              <a:rPr lang="zh-CN" altLang="en-US"/>
              <a:t>未来</a:t>
            </a:r>
            <a:r>
              <a:rPr lang="en-US"/>
              <a:t>NVMe SSD</a:t>
            </a:r>
            <a:r>
              <a:rPr lang="zh-CN" altLang="en-US"/>
              <a:t>可能导出的命名空间</a:t>
            </a:r>
            <a:r>
              <a:rPr lang="zh-CN" altLang="en-US"/>
              <a:t>类型</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1409065"/>
            <a:ext cx="10560050" cy="4661535"/>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sym typeface="+mn-ea"/>
              </a:rPr>
              <a:t>当前的 ZNS 抽象使用与传统块存储相同的地址空间，其中</a:t>
            </a:r>
            <a:r>
              <a:rPr 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逻辑</a:t>
            </a:r>
            <a:r>
              <a:rPr>
                <a:solidFill>
                  <a:schemeClr val="tx2"/>
                </a:solidFill>
                <a:latin typeface="Times New Roman" panose="02020603050405020304" charset="0"/>
                <a:ea typeface="苹方 常规" panose="020B0300000000000000" pitchFamily="34" charset="-122"/>
                <a:cs typeface="Times New Roman" panose="02020603050405020304" charset="0"/>
                <a:sym typeface="+mn-ea"/>
              </a:rPr>
              <a:t>块地址 (LBA) 线性增加</a:t>
            </a:r>
            <a:r>
              <a:rPr 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，ZNS 将该块地址空间划分为较大的固定大小区域（例如 256 MiB）</a:t>
            </a:r>
            <a:endParaRPr lang="zh-CN">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区内的块必须按顺序写入。每个区域都有一个“写指针”，它是下</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solidFill>
                  <a:schemeClr val="tx2"/>
                </a:solidFill>
                <a:latin typeface="Times New Roman" panose="02020603050405020304" charset="0"/>
                <a:ea typeface="苹方 常规" panose="020B0300000000000000" pitchFamily="34" charset="-122"/>
                <a:cs typeface="Times New Roman" panose="02020603050405020304" charset="0"/>
              </a:rPr>
              <a:t>       </a:t>
            </a:r>
            <a:r>
              <a:rPr>
                <a:solidFill>
                  <a:schemeClr val="tx2"/>
                </a:solidFill>
                <a:latin typeface="Times New Roman" panose="02020603050405020304" charset="0"/>
                <a:ea typeface="苹方 常规" panose="020B0300000000000000" pitchFamily="34" charset="-122"/>
                <a:cs typeface="Times New Roman" panose="02020603050405020304" charset="0"/>
              </a:rPr>
              <a:t>一个符合写入条件的 LBA</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当一个区域中的所有块都被写入时，该区域被声明为“已满”并且</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solidFill>
                  <a:schemeClr val="tx2"/>
                </a:solidFill>
                <a:latin typeface="Times New Roman" panose="02020603050405020304" charset="0"/>
                <a:ea typeface="苹方 常规" panose="020B0300000000000000" pitchFamily="34" charset="-122"/>
                <a:cs typeface="Times New Roman" panose="02020603050405020304" charset="0"/>
              </a:rPr>
              <a:t>     </a:t>
            </a:r>
            <a:r>
              <a:rPr>
                <a:solidFill>
                  <a:schemeClr val="tx2"/>
                </a:solidFill>
                <a:latin typeface="Times New Roman" panose="02020603050405020304" charset="0"/>
                <a:ea typeface="苹方 常规" panose="020B0300000000000000" pitchFamily="34" charset="-122"/>
                <a:cs typeface="Times New Roman" panose="02020603050405020304" charset="0"/>
              </a:rPr>
              <a:t>在该区域被擦除之前无法写入，这会将其写入指针重置为该区域</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a:solidFill>
                  <a:schemeClr val="tx2"/>
                </a:solidFill>
                <a:latin typeface="Times New Roman" panose="02020603050405020304" charset="0"/>
                <a:ea typeface="苹方 常规" panose="020B0300000000000000" pitchFamily="34" charset="-122"/>
                <a:cs typeface="Times New Roman" panose="02020603050405020304" charset="0"/>
              </a:rPr>
              <a:t> </a:t>
            </a:r>
            <a:r>
              <a:rPr lang="en-US">
                <a:solidFill>
                  <a:schemeClr val="tx2"/>
                </a:solidFill>
                <a:latin typeface="Times New Roman" panose="02020603050405020304" charset="0"/>
                <a:ea typeface="苹方 常规" panose="020B0300000000000000" pitchFamily="34" charset="-122"/>
                <a:cs typeface="Times New Roman" panose="02020603050405020304" charset="0"/>
              </a:rPr>
              <a:t>    </a:t>
            </a:r>
            <a:r>
              <a:rPr>
                <a:solidFill>
                  <a:schemeClr val="tx2"/>
                </a:solidFill>
                <a:latin typeface="Times New Roman" panose="02020603050405020304" charset="0"/>
                <a:ea typeface="苹方 常规" panose="020B0300000000000000" pitchFamily="34" charset="-122"/>
                <a:cs typeface="Times New Roman" panose="02020603050405020304" charset="0"/>
              </a:rPr>
              <a:t>的起始 LBA</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在内部，闪存设备可能将一个区域映射到一个或多个闪存擦除单元。它也可能偶尔将一个区域透明地从一个位置移动到另一个位置以进行磨损均衡。由于区域很大，设备可以使用相对较小的</a:t>
            </a:r>
            <a:r>
              <a:rPr lang="zh-CN">
                <a:solidFill>
                  <a:schemeClr val="tx2"/>
                </a:solidFill>
                <a:latin typeface="Times New Roman" panose="02020603050405020304" charset="0"/>
                <a:ea typeface="苹方 常规" panose="020B0300000000000000" pitchFamily="34" charset="-122"/>
                <a:cs typeface="Times New Roman" panose="02020603050405020304" charset="0"/>
              </a:rPr>
              <a:t>映射</a:t>
            </a:r>
            <a:r>
              <a:rPr>
                <a:solidFill>
                  <a:schemeClr val="tx2"/>
                </a:solidFill>
                <a:latin typeface="Times New Roman" panose="02020603050405020304" charset="0"/>
                <a:ea typeface="苹方 常规" panose="020B0300000000000000" pitchFamily="34" charset="-122"/>
                <a:cs typeface="Times New Roman" panose="02020603050405020304" charset="0"/>
              </a:rPr>
              <a:t>将区域编号转换为其在闪存上的位置</a:t>
            </a:r>
            <a:endParaRPr>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164084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en-US" altLang="zh-CN" sz="2800" b="1" dirty="0">
                <a:solidFill>
                  <a:schemeClr val="accent2"/>
                </a:solidFill>
                <a:effectLst/>
                <a:cs typeface="+mj-ea"/>
                <a:sym typeface="+mn-ea"/>
              </a:rPr>
              <a:t>ZNS</a:t>
            </a:r>
            <a:r>
              <a:rPr lang="zh-CN" altLang="en-US" sz="2800" b="1" dirty="0">
                <a:solidFill>
                  <a:schemeClr val="accent2"/>
                </a:solidFill>
                <a:effectLst/>
                <a:cs typeface="+mj-ea"/>
                <a:sym typeface="+mn-ea"/>
              </a:rPr>
              <a:t>规范</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
        <p:nvSpPr>
          <p:cNvPr id="3" name="文本框 2"/>
          <p:cNvSpPr txBox="1"/>
          <p:nvPr/>
        </p:nvSpPr>
        <p:spPr>
          <a:xfrm>
            <a:off x="7150100" y="3921125"/>
            <a:ext cx="4535170" cy="368300"/>
          </a:xfrm>
          <a:prstGeom prst="rect">
            <a:avLst/>
          </a:prstGeom>
          <a:noFill/>
        </p:spPr>
        <p:txBody>
          <a:bodyPr wrap="square" rtlCol="0">
            <a:spAutoFit/>
          </a:bodyPr>
          <a:p>
            <a:pPr algn="ctr"/>
            <a:r>
              <a:t>ZNS 地址空间映射到闪存位置</a:t>
            </a:r>
          </a:p>
        </p:txBody>
      </p:sp>
      <p:pic>
        <p:nvPicPr>
          <p:cNvPr id="4" name="图片 3"/>
          <p:cNvPicPr>
            <a:picLocks noChangeAspect="1"/>
          </p:cNvPicPr>
          <p:nvPr/>
        </p:nvPicPr>
        <p:blipFill>
          <a:blip r:embed="rId1"/>
          <a:stretch>
            <a:fillRect/>
          </a:stretch>
        </p:blipFill>
        <p:spPr>
          <a:xfrm>
            <a:off x="7529830" y="2023745"/>
            <a:ext cx="3901440" cy="18973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1043940"/>
            <a:ext cx="10560050" cy="5908040"/>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sym typeface="+mn-ea"/>
              </a:rPr>
              <a:t>索引节点和小文件</a:t>
            </a:r>
            <a:endParaRPr>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lvl="0" indent="0">
              <a:lnSpc>
                <a:spcPct val="150000"/>
              </a:lnSpc>
              <a:buFont typeface="Wingdings" panose="05000000000000000000" charset="0"/>
              <a:buNone/>
              <a:defRPr/>
            </a:pPr>
            <a:r>
              <a:rPr 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     (1) 大多数基于块的文件系统将多个固定大小的 inode (256 B) 打包在一个块中。更新 inode 需要对整    </a:t>
            </a:r>
            <a:endParaRPr lang="en-US">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lvl="0" indent="0">
              <a:lnSpc>
                <a:spcPct val="150000"/>
              </a:lnSpc>
              <a:buFont typeface="Wingdings" panose="05000000000000000000" charset="0"/>
              <a:buNone/>
              <a:defRPr/>
            </a:pPr>
            <a:r>
              <a:rPr 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     个块进行 read-modify-write</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lvl="0" indent="0">
              <a:lnSpc>
                <a:spcPct val="150000"/>
              </a:lnSpc>
              <a:buFont typeface="Wingdings" panose="05000000000000000000" charset="0"/>
              <a:buNone/>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 </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    (2) 给定基于rock的存储，一个 inode 加上它的扩展属性可以写成一块rock。理想情况下，一个小文件  </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rPr>
              <a:t>     将被存储为一块rock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sym typeface="+mn-ea"/>
              </a:rPr>
              <a:t>；从而节省了存储空间，避免浪费</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sym typeface="+mn-ea"/>
            </a:endParaRPr>
          </a:p>
          <a:p>
            <a:pPr marL="285750" lvl="0" indent="-285750">
              <a:lnSpc>
                <a:spcPct val="150000"/>
              </a:lnSpc>
              <a:buFont typeface="Wingdings" panose="05000000000000000000" charset="0"/>
              <a:buChar char="l"/>
              <a:defRPr/>
            </a:pPr>
            <a:r>
              <a:rPr lang="zh-CN">
                <a:solidFill>
                  <a:schemeClr val="tx2"/>
                </a:solidFill>
                <a:latin typeface="Times New Roman" panose="02020603050405020304" charset="0"/>
                <a:ea typeface="苹方 常规" panose="020B0300000000000000" pitchFamily="34" charset="-122"/>
                <a:cs typeface="Times New Roman" panose="02020603050405020304" charset="0"/>
              </a:rPr>
              <a:t>压缩页面：许多数据库系统将数据格式化为固定大小的页面（例如 8 KiB）以便于缓存，这些页面通常是可压缩的，因为它们包含文本和部分填充的 B 树节点，因此在底层文件系统中压缩它们很有用。</a:t>
            </a:r>
            <a:endParaRPr 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a:t>
            </a:r>
            <a:r>
              <a:rPr lang="zh-CN">
                <a:solidFill>
                  <a:schemeClr val="tx2"/>
                </a:solidFill>
                <a:latin typeface="Times New Roman" panose="02020603050405020304" charset="0"/>
                <a:ea typeface="苹方 常规" panose="020B0300000000000000" pitchFamily="34" charset="-122"/>
                <a:cs typeface="Times New Roman" panose="02020603050405020304" charset="0"/>
              </a:rPr>
              <a:t>但是压缩会将固定大小的页面变成可变大小的页面</a:t>
            </a:r>
            <a:endParaRPr 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solidFill>
                  <a:schemeClr val="tx2"/>
                </a:solidFill>
                <a:latin typeface="Times New Roman" panose="02020603050405020304" charset="0"/>
                <a:ea typeface="苹方 常规" panose="020B0300000000000000" pitchFamily="34" charset="-122"/>
                <a:cs typeface="Times New Roman" panose="02020603050405020304" charset="0"/>
              </a:rPr>
              <a:t>日志变更：</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日志记录适合更改记录同步，但是对于日志记录而言，存在一个问题：更改记录的大小可变且可能比块小得多，因此使用整块来填充记录将造成浪费；同时，将更改记录填充在DRAM上无法解决这个问题，因为始终要面对持久化的要求</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a:solidFill>
                  <a:schemeClr val="tx2"/>
                </a:solidFill>
                <a:latin typeface="Times New Roman" panose="02020603050405020304" charset="0"/>
                <a:ea typeface="苹方 常规" panose="020B0300000000000000" pitchFamily="34" charset="-122"/>
                <a:cs typeface="Times New Roman" panose="02020603050405020304" charset="0"/>
              </a:rPr>
              <a:t>记录扫描/合并卸载</a:t>
            </a:r>
            <a:r>
              <a:rPr lang="zh-CN">
                <a:solidFill>
                  <a:schemeClr val="tx2"/>
                </a:solidFill>
                <a:latin typeface="Times New Roman" panose="02020603050405020304" charset="0"/>
                <a:ea typeface="苹方 常规" panose="020B0300000000000000" pitchFamily="34" charset="-122"/>
                <a:cs typeface="Times New Roman" panose="02020603050405020304" charset="0"/>
              </a:rPr>
              <a:t>：鉴于基于rock的存储，一些数据库系统可以选择将每个表记录存储为单独的rock。然后他们可以将记录扫描功能卸载到设备上。通过</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rock可以轻松卸载简单的搜索查询</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496189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从可变长的</a:t>
            </a:r>
            <a:r>
              <a:rPr lang="en-US" altLang="zh-CN" sz="2800" b="1" dirty="0">
                <a:solidFill>
                  <a:schemeClr val="accent2"/>
                </a:solidFill>
                <a:effectLst/>
                <a:cs typeface="+mj-ea"/>
                <a:sym typeface="+mn-ea"/>
              </a:rPr>
              <a:t>Rock</a:t>
            </a:r>
            <a:r>
              <a:rPr lang="zh-CN" altLang="en-US" sz="2800" b="1" dirty="0">
                <a:solidFill>
                  <a:schemeClr val="accent2"/>
                </a:solidFill>
                <a:effectLst/>
                <a:cs typeface="+mj-ea"/>
                <a:sym typeface="+mn-ea"/>
              </a:rPr>
              <a:t>中收益的</a:t>
            </a:r>
            <a:r>
              <a:rPr lang="zh-CN" altLang="en-US" sz="2800" b="1" dirty="0">
                <a:solidFill>
                  <a:schemeClr val="accent2"/>
                </a:solidFill>
                <a:effectLst/>
                <a:cs typeface="+mj-ea"/>
                <a:sym typeface="+mn-ea"/>
              </a:rPr>
              <a:t>案例</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815975" y="1544955"/>
            <a:ext cx="10560050" cy="3415030"/>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支持小块</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权宜之计</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NVMe 命令集规范声明“不支持”小于 512 B 的块大小，如果取消此限制并允许设备宣传支持微小块（例如 16 B），则主机可以有效地将可变大小的rock作为整数个微小块进行读写</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明确支持</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rocks</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将 ZNS 分成两个子类型</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(1) Zoned block namespace type (ZBNS)：当前用于在区域中存储固定大小块的命名空间类型</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(2) Zoned rock namespace type (ZRNS)：一种新的命名空间类型，用于在区域中存储可变大小的rock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；从现有的 ZBNS 规范中引入了足够的变化便可以有效地支持可变大小的</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341884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扩展</a:t>
            </a:r>
            <a:r>
              <a:rPr lang="en-US" altLang="zh-CN" sz="2800" b="1" dirty="0">
                <a:solidFill>
                  <a:schemeClr val="accent2"/>
                </a:solidFill>
                <a:effectLst/>
                <a:cs typeface="+mj-ea"/>
                <a:sym typeface="+mn-ea"/>
              </a:rPr>
              <a:t>ZNS</a:t>
            </a:r>
            <a:r>
              <a:rPr lang="zh-CN" altLang="en-US" sz="2800" b="1" dirty="0">
                <a:solidFill>
                  <a:schemeClr val="accent2"/>
                </a:solidFill>
                <a:effectLst/>
                <a:cs typeface="+mj-ea"/>
                <a:sym typeface="+mn-ea"/>
              </a:rPr>
              <a:t>的两种</a:t>
            </a:r>
            <a:r>
              <a:rPr lang="zh-CN" altLang="en-US" sz="2800" b="1" dirty="0">
                <a:solidFill>
                  <a:schemeClr val="accent2"/>
                </a:solidFill>
                <a:effectLst/>
                <a:cs typeface="+mj-ea"/>
                <a:sym typeface="+mn-ea"/>
              </a:rPr>
              <a:t>规范</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2143760"/>
            <a:ext cx="10560050" cy="3415030"/>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明确支持</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系统解决方案</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45720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(1) 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地址：</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457200">
              <a:lnSpc>
                <a:spcPct val="150000"/>
              </a:lnSpc>
              <a:buFont typeface="Wingdings" panose="05000000000000000000" charset="0"/>
              <a:buNone/>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在 ZBNS 中，块的地址是区域的起始逻辑块地址 (ZSLBA) 和区域内块的序列号之和；</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457200">
              <a:lnSpc>
                <a:spcPct val="150000"/>
              </a:lnSpc>
              <a:buFont typeface="Wingdings" panose="05000000000000000000" charset="0"/>
              <a:buNone/>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在 ZRNS 中，</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的地址可以由区域的起始逻辑字节偏移量 (ZSLO) 和rock在区域中的字节偏移量 (RO) 的总和组成；ZSLO 是区域编号 (ZN) 和区域字节大小的乘积。</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45720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(2) 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格式</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457200">
              <a:lnSpc>
                <a:spcPct val="150000"/>
              </a:lnSpc>
              <a:buFont typeface="Wingdings" panose="05000000000000000000" charset="0"/>
              <a:buNone/>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将</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表示为三部分</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大小，</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 body</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以及保护信息</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PI</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45720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rock大小和 PI 使设备能够验证读/写 IO 并在后台</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清除与重写</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341884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扩展</a:t>
            </a:r>
            <a:r>
              <a:rPr lang="en-US" altLang="zh-CN" sz="2800" b="1" dirty="0">
                <a:solidFill>
                  <a:schemeClr val="accent2"/>
                </a:solidFill>
                <a:effectLst/>
                <a:cs typeface="+mj-ea"/>
                <a:sym typeface="+mn-ea"/>
              </a:rPr>
              <a:t>ZNS</a:t>
            </a:r>
            <a:r>
              <a:rPr lang="zh-CN" altLang="en-US" sz="2800" b="1" dirty="0">
                <a:solidFill>
                  <a:schemeClr val="accent2"/>
                </a:solidFill>
                <a:effectLst/>
                <a:cs typeface="+mj-ea"/>
                <a:sym typeface="+mn-ea"/>
              </a:rPr>
              <a:t>的两种</a:t>
            </a:r>
            <a:r>
              <a:rPr lang="zh-CN" altLang="en-US" sz="2800" b="1" dirty="0">
                <a:solidFill>
                  <a:schemeClr val="accent2"/>
                </a:solidFill>
                <a:effectLst/>
                <a:cs typeface="+mj-ea"/>
                <a:sym typeface="+mn-ea"/>
              </a:rPr>
              <a:t>规范</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770255" y="1809115"/>
            <a:ext cx="10560050" cy="3415030"/>
          </a:xfrm>
          <a:prstGeom prst="rect">
            <a:avLst/>
          </a:prstGeom>
          <a:noFill/>
        </p:spPr>
        <p:txBody>
          <a:bodyPr wrap="square" rtlCol="0">
            <a:spAutoFit/>
          </a:bodyPr>
          <a:lstStyle/>
          <a:p>
            <a:pPr marL="285750" lvl="0" indent="-285750">
              <a:lnSpc>
                <a:spcPct val="150000"/>
              </a:lnSpc>
              <a:buFont typeface="Wingdings" panose="05000000000000000000" charset="0"/>
              <a:buChar char="l"/>
              <a:defRPr/>
            </a:pP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写</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写入 NAND 闪存的单位是固定大小的“页面”（目前通常为 16 KiB），因此不能将可变大小的rock直接写入闪存。大多数数据中心级 SSD 无论如何都包含一些 NVRAM，以保护内部元数据免受断电</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a:t>
            </a:r>
            <a:endParaRPr lang="zh-CN" altLang="en-US">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     </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可以在</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NVRAM</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上添加对</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rock</a:t>
            </a:r>
            <a:r>
              <a:rPr lang="zh-CN" altLang="en-US">
                <a:solidFill>
                  <a:schemeClr val="tx2"/>
                </a:solidFill>
                <a:latin typeface="Times New Roman" panose="02020603050405020304" charset="0"/>
                <a:ea typeface="苹方 常规" panose="020B0300000000000000" pitchFamily="34" charset="-122"/>
                <a:cs typeface="Times New Roman" panose="02020603050405020304" charset="0"/>
              </a:rPr>
              <a:t>的支持，即</a:t>
            </a:r>
            <a:r>
              <a:rPr lang="en-US" altLang="zh-CN">
                <a:solidFill>
                  <a:schemeClr val="tx2"/>
                </a:solidFill>
                <a:latin typeface="Times New Roman" panose="02020603050405020304" charset="0"/>
                <a:ea typeface="苹方 常规" panose="020B0300000000000000" pitchFamily="34" charset="-122"/>
                <a:cs typeface="Times New Roman" panose="02020603050405020304" charset="0"/>
              </a:rPr>
              <a:t>SSD 可以在相同数量的 NVRAM 中放置rock——每个活动区域一个页面。特别是，持久化大于页面的rock不需要更大的缓冲区。 SSD 可以将这样一个 rock 的初始部分（除了之前为同一区域缓冲的任何 rocks 之外）直接写入可以填充整数页的页面，并将 rock 的剩余部分写入 NVRAM 缓冲区</a:t>
            </a: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a:p>
            <a:pPr lvl="0" indent="0">
              <a:lnSpc>
                <a:spcPct val="150000"/>
              </a:lnSpc>
              <a:buFont typeface="Wingdings" panose="05000000000000000000" charset="0"/>
              <a:buNone/>
              <a:defRPr/>
            </a:pPr>
            <a:endParaRPr lang="en-US" altLang="zh-CN">
              <a:solidFill>
                <a:schemeClr val="tx2"/>
              </a:solidFill>
              <a:latin typeface="Times New Roman" panose="02020603050405020304" charset="0"/>
              <a:ea typeface="苹方 常规" panose="020B0300000000000000" pitchFamily="34" charset="-122"/>
              <a:cs typeface="Times New Roman" panose="02020603050405020304" charset="0"/>
            </a:endParaRPr>
          </a:p>
        </p:txBody>
      </p:sp>
      <p:sp>
        <p:nvSpPr>
          <p:cNvPr id="17" name="文本框 16"/>
          <p:cNvSpPr txBox="1"/>
          <p:nvPr/>
        </p:nvSpPr>
        <p:spPr>
          <a:xfrm>
            <a:off x="859544" y="305364"/>
            <a:ext cx="6292850" cy="521970"/>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pPr algn="l"/>
            <a:r>
              <a:rPr lang="zh-CN" altLang="en-US" sz="2800" b="1" dirty="0">
                <a:solidFill>
                  <a:schemeClr val="accent2"/>
                </a:solidFill>
                <a:effectLst/>
                <a:cs typeface="+mj-ea"/>
                <a:sym typeface="+mn-ea"/>
              </a:rPr>
              <a:t>在</a:t>
            </a:r>
            <a:r>
              <a:rPr lang="en-US" altLang="zh-CN" sz="2800" b="1" dirty="0">
                <a:solidFill>
                  <a:schemeClr val="accent2"/>
                </a:solidFill>
                <a:effectLst/>
                <a:cs typeface="+mj-ea"/>
                <a:sym typeface="+mn-ea"/>
              </a:rPr>
              <a:t>SSD</a:t>
            </a:r>
            <a:r>
              <a:rPr lang="zh-CN" altLang="en-US" sz="2800" b="1" dirty="0">
                <a:solidFill>
                  <a:schemeClr val="accent2"/>
                </a:solidFill>
                <a:effectLst/>
                <a:cs typeface="+mj-ea"/>
                <a:sym typeface="+mn-ea"/>
              </a:rPr>
              <a:t>上实现可变长的</a:t>
            </a:r>
            <a:r>
              <a:rPr lang="en-US" altLang="zh-CN" sz="2800" b="1" dirty="0">
                <a:solidFill>
                  <a:schemeClr val="accent2"/>
                </a:solidFill>
                <a:effectLst/>
                <a:cs typeface="+mj-ea"/>
                <a:sym typeface="+mn-ea"/>
              </a:rPr>
              <a:t>rock</a:t>
            </a:r>
            <a:r>
              <a:rPr lang="zh-CN" altLang="en-US" sz="2800" b="1" dirty="0">
                <a:solidFill>
                  <a:schemeClr val="accent2"/>
                </a:solidFill>
                <a:effectLst/>
                <a:cs typeface="+mj-ea"/>
                <a:sym typeface="+mn-ea"/>
              </a:rPr>
              <a:t>的潜在</a:t>
            </a:r>
            <a:r>
              <a:rPr lang="zh-CN" altLang="en-US" sz="2800" b="1" dirty="0">
                <a:solidFill>
                  <a:schemeClr val="accent2"/>
                </a:solidFill>
                <a:effectLst/>
                <a:cs typeface="+mj-ea"/>
                <a:sym typeface="+mn-ea"/>
              </a:rPr>
              <a:t>方法</a:t>
            </a:r>
            <a:endParaRPr lang="zh-CN" altLang="en-US" sz="2800" b="1" dirty="0">
              <a:solidFill>
                <a:schemeClr val="accent2"/>
              </a:solidFill>
              <a:effectLst/>
              <a:cs typeface="+mj-ea"/>
              <a:sym typeface="+mn-ea"/>
            </a:endParaRPr>
          </a:p>
        </p:txBody>
      </p:sp>
      <p:sp>
        <p:nvSpPr>
          <p:cNvPr id="20" name="Freeform 5"/>
          <p:cNvSpPr/>
          <p:nvPr/>
        </p:nvSpPr>
        <p:spPr bwMode="auto">
          <a:xfrm>
            <a:off x="332240" y="349290"/>
            <a:ext cx="438150" cy="49692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accent3"/>
          </a:solidFill>
          <a:ln w="95250">
            <a:noFill/>
          </a:ln>
          <a:effectLst>
            <a:outerShdw blurRad="381000" dist="304800" dir="8100000" algn="tr" rotWithShape="0">
              <a:prstClr val="black">
                <a:alpha val="1000"/>
              </a:prstClr>
            </a:outerShdw>
          </a:effectLst>
        </p:spPr>
        <p:txBody>
          <a:bodyPr vert="horz" wrap="square" lIns="0" tIns="45720" rIns="0" bIns="45720" numCol="1" anchor="ctr" anchorCtr="0" compatLnSpc="1"/>
          <a:lstStyle/>
          <a:p>
            <a:pPr algn="ctr"/>
            <a:endParaRPr lang="zh-CN" altLang="en-US" sz="20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096,&quot;width&quot;:9444}"/>
</p:tagLst>
</file>

<file path=ppt/tags/tag2.xml><?xml version="1.0" encoding="utf-8"?>
<p:tagLst xmlns:p="http://schemas.openxmlformats.org/presentationml/2006/main">
  <p:tag name="COMMONDATA" val="eyJoZGlkIjoiYmI1ZDk1ZTQ0MzMzODRhYmE0YjEyOTFiYmY4YmNiMjYifQ=="/>
  <p:tag name="KSO_WPP_MARK_KEY" val="d1a81dcb-d174-4d16-94d3-bea69f3d09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2881</Words>
  <Application>WPS 演示</Application>
  <PresentationFormat>宽屏</PresentationFormat>
  <Paragraphs>113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Lato</vt:lpstr>
      <vt:lpstr>DIN-BlackItalic</vt:lpstr>
      <vt:lpstr>Segoe Print</vt:lpstr>
      <vt:lpstr>Times New Roman</vt:lpstr>
      <vt:lpstr>Wingdings</vt:lpstr>
      <vt:lpstr>苹方 常规</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LBY_AKA_YBL</dc:creator>
  <cp:lastModifiedBy>从前慢</cp:lastModifiedBy>
  <cp:revision>91</cp:revision>
  <dcterms:created xsi:type="dcterms:W3CDTF">2022-12-14T08:19:00Z</dcterms:created>
  <dcterms:modified xsi:type="dcterms:W3CDTF">2022-12-15T03:02:25Z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731CA894467345388679B6062DCEF63E</vt:lpwstr>
  </property>
  <property fmtid="{D5CDD505-2E9C-101B-9397-08002B2CF9AE}" pid="3" name="KSOProductBuildVer">
    <vt:lpwstr>2052-11.1.0.12980</vt:lpwstr>
  </property>
</Properties>
</file>