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
  </p:notesMasterIdLst>
  <p:handoutMasterIdLst>
    <p:handoutMasterId r:id="rId22"/>
  </p:handoutMasterIdLst>
  <p:sldIdLst>
    <p:sldId id="436" r:id="rId3"/>
    <p:sldId id="460" r:id="rId5"/>
    <p:sldId id="459" r:id="rId6"/>
    <p:sldId id="461" r:id="rId7"/>
    <p:sldId id="484" r:id="rId8"/>
    <p:sldId id="462" r:id="rId9"/>
    <p:sldId id="464" r:id="rId10"/>
    <p:sldId id="466" r:id="rId11"/>
    <p:sldId id="463" r:id="rId12"/>
    <p:sldId id="467" r:id="rId13"/>
    <p:sldId id="468" r:id="rId14"/>
    <p:sldId id="455" r:id="rId15"/>
    <p:sldId id="485" r:id="rId16"/>
    <p:sldId id="469" r:id="rId17"/>
    <p:sldId id="483" r:id="rId18"/>
    <p:sldId id="478" r:id="rId19"/>
    <p:sldId id="479" r:id="rId20"/>
    <p:sldId id="481" r:id="rId21"/>
  </p:sldIdLst>
  <p:sldSz cx="12192000" cy="6858000"/>
  <p:notesSz cx="6858000" cy="9144000"/>
  <p:embeddedFontLst>
    <p:embeddedFont>
      <p:font typeface="汉仪大黑简" panose="02010600000101010101" charset="-122"/>
      <p:regular r:id="rId26"/>
    </p:embeddedFont>
    <p:embeddedFont>
      <p:font typeface="Calibri" panose="020F0502020204030204" charset="0"/>
      <p:regular r:id="rId27"/>
    </p:embeddedFont>
  </p:embeddedFontLst>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98d4aa2-4756-4247-9d4b-107bbae81500}">
          <p14:sldIdLst>
            <p14:sldId id="436"/>
            <p14:sldId id="460"/>
            <p14:sldId id="459"/>
            <p14:sldId id="461"/>
            <p14:sldId id="484"/>
            <p14:sldId id="462"/>
            <p14:sldId id="464"/>
            <p14:sldId id="466"/>
            <p14:sldId id="463"/>
            <p14:sldId id="467"/>
            <p14:sldId id="468"/>
            <p14:sldId id="455"/>
            <p14:sldId id="485"/>
            <p14:sldId id="469"/>
            <p14:sldId id="483"/>
            <p14:sldId id="478"/>
            <p14:sldId id="479"/>
            <p14:sldId id="48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5C7997"/>
    <a:srgbClr val="808080"/>
    <a:srgbClr val="C3D1DC"/>
    <a:srgbClr val="EFE9E5"/>
    <a:srgbClr val="D2DFE6"/>
    <a:srgbClr val="8AB2C8"/>
    <a:srgbClr val="E3E5E6"/>
    <a:srgbClr val="CCDBE3"/>
    <a:srgbClr val="B4B4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howGuides="1">
      <p:cViewPr varScale="1">
        <p:scale>
          <a:sx n="99" d="100"/>
          <a:sy n="99" d="100"/>
        </p:scale>
        <p:origin x="84" y="582"/>
      </p:cViewPr>
      <p:guideLst>
        <p:guide orient="horz" pos="257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gs" Target="tags/tag88.xml"/><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indent="0">
              <a:buFont typeface="Arial" panose="020B0604020202020204" pitchFamily="34" charset="0"/>
              <a:buNone/>
            </a:pPr>
            <a:endParaRPr lang="zh-CN" altLang="en-US">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tags" Target="../tags/tag81.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1.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7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3950335" y="5487035"/>
            <a:ext cx="4290695" cy="368300"/>
          </a:xfrm>
          <a:prstGeom prst="rect">
            <a:avLst/>
          </a:prstGeom>
          <a:noFill/>
        </p:spPr>
        <p:txBody>
          <a:bodyPr wrap="square" rtlCol="0">
            <a:spAutoFit/>
          </a:bodyPr>
          <a:p>
            <a:pPr algn="ctr"/>
            <a:r>
              <a:rPr lang="en-US" altLang="zh-CN">
                <a:solidFill>
                  <a:schemeClr val="dk1"/>
                </a:solidFill>
                <a:latin typeface="Arial" panose="020B0604020202020204" pitchFamily="34" charset="0"/>
                <a:ea typeface="汉仪君黑-55W" panose="00020600040101010101" charset="-122"/>
              </a:rPr>
              <a:t>speaker</a:t>
            </a:r>
            <a:r>
              <a:rPr lang="zh-CN" altLang="en-US">
                <a:solidFill>
                  <a:schemeClr val="dk1"/>
                </a:solidFill>
                <a:latin typeface="Arial" panose="020B0604020202020204" pitchFamily="34" charset="0"/>
                <a:ea typeface="汉仪君黑-55W" panose="00020600040101010101" charset="-122"/>
              </a:rPr>
              <a:t>：</a:t>
            </a:r>
            <a:r>
              <a:rPr lang="zh-CN" altLang="en-US">
                <a:solidFill>
                  <a:schemeClr val="dk1"/>
                </a:solidFill>
                <a:latin typeface="Arial" panose="020B0604020202020204" pitchFamily="34" charset="0"/>
                <a:ea typeface="汉仪君黑-55W" panose="00020600040101010101" charset="-122"/>
              </a:rPr>
              <a:t>田浩然</a:t>
            </a:r>
            <a:endParaRPr lang="zh-CN" altLang="en-US">
              <a:solidFill>
                <a:schemeClr val="dk1"/>
              </a:solidFill>
              <a:latin typeface="Arial" panose="020B0604020202020204" pitchFamily="34" charset="0"/>
              <a:ea typeface="汉仪君黑-55W" panose="00020600040101010101" charset="-122"/>
            </a:endParaRPr>
          </a:p>
        </p:txBody>
      </p:sp>
      <p:sp>
        <p:nvSpPr>
          <p:cNvPr id="8" name="矩形 7"/>
          <p:cNvSpPr/>
          <p:nvPr>
            <p:custDataLst>
              <p:tags r:id="rId2"/>
            </p:custDataLst>
          </p:nvPr>
        </p:nvSpPr>
        <p:spPr>
          <a:xfrm>
            <a:off x="0" y="0"/>
            <a:ext cx="12192000" cy="568325"/>
          </a:xfrm>
          <a:prstGeom prst="rect">
            <a:avLst/>
          </a:prstGeom>
          <a:solidFill>
            <a:schemeClr val="accent2"/>
          </a:solidFill>
          <a:ln>
            <a:solidFill>
              <a:schemeClr val="accent2">
                <a:shade val="50000"/>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solidFill>
                <a:schemeClr val="lt1"/>
              </a:solidFill>
            </a:endParaRPr>
          </a:p>
        </p:txBody>
      </p:sp>
      <p:sp>
        <p:nvSpPr>
          <p:cNvPr id="4" name="文本框 3" descr="7b0a20202020227461726765744d6f64756c65223a202270726f636573734f6e6c696e65466f6e7473220a7d0a"/>
          <p:cNvSpPr txBox="1"/>
          <p:nvPr/>
        </p:nvSpPr>
        <p:spPr>
          <a:xfrm>
            <a:off x="1393825" y="1844675"/>
            <a:ext cx="8982075" cy="1076325"/>
          </a:xfrm>
          <a:prstGeom prst="rect">
            <a:avLst/>
          </a:prstGeom>
          <a:noFill/>
        </p:spPr>
        <p:txBody>
          <a:bodyPr wrap="square" rtlCol="0">
            <a:spAutoFit/>
          </a:bodyPr>
          <a:p>
            <a:pPr algn="ctr"/>
            <a:r>
              <a:rPr lang="zh-CN" altLang="en-US" sz="2400" b="1">
                <a:solidFill>
                  <a:schemeClr val="dk1">
                    <a:lumMod val="85000"/>
                    <a:lumOff val="15000"/>
                  </a:schemeClr>
                </a:solidFill>
                <a:latin typeface="Arial" panose="020B0604020202020204" pitchFamily="34" charset="0"/>
                <a:ea typeface="汉仪大黑简" panose="02010600000101010101" charset="-122"/>
                <a:sym typeface="汉仪大黑简" panose="02010600000101010101" charset="-122"/>
              </a:rPr>
              <a:t> </a:t>
            </a:r>
            <a:r>
              <a:rPr lang="zh-CN" altLang="en-US" sz="3200" b="1">
                <a:solidFill>
                  <a:schemeClr val="dk1">
                    <a:lumMod val="85000"/>
                    <a:lumOff val="15000"/>
                  </a:schemeClr>
                </a:solidFill>
                <a:latin typeface="Arial" panose="020B0604020202020204" pitchFamily="34" charset="0"/>
                <a:ea typeface="汉仪大黑简" panose="02010600000101010101" charset="-122"/>
                <a:sym typeface="汉仪大黑简" panose="02010600000101010101" charset="-122"/>
              </a:rPr>
              <a:t>Exploiting Combined Locality for Wide-Stripe Erasure Coding in Distributed Storage</a:t>
            </a:r>
            <a:endParaRPr lang="zh-CN" altLang="en-US" sz="3200" b="1">
              <a:solidFill>
                <a:schemeClr val="dk1">
                  <a:lumMod val="85000"/>
                  <a:lumOff val="15000"/>
                </a:schemeClr>
              </a:solidFill>
              <a:latin typeface="Arial" panose="020B0604020202020204" pitchFamily="34" charset="0"/>
              <a:ea typeface="汉仪大黑简" panose="02010600000101010101" charset="-122"/>
              <a:sym typeface="汉仪大黑简" panose="02010600000101010101" charset="-122"/>
            </a:endParaRPr>
          </a:p>
        </p:txBody>
      </p:sp>
      <p:sp>
        <p:nvSpPr>
          <p:cNvPr id="13" name="文本框 12" descr="7b0a20202020227461726765744d6f64756c65223a202270726f636573734f6e6c696e65466f6e7473220a7d0a"/>
          <p:cNvSpPr txBox="1"/>
          <p:nvPr>
            <p:custDataLst>
              <p:tags r:id="rId3"/>
            </p:custDataLst>
          </p:nvPr>
        </p:nvSpPr>
        <p:spPr>
          <a:xfrm>
            <a:off x="1691640" y="3717290"/>
            <a:ext cx="8386445" cy="1198880"/>
          </a:xfrm>
          <a:prstGeom prst="rect">
            <a:avLst/>
          </a:prstGeom>
          <a:noFill/>
        </p:spPr>
        <p:txBody>
          <a:bodyPr wrap="square" rtlCol="0">
            <a:spAutoFit/>
          </a:bodyPr>
          <a:p>
            <a:pPr algn="ctr">
              <a:lnSpc>
                <a:spcPct val="150000"/>
              </a:lnSpc>
            </a:pPr>
            <a:r>
              <a:rPr lang="zh-CN" altLang="en-US" sz="1600">
                <a:solidFill>
                  <a:schemeClr val="dk1"/>
                </a:solidFill>
                <a:uFillTx/>
                <a:latin typeface="Arial" panose="020B0604020202020204" pitchFamily="34" charset="0"/>
                <a:ea typeface="汉仪大黑简" panose="02010600000101010101" charset="-122"/>
                <a:sym typeface="+mn-ea"/>
              </a:rPr>
              <a:t>Yuchong Hu, Liangfeng Cheng, and Qiaori Yao, Huazhong University of</a:t>
            </a:r>
            <a:endParaRPr lang="zh-CN" altLang="en-US" sz="1600">
              <a:solidFill>
                <a:schemeClr val="dk1"/>
              </a:solidFill>
              <a:uFillTx/>
              <a:latin typeface="Arial" panose="020B0604020202020204" pitchFamily="34" charset="0"/>
              <a:ea typeface="汉仪大黑简" panose="02010600000101010101" charset="-122"/>
              <a:sym typeface="+mn-ea"/>
            </a:endParaRPr>
          </a:p>
          <a:p>
            <a:pPr algn="ctr">
              <a:lnSpc>
                <a:spcPct val="150000"/>
              </a:lnSpc>
            </a:pPr>
            <a:r>
              <a:rPr lang="zh-CN" altLang="en-US" sz="1600">
                <a:solidFill>
                  <a:schemeClr val="dk1"/>
                </a:solidFill>
                <a:uFillTx/>
                <a:latin typeface="Arial" panose="020B0604020202020204" pitchFamily="34" charset="0"/>
                <a:ea typeface="汉仪大黑简" panose="02010600000101010101" charset="-122"/>
                <a:sym typeface="+mn-ea"/>
              </a:rPr>
              <a:t>Science &amp; Technology; Patrick P. C. Lee, The Chinese University of Hong Kong; </a:t>
            </a:r>
            <a:endParaRPr lang="zh-CN" altLang="en-US" sz="1600">
              <a:solidFill>
                <a:schemeClr val="dk1"/>
              </a:solidFill>
              <a:uFillTx/>
              <a:latin typeface="Arial" panose="020B0604020202020204" pitchFamily="34" charset="0"/>
              <a:ea typeface="汉仪大黑简" panose="02010600000101010101" charset="-122"/>
              <a:sym typeface="+mn-ea"/>
            </a:endParaRPr>
          </a:p>
          <a:p>
            <a:pPr algn="ctr">
              <a:lnSpc>
                <a:spcPct val="150000"/>
              </a:lnSpc>
            </a:pPr>
            <a:r>
              <a:rPr lang="zh-CN" altLang="en-US" sz="1600">
                <a:solidFill>
                  <a:schemeClr val="dk1"/>
                </a:solidFill>
                <a:uFillTx/>
                <a:latin typeface="Arial" panose="020B0604020202020204" pitchFamily="34" charset="0"/>
                <a:ea typeface="汉仪大黑简" panose="02010600000101010101" charset="-122"/>
                <a:sym typeface="+mn-ea"/>
              </a:rPr>
              <a:t>Weichun Wang and Wei Chen, HIKVISION</a:t>
            </a:r>
            <a:endParaRPr lang="zh-CN" altLang="en-US" sz="1600">
              <a:solidFill>
                <a:schemeClr val="dk1"/>
              </a:solidFill>
              <a:uFillTx/>
              <a:latin typeface="Arial" panose="020B0604020202020204" pitchFamily="34" charset="0"/>
              <a:ea typeface="汉仪大黑简" panose="02010600000101010101" charset="-122"/>
              <a:sym typeface="+mn-ea"/>
            </a:endParaRPr>
          </a:p>
        </p:txBody>
      </p:sp>
      <p:sp>
        <p:nvSpPr>
          <p:cNvPr id="11" name="矩形 10"/>
          <p:cNvSpPr/>
          <p:nvPr>
            <p:custDataLst>
              <p:tags r:id="rId4"/>
            </p:custDataLst>
          </p:nvPr>
        </p:nvSpPr>
        <p:spPr>
          <a:xfrm>
            <a:off x="0" y="6289675"/>
            <a:ext cx="12192000" cy="568325"/>
          </a:xfrm>
          <a:prstGeom prst="rect">
            <a:avLst/>
          </a:prstGeom>
          <a:solidFill>
            <a:schemeClr val="accent2"/>
          </a:solidFill>
          <a:ln>
            <a:solidFill>
              <a:schemeClr val="accent2">
                <a:shade val="50000"/>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solidFill>
                <a:schemeClr val="lt1"/>
              </a:solidFill>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4.1 ECWide--repair</a:t>
            </a:r>
            <a:endParaRPr lang="en-US" altLang="zh-CN"/>
          </a:p>
        </p:txBody>
      </p:sp>
      <p:pic>
        <p:nvPicPr>
          <p:cNvPr id="4" name="图片 3"/>
          <p:cNvPicPr>
            <a:picLocks noChangeAspect="1"/>
          </p:cNvPicPr>
          <p:nvPr/>
        </p:nvPicPr>
        <p:blipFill>
          <a:blip r:embed="rId1"/>
          <a:stretch>
            <a:fillRect/>
          </a:stretch>
        </p:blipFill>
        <p:spPr>
          <a:xfrm>
            <a:off x="695960" y="1988820"/>
            <a:ext cx="9602470" cy="3517900"/>
          </a:xfrm>
          <a:prstGeom prst="rect">
            <a:avLst/>
          </a:prstGeom>
        </p:spPr>
      </p:pic>
      <p:sp>
        <p:nvSpPr>
          <p:cNvPr id="7" name="标题 1"/>
          <p:cNvSpPr>
            <a:spLocks noGrp="1"/>
          </p:cNvSpPr>
          <p:nvPr/>
        </p:nvSpPr>
        <p:spPr>
          <a:xfrm>
            <a:off x="696030" y="1052900"/>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zh-CN" altLang="en-US" sz="2400"/>
              <a:t>单节点修复</a:t>
            </a:r>
            <a:endParaRPr lang="zh-CN" altLang="en-US" sz="2400"/>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4.1 ECWide--repair</a:t>
            </a:r>
            <a:endParaRPr lang="en-US" altLang="zh-CN"/>
          </a:p>
        </p:txBody>
      </p:sp>
      <p:sp>
        <p:nvSpPr>
          <p:cNvPr id="7" name="标题 1"/>
          <p:cNvSpPr>
            <a:spLocks noGrp="1"/>
          </p:cNvSpPr>
          <p:nvPr/>
        </p:nvSpPr>
        <p:spPr>
          <a:xfrm>
            <a:off x="696030" y="1052900"/>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zh-CN" altLang="en-US" sz="2400"/>
              <a:t>全节点修复</a:t>
            </a:r>
            <a:endParaRPr lang="zh-CN" altLang="en-US" sz="2400"/>
          </a:p>
        </p:txBody>
      </p:sp>
      <p:sp>
        <p:nvSpPr>
          <p:cNvPr id="3" name="文本框 2"/>
          <p:cNvSpPr txBox="1"/>
          <p:nvPr/>
        </p:nvSpPr>
        <p:spPr>
          <a:xfrm>
            <a:off x="911860" y="1988820"/>
            <a:ext cx="10662285" cy="3415030"/>
          </a:xfrm>
          <a:prstGeom prst="rect">
            <a:avLst/>
          </a:prstGeom>
          <a:noFill/>
        </p:spPr>
        <p:txBody>
          <a:bodyPr wrap="square" rtlCol="0" anchor="t">
            <a:spAutoFit/>
          </a:bodyPr>
          <a:p>
            <a:pPr marL="342900" indent="-342900">
              <a:lnSpc>
                <a:spcPct val="150000"/>
              </a:lnSpc>
              <a:buFont typeface="Arial" panose="020B0604020202020204" pitchFamily="34" charset="0"/>
              <a:buChar char="•"/>
            </a:pPr>
            <a:r>
              <a:rPr lang="zh-CN" altLang="en-US" sz="2400"/>
              <a:t>多个单块修复并行进行</a:t>
            </a:r>
            <a:endParaRPr lang="zh-CN" altLang="en-US" sz="2400"/>
          </a:p>
          <a:p>
            <a:pPr marL="342900" indent="-342900">
              <a:lnSpc>
                <a:spcPct val="150000"/>
              </a:lnSpc>
              <a:buFont typeface="Arial" panose="020B0604020202020204" pitchFamily="34" charset="0"/>
              <a:buChar char="•"/>
            </a:pPr>
            <a:r>
              <a:rPr lang="zh-CN" altLang="en-US" sz="2400">
                <a:solidFill>
                  <a:srgbClr val="FF0000"/>
                </a:solidFill>
              </a:rPr>
              <a:t>存在的问题</a:t>
            </a:r>
            <a:r>
              <a:rPr lang="en-US" altLang="zh-CN" sz="2400"/>
              <a:t>--</a:t>
            </a:r>
            <a:r>
              <a:rPr lang="zh-CN" altLang="en-US" sz="2400"/>
              <a:t>不同的单块修复可能选择相同的节点 </a:t>
            </a:r>
            <a:endParaRPr lang="zh-CN" altLang="en-US" sz="2400"/>
          </a:p>
          <a:p>
            <a:pPr marL="342900" indent="-342900">
              <a:lnSpc>
                <a:spcPct val="150000"/>
              </a:lnSpc>
              <a:buFont typeface="Arial" panose="020B0604020202020204" pitchFamily="34" charset="0"/>
              <a:buChar char="•"/>
            </a:pPr>
            <a:r>
              <a:rPr lang="zh-CN" altLang="en-US" sz="2400"/>
              <a:t>作为请求者或本地修复者，从而降低了并行性能</a:t>
            </a:r>
            <a:endParaRPr lang="zh-CN" altLang="en-US" sz="2400"/>
          </a:p>
          <a:p>
            <a:pPr marL="342900" indent="-342900">
              <a:lnSpc>
                <a:spcPct val="150000"/>
              </a:lnSpc>
              <a:buFont typeface="Arial" panose="020B0604020202020204" pitchFamily="34" charset="0"/>
              <a:buChar char="•"/>
            </a:pPr>
            <a:r>
              <a:rPr lang="zh-CN" altLang="en-US" sz="2400">
                <a:solidFill>
                  <a:srgbClr val="FF0000"/>
                </a:solidFill>
              </a:rPr>
              <a:t>解决方案</a:t>
            </a:r>
            <a:r>
              <a:rPr lang="en-US" altLang="zh-CN" sz="2400"/>
              <a:t>--</a:t>
            </a:r>
            <a:r>
              <a:rPr lang="zh-CN" altLang="en-US" sz="2400"/>
              <a:t>始终选择最近被选择的最少的节点作为</a:t>
            </a:r>
            <a:r>
              <a:rPr lang="en-US" altLang="zh-CN" sz="2400"/>
              <a:t>requestor/local repairer</a:t>
            </a:r>
            <a:r>
              <a:rPr lang="zh-CN" altLang="en-US" sz="2400"/>
              <a:t> </a:t>
            </a:r>
            <a:endParaRPr lang="zh-CN" altLang="en-US" sz="2400"/>
          </a:p>
          <a:p>
            <a:pPr marL="342900" indent="-342900">
              <a:lnSpc>
                <a:spcPct val="150000"/>
              </a:lnSpc>
              <a:buFont typeface="Arial" panose="020B0604020202020204" pitchFamily="34" charset="0"/>
              <a:buChar char="•"/>
            </a:pPr>
            <a:r>
              <a:rPr lang="zh-CN" altLang="en-US" sz="2400"/>
              <a:t>用一个</a:t>
            </a:r>
            <a:r>
              <a:rPr lang="zh-CN" altLang="en-US" sz="2400"/>
              <a:t>链表跟踪最近被选择的节点</a:t>
            </a:r>
            <a:endParaRPr lang="zh-CN" altLang="en-US" sz="2400"/>
          </a:p>
          <a:p>
            <a:pPr marL="342900" indent="-342900">
              <a:lnSpc>
                <a:spcPct val="150000"/>
              </a:lnSpc>
              <a:buFont typeface="Arial" panose="020B0604020202020204" pitchFamily="34" charset="0"/>
              <a:buChar char="•"/>
            </a:pPr>
            <a:r>
              <a:rPr lang="zh-CN" altLang="en-US" sz="2400"/>
              <a:t>用一个</a:t>
            </a:r>
            <a:r>
              <a:rPr lang="en-US" altLang="zh-CN" sz="2400"/>
              <a:t>hashtable</a:t>
            </a:r>
            <a:r>
              <a:rPr lang="zh-CN" altLang="en-US" sz="2400"/>
              <a:t>记录列表中的</a:t>
            </a:r>
            <a:r>
              <a:rPr lang="en-US" altLang="zh-CN" sz="2400"/>
              <a:t>&lt;</a:t>
            </a:r>
            <a:r>
              <a:rPr lang="zh-CN" altLang="en-US" sz="2400"/>
              <a:t>节点ID</a:t>
            </a:r>
            <a:r>
              <a:rPr lang="en-US" altLang="zh-CN" sz="2400"/>
              <a:t>, </a:t>
            </a:r>
            <a:r>
              <a:rPr lang="zh-CN" altLang="en-US" sz="2400"/>
              <a:t>节点地址</a:t>
            </a:r>
            <a:r>
              <a:rPr lang="en-US" altLang="zh-CN" sz="2400"/>
              <a:t>&gt;</a:t>
            </a:r>
            <a:endParaRPr lang="en-US" altLang="zh-CN" sz="2400"/>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1679575" y="1313815"/>
            <a:ext cx="8833485" cy="2980055"/>
          </a:xfrm>
          <a:prstGeom prst="rect">
            <a:avLst/>
          </a:prstGeom>
        </p:spPr>
      </p:pic>
      <p:sp>
        <p:nvSpPr>
          <p:cNvPr id="5" name="文本框 4"/>
          <p:cNvSpPr txBox="1"/>
          <p:nvPr/>
        </p:nvSpPr>
        <p:spPr>
          <a:xfrm>
            <a:off x="767715" y="4420235"/>
            <a:ext cx="11339830" cy="645160"/>
          </a:xfrm>
          <a:prstGeom prst="rect">
            <a:avLst/>
          </a:prstGeom>
          <a:noFill/>
        </p:spPr>
        <p:txBody>
          <a:bodyPr wrap="square" rtlCol="0">
            <a:spAutoFit/>
          </a:bodyPr>
          <a:p>
            <a:endParaRPr lang="zh-CN" altLang="en-US"/>
          </a:p>
          <a:p>
            <a:endParaRPr lang="zh-CN"/>
          </a:p>
        </p:txBody>
      </p:sp>
      <p:sp>
        <p:nvSpPr>
          <p:cNvPr id="2" name="标题 1"/>
          <p:cNvSpPr>
            <a:spLocks noGrp="1"/>
          </p:cNvSpPr>
          <p:nvPr>
            <p:ph type="title"/>
          </p:nvPr>
        </p:nvSpPr>
        <p:spPr/>
        <p:txBody>
          <a:bodyPr/>
          <a:p>
            <a:r>
              <a:rPr lang="en-US" altLang="zh-CN"/>
              <a:t>4.2 ECWide--</a:t>
            </a:r>
            <a:r>
              <a:rPr lang="en-US" altLang="zh-CN"/>
              <a:t>encoding</a:t>
            </a:r>
            <a:endParaRPr lang="en-US" altLang="zh-CN"/>
          </a:p>
        </p:txBody>
      </p:sp>
      <p:sp>
        <p:nvSpPr>
          <p:cNvPr id="3" name="文本框 2"/>
          <p:cNvSpPr txBox="1"/>
          <p:nvPr/>
        </p:nvSpPr>
        <p:spPr>
          <a:xfrm>
            <a:off x="984250" y="4149090"/>
            <a:ext cx="10662285" cy="1753235"/>
          </a:xfrm>
          <a:prstGeom prst="rect">
            <a:avLst/>
          </a:prstGeom>
          <a:noFill/>
        </p:spPr>
        <p:txBody>
          <a:bodyPr wrap="square" rtlCol="0" anchor="t">
            <a:spAutoFit/>
          </a:bodyPr>
          <a:p>
            <a:pPr marL="342900" indent="-342900">
              <a:lnSpc>
                <a:spcPct val="150000"/>
              </a:lnSpc>
              <a:buFont typeface="Arial" panose="020B0604020202020204" pitchFamily="34" charset="0"/>
              <a:buChar char="•"/>
            </a:pPr>
            <a:r>
              <a:rPr lang="zh-CN" altLang="en-US" sz="2400"/>
              <a:t>多个单块修复并行进行</a:t>
            </a:r>
            <a:endParaRPr lang="zh-CN" altLang="en-US" sz="2400"/>
          </a:p>
          <a:p>
            <a:pPr marL="342900" indent="-342900">
              <a:lnSpc>
                <a:spcPct val="150000"/>
              </a:lnSpc>
              <a:buFont typeface="Arial" panose="020B0604020202020204" pitchFamily="34" charset="0"/>
              <a:buChar char="•"/>
            </a:pPr>
            <a:r>
              <a:rPr lang="zh-CN" altLang="en-US" sz="2400">
                <a:solidFill>
                  <a:srgbClr val="FF0000"/>
                </a:solidFill>
              </a:rPr>
              <a:t>存在的问题</a:t>
            </a:r>
            <a:r>
              <a:rPr lang="en-US" altLang="zh-CN" sz="2400"/>
              <a:t>--</a:t>
            </a:r>
            <a:r>
              <a:rPr lang="zh-CN" altLang="en-US" sz="2400"/>
              <a:t>不同的单块修复可能选择相同的节点 </a:t>
            </a:r>
            <a:endParaRPr lang="zh-CN" altLang="en-US" sz="2400"/>
          </a:p>
          <a:p>
            <a:pPr marL="342900" indent="-342900">
              <a:lnSpc>
                <a:spcPct val="150000"/>
              </a:lnSpc>
              <a:buFont typeface="Arial" panose="020B0604020202020204" pitchFamily="34" charset="0"/>
              <a:buChar char="•"/>
            </a:pPr>
            <a:endParaRPr lang="en-US" altLang="zh-CN" sz="2400"/>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4.3 ECWide--updates</a:t>
            </a:r>
            <a:endParaRPr lang="en-US" altLang="zh-CN"/>
          </a:p>
        </p:txBody>
      </p:sp>
      <p:pic>
        <p:nvPicPr>
          <p:cNvPr id="5" name="图片 4"/>
          <p:cNvPicPr>
            <a:picLocks noChangeAspect="1"/>
          </p:cNvPicPr>
          <p:nvPr/>
        </p:nvPicPr>
        <p:blipFill>
          <a:blip r:embed="rId1"/>
          <a:stretch>
            <a:fillRect/>
          </a:stretch>
        </p:blipFill>
        <p:spPr>
          <a:xfrm>
            <a:off x="5520055" y="2286000"/>
            <a:ext cx="6362700" cy="2286000"/>
          </a:xfrm>
          <a:prstGeom prst="rect">
            <a:avLst/>
          </a:prstGeom>
        </p:spPr>
      </p:pic>
      <p:sp>
        <p:nvSpPr>
          <p:cNvPr id="7" name="文本框 6"/>
          <p:cNvSpPr txBox="1"/>
          <p:nvPr/>
        </p:nvSpPr>
        <p:spPr>
          <a:xfrm>
            <a:off x="608330" y="1909445"/>
            <a:ext cx="5102225" cy="4523105"/>
          </a:xfrm>
          <a:prstGeom prst="rect">
            <a:avLst/>
          </a:prstGeom>
          <a:noFill/>
        </p:spPr>
        <p:txBody>
          <a:bodyPr wrap="square" rtlCol="0" anchor="t">
            <a:spAutoFit/>
          </a:bodyPr>
          <a:p>
            <a:pPr marL="342900" indent="-342900">
              <a:lnSpc>
                <a:spcPct val="150000"/>
              </a:lnSpc>
              <a:buFont typeface="Arial" panose="020B0604020202020204" pitchFamily="34" charset="0"/>
              <a:buChar char="•"/>
            </a:pPr>
            <a:r>
              <a:rPr lang="zh-CN" altLang="en-US" sz="2400"/>
              <a:t>为了减轻大条带中奇偶校验带来的巨大开销，本文提出了在机架内部进行奇偶校验的更新方案</a:t>
            </a:r>
            <a:endParaRPr lang="zh-CN" altLang="en-US" sz="2400"/>
          </a:p>
          <a:p>
            <a:pPr marL="342900" indent="-342900">
              <a:lnSpc>
                <a:spcPct val="150000"/>
              </a:lnSpc>
              <a:buFont typeface="Arial" panose="020B0604020202020204" pitchFamily="34" charset="0"/>
              <a:buChar char="•"/>
            </a:pPr>
            <a:r>
              <a:rPr lang="zh-CN" altLang="en-US" sz="2400"/>
              <a:t>方案的思路是既要限制机架内部的奇偶校验更新，也要限制全局更新</a:t>
            </a:r>
            <a:endParaRPr lang="zh-CN" altLang="en-US" sz="2400"/>
          </a:p>
          <a:p>
            <a:pPr marL="342900" indent="-342900">
              <a:lnSpc>
                <a:spcPct val="150000"/>
              </a:lnSpc>
              <a:buFont typeface="Arial" panose="020B0604020202020204" pitchFamily="34" charset="0"/>
              <a:buChar char="•"/>
            </a:pPr>
            <a:r>
              <a:rPr lang="zh-CN" sz="2400">
                <a:solidFill>
                  <a:schemeClr val="tx1"/>
                </a:solidFill>
              </a:rPr>
              <a:t>主要的方法</a:t>
            </a:r>
            <a:r>
              <a:rPr lang="en-US" altLang="zh-CN" sz="2400">
                <a:solidFill>
                  <a:schemeClr val="tx1"/>
                </a:solidFill>
              </a:rPr>
              <a:t>--</a:t>
            </a:r>
            <a:r>
              <a:rPr lang="zh-CN" sz="2400">
                <a:solidFill>
                  <a:schemeClr val="tx1"/>
                </a:solidFill>
              </a:rPr>
              <a:t>将校验块放到更新更频繁的机架上，这样本地的奇偶校验就不需要跨机架传输</a:t>
            </a:r>
            <a:endParaRPr lang="zh-CN" sz="2400">
              <a:solidFill>
                <a:schemeClr val="tx1"/>
              </a:solidFill>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5. Implementation</a:t>
            </a:r>
            <a:endParaRPr lang="en-US" altLang="zh-CN"/>
          </a:p>
        </p:txBody>
      </p:sp>
      <p:sp>
        <p:nvSpPr>
          <p:cNvPr id="7" name="标题 1"/>
          <p:cNvSpPr>
            <a:spLocks noGrp="1"/>
          </p:cNvSpPr>
          <p:nvPr/>
        </p:nvSpPr>
        <p:spPr>
          <a:xfrm>
            <a:off x="696030" y="1125290"/>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zh-CN" altLang="en-US" sz="2400"/>
              <a:t>实施</a:t>
            </a:r>
            <a:r>
              <a:rPr lang="zh-CN" altLang="en-US" sz="2400"/>
              <a:t>方案</a:t>
            </a:r>
            <a:endParaRPr lang="zh-CN" altLang="en-US" sz="2400"/>
          </a:p>
        </p:txBody>
      </p:sp>
      <p:sp>
        <p:nvSpPr>
          <p:cNvPr id="3" name="文本框 2"/>
          <p:cNvSpPr txBox="1"/>
          <p:nvPr/>
        </p:nvSpPr>
        <p:spPr>
          <a:xfrm>
            <a:off x="840105" y="1988820"/>
            <a:ext cx="10984230" cy="3969385"/>
          </a:xfrm>
          <a:prstGeom prst="rect">
            <a:avLst/>
          </a:prstGeom>
          <a:noFill/>
        </p:spPr>
        <p:txBody>
          <a:bodyPr wrap="square" rtlCol="0" anchor="t">
            <a:spAutoFit/>
          </a:bodyPr>
          <a:p>
            <a:pPr>
              <a:lnSpc>
                <a:spcPct val="150000"/>
              </a:lnSpc>
            </a:pPr>
            <a:r>
              <a:rPr lang="zh-CN" altLang="en-US" sz="2400">
                <a:solidFill>
                  <a:srgbClr val="FF0000"/>
                </a:solidFill>
              </a:rPr>
              <a:t>ECWide-C：</a:t>
            </a:r>
            <a:r>
              <a:rPr lang="zh-CN" altLang="en-US" sz="2400"/>
              <a:t>冷存储</a:t>
            </a:r>
            <a:endParaRPr lang="zh-CN" altLang="en-US" sz="2400"/>
          </a:p>
          <a:p>
            <a:pPr>
              <a:lnSpc>
                <a:spcPct val="150000"/>
              </a:lnSpc>
            </a:pPr>
            <a:r>
              <a:rPr lang="zh-CN" altLang="en-US" sz="2400"/>
              <a:t>- 大尺寸的块（如HDFS中的64MB）。</a:t>
            </a:r>
            <a:endParaRPr lang="zh-CN" altLang="en-US" sz="2400"/>
          </a:p>
          <a:p>
            <a:pPr>
              <a:lnSpc>
                <a:spcPct val="150000"/>
              </a:lnSpc>
            </a:pPr>
            <a:r>
              <a:rPr lang="zh-CN" altLang="en-US" sz="2400"/>
              <a:t>- 主要用Java实现，约1500 SLoC</a:t>
            </a:r>
            <a:endParaRPr lang="zh-CN" altLang="en-US" sz="2400"/>
          </a:p>
          <a:p>
            <a:pPr>
              <a:lnSpc>
                <a:spcPct val="150000"/>
              </a:lnSpc>
            </a:pPr>
            <a:r>
              <a:rPr lang="zh-CN" altLang="en-US" sz="2400"/>
              <a:t>- 在英特尔ISA-L上用C++实现编码，约300 SLoC</a:t>
            </a:r>
            <a:endParaRPr lang="zh-CN" altLang="en-US" sz="2400"/>
          </a:p>
          <a:p>
            <a:pPr>
              <a:lnSpc>
                <a:spcPct val="150000"/>
              </a:lnSpc>
            </a:pPr>
            <a:r>
              <a:rPr lang="zh-CN" altLang="en-US" sz="2400">
                <a:solidFill>
                  <a:srgbClr val="FF0000"/>
                </a:solidFill>
              </a:rPr>
              <a:t>ECWide-H：</a:t>
            </a:r>
            <a:r>
              <a:rPr lang="zh-CN" altLang="en-US" sz="2400"/>
              <a:t>热存储 </a:t>
            </a:r>
            <a:endParaRPr lang="zh-CN" altLang="en-US" sz="2400"/>
          </a:p>
          <a:p>
            <a:pPr>
              <a:lnSpc>
                <a:spcPct val="150000"/>
              </a:lnSpc>
            </a:pPr>
            <a:r>
              <a:rPr lang="zh-CN" altLang="en-US" sz="2400"/>
              <a:t>- 小尺寸的块（例如4KiB） - 建立在Memcached之上</a:t>
            </a:r>
            <a:endParaRPr lang="zh-CN" altLang="en-US" sz="2400"/>
          </a:p>
          <a:p>
            <a:pPr>
              <a:lnSpc>
                <a:spcPct val="150000"/>
              </a:lnSpc>
            </a:pPr>
            <a:r>
              <a:rPr lang="zh-CN" altLang="en-US" sz="2400"/>
              <a:t>- 用C语言扩展libMemcached，约3000 SLoC</a:t>
            </a:r>
            <a:endParaRPr lang="zh-CN" altLang="en-US" sz="2400"/>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1200150" y="1917065"/>
            <a:ext cx="10607675" cy="4047490"/>
          </a:xfrm>
          <a:prstGeom prst="rect">
            <a:avLst/>
          </a:prstGeom>
        </p:spPr>
      </p:pic>
      <p:sp>
        <p:nvSpPr>
          <p:cNvPr id="5" name="标题 4"/>
          <p:cNvSpPr>
            <a:spLocks noGrp="1"/>
          </p:cNvSpPr>
          <p:nvPr>
            <p:ph type="title"/>
          </p:nvPr>
        </p:nvSpPr>
        <p:spPr/>
        <p:txBody>
          <a:bodyPr/>
          <a:p>
            <a:r>
              <a:rPr lang="en-US" altLang="zh-CN"/>
              <a:t>5. Implementation</a:t>
            </a:r>
            <a:endParaRPr lang="en-US" altLang="zh-CN"/>
          </a:p>
        </p:txBody>
      </p:sp>
      <p:sp>
        <p:nvSpPr>
          <p:cNvPr id="7" name="标题 1"/>
          <p:cNvSpPr>
            <a:spLocks noGrp="1"/>
          </p:cNvSpPr>
          <p:nvPr/>
        </p:nvSpPr>
        <p:spPr>
          <a:xfrm>
            <a:off x="696030" y="1125290"/>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zh-CN" altLang="en-US" sz="2400"/>
              <a:t>实施方案</a:t>
            </a:r>
            <a:r>
              <a:rPr lang="en-US" altLang="zh-CN" sz="2400"/>
              <a:t>--</a:t>
            </a:r>
            <a:r>
              <a:rPr lang="zh-CN" altLang="en-US" sz="2400"/>
              <a:t>两种方案的架构</a:t>
            </a:r>
            <a:endParaRPr lang="zh-CN" altLang="en-US" sz="2400"/>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11860" y="5085080"/>
            <a:ext cx="10993120" cy="1228090"/>
          </a:xfrm>
        </p:spPr>
        <p:txBody>
          <a:bodyPr>
            <a:normAutofit/>
          </a:bodyPr>
          <a:p>
            <a:br>
              <a:rPr lang="zh-CN" altLang="en-US"/>
            </a:br>
            <a:endParaRPr lang="zh-CN" altLang="en-US"/>
          </a:p>
        </p:txBody>
      </p:sp>
      <p:pic>
        <p:nvPicPr>
          <p:cNvPr id="4" name="内容占位符 3"/>
          <p:cNvPicPr>
            <a:picLocks noChangeAspect="1"/>
          </p:cNvPicPr>
          <p:nvPr>
            <p:ph idx="1"/>
          </p:nvPr>
        </p:nvPicPr>
        <p:blipFill>
          <a:blip r:embed="rId1"/>
          <a:stretch>
            <a:fillRect/>
          </a:stretch>
        </p:blipFill>
        <p:spPr>
          <a:xfrm>
            <a:off x="1344295" y="1830705"/>
            <a:ext cx="8799830" cy="3966845"/>
          </a:xfrm>
          <a:prstGeom prst="rect">
            <a:avLst/>
          </a:prstGeom>
        </p:spPr>
      </p:pic>
      <p:sp>
        <p:nvSpPr>
          <p:cNvPr id="5" name="文本框 4"/>
          <p:cNvSpPr txBox="1"/>
          <p:nvPr/>
        </p:nvSpPr>
        <p:spPr>
          <a:xfrm>
            <a:off x="1344295" y="5876925"/>
            <a:ext cx="10200640" cy="460375"/>
          </a:xfrm>
          <a:prstGeom prst="rect">
            <a:avLst/>
          </a:prstGeom>
          <a:noFill/>
        </p:spPr>
        <p:txBody>
          <a:bodyPr wrap="square" rtlCol="0" anchor="t">
            <a:spAutoFit/>
          </a:bodyPr>
          <a:p>
            <a:r>
              <a:rPr lang="zh-CN" altLang="en-US" sz="2400">
                <a:sym typeface="+mn-ea"/>
              </a:rPr>
              <a:t>在不同</a:t>
            </a:r>
            <a:r>
              <a:rPr lang="zh-CN" sz="2400">
                <a:sym typeface="+mn-ea"/>
              </a:rPr>
              <a:t>的</a:t>
            </a:r>
            <a:r>
              <a:rPr lang="en-US" altLang="zh-CN" sz="2400">
                <a:sym typeface="+mn-ea"/>
              </a:rPr>
              <a:t>k/f/</a:t>
            </a:r>
            <a:r>
              <a:rPr lang="zh-CN" altLang="en-US" sz="2400">
                <a:sym typeface="+mn-ea"/>
              </a:rPr>
              <a:t>网络带宽下，</a:t>
            </a:r>
            <a:r>
              <a:rPr lang="en-US" altLang="zh-CN" sz="2400">
                <a:sym typeface="+mn-ea"/>
              </a:rPr>
              <a:t>CL</a:t>
            </a:r>
            <a:r>
              <a:rPr lang="zh-CN" altLang="en-US" sz="2400">
                <a:sym typeface="+mn-ea"/>
              </a:rPr>
              <a:t>的平均修复时间都远远小于</a:t>
            </a:r>
            <a:r>
              <a:rPr lang="en-US" altLang="zh-CN" sz="2400">
                <a:sym typeface="+mn-ea"/>
              </a:rPr>
              <a:t>TL</a:t>
            </a:r>
            <a:r>
              <a:rPr lang="zh-CN" altLang="en-US" sz="2400">
                <a:sym typeface="+mn-ea"/>
              </a:rPr>
              <a:t>和</a:t>
            </a:r>
            <a:r>
              <a:rPr lang="en-US" altLang="zh-CN" sz="2400">
                <a:sym typeface="+mn-ea"/>
              </a:rPr>
              <a:t>LRC</a:t>
            </a:r>
            <a:endParaRPr lang="zh-CN" altLang="en-US" sz="2400">
              <a:sym typeface="+mn-ea"/>
            </a:endParaRPr>
          </a:p>
        </p:txBody>
      </p:sp>
      <p:sp>
        <p:nvSpPr>
          <p:cNvPr id="3" name="标题 1"/>
          <p:cNvSpPr>
            <a:spLocks noGrp="1"/>
          </p:cNvSpPr>
          <p:nvPr/>
        </p:nvSpPr>
        <p:spPr>
          <a:xfrm>
            <a:off x="611575" y="621100"/>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a:t>6. Evaluation</a:t>
            </a:r>
            <a:endParaRPr lang="en-US" altLang="zh-CN"/>
          </a:p>
        </p:txBody>
      </p:sp>
      <p:sp>
        <p:nvSpPr>
          <p:cNvPr id="7" name="标题 1"/>
          <p:cNvSpPr>
            <a:spLocks noGrp="1"/>
          </p:cNvSpPr>
          <p:nvPr/>
        </p:nvSpPr>
        <p:spPr>
          <a:xfrm>
            <a:off x="696030" y="1125290"/>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zh-CN" altLang="en-US" sz="2400"/>
              <a:t>效果评估</a:t>
            </a:r>
            <a:r>
              <a:rPr lang="en-US" altLang="zh-CN" sz="2400"/>
              <a:t>--ECWide-C</a:t>
            </a:r>
            <a:endParaRPr lang="en-US" altLang="zh-CN" sz="2400"/>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5" name="组合 24"/>
          <p:cNvGrpSpPr/>
          <p:nvPr/>
        </p:nvGrpSpPr>
        <p:grpSpPr>
          <a:xfrm>
            <a:off x="408940" y="1980565"/>
            <a:ext cx="11255375" cy="3539490"/>
            <a:chOff x="644" y="2440"/>
            <a:chExt cx="17725" cy="5574"/>
          </a:xfrm>
        </p:grpSpPr>
        <p:sp>
          <p:nvSpPr>
            <p:cNvPr id="4" name="矩形 3"/>
            <p:cNvSpPr/>
            <p:nvPr/>
          </p:nvSpPr>
          <p:spPr>
            <a:xfrm>
              <a:off x="644" y="2452"/>
              <a:ext cx="3628" cy="1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Erasure </a:t>
              </a:r>
              <a:r>
                <a:rPr lang="en-US" altLang="zh-CN">
                  <a:solidFill>
                    <a:schemeClr val="tx1"/>
                  </a:solidFill>
                </a:rPr>
                <a:t>Code</a:t>
              </a:r>
              <a:endParaRPr lang="en-US" altLang="zh-CN">
                <a:solidFill>
                  <a:schemeClr val="tx1"/>
                </a:solidFill>
              </a:endParaRPr>
            </a:p>
          </p:txBody>
        </p:sp>
        <p:sp>
          <p:nvSpPr>
            <p:cNvPr id="7" name="矩形 6"/>
            <p:cNvSpPr/>
            <p:nvPr/>
          </p:nvSpPr>
          <p:spPr>
            <a:xfrm>
              <a:off x="7560" y="2452"/>
              <a:ext cx="3628" cy="1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Wide Stripe </a:t>
              </a:r>
              <a:endParaRPr lang="en-US" altLang="zh-CN">
                <a:solidFill>
                  <a:schemeClr val="tx1"/>
                </a:solidFill>
              </a:endParaRPr>
            </a:p>
            <a:p>
              <a:pPr algn="ctr"/>
              <a:r>
                <a:rPr lang="en-US" altLang="zh-CN">
                  <a:solidFill>
                    <a:schemeClr val="tx1"/>
                  </a:solidFill>
                </a:rPr>
                <a:t>Erasure Code</a:t>
              </a:r>
              <a:endParaRPr lang="en-US" altLang="zh-CN">
                <a:solidFill>
                  <a:schemeClr val="tx1"/>
                </a:solidFill>
              </a:endParaRPr>
            </a:p>
          </p:txBody>
        </p:sp>
        <p:cxnSp>
          <p:nvCxnSpPr>
            <p:cNvPr id="8" name="直接箭头连接符 7"/>
            <p:cNvCxnSpPr/>
            <p:nvPr/>
          </p:nvCxnSpPr>
          <p:spPr>
            <a:xfrm>
              <a:off x="4272" y="3359"/>
              <a:ext cx="3288"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9" name="矩形 8"/>
            <p:cNvSpPr/>
            <p:nvPr/>
          </p:nvSpPr>
          <p:spPr>
            <a:xfrm>
              <a:off x="14702" y="2440"/>
              <a:ext cx="3628" cy="1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Combined Locality</a:t>
              </a:r>
              <a:endParaRPr lang="en-US" altLang="zh-CN">
                <a:solidFill>
                  <a:schemeClr val="tx1"/>
                </a:solidFill>
              </a:endParaRPr>
            </a:p>
          </p:txBody>
        </p:sp>
        <p:sp>
          <p:nvSpPr>
            <p:cNvPr id="10" name="文本框 9"/>
            <p:cNvSpPr txBox="1"/>
            <p:nvPr/>
          </p:nvSpPr>
          <p:spPr>
            <a:xfrm>
              <a:off x="4474" y="2440"/>
              <a:ext cx="2999" cy="919"/>
            </a:xfrm>
            <a:prstGeom prst="rect">
              <a:avLst/>
            </a:prstGeom>
            <a:noFill/>
          </p:spPr>
          <p:txBody>
            <a:bodyPr wrap="square" rtlCol="0">
              <a:spAutoFit/>
            </a:bodyPr>
            <a:p>
              <a:r>
                <a:rPr lang="en-US" altLang="zh-CN" sz="1600"/>
                <a:t>Extreme storage savings</a:t>
              </a:r>
              <a:endParaRPr lang="en-US" altLang="zh-CN" sz="1600"/>
            </a:p>
          </p:txBody>
        </p:sp>
        <p:cxnSp>
          <p:nvCxnSpPr>
            <p:cNvPr id="11" name="直接箭头连接符 10"/>
            <p:cNvCxnSpPr/>
            <p:nvPr/>
          </p:nvCxnSpPr>
          <p:spPr>
            <a:xfrm flipV="1">
              <a:off x="11188" y="3347"/>
              <a:ext cx="3514" cy="12"/>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11511" y="2440"/>
              <a:ext cx="3579" cy="919"/>
            </a:xfrm>
            <a:prstGeom prst="rect">
              <a:avLst/>
            </a:prstGeom>
            <a:noFill/>
          </p:spPr>
          <p:txBody>
            <a:bodyPr wrap="square" rtlCol="0">
              <a:spAutoFit/>
            </a:bodyPr>
            <a:p>
              <a:r>
                <a:rPr lang="en-US" altLang="zh-CN" sz="1600"/>
                <a:t>Reducing cross-rack repair bandwidth</a:t>
              </a:r>
              <a:endParaRPr lang="en-US" altLang="zh-CN" sz="1600"/>
            </a:p>
          </p:txBody>
        </p:sp>
        <p:sp>
          <p:nvSpPr>
            <p:cNvPr id="21" name="矩形 20"/>
            <p:cNvSpPr/>
            <p:nvPr/>
          </p:nvSpPr>
          <p:spPr>
            <a:xfrm>
              <a:off x="7672" y="6195"/>
              <a:ext cx="3628" cy="181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CL&gt;LRC/TL</a:t>
              </a:r>
              <a:endParaRPr lang="en-US" altLang="zh-CN">
                <a:solidFill>
                  <a:schemeClr val="tx1"/>
                </a:solidFill>
              </a:endParaRPr>
            </a:p>
          </p:txBody>
        </p:sp>
        <p:sp>
          <p:nvSpPr>
            <p:cNvPr id="22" name="矩形 21"/>
            <p:cNvSpPr/>
            <p:nvPr/>
          </p:nvSpPr>
          <p:spPr>
            <a:xfrm>
              <a:off x="14741" y="6200"/>
              <a:ext cx="3628" cy="1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ECWideC</a:t>
              </a:r>
              <a:endParaRPr lang="en-US" altLang="zh-CN">
                <a:solidFill>
                  <a:schemeClr val="tx1"/>
                </a:solidFill>
              </a:endParaRPr>
            </a:p>
            <a:p>
              <a:pPr algn="ctr"/>
              <a:r>
                <a:rPr lang="en-US" altLang="zh-CN">
                  <a:solidFill>
                    <a:schemeClr val="tx1"/>
                  </a:solidFill>
                </a:rPr>
                <a:t>ECWideH</a:t>
              </a:r>
              <a:endParaRPr lang="en-US" altLang="zh-CN">
                <a:solidFill>
                  <a:schemeClr val="tx1"/>
                </a:solidFill>
              </a:endParaRPr>
            </a:p>
          </p:txBody>
        </p:sp>
        <p:sp>
          <p:nvSpPr>
            <p:cNvPr id="24" name="文本框 23"/>
            <p:cNvSpPr txBox="1"/>
            <p:nvPr/>
          </p:nvSpPr>
          <p:spPr>
            <a:xfrm>
              <a:off x="14022" y="4834"/>
              <a:ext cx="3681" cy="531"/>
            </a:xfrm>
            <a:prstGeom prst="rect">
              <a:avLst/>
            </a:prstGeom>
            <a:noFill/>
          </p:spPr>
          <p:txBody>
            <a:bodyPr wrap="square" rtlCol="0">
              <a:spAutoFit/>
            </a:bodyPr>
            <a:p>
              <a:r>
                <a:rPr lang="en-US" altLang="zh-CN" sz="1600"/>
                <a:t>Implementation </a:t>
              </a:r>
              <a:endParaRPr lang="en-US" altLang="zh-CN" sz="1600"/>
            </a:p>
          </p:txBody>
        </p:sp>
      </p:grpSp>
      <p:sp>
        <p:nvSpPr>
          <p:cNvPr id="3" name="标题 1"/>
          <p:cNvSpPr>
            <a:spLocks noGrp="1"/>
          </p:cNvSpPr>
          <p:nvPr/>
        </p:nvSpPr>
        <p:spPr>
          <a:xfrm>
            <a:off x="608400" y="608400"/>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a:t>7. Conclusion</a:t>
            </a:r>
            <a:endParaRPr lang="en-US" altLang="zh-CN"/>
          </a:p>
        </p:txBody>
      </p:sp>
      <p:cxnSp>
        <p:nvCxnSpPr>
          <p:cNvPr id="2" name="直接箭头连接符 1"/>
          <p:cNvCxnSpPr>
            <a:stCxn id="9" idx="2"/>
            <a:endCxn id="22" idx="0"/>
          </p:cNvCxnSpPr>
          <p:nvPr/>
        </p:nvCxnSpPr>
        <p:spPr>
          <a:xfrm>
            <a:off x="10487660" y="3132455"/>
            <a:ext cx="24765" cy="12357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 name="直接箭头连接符 4"/>
          <p:cNvCxnSpPr/>
          <p:nvPr/>
        </p:nvCxnSpPr>
        <p:spPr>
          <a:xfrm flipH="1" flipV="1">
            <a:off x="7175500" y="4939665"/>
            <a:ext cx="2185035" cy="317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 name="文本框 5"/>
          <p:cNvSpPr txBox="1"/>
          <p:nvPr/>
        </p:nvSpPr>
        <p:spPr>
          <a:xfrm>
            <a:off x="7534275" y="4509135"/>
            <a:ext cx="2337435" cy="337185"/>
          </a:xfrm>
          <a:prstGeom prst="rect">
            <a:avLst/>
          </a:prstGeom>
          <a:noFill/>
        </p:spPr>
        <p:txBody>
          <a:bodyPr wrap="square" rtlCol="0">
            <a:spAutoFit/>
          </a:bodyPr>
          <a:p>
            <a:r>
              <a:rPr lang="en-US" altLang="zh-CN" sz="1600"/>
              <a:t>Evaluation</a:t>
            </a:r>
            <a:endParaRPr lang="en-US" altLang="zh-CN" sz="1600"/>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3935730" y="4940935"/>
            <a:ext cx="4290695" cy="460375"/>
          </a:xfrm>
          <a:prstGeom prst="rect">
            <a:avLst/>
          </a:prstGeom>
          <a:noFill/>
        </p:spPr>
        <p:txBody>
          <a:bodyPr wrap="square" rtlCol="0">
            <a:spAutoFit/>
          </a:bodyPr>
          <a:p>
            <a:pPr algn="ctr"/>
            <a:r>
              <a:rPr lang="en-US" altLang="zh-CN" sz="2400">
                <a:solidFill>
                  <a:schemeClr val="dk1"/>
                </a:solidFill>
                <a:latin typeface="Arial" panose="020B0604020202020204" pitchFamily="34" charset="0"/>
                <a:ea typeface="汉仪君黑-55W" panose="00020600040101010101" charset="-122"/>
              </a:rPr>
              <a:t>speaker</a:t>
            </a:r>
            <a:r>
              <a:rPr lang="zh-CN" altLang="en-US" sz="2400">
                <a:solidFill>
                  <a:schemeClr val="dk1"/>
                </a:solidFill>
                <a:latin typeface="Arial" panose="020B0604020202020204" pitchFamily="34" charset="0"/>
                <a:ea typeface="汉仪君黑-55W" panose="00020600040101010101" charset="-122"/>
              </a:rPr>
              <a:t>：田浩然</a:t>
            </a:r>
            <a:endParaRPr lang="zh-CN" altLang="en-US" sz="2400">
              <a:solidFill>
                <a:schemeClr val="dk1"/>
              </a:solidFill>
              <a:latin typeface="Arial" panose="020B0604020202020204" pitchFamily="34" charset="0"/>
              <a:ea typeface="汉仪君黑-55W" panose="00020600040101010101" charset="-122"/>
            </a:endParaRPr>
          </a:p>
        </p:txBody>
      </p:sp>
      <p:sp>
        <p:nvSpPr>
          <p:cNvPr id="8" name="矩形 7"/>
          <p:cNvSpPr/>
          <p:nvPr>
            <p:custDataLst>
              <p:tags r:id="rId2"/>
            </p:custDataLst>
          </p:nvPr>
        </p:nvSpPr>
        <p:spPr>
          <a:xfrm>
            <a:off x="0" y="0"/>
            <a:ext cx="12192000" cy="568325"/>
          </a:xfrm>
          <a:prstGeom prst="rect">
            <a:avLst/>
          </a:prstGeom>
          <a:solidFill>
            <a:schemeClr val="accent2"/>
          </a:solidFill>
          <a:ln>
            <a:solidFill>
              <a:schemeClr val="accent2">
                <a:shade val="50000"/>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solidFill>
                <a:schemeClr val="lt1"/>
              </a:solidFill>
            </a:endParaRPr>
          </a:p>
        </p:txBody>
      </p:sp>
      <p:sp>
        <p:nvSpPr>
          <p:cNvPr id="4" name="文本框 3" descr="7b0a20202020227461726765744d6f64756c65223a202270726f636573734f6e6c696e65466f6e7473220a7d0a"/>
          <p:cNvSpPr txBox="1"/>
          <p:nvPr/>
        </p:nvSpPr>
        <p:spPr>
          <a:xfrm>
            <a:off x="1487805" y="2613025"/>
            <a:ext cx="8982075" cy="922020"/>
          </a:xfrm>
          <a:prstGeom prst="rect">
            <a:avLst/>
          </a:prstGeom>
          <a:noFill/>
        </p:spPr>
        <p:txBody>
          <a:bodyPr wrap="square" rtlCol="0">
            <a:spAutoFit/>
          </a:bodyPr>
          <a:p>
            <a:pPr algn="ctr"/>
            <a:r>
              <a:rPr lang="zh-CN" altLang="en-US" sz="5400" b="1">
                <a:solidFill>
                  <a:schemeClr val="dk1">
                    <a:lumMod val="85000"/>
                    <a:lumOff val="15000"/>
                  </a:schemeClr>
                </a:solidFill>
                <a:latin typeface="Arial" panose="020B0604020202020204" pitchFamily="34" charset="0"/>
                <a:ea typeface="汉仪大黑简" panose="02010600000101010101" charset="-122"/>
                <a:sym typeface="汉仪大黑简" panose="02010600000101010101" charset="-122"/>
              </a:rPr>
              <a:t> </a:t>
            </a:r>
            <a:r>
              <a:rPr lang="en-US" altLang="zh-CN" sz="5400" b="1">
                <a:solidFill>
                  <a:schemeClr val="dk1">
                    <a:lumMod val="85000"/>
                    <a:lumOff val="15000"/>
                  </a:schemeClr>
                </a:solidFill>
                <a:latin typeface="Arial" panose="020B0604020202020204" pitchFamily="34" charset="0"/>
                <a:ea typeface="汉仪大黑简" panose="02010600000101010101" charset="-122"/>
                <a:sym typeface="汉仪大黑简" panose="02010600000101010101" charset="-122"/>
              </a:rPr>
              <a:t>Thank You</a:t>
            </a:r>
            <a:endParaRPr lang="en-US" altLang="zh-CN" sz="5400" b="1">
              <a:solidFill>
                <a:schemeClr val="dk1">
                  <a:lumMod val="85000"/>
                  <a:lumOff val="15000"/>
                </a:schemeClr>
              </a:solidFill>
              <a:latin typeface="Arial" panose="020B0604020202020204" pitchFamily="34" charset="0"/>
              <a:ea typeface="汉仪大黑简" panose="02010600000101010101" charset="-122"/>
              <a:sym typeface="汉仪大黑简" panose="02010600000101010101" charset="-122"/>
            </a:endParaRPr>
          </a:p>
        </p:txBody>
      </p:sp>
      <p:sp>
        <p:nvSpPr>
          <p:cNvPr id="11" name="矩形 10"/>
          <p:cNvSpPr/>
          <p:nvPr>
            <p:custDataLst>
              <p:tags r:id="rId3"/>
            </p:custDataLst>
          </p:nvPr>
        </p:nvSpPr>
        <p:spPr>
          <a:xfrm>
            <a:off x="0" y="6289675"/>
            <a:ext cx="12192000" cy="568325"/>
          </a:xfrm>
          <a:prstGeom prst="rect">
            <a:avLst/>
          </a:prstGeom>
          <a:solidFill>
            <a:schemeClr val="accent2"/>
          </a:solidFill>
          <a:ln>
            <a:solidFill>
              <a:schemeClr val="accent2">
                <a:shade val="50000"/>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solidFill>
                <a:schemeClr val="lt1"/>
              </a:solidFill>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1.Introduction</a:t>
            </a:r>
            <a:endParaRPr lang="en-US" altLang="zh-CN"/>
          </a:p>
        </p:txBody>
      </p:sp>
      <p:sp>
        <p:nvSpPr>
          <p:cNvPr id="3" name="内容占位符 2"/>
          <p:cNvSpPr>
            <a:spLocks noGrp="1"/>
          </p:cNvSpPr>
          <p:nvPr>
            <p:ph idx="1"/>
          </p:nvPr>
        </p:nvSpPr>
        <p:spPr>
          <a:xfrm>
            <a:off x="695960" y="1628775"/>
            <a:ext cx="9834245" cy="4759325"/>
          </a:xfrm>
        </p:spPr>
        <p:txBody>
          <a:bodyPr>
            <a:normAutofit/>
          </a:bodyPr>
          <a:p>
            <a:pPr>
              <a:buFont typeface="Arial" panose="020B0604020202020204" pitchFamily="34" charset="0"/>
              <a:buChar char="•"/>
            </a:pPr>
            <a:r>
              <a:rPr lang="zh-CN" altLang="en-US" sz="2000">
                <a:solidFill>
                  <a:schemeClr val="tx1"/>
                </a:solidFill>
                <a:latin typeface="微软雅黑" charset="0"/>
                <a:ea typeface="微软雅黑" charset="0"/>
                <a:cs typeface="微软雅黑" charset="0"/>
              </a:rPr>
              <a:t>本文首先介绍了纠删码（</a:t>
            </a:r>
            <a:r>
              <a:rPr lang="en-US" altLang="zh-CN" sz="2000">
                <a:solidFill>
                  <a:schemeClr val="tx1"/>
                </a:solidFill>
                <a:latin typeface="微软雅黑" charset="0"/>
                <a:ea typeface="微软雅黑" charset="0"/>
                <a:cs typeface="微软雅黑" charset="0"/>
              </a:rPr>
              <a:t>ErasureCode</a:t>
            </a:r>
            <a:r>
              <a:rPr lang="zh-CN" altLang="en-US" sz="2000">
                <a:solidFill>
                  <a:schemeClr val="tx1"/>
                </a:solidFill>
                <a:latin typeface="微软雅黑" charset="0"/>
                <a:ea typeface="微软雅黑" charset="0"/>
                <a:cs typeface="微软雅黑" charset="0"/>
              </a:rPr>
              <a:t>）</a:t>
            </a:r>
            <a:r>
              <a:rPr lang="en-US" altLang="zh-CN" sz="2000">
                <a:solidFill>
                  <a:schemeClr val="tx1"/>
                </a:solidFill>
                <a:latin typeface="微软雅黑" charset="0"/>
                <a:ea typeface="微软雅黑" charset="0"/>
                <a:cs typeface="微软雅黑" charset="0"/>
              </a:rPr>
              <a:t>--</a:t>
            </a:r>
            <a:r>
              <a:rPr lang="zh-CN" altLang="en-US" sz="2000">
                <a:solidFill>
                  <a:schemeClr val="tx1"/>
                </a:solidFill>
                <a:latin typeface="微软雅黑" charset="0"/>
                <a:ea typeface="微软雅黑" charset="0"/>
                <a:cs typeface="微软雅黑" charset="0"/>
              </a:rPr>
              <a:t>以</a:t>
            </a:r>
            <a:r>
              <a:rPr lang="en-US" altLang="zh-CN" sz="2000">
                <a:solidFill>
                  <a:schemeClr val="tx1"/>
                </a:solidFill>
                <a:latin typeface="微软雅黑" charset="0"/>
                <a:ea typeface="微软雅黑" charset="0"/>
                <a:cs typeface="微软雅黑" charset="0"/>
              </a:rPr>
              <a:t>Reed Solomon</a:t>
            </a:r>
            <a:r>
              <a:rPr lang="zh-CN" altLang="en-US" sz="2000">
                <a:solidFill>
                  <a:schemeClr val="tx1"/>
                </a:solidFill>
                <a:latin typeface="微软雅黑" charset="0"/>
                <a:ea typeface="微软雅黑" charset="0"/>
                <a:cs typeface="微软雅黑" charset="0"/>
              </a:rPr>
              <a:t>编码为代表的纠删码是当前分布式存储系统中一种低冗余度的容错机制</a:t>
            </a:r>
            <a:endParaRPr lang="zh-CN" altLang="en-US" sz="2000">
              <a:solidFill>
                <a:schemeClr val="tx1"/>
              </a:solidFill>
              <a:latin typeface="微软雅黑" charset="0"/>
              <a:ea typeface="微软雅黑" charset="0"/>
              <a:cs typeface="微软雅黑" charset="0"/>
            </a:endParaRPr>
          </a:p>
          <a:p>
            <a:pPr>
              <a:buFont typeface="Arial" panose="020B0604020202020204" pitchFamily="34" charset="0"/>
              <a:buChar char="•"/>
            </a:pPr>
            <a:r>
              <a:rPr lang="zh-CN" altLang="en-US" sz="2000">
                <a:solidFill>
                  <a:schemeClr val="tx1"/>
                </a:solidFill>
                <a:latin typeface="微软雅黑" charset="0"/>
                <a:ea typeface="微软雅黑" charset="0"/>
                <a:cs typeface="微软雅黑" charset="0"/>
              </a:rPr>
              <a:t>当前最先进的存储系统往往使用中等大小条带的纠删码</a:t>
            </a:r>
            <a:r>
              <a:rPr lang="en-US" altLang="zh-CN" sz="2000">
                <a:solidFill>
                  <a:schemeClr val="tx1"/>
                </a:solidFill>
                <a:latin typeface="微软雅黑" charset="0"/>
                <a:ea typeface="微软雅黑" charset="0"/>
                <a:cs typeface="微软雅黑" charset="0"/>
              </a:rPr>
              <a:t>--</a:t>
            </a:r>
            <a:r>
              <a:rPr lang="zh-CN" altLang="en-US" sz="2000">
                <a:solidFill>
                  <a:schemeClr val="tx1"/>
                </a:solidFill>
                <a:latin typeface="微软雅黑" charset="0"/>
                <a:ea typeface="微软雅黑" charset="0"/>
                <a:cs typeface="微软雅黑" charset="0"/>
              </a:rPr>
              <a:t>为了能够进一步降低冗余度，文章中提出了使用大条带纠删码的方式</a:t>
            </a:r>
            <a:endParaRPr lang="zh-CN" altLang="en-US" sz="2000">
              <a:solidFill>
                <a:schemeClr val="tx1"/>
              </a:solidFill>
              <a:latin typeface="微软雅黑" charset="0"/>
              <a:ea typeface="微软雅黑" charset="0"/>
              <a:cs typeface="微软雅黑" charset="0"/>
            </a:endParaRPr>
          </a:p>
          <a:p>
            <a:pPr>
              <a:buFont typeface="Arial" panose="020B0604020202020204" pitchFamily="34" charset="0"/>
              <a:buChar char="•"/>
            </a:pPr>
            <a:r>
              <a:rPr lang="zh-CN" altLang="en-US" sz="2000">
                <a:solidFill>
                  <a:schemeClr val="tx1"/>
                </a:solidFill>
                <a:latin typeface="微软雅黑" charset="0"/>
                <a:ea typeface="微软雅黑" charset="0"/>
                <a:cs typeface="微软雅黑" charset="0"/>
              </a:rPr>
              <a:t>针对大条带纠删码存在的显著问题：修改，编码和更新代价高昂</a:t>
            </a:r>
            <a:r>
              <a:rPr lang="en-US" altLang="zh-CN" sz="2000">
                <a:solidFill>
                  <a:schemeClr val="tx1"/>
                </a:solidFill>
                <a:latin typeface="微软雅黑" charset="0"/>
                <a:ea typeface="微软雅黑" charset="0"/>
                <a:cs typeface="微软雅黑" charset="0"/>
              </a:rPr>
              <a:t>--</a:t>
            </a:r>
            <a:r>
              <a:rPr lang="zh-CN" altLang="en-US" sz="2000">
                <a:solidFill>
                  <a:schemeClr val="tx1"/>
                </a:solidFill>
                <a:latin typeface="微软雅黑" charset="0"/>
                <a:ea typeface="微软雅黑" charset="0"/>
                <a:cs typeface="微软雅黑" charset="0"/>
              </a:rPr>
              <a:t>因此文章中提出了使用</a:t>
            </a:r>
            <a:r>
              <a:rPr lang="en-US" altLang="zh-CN" sz="2000">
                <a:solidFill>
                  <a:schemeClr val="tx1"/>
                </a:solidFill>
                <a:latin typeface="微软雅黑" charset="0"/>
                <a:ea typeface="微软雅黑" charset="0"/>
                <a:cs typeface="微软雅黑" charset="0"/>
              </a:rPr>
              <a:t>Combined Locality</a:t>
            </a:r>
            <a:r>
              <a:rPr lang="zh-CN" altLang="en-US" sz="2000">
                <a:solidFill>
                  <a:schemeClr val="tx1"/>
                </a:solidFill>
                <a:latin typeface="微软雅黑" charset="0"/>
                <a:ea typeface="微软雅黑" charset="0"/>
                <a:cs typeface="微软雅黑" charset="0"/>
              </a:rPr>
              <a:t>的方式，并且证明了使用此方式带来的跨机架传输时延要远小于</a:t>
            </a:r>
            <a:r>
              <a:rPr lang="en-US" altLang="zh-CN" sz="2000">
                <a:solidFill>
                  <a:schemeClr val="tx1"/>
                </a:solidFill>
                <a:latin typeface="微软雅黑" charset="0"/>
                <a:ea typeface="微软雅黑" charset="0"/>
                <a:cs typeface="微软雅黑" charset="0"/>
              </a:rPr>
              <a:t>LRC</a:t>
            </a:r>
            <a:r>
              <a:rPr lang="zh-CN" altLang="en-US" sz="2000">
                <a:solidFill>
                  <a:schemeClr val="tx1"/>
                </a:solidFill>
                <a:latin typeface="微软雅黑" charset="0"/>
                <a:ea typeface="微软雅黑" charset="0"/>
                <a:cs typeface="微软雅黑" charset="0"/>
              </a:rPr>
              <a:t>和</a:t>
            </a:r>
            <a:r>
              <a:rPr lang="en-US" altLang="zh-CN" sz="2000">
                <a:solidFill>
                  <a:schemeClr val="tx1"/>
                </a:solidFill>
                <a:latin typeface="微软雅黑" charset="0"/>
                <a:ea typeface="微软雅黑" charset="0"/>
                <a:cs typeface="微软雅黑" charset="0"/>
              </a:rPr>
              <a:t>TL</a:t>
            </a:r>
            <a:endParaRPr lang="zh-CN" altLang="en-US" sz="2000">
              <a:solidFill>
                <a:schemeClr val="tx1"/>
              </a:solidFill>
              <a:latin typeface="微软雅黑" charset="0"/>
              <a:ea typeface="微软雅黑" charset="0"/>
              <a:cs typeface="微软雅黑" charset="0"/>
            </a:endParaRPr>
          </a:p>
          <a:p>
            <a:pPr>
              <a:buFont typeface="Arial" panose="020B0604020202020204" pitchFamily="34" charset="0"/>
              <a:buChar char="•"/>
            </a:pPr>
            <a:r>
              <a:rPr lang="zh-CN" altLang="en-US" sz="2000">
                <a:solidFill>
                  <a:schemeClr val="tx1"/>
                </a:solidFill>
                <a:latin typeface="微软雅黑" charset="0"/>
                <a:ea typeface="微软雅黑" charset="0"/>
                <a:cs typeface="微软雅黑" charset="0"/>
              </a:rPr>
              <a:t>实现了两种</a:t>
            </a:r>
            <a:r>
              <a:rPr lang="en-US" altLang="zh-CN" sz="2000">
                <a:solidFill>
                  <a:schemeClr val="tx1"/>
                </a:solidFill>
                <a:latin typeface="微软雅黑" charset="0"/>
                <a:ea typeface="微软雅黑" charset="0"/>
                <a:cs typeface="微软雅黑" charset="0"/>
              </a:rPr>
              <a:t>ECWide</a:t>
            </a:r>
            <a:r>
              <a:rPr lang="zh-CN" altLang="en-US" sz="2000">
                <a:solidFill>
                  <a:schemeClr val="tx1"/>
                </a:solidFill>
                <a:latin typeface="微软雅黑" charset="0"/>
                <a:ea typeface="微软雅黑" charset="0"/>
                <a:cs typeface="微软雅黑" charset="0"/>
              </a:rPr>
              <a:t>的原型，</a:t>
            </a:r>
            <a:r>
              <a:rPr lang="zh-CN" altLang="en-US" sz="2000">
                <a:solidFill>
                  <a:schemeClr val="tx1"/>
                </a:solidFill>
                <a:latin typeface="微软雅黑" charset="0"/>
                <a:ea typeface="微软雅黑" charset="0"/>
                <a:cs typeface="微软雅黑" charset="0"/>
              </a:rPr>
              <a:t>分别是</a:t>
            </a:r>
            <a:r>
              <a:rPr lang="en-US" altLang="zh-CN" sz="2000">
                <a:solidFill>
                  <a:schemeClr val="tx1"/>
                </a:solidFill>
                <a:latin typeface="微软雅黑" charset="0"/>
                <a:ea typeface="微软雅黑" charset="0"/>
                <a:cs typeface="微软雅黑" charset="0"/>
              </a:rPr>
              <a:t>ECWide-C</a:t>
            </a:r>
            <a:r>
              <a:rPr lang="zh-CN" altLang="en-US" sz="2000">
                <a:solidFill>
                  <a:schemeClr val="tx1"/>
                </a:solidFill>
                <a:latin typeface="微软雅黑" charset="0"/>
                <a:ea typeface="微软雅黑" charset="0"/>
                <a:cs typeface="微软雅黑" charset="0"/>
              </a:rPr>
              <a:t>和</a:t>
            </a:r>
            <a:r>
              <a:rPr lang="en-US" altLang="zh-CN" sz="2000">
                <a:solidFill>
                  <a:schemeClr val="tx1"/>
                </a:solidFill>
                <a:latin typeface="微软雅黑" charset="0"/>
                <a:ea typeface="微软雅黑" charset="0"/>
                <a:cs typeface="微软雅黑" charset="0"/>
              </a:rPr>
              <a:t>ECWide-H</a:t>
            </a:r>
            <a:endParaRPr lang="en-US" altLang="zh-CN" sz="2000">
              <a:solidFill>
                <a:schemeClr val="tx1"/>
              </a:solidFill>
              <a:latin typeface="微软雅黑" charset="0"/>
              <a:ea typeface="微软雅黑" charset="0"/>
              <a:cs typeface="微软雅黑" charset="0"/>
            </a:endParaRPr>
          </a:p>
          <a:p>
            <a:pPr>
              <a:buFont typeface="Arial" panose="020B0604020202020204" pitchFamily="34" charset="0"/>
              <a:buChar char="•"/>
            </a:pPr>
            <a:r>
              <a:rPr lang="zh-CN" altLang="en-US" sz="2000">
                <a:solidFill>
                  <a:schemeClr val="tx1"/>
                </a:solidFill>
                <a:latin typeface="微软雅黑" charset="0"/>
                <a:ea typeface="微软雅黑" charset="0"/>
                <a:cs typeface="微软雅黑" charset="0"/>
              </a:rPr>
              <a:t>最后对于</a:t>
            </a:r>
            <a:r>
              <a:rPr lang="en-US" altLang="zh-CN" sz="2000">
                <a:solidFill>
                  <a:schemeClr val="tx1"/>
                </a:solidFill>
                <a:latin typeface="微软雅黑" charset="0"/>
                <a:ea typeface="微软雅黑" charset="0"/>
                <a:cs typeface="微软雅黑" charset="0"/>
              </a:rPr>
              <a:t>Combined locality</a:t>
            </a:r>
            <a:r>
              <a:rPr lang="zh-CN" altLang="en-US" sz="2000">
                <a:solidFill>
                  <a:schemeClr val="tx1"/>
                </a:solidFill>
                <a:latin typeface="微软雅黑" charset="0"/>
                <a:ea typeface="微软雅黑" charset="0"/>
                <a:cs typeface="微软雅黑" charset="0"/>
              </a:rPr>
              <a:t>和</a:t>
            </a:r>
            <a:r>
              <a:rPr lang="en-US" altLang="zh-CN" sz="2000">
                <a:solidFill>
                  <a:schemeClr val="tx1"/>
                </a:solidFill>
                <a:latin typeface="微软雅黑" charset="0"/>
                <a:ea typeface="微软雅黑" charset="0"/>
                <a:cs typeface="微软雅黑" charset="0"/>
              </a:rPr>
              <a:t>TL/LRC</a:t>
            </a:r>
            <a:r>
              <a:rPr lang="zh-CN" altLang="en-US" sz="2000">
                <a:solidFill>
                  <a:schemeClr val="tx1"/>
                </a:solidFill>
                <a:latin typeface="微软雅黑" charset="0"/>
                <a:ea typeface="微软雅黑" charset="0"/>
                <a:cs typeface="微软雅黑" charset="0"/>
              </a:rPr>
              <a:t>进行</a:t>
            </a:r>
            <a:r>
              <a:rPr lang="zh-CN" altLang="en-US" sz="2000">
                <a:solidFill>
                  <a:schemeClr val="tx1"/>
                </a:solidFill>
                <a:latin typeface="微软雅黑" charset="0"/>
                <a:ea typeface="微软雅黑" charset="0"/>
                <a:cs typeface="微软雅黑" charset="0"/>
              </a:rPr>
              <a:t>性能对比</a:t>
            </a:r>
            <a:endParaRPr lang="en-US" altLang="zh-CN" sz="2000">
              <a:solidFill>
                <a:schemeClr val="tx1"/>
              </a:solidFill>
              <a:latin typeface="微软雅黑" charset="0"/>
              <a:ea typeface="微软雅黑" charset="0"/>
              <a:cs typeface="微软雅黑" charset="0"/>
            </a:endParaRPr>
          </a:p>
          <a:p>
            <a:pPr>
              <a:buFont typeface="Arial" panose="020B0604020202020204" pitchFamily="34" charset="0"/>
              <a:buChar char="•"/>
            </a:pPr>
            <a:endParaRPr lang="en-US" altLang="zh-CN" sz="2000">
              <a:solidFill>
                <a:schemeClr val="tx1"/>
              </a:solidFill>
              <a:latin typeface="微软雅黑" charset="0"/>
              <a:ea typeface="微软雅黑" charset="0"/>
              <a:cs typeface="微软雅黑" charset="0"/>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51815" y="1701165"/>
            <a:ext cx="5010785" cy="4759325"/>
          </a:xfrm>
        </p:spPr>
        <p:txBody>
          <a:bodyPr/>
          <a:p>
            <a:pPr marL="0" indent="0">
              <a:buNone/>
            </a:pPr>
            <a:r>
              <a:rPr lang="zh-CN" altLang="en-US" sz="2000">
                <a:solidFill>
                  <a:schemeClr val="tx1"/>
                </a:solidFill>
                <a:latin typeface="微软雅黑" charset="0"/>
                <a:ea typeface="微软雅黑" charset="0"/>
                <a:cs typeface="微软雅黑" charset="0"/>
              </a:rPr>
              <a:t>当前最先进的纠删码普遍采用中等大小条带（</a:t>
            </a:r>
            <a:r>
              <a:rPr lang="en-US" altLang="zh-CN" sz="2000">
                <a:solidFill>
                  <a:schemeClr val="tx1"/>
                </a:solidFill>
                <a:latin typeface="微软雅黑" charset="0"/>
                <a:ea typeface="微软雅黑" charset="0"/>
                <a:cs typeface="微软雅黑" charset="0"/>
              </a:rPr>
              <a:t>9-20</a:t>
            </a:r>
            <a:r>
              <a:rPr lang="zh-CN" altLang="en-US" sz="2000">
                <a:solidFill>
                  <a:schemeClr val="tx1"/>
                </a:solidFill>
                <a:latin typeface="微软雅黑" charset="0"/>
                <a:ea typeface="微软雅黑" charset="0"/>
                <a:cs typeface="微软雅黑" charset="0"/>
              </a:rPr>
              <a:t>）</a:t>
            </a:r>
            <a:endParaRPr lang="zh-CN" altLang="en-US" sz="2000">
              <a:solidFill>
                <a:schemeClr val="tx1"/>
              </a:solidFill>
              <a:latin typeface="微软雅黑" charset="0"/>
              <a:ea typeface="微软雅黑" charset="0"/>
              <a:cs typeface="微软雅黑" charset="0"/>
            </a:endParaRPr>
          </a:p>
          <a:p>
            <a:pPr>
              <a:buFont typeface="Arial" panose="020B0604020202020204" pitchFamily="34" charset="0"/>
              <a:buChar char="•"/>
            </a:pPr>
            <a:r>
              <a:rPr lang="en-US" altLang="zh-CN" sz="2000">
                <a:solidFill>
                  <a:schemeClr val="tx1"/>
                </a:solidFill>
                <a:latin typeface="微软雅黑" charset="0"/>
                <a:ea typeface="微软雅黑" charset="0"/>
                <a:cs typeface="微软雅黑" charset="0"/>
              </a:rPr>
              <a:t>n--</a:t>
            </a:r>
            <a:r>
              <a:rPr lang="zh-CN" altLang="en-US" sz="2000">
                <a:solidFill>
                  <a:schemeClr val="tx1"/>
                </a:solidFill>
                <a:latin typeface="微软雅黑" charset="0"/>
                <a:ea typeface="微软雅黑" charset="0"/>
                <a:cs typeface="微软雅黑" charset="0"/>
              </a:rPr>
              <a:t>条带的大小，总盘块数</a:t>
            </a:r>
            <a:endParaRPr lang="zh-CN" altLang="en-US" sz="2000">
              <a:solidFill>
                <a:schemeClr val="tx1"/>
              </a:solidFill>
              <a:latin typeface="微软雅黑" charset="0"/>
              <a:ea typeface="微软雅黑" charset="0"/>
              <a:cs typeface="微软雅黑" charset="0"/>
            </a:endParaRPr>
          </a:p>
          <a:p>
            <a:pPr>
              <a:buFont typeface="Arial" panose="020B0604020202020204" pitchFamily="34" charset="0"/>
              <a:buChar char="•"/>
            </a:pPr>
            <a:r>
              <a:rPr lang="en-US" altLang="zh-CN" sz="2000">
                <a:solidFill>
                  <a:schemeClr val="tx1"/>
                </a:solidFill>
                <a:latin typeface="微软雅黑" charset="0"/>
                <a:ea typeface="微软雅黑" charset="0"/>
                <a:cs typeface="微软雅黑" charset="0"/>
              </a:rPr>
              <a:t>k--</a:t>
            </a:r>
            <a:r>
              <a:rPr lang="zh-CN" altLang="en-US" sz="2000">
                <a:solidFill>
                  <a:schemeClr val="tx1"/>
                </a:solidFill>
                <a:latin typeface="微软雅黑" charset="0"/>
                <a:ea typeface="微软雅黑" charset="0"/>
                <a:cs typeface="微软雅黑" charset="0"/>
              </a:rPr>
              <a:t>数据块</a:t>
            </a:r>
            <a:endParaRPr lang="zh-CN" altLang="en-US" sz="2000">
              <a:solidFill>
                <a:schemeClr val="tx1"/>
              </a:solidFill>
              <a:latin typeface="微软雅黑" charset="0"/>
              <a:ea typeface="微软雅黑" charset="0"/>
              <a:cs typeface="微软雅黑" charset="0"/>
            </a:endParaRPr>
          </a:p>
          <a:p>
            <a:pPr>
              <a:buFont typeface="Arial" panose="020B0604020202020204" pitchFamily="34" charset="0"/>
              <a:buChar char="•"/>
            </a:pPr>
            <a:r>
              <a:rPr lang="en-US" altLang="zh-CN" sz="2000">
                <a:solidFill>
                  <a:schemeClr val="tx1"/>
                </a:solidFill>
                <a:latin typeface="微软雅黑" charset="0"/>
                <a:ea typeface="微软雅黑" charset="0"/>
                <a:cs typeface="微软雅黑" charset="0"/>
              </a:rPr>
              <a:t>n-k--</a:t>
            </a:r>
            <a:r>
              <a:rPr lang="zh-CN" altLang="en-US" sz="2000">
                <a:solidFill>
                  <a:schemeClr val="tx1"/>
                </a:solidFill>
                <a:latin typeface="微软雅黑" charset="0"/>
                <a:ea typeface="微软雅黑" charset="0"/>
                <a:cs typeface="微软雅黑" charset="0"/>
              </a:rPr>
              <a:t>校验块</a:t>
            </a:r>
            <a:endParaRPr lang="zh-CN" altLang="en-US" sz="2000">
              <a:solidFill>
                <a:schemeClr val="tx1"/>
              </a:solidFill>
              <a:latin typeface="微软雅黑" charset="0"/>
              <a:ea typeface="微软雅黑" charset="0"/>
              <a:cs typeface="微软雅黑" charset="0"/>
            </a:endParaRPr>
          </a:p>
          <a:p>
            <a:pPr marL="0" indent="0">
              <a:buFont typeface="Arial" panose="020B0604020202020204" pitchFamily="34" charset="0"/>
              <a:buNone/>
            </a:pPr>
            <a:r>
              <a:rPr lang="zh-CN" altLang="en-US" sz="2000">
                <a:solidFill>
                  <a:schemeClr val="tx1"/>
                </a:solidFill>
                <a:latin typeface="微软雅黑" charset="0"/>
                <a:ea typeface="微软雅黑" charset="0"/>
                <a:cs typeface="微软雅黑" charset="0"/>
                <a:sym typeface="+mn-ea"/>
              </a:rPr>
              <a:t>冗余度为</a:t>
            </a:r>
            <a:r>
              <a:rPr lang="en-US" altLang="zh-CN" sz="2000">
                <a:solidFill>
                  <a:schemeClr val="tx1"/>
                </a:solidFill>
                <a:latin typeface="微软雅黑" charset="0"/>
                <a:ea typeface="微软雅黑" charset="0"/>
                <a:cs typeface="微软雅黑" charset="0"/>
                <a:sym typeface="+mn-ea"/>
              </a:rPr>
              <a:t>n/k</a:t>
            </a:r>
            <a:r>
              <a:rPr lang="zh-CN" altLang="en-US" sz="2000">
                <a:solidFill>
                  <a:schemeClr val="tx1"/>
                </a:solidFill>
                <a:latin typeface="微软雅黑" charset="0"/>
                <a:ea typeface="微软雅黑" charset="0"/>
                <a:cs typeface="微软雅黑" charset="0"/>
                <a:sym typeface="+mn-ea"/>
              </a:rPr>
              <a:t>，因此本文中提出的降低冗余度的方法为保持</a:t>
            </a:r>
            <a:r>
              <a:rPr lang="en-US" altLang="zh-CN" sz="2000">
                <a:solidFill>
                  <a:schemeClr val="tx1"/>
                </a:solidFill>
                <a:latin typeface="微软雅黑" charset="0"/>
                <a:ea typeface="微软雅黑" charset="0"/>
                <a:cs typeface="微软雅黑" charset="0"/>
                <a:sym typeface="+mn-ea"/>
              </a:rPr>
              <a:t>n-k</a:t>
            </a:r>
            <a:r>
              <a:rPr lang="zh-CN" altLang="en-US" sz="2000">
                <a:solidFill>
                  <a:schemeClr val="tx1"/>
                </a:solidFill>
                <a:latin typeface="微软雅黑" charset="0"/>
                <a:ea typeface="微软雅黑" charset="0"/>
                <a:cs typeface="微软雅黑" charset="0"/>
                <a:sym typeface="+mn-ea"/>
              </a:rPr>
              <a:t>不变，增大</a:t>
            </a:r>
            <a:r>
              <a:rPr lang="en-US" altLang="zh-CN" sz="2000">
                <a:solidFill>
                  <a:schemeClr val="tx1"/>
                </a:solidFill>
                <a:latin typeface="微软雅黑" charset="0"/>
                <a:ea typeface="微软雅黑" charset="0"/>
                <a:cs typeface="微软雅黑" charset="0"/>
                <a:sym typeface="+mn-ea"/>
              </a:rPr>
              <a:t>k</a:t>
            </a:r>
            <a:r>
              <a:rPr lang="zh-CN" altLang="en-US" sz="2000">
                <a:solidFill>
                  <a:schemeClr val="tx1"/>
                </a:solidFill>
                <a:latin typeface="微软雅黑" charset="0"/>
                <a:ea typeface="微软雅黑" charset="0"/>
                <a:cs typeface="微软雅黑" charset="0"/>
                <a:sym typeface="+mn-ea"/>
              </a:rPr>
              <a:t>（和</a:t>
            </a:r>
            <a:r>
              <a:rPr lang="en-US" altLang="zh-CN" sz="2000">
                <a:solidFill>
                  <a:schemeClr val="tx1"/>
                </a:solidFill>
                <a:latin typeface="微软雅黑" charset="0"/>
                <a:ea typeface="微软雅黑" charset="0"/>
                <a:cs typeface="微软雅黑" charset="0"/>
                <a:sym typeface="+mn-ea"/>
              </a:rPr>
              <a:t>n</a:t>
            </a:r>
            <a:r>
              <a:rPr lang="zh-CN" altLang="en-US" sz="2000">
                <a:solidFill>
                  <a:schemeClr val="tx1"/>
                </a:solidFill>
                <a:latin typeface="微软雅黑" charset="0"/>
                <a:ea typeface="微软雅黑" charset="0"/>
                <a:cs typeface="微软雅黑" charset="0"/>
                <a:sym typeface="+mn-ea"/>
              </a:rPr>
              <a:t>）来减小</a:t>
            </a:r>
            <a:r>
              <a:rPr lang="en-US" altLang="zh-CN" sz="2000">
                <a:solidFill>
                  <a:schemeClr val="tx1"/>
                </a:solidFill>
                <a:latin typeface="微软雅黑" charset="0"/>
                <a:ea typeface="微软雅黑" charset="0"/>
                <a:cs typeface="微软雅黑" charset="0"/>
                <a:sym typeface="+mn-ea"/>
              </a:rPr>
              <a:t>n/k</a:t>
            </a:r>
            <a:r>
              <a:rPr lang="zh-CN" altLang="en-US" sz="2000">
                <a:solidFill>
                  <a:schemeClr val="tx1"/>
                </a:solidFill>
                <a:latin typeface="微软雅黑" charset="0"/>
                <a:ea typeface="微软雅黑" charset="0"/>
                <a:cs typeface="微软雅黑" charset="0"/>
                <a:sym typeface="+mn-ea"/>
              </a:rPr>
              <a:t>，尽量使其接近于</a:t>
            </a:r>
            <a:r>
              <a:rPr lang="en-US" altLang="zh-CN" sz="2000">
                <a:solidFill>
                  <a:schemeClr val="tx1"/>
                </a:solidFill>
                <a:latin typeface="微软雅黑" charset="0"/>
                <a:ea typeface="微软雅黑" charset="0"/>
                <a:cs typeface="微软雅黑" charset="0"/>
                <a:sym typeface="+mn-ea"/>
              </a:rPr>
              <a:t>1</a:t>
            </a:r>
            <a:r>
              <a:rPr lang="zh-CN" altLang="en-US" sz="2000">
                <a:solidFill>
                  <a:schemeClr val="tx1"/>
                </a:solidFill>
                <a:latin typeface="微软雅黑" charset="0"/>
                <a:ea typeface="微软雅黑" charset="0"/>
                <a:cs typeface="微软雅黑" charset="0"/>
                <a:sym typeface="+mn-ea"/>
              </a:rPr>
              <a:t>，达到降低冗余度、节约存储成本的目的。</a:t>
            </a:r>
            <a:endParaRPr lang="en-US" altLang="zh-CN" sz="2000">
              <a:solidFill>
                <a:schemeClr val="tx1"/>
              </a:solidFill>
              <a:latin typeface="微软雅黑" charset="0"/>
              <a:ea typeface="微软雅黑" charset="0"/>
              <a:cs typeface="微软雅黑" charset="0"/>
            </a:endParaRPr>
          </a:p>
          <a:p>
            <a:pPr marL="0" indent="0">
              <a:buFont typeface="Arial" panose="020B0604020202020204" pitchFamily="34" charset="0"/>
              <a:buNone/>
            </a:pPr>
            <a:endParaRPr lang="zh-CN" altLang="en-US" sz="2000">
              <a:solidFill>
                <a:schemeClr val="tx1"/>
              </a:solidFill>
              <a:latin typeface="微软雅黑" charset="0"/>
              <a:ea typeface="微软雅黑" charset="0"/>
              <a:cs typeface="微软雅黑" charset="0"/>
            </a:endParaRPr>
          </a:p>
          <a:p>
            <a:pPr marL="0" indent="0">
              <a:buNone/>
            </a:pPr>
            <a:endParaRPr lang="zh-CN" altLang="en-US" sz="2000">
              <a:solidFill>
                <a:schemeClr val="tx1"/>
              </a:solidFill>
              <a:latin typeface="微软雅黑" charset="0"/>
              <a:ea typeface="微软雅黑" charset="0"/>
              <a:cs typeface="微软雅黑" charset="0"/>
            </a:endParaRPr>
          </a:p>
        </p:txBody>
      </p:sp>
      <p:pic>
        <p:nvPicPr>
          <p:cNvPr id="4" name="图片 3"/>
          <p:cNvPicPr>
            <a:picLocks noChangeAspect="1"/>
          </p:cNvPicPr>
          <p:nvPr/>
        </p:nvPicPr>
        <p:blipFill>
          <a:blip r:embed="rId1"/>
          <a:stretch>
            <a:fillRect/>
          </a:stretch>
        </p:blipFill>
        <p:spPr>
          <a:xfrm>
            <a:off x="5735955" y="2132965"/>
            <a:ext cx="6398895" cy="3119755"/>
          </a:xfrm>
          <a:prstGeom prst="rect">
            <a:avLst/>
          </a:prstGeom>
        </p:spPr>
      </p:pic>
      <p:sp>
        <p:nvSpPr>
          <p:cNvPr id="8" name="标题 7"/>
          <p:cNvSpPr>
            <a:spLocks noGrp="1"/>
          </p:cNvSpPr>
          <p:nvPr>
            <p:ph type="title"/>
          </p:nvPr>
        </p:nvSpPr>
        <p:spPr/>
        <p:txBody>
          <a:bodyPr/>
          <a:p>
            <a:r>
              <a:rPr lang="en-US" altLang="zh-CN">
                <a:solidFill>
                  <a:schemeClr val="dk1">
                    <a:lumMod val="85000"/>
                    <a:lumOff val="15000"/>
                  </a:schemeClr>
                </a:solidFill>
                <a:latin typeface="Arial" panose="020B0604020202020204" pitchFamily="34" charset="0"/>
                <a:ea typeface="汉仪大黑简" panose="02010600000101010101" charset="-122"/>
                <a:sym typeface="汉仪大黑简" panose="02010600000101010101" charset="-122"/>
              </a:rPr>
              <a:t>2.</a:t>
            </a:r>
            <a:r>
              <a:rPr lang="zh-CN" altLang="en-US">
                <a:solidFill>
                  <a:schemeClr val="dk1">
                    <a:lumMod val="85000"/>
                    <a:lumOff val="15000"/>
                  </a:schemeClr>
                </a:solidFill>
                <a:latin typeface="Arial" panose="020B0604020202020204" pitchFamily="34" charset="0"/>
                <a:ea typeface="汉仪大黑简" panose="02010600000101010101" charset="-122"/>
                <a:sym typeface="汉仪大黑简" panose="02010600000101010101" charset="-122"/>
              </a:rPr>
              <a:t>Wide-Stripe Erasure Cod</a:t>
            </a:r>
            <a:r>
              <a:rPr lang="en-US">
                <a:solidFill>
                  <a:schemeClr val="dk1">
                    <a:lumMod val="85000"/>
                    <a:lumOff val="15000"/>
                  </a:schemeClr>
                </a:solidFill>
                <a:latin typeface="Arial" panose="020B0604020202020204" pitchFamily="34" charset="0"/>
                <a:ea typeface="汉仪大黑简" panose="02010600000101010101" charset="-122"/>
                <a:sym typeface="汉仪大黑简" panose="02010600000101010101" charset="-122"/>
              </a:rPr>
              <a:t>e</a:t>
            </a:r>
            <a:endParaRPr lang="en-US"/>
          </a:p>
        </p:txBody>
      </p:sp>
      <p:sp>
        <p:nvSpPr>
          <p:cNvPr id="9" name="标题 1"/>
          <p:cNvSpPr>
            <a:spLocks noGrp="1"/>
          </p:cNvSpPr>
          <p:nvPr/>
        </p:nvSpPr>
        <p:spPr>
          <a:xfrm>
            <a:off x="696030" y="1052900"/>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zh-CN" altLang="en-US" sz="2400"/>
              <a:t>大条带纠删码</a:t>
            </a:r>
            <a:endParaRPr lang="zh-CN" altLang="en-US" sz="2400"/>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内容占位符 3"/>
          <p:cNvSpPr>
            <a:spLocks noGrp="1"/>
          </p:cNvSpPr>
          <p:nvPr>
            <p:ph idx="1"/>
          </p:nvPr>
        </p:nvSpPr>
        <p:spPr>
          <a:xfrm>
            <a:off x="408305" y="1772285"/>
            <a:ext cx="10376535" cy="4759325"/>
          </a:xfrm>
        </p:spPr>
        <p:txBody>
          <a:bodyPr>
            <a:noAutofit/>
          </a:bodyPr>
          <a:p>
            <a:pPr marL="0" indent="0">
              <a:buFont typeface="Arial" panose="020B0604020202020204" pitchFamily="34" charset="0"/>
              <a:buNone/>
            </a:pPr>
            <a:r>
              <a:rPr lang="zh-CN" altLang="en-US">
                <a:solidFill>
                  <a:schemeClr val="tx1"/>
                </a:solidFill>
                <a:latin typeface="微软雅黑" charset="0"/>
                <a:ea typeface="微软雅黑" charset="0"/>
                <a:cs typeface="微软雅黑" charset="0"/>
              </a:rPr>
              <a:t>文章中提到的大条带带来的挑战主要有</a:t>
            </a:r>
            <a:r>
              <a:rPr lang="en-US" altLang="zh-CN">
                <a:solidFill>
                  <a:schemeClr val="tx1"/>
                </a:solidFill>
                <a:latin typeface="微软雅黑" charset="0"/>
                <a:ea typeface="微软雅黑" charset="0"/>
                <a:cs typeface="微软雅黑" charset="0"/>
              </a:rPr>
              <a:t>3</a:t>
            </a:r>
            <a:r>
              <a:rPr lang="zh-CN" altLang="en-US">
                <a:solidFill>
                  <a:schemeClr val="tx1"/>
                </a:solidFill>
                <a:latin typeface="微软雅黑" charset="0"/>
                <a:ea typeface="微软雅黑" charset="0"/>
                <a:cs typeface="微软雅黑" charset="0"/>
              </a:rPr>
              <a:t>点：</a:t>
            </a:r>
            <a:endParaRPr lang="zh-CN" altLang="en-US">
              <a:solidFill>
                <a:schemeClr val="tx1"/>
              </a:solidFill>
              <a:latin typeface="微软雅黑" charset="0"/>
              <a:ea typeface="微软雅黑" charset="0"/>
              <a:cs typeface="微软雅黑" charset="0"/>
            </a:endParaRPr>
          </a:p>
          <a:p>
            <a:pPr>
              <a:buFont typeface="Arial" panose="020B0604020202020204" pitchFamily="34" charset="0"/>
              <a:buChar char="•"/>
            </a:pPr>
            <a:r>
              <a:rPr lang="zh-CN" altLang="en-US">
                <a:solidFill>
                  <a:schemeClr val="tx1"/>
                </a:solidFill>
                <a:latin typeface="微软雅黑" charset="0"/>
                <a:ea typeface="微软雅黑" charset="0"/>
                <a:cs typeface="微软雅黑" charset="0"/>
              </a:rPr>
              <a:t>修复成本高</a:t>
            </a:r>
            <a:endParaRPr lang="zh-CN" altLang="en-US">
              <a:solidFill>
                <a:schemeClr val="tx1"/>
              </a:solidFill>
              <a:latin typeface="微软雅黑" charset="0"/>
              <a:ea typeface="微软雅黑" charset="0"/>
              <a:cs typeface="微软雅黑" charset="0"/>
            </a:endParaRPr>
          </a:p>
          <a:p>
            <a:pPr marL="457200" lvl="1" indent="0">
              <a:buFont typeface="Arial" panose="020B0604020202020204" pitchFamily="34" charset="0"/>
              <a:buNone/>
            </a:pPr>
            <a:r>
              <a:rPr lang="zh-CN" altLang="en-US" sz="1800">
                <a:solidFill>
                  <a:schemeClr val="tx1"/>
                </a:solidFill>
                <a:latin typeface="微软雅黑" charset="0"/>
                <a:ea typeface="微软雅黑" charset="0"/>
                <a:cs typeface="微软雅黑" charset="0"/>
                <a:sym typeface="+mn-ea"/>
              </a:rPr>
              <a:t>相比于中等大小的条带，最主要的问题是大条带会带来超大带宽的跨机架传输</a:t>
            </a:r>
            <a:r>
              <a:rPr lang="zh-CN" altLang="en-US" sz="1800">
                <a:solidFill>
                  <a:schemeClr val="tx1"/>
                </a:solidFill>
                <a:latin typeface="微软雅黑" charset="0"/>
                <a:ea typeface="微软雅黑" charset="0"/>
                <a:cs typeface="微软雅黑" charset="0"/>
                <a:sym typeface="+mn-ea"/>
              </a:rPr>
              <a:t>，而这种现象在存储块较大时更为明显，</a:t>
            </a:r>
            <a:r>
              <a:rPr lang="zh-CN" altLang="en-US" sz="1800">
                <a:solidFill>
                  <a:schemeClr val="tx1"/>
                </a:solidFill>
                <a:latin typeface="微软雅黑" charset="0"/>
                <a:ea typeface="微软雅黑" charset="0"/>
                <a:cs typeface="微软雅黑" charset="0"/>
              </a:rPr>
              <a:t>文中给出了计算数据：</a:t>
            </a:r>
            <a:r>
              <a:rPr lang="en-US" altLang="zh-CN" sz="1800">
                <a:solidFill>
                  <a:schemeClr val="tx1"/>
                </a:solidFill>
                <a:latin typeface="微软雅黑" charset="0"/>
                <a:ea typeface="微软雅黑" charset="0"/>
                <a:cs typeface="微软雅黑" charset="0"/>
              </a:rPr>
              <a:t>n=</a:t>
            </a:r>
            <a:r>
              <a:rPr lang="zh-CN" altLang="en-US" sz="1800">
                <a:solidFill>
                  <a:schemeClr val="tx1"/>
                </a:solidFill>
                <a:latin typeface="微软雅黑" charset="0"/>
                <a:ea typeface="微软雅黑" charset="0"/>
                <a:cs typeface="微软雅黑" charset="0"/>
              </a:rPr>
              <a:t>14,</a:t>
            </a:r>
            <a:r>
              <a:rPr lang="en-US" altLang="zh-CN" sz="1800">
                <a:solidFill>
                  <a:schemeClr val="tx1"/>
                </a:solidFill>
                <a:latin typeface="微软雅黑" charset="0"/>
                <a:ea typeface="微软雅黑" charset="0"/>
                <a:cs typeface="微软雅黑" charset="0"/>
              </a:rPr>
              <a:t>k=</a:t>
            </a:r>
            <a:r>
              <a:rPr lang="zh-CN" altLang="en-US" sz="1800">
                <a:solidFill>
                  <a:schemeClr val="tx1"/>
                </a:solidFill>
                <a:latin typeface="微软雅黑" charset="0"/>
                <a:ea typeface="微软雅黑" charset="0"/>
                <a:cs typeface="微软雅黑" charset="0"/>
              </a:rPr>
              <a:t>10的RS代码的每日修复带宽180 TB，当k增加到128是，会增加到2.25PB。</a:t>
            </a:r>
            <a:endParaRPr lang="zh-CN" altLang="en-US" sz="1800">
              <a:solidFill>
                <a:schemeClr val="tx1"/>
              </a:solidFill>
              <a:latin typeface="微软雅黑" charset="0"/>
              <a:ea typeface="微软雅黑" charset="0"/>
              <a:cs typeface="微软雅黑" charset="0"/>
            </a:endParaRPr>
          </a:p>
          <a:p>
            <a:pPr>
              <a:buFont typeface="Arial" panose="020B0604020202020204" pitchFamily="34" charset="0"/>
              <a:buChar char="•"/>
            </a:pPr>
            <a:r>
              <a:rPr lang="zh-CN" altLang="en-US">
                <a:solidFill>
                  <a:schemeClr val="tx1"/>
                </a:solidFill>
                <a:latin typeface="微软雅黑" charset="0"/>
                <a:ea typeface="微软雅黑" charset="0"/>
                <a:cs typeface="微软雅黑" charset="0"/>
              </a:rPr>
              <a:t>编码成本高</a:t>
            </a:r>
            <a:endParaRPr lang="zh-CN" altLang="en-US">
              <a:solidFill>
                <a:schemeClr val="tx1"/>
              </a:solidFill>
              <a:latin typeface="微软雅黑" charset="0"/>
              <a:ea typeface="微软雅黑" charset="0"/>
              <a:cs typeface="微软雅黑" charset="0"/>
            </a:endParaRPr>
          </a:p>
          <a:p>
            <a:pPr marL="457200" lvl="1" indent="0">
              <a:buFont typeface="Arial" panose="020B0604020202020204" pitchFamily="34" charset="0"/>
              <a:buNone/>
            </a:pPr>
            <a:r>
              <a:rPr lang="zh-CN" altLang="en-US" sz="1800">
                <a:solidFill>
                  <a:schemeClr val="tx1"/>
                </a:solidFill>
                <a:latin typeface="微软雅黑" charset="0"/>
                <a:ea typeface="微软雅黑" charset="0"/>
                <a:cs typeface="微软雅黑" charset="0"/>
              </a:rPr>
              <a:t>每个奇偶校验块是k个数据块的线性组合，所以计算开销随k线性增加。当k增加到一定数值时，</a:t>
            </a:r>
            <a:r>
              <a:rPr lang="zh-CN" altLang="en-US" sz="1800">
                <a:solidFill>
                  <a:schemeClr val="tx1"/>
                </a:solidFill>
                <a:latin typeface="微软雅黑" charset="0"/>
                <a:ea typeface="微软雅黑" charset="0"/>
                <a:cs typeface="微软雅黑" charset="0"/>
                <a:sym typeface="+mn-ea"/>
              </a:rPr>
              <a:t>编码过程可能会导致CPU缓存不足</a:t>
            </a:r>
            <a:r>
              <a:rPr lang="zh-CN" altLang="en-US" sz="1800">
                <a:solidFill>
                  <a:schemeClr val="tx1"/>
                </a:solidFill>
                <a:latin typeface="微软雅黑" charset="0"/>
                <a:ea typeface="微软雅黑" charset="0"/>
                <a:cs typeface="微软雅黑" charset="0"/>
              </a:rPr>
              <a:t>，导致编码性能的大幅度下降。</a:t>
            </a:r>
            <a:endParaRPr lang="zh-CN" altLang="en-US" sz="1800">
              <a:solidFill>
                <a:schemeClr val="tx1"/>
              </a:solidFill>
              <a:latin typeface="微软雅黑" charset="0"/>
              <a:ea typeface="微软雅黑" charset="0"/>
              <a:cs typeface="微软雅黑" charset="0"/>
            </a:endParaRPr>
          </a:p>
          <a:p>
            <a:pPr>
              <a:buFont typeface="Arial" panose="020B0604020202020204" pitchFamily="34" charset="0"/>
              <a:buChar char="•"/>
            </a:pPr>
            <a:r>
              <a:rPr lang="zh-CN" altLang="en-US">
                <a:solidFill>
                  <a:schemeClr val="tx1"/>
                </a:solidFill>
                <a:latin typeface="微软雅黑" charset="0"/>
                <a:ea typeface="微软雅黑" charset="0"/>
                <a:cs typeface="微软雅黑" charset="0"/>
              </a:rPr>
              <a:t>更新成本高</a:t>
            </a:r>
            <a:endParaRPr lang="zh-CN" altLang="en-US">
              <a:solidFill>
                <a:schemeClr val="tx1"/>
              </a:solidFill>
              <a:latin typeface="微软雅黑" charset="0"/>
              <a:ea typeface="微软雅黑" charset="0"/>
              <a:cs typeface="微软雅黑" charset="0"/>
            </a:endParaRPr>
          </a:p>
          <a:p>
            <a:pPr marL="457200" lvl="1" indent="0">
              <a:buFont typeface="Arial" panose="020B0604020202020204" pitchFamily="34" charset="0"/>
              <a:buNone/>
            </a:pPr>
            <a:r>
              <a:rPr lang="zh-CN" altLang="en-US" sz="1800">
                <a:solidFill>
                  <a:schemeClr val="tx1"/>
                </a:solidFill>
                <a:latin typeface="微软雅黑" charset="0"/>
                <a:ea typeface="微软雅黑" charset="0"/>
                <a:cs typeface="微软雅黑" charset="0"/>
              </a:rPr>
              <a:t>更新成本高不是大条带所特有的问题，和中等大小条带一样，一旦有一个数据块发生变动，n-k个奇偶校验块就都需要更新。</a:t>
            </a:r>
            <a:endParaRPr lang="zh-CN" altLang="en-US" sz="1800">
              <a:solidFill>
                <a:schemeClr val="tx1"/>
              </a:solidFill>
              <a:latin typeface="微软雅黑" charset="0"/>
              <a:ea typeface="微软雅黑" charset="0"/>
              <a:cs typeface="微软雅黑" charset="0"/>
            </a:endParaRPr>
          </a:p>
          <a:p>
            <a:pPr marL="0" indent="0">
              <a:buFont typeface="Arial" panose="020B0604020202020204" pitchFamily="34" charset="0"/>
              <a:buNone/>
            </a:pPr>
            <a:endParaRPr lang="zh-CN" altLang="en-US">
              <a:solidFill>
                <a:schemeClr val="tx1"/>
              </a:solidFill>
              <a:latin typeface="微软雅黑" charset="0"/>
              <a:ea typeface="微软雅黑" charset="0"/>
              <a:cs typeface="微软雅黑" charset="0"/>
            </a:endParaRPr>
          </a:p>
          <a:p>
            <a:pPr marL="0" indent="0">
              <a:buNone/>
            </a:pPr>
            <a:endParaRPr lang="zh-CN" altLang="en-US">
              <a:solidFill>
                <a:schemeClr val="tx1"/>
              </a:solidFill>
              <a:latin typeface="微软雅黑" charset="0"/>
              <a:ea typeface="微软雅黑" charset="0"/>
              <a:cs typeface="微软雅黑" charset="0"/>
            </a:endParaRPr>
          </a:p>
        </p:txBody>
      </p:sp>
      <p:sp>
        <p:nvSpPr>
          <p:cNvPr id="8" name="标题 7"/>
          <p:cNvSpPr>
            <a:spLocks noGrp="1"/>
          </p:cNvSpPr>
          <p:nvPr>
            <p:ph type="title"/>
          </p:nvPr>
        </p:nvSpPr>
        <p:spPr/>
        <p:txBody>
          <a:bodyPr/>
          <a:p>
            <a:r>
              <a:rPr lang="en-US" altLang="zh-CN">
                <a:solidFill>
                  <a:schemeClr val="dk1">
                    <a:lumMod val="85000"/>
                    <a:lumOff val="15000"/>
                  </a:schemeClr>
                </a:solidFill>
                <a:latin typeface="Arial" panose="020B0604020202020204" pitchFamily="34" charset="0"/>
                <a:ea typeface="汉仪大黑简" panose="02010600000101010101" charset="-122"/>
                <a:sym typeface="汉仪大黑简" panose="02010600000101010101" charset="-122"/>
              </a:rPr>
              <a:t>Challenges for </a:t>
            </a:r>
            <a:r>
              <a:rPr lang="zh-CN" altLang="en-US">
                <a:solidFill>
                  <a:schemeClr val="dk1">
                    <a:lumMod val="85000"/>
                    <a:lumOff val="15000"/>
                  </a:schemeClr>
                </a:solidFill>
                <a:latin typeface="Arial" panose="020B0604020202020204" pitchFamily="34" charset="0"/>
                <a:ea typeface="汉仪大黑简" panose="02010600000101010101" charset="-122"/>
                <a:sym typeface="汉仪大黑简" panose="02010600000101010101" charset="-122"/>
              </a:rPr>
              <a:t>Wide-Stripe E</a:t>
            </a:r>
            <a:r>
              <a:rPr lang="en-US">
                <a:solidFill>
                  <a:schemeClr val="dk1">
                    <a:lumMod val="85000"/>
                    <a:lumOff val="15000"/>
                  </a:schemeClr>
                </a:solidFill>
                <a:latin typeface="Arial" panose="020B0604020202020204" pitchFamily="34" charset="0"/>
                <a:ea typeface="汉仪大黑简" panose="02010600000101010101" charset="-122"/>
                <a:sym typeface="汉仪大黑简" panose="02010600000101010101" charset="-122"/>
              </a:rPr>
              <a:t>C</a:t>
            </a:r>
            <a:endParaRPr lang="en-US"/>
          </a:p>
        </p:txBody>
      </p:sp>
      <p:sp>
        <p:nvSpPr>
          <p:cNvPr id="9" name="标题 1"/>
          <p:cNvSpPr>
            <a:spLocks noGrp="1"/>
          </p:cNvSpPr>
          <p:nvPr/>
        </p:nvSpPr>
        <p:spPr>
          <a:xfrm>
            <a:off x="696030" y="1066870"/>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zh-CN" altLang="en-US" sz="2400"/>
              <a:t>大条带纠删码存在的问题</a:t>
            </a:r>
            <a:endParaRPr lang="zh-CN" altLang="en-US" sz="240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3.Combined Locality</a:t>
            </a:r>
            <a:endParaRPr lang="en-US" altLang="zh-CN"/>
          </a:p>
        </p:txBody>
      </p:sp>
      <p:pic>
        <p:nvPicPr>
          <p:cNvPr id="4" name="图片 3"/>
          <p:cNvPicPr>
            <a:picLocks noChangeAspect="1"/>
          </p:cNvPicPr>
          <p:nvPr/>
        </p:nvPicPr>
        <p:blipFill>
          <a:blip r:embed="rId1"/>
          <a:stretch>
            <a:fillRect/>
          </a:stretch>
        </p:blipFill>
        <p:spPr>
          <a:xfrm>
            <a:off x="480060" y="1701165"/>
            <a:ext cx="11455400" cy="4356100"/>
          </a:xfrm>
          <a:prstGeom prst="rect">
            <a:avLst/>
          </a:prstGeom>
        </p:spPr>
      </p:pic>
      <p:sp>
        <p:nvSpPr>
          <p:cNvPr id="9" name="标题 1"/>
          <p:cNvSpPr>
            <a:spLocks noGrp="1"/>
          </p:cNvSpPr>
          <p:nvPr/>
        </p:nvSpPr>
        <p:spPr>
          <a:xfrm>
            <a:off x="696030" y="1066870"/>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2400">
                <a:sym typeface="+mn-ea"/>
              </a:rPr>
              <a:t>LRC/TL/CL</a:t>
            </a:r>
            <a:endParaRPr lang="zh-CN" altLang="en-US" sz="2400"/>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a:t>3.1 Parity Locality</a:t>
            </a:r>
            <a:endParaRPr lang="zh-CN" altLang="en-US"/>
          </a:p>
        </p:txBody>
      </p:sp>
      <p:pic>
        <p:nvPicPr>
          <p:cNvPr id="4" name="内容占位符 3"/>
          <p:cNvPicPr>
            <a:picLocks noChangeAspect="1"/>
          </p:cNvPicPr>
          <p:nvPr>
            <p:ph idx="1"/>
          </p:nvPr>
        </p:nvPicPr>
        <p:blipFill>
          <a:blip r:embed="rId1"/>
          <a:stretch>
            <a:fillRect/>
          </a:stretch>
        </p:blipFill>
        <p:spPr>
          <a:xfrm>
            <a:off x="8112125" y="1200150"/>
            <a:ext cx="3441700" cy="4457700"/>
          </a:xfrm>
          <a:prstGeom prst="rect">
            <a:avLst/>
          </a:prstGeom>
        </p:spPr>
      </p:pic>
      <p:sp>
        <p:nvSpPr>
          <p:cNvPr id="6" name="内容占位符 3"/>
          <p:cNvSpPr>
            <a:spLocks noGrp="1"/>
          </p:cNvSpPr>
          <p:nvPr/>
        </p:nvSpPr>
        <p:spPr>
          <a:xfrm>
            <a:off x="608330" y="1485265"/>
            <a:ext cx="6229350" cy="4759325"/>
          </a:xfrm>
          <a:prstGeom prst="rect">
            <a:avLst/>
          </a:prstGeom>
        </p:spPr>
        <p:txBody>
          <a:bodyPr vert="horz" lIns="90000" tIns="46800" rIns="90000" bIns="46800" rtlCol="0"/>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a:solidFill>
                  <a:schemeClr val="tx1"/>
                </a:solidFill>
              </a:rPr>
              <a:t>本地奇偶校验</a:t>
            </a:r>
            <a:endParaRPr lang="zh-CN" altLang="en-US" sz="2000">
              <a:solidFill>
                <a:schemeClr val="tx1"/>
              </a:solidFill>
            </a:endParaRPr>
          </a:p>
          <a:p>
            <a:pPr>
              <a:buFont typeface="Arial" panose="020B0604020202020204" pitchFamily="34" charset="0"/>
              <a:buChar char="•"/>
            </a:pPr>
            <a:r>
              <a:rPr lang="zh-CN" altLang="en-US" sz="2000">
                <a:solidFill>
                  <a:schemeClr val="tx1"/>
                </a:solidFill>
              </a:rPr>
              <a:t>本地修复编码采用每</a:t>
            </a:r>
            <a:r>
              <a:rPr lang="en-US" altLang="zh-CN" sz="2000">
                <a:solidFill>
                  <a:schemeClr val="tx1"/>
                </a:solidFill>
              </a:rPr>
              <a:t>r</a:t>
            </a:r>
            <a:r>
              <a:rPr lang="zh-CN" altLang="en-US" sz="2000">
                <a:solidFill>
                  <a:schemeClr val="tx1"/>
                </a:solidFill>
              </a:rPr>
              <a:t>个数据块配合一个校验块的方式</a:t>
            </a:r>
            <a:endParaRPr lang="zh-CN" altLang="en-US" sz="2000">
              <a:solidFill>
                <a:schemeClr val="tx1"/>
              </a:solidFill>
            </a:endParaRPr>
          </a:p>
          <a:p>
            <a:pPr>
              <a:buFont typeface="Arial" panose="020B0604020202020204" pitchFamily="34" charset="0"/>
              <a:buChar char="•"/>
            </a:pPr>
            <a:r>
              <a:rPr lang="zh-CN" altLang="en-US" sz="2000">
                <a:solidFill>
                  <a:schemeClr val="tx1"/>
                </a:solidFill>
              </a:rPr>
              <a:t>以</a:t>
            </a:r>
            <a:r>
              <a:rPr lang="en-US" altLang="zh-CN" sz="2000">
                <a:solidFill>
                  <a:schemeClr val="tx1"/>
                </a:solidFill>
              </a:rPr>
              <a:t>Azure</a:t>
            </a:r>
            <a:r>
              <a:rPr lang="zh-CN" altLang="en-US" sz="2000">
                <a:solidFill>
                  <a:schemeClr val="tx1"/>
                </a:solidFill>
              </a:rPr>
              <a:t>的</a:t>
            </a:r>
            <a:r>
              <a:rPr lang="en-US" altLang="zh-CN" sz="2000">
                <a:solidFill>
                  <a:schemeClr val="tx1"/>
                </a:solidFill>
              </a:rPr>
              <a:t>LRC</a:t>
            </a:r>
            <a:r>
              <a:rPr lang="zh-CN" altLang="en-US" sz="2000">
                <a:solidFill>
                  <a:schemeClr val="tx1"/>
                </a:solidFill>
              </a:rPr>
              <a:t>为例</a:t>
            </a:r>
            <a:endParaRPr lang="zh-CN" altLang="en-US" sz="2000">
              <a:solidFill>
                <a:schemeClr val="tx1"/>
              </a:solidFill>
            </a:endParaRPr>
          </a:p>
          <a:p>
            <a:pPr>
              <a:buFont typeface="Arial" panose="020B0604020202020204" pitchFamily="34" charset="0"/>
              <a:buChar char="•"/>
            </a:pPr>
            <a:r>
              <a:rPr lang="zh-CN" altLang="en-US" sz="2000">
                <a:solidFill>
                  <a:schemeClr val="tx1"/>
                </a:solidFill>
              </a:rPr>
              <a:t>每两个数据块配有一个校验块</a:t>
            </a:r>
            <a:endParaRPr lang="zh-CN" altLang="en-US" sz="2000">
              <a:solidFill>
                <a:schemeClr val="tx1"/>
              </a:solidFill>
            </a:endParaRPr>
          </a:p>
          <a:p>
            <a:pPr>
              <a:buFont typeface="Arial" panose="020B0604020202020204" pitchFamily="34" charset="0"/>
              <a:buChar char="•"/>
            </a:pPr>
            <a:r>
              <a:rPr lang="zh-CN" altLang="en-US" sz="2000">
                <a:solidFill>
                  <a:schemeClr val="tx1"/>
                </a:solidFill>
              </a:rPr>
              <a:t>这样修复一个坏块只需要访问两个本地块</a:t>
            </a:r>
            <a:endParaRPr lang="zh-CN" altLang="en-US" sz="2000">
              <a:solidFill>
                <a:schemeClr val="tx1"/>
              </a:solidFill>
            </a:endParaRPr>
          </a:p>
          <a:p>
            <a:pPr>
              <a:buFont typeface="Arial" panose="020B0604020202020204" pitchFamily="34" charset="0"/>
              <a:buChar char="•"/>
            </a:pPr>
            <a:r>
              <a:rPr lang="zh-CN" altLang="en-US" sz="2000">
                <a:solidFill>
                  <a:schemeClr val="tx1"/>
                </a:solidFill>
              </a:rPr>
              <a:t>但是这种方法存在一个问题，就是冗余度过高</a:t>
            </a:r>
            <a:endParaRPr lang="zh-CN" altLang="en-US" sz="2000">
              <a:solidFill>
                <a:schemeClr val="tx1"/>
              </a:solidFill>
            </a:endParaRPr>
          </a:p>
          <a:p>
            <a:pPr>
              <a:buFont typeface="Arial" panose="020B0604020202020204" pitchFamily="34" charset="0"/>
              <a:buNone/>
            </a:pPr>
            <a:endParaRPr lang="zh-CN" altLang="en-US" sz="2000">
              <a:solidFill>
                <a:schemeClr val="tx1"/>
              </a:solidFill>
            </a:endParaRPr>
          </a:p>
          <a:p>
            <a:pPr marL="0" indent="0">
              <a:buFont typeface="Arial" panose="020B0604020202020204" pitchFamily="34" charset="0"/>
              <a:buNone/>
            </a:pPr>
            <a:endParaRPr lang="zh-CN" altLang="en-US" sz="2000">
              <a:solidFill>
                <a:schemeClr val="tx1"/>
              </a:solidFill>
            </a:endParaRPr>
          </a:p>
          <a:p>
            <a:pPr marL="0" indent="0">
              <a:buNone/>
            </a:pPr>
            <a:endParaRPr lang="zh-CN" altLang="en-US" sz="2000">
              <a:solidFill>
                <a:schemeClr val="tx1"/>
              </a:solidFill>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a:t>3.2 Topology Locality</a:t>
            </a:r>
            <a:endParaRPr lang="zh-CN" altLang="en-US"/>
          </a:p>
        </p:txBody>
      </p:sp>
      <p:sp>
        <p:nvSpPr>
          <p:cNvPr id="6" name="内容占位符 3"/>
          <p:cNvSpPr>
            <a:spLocks noGrp="1"/>
          </p:cNvSpPr>
          <p:nvPr/>
        </p:nvSpPr>
        <p:spPr>
          <a:xfrm>
            <a:off x="608330" y="1485265"/>
            <a:ext cx="6229350" cy="4759325"/>
          </a:xfrm>
          <a:prstGeom prst="rect">
            <a:avLst/>
          </a:prstGeom>
        </p:spPr>
        <p:txBody>
          <a:bodyPr vert="horz" lIns="90000" tIns="46800" rIns="90000" bIns="46800" rtlCol="0"/>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a:solidFill>
                  <a:schemeClr val="tx1"/>
                </a:solidFill>
                <a:latin typeface="微软雅黑" charset="0"/>
                <a:ea typeface="微软雅黑" charset="0"/>
                <a:cs typeface="微软雅黑" charset="0"/>
              </a:rPr>
              <a:t>拓扑定位</a:t>
            </a:r>
            <a:endParaRPr lang="zh-CN" altLang="en-US" sz="2000">
              <a:solidFill>
                <a:schemeClr val="tx1"/>
              </a:solidFill>
              <a:latin typeface="微软雅黑" charset="0"/>
              <a:ea typeface="微软雅黑" charset="0"/>
              <a:cs typeface="微软雅黑" charset="0"/>
            </a:endParaRPr>
          </a:p>
          <a:p>
            <a:pPr>
              <a:buFont typeface="Arial" panose="020B0604020202020204" pitchFamily="34" charset="0"/>
              <a:buChar char="•"/>
            </a:pPr>
            <a:r>
              <a:rPr lang="zh-CN" altLang="en-US" sz="2000">
                <a:solidFill>
                  <a:schemeClr val="tx1"/>
                </a:solidFill>
                <a:latin typeface="微软雅黑" charset="0"/>
                <a:ea typeface="微软雅黑" charset="0"/>
                <a:cs typeface="微软雅黑" charset="0"/>
              </a:rPr>
              <a:t>拓扑定位能够实现很小的冗余度</a:t>
            </a:r>
            <a:endParaRPr lang="zh-CN" altLang="en-US" sz="2000">
              <a:solidFill>
                <a:schemeClr val="tx1"/>
              </a:solidFill>
              <a:latin typeface="微软雅黑" charset="0"/>
              <a:ea typeface="微软雅黑" charset="0"/>
              <a:cs typeface="微软雅黑" charset="0"/>
            </a:endParaRPr>
          </a:p>
          <a:p>
            <a:pPr>
              <a:buFont typeface="Arial" panose="020B0604020202020204" pitchFamily="34" charset="0"/>
              <a:buChar char="•"/>
            </a:pPr>
            <a:r>
              <a:rPr lang="zh-CN" altLang="en-US" sz="2000">
                <a:solidFill>
                  <a:schemeClr val="tx1"/>
                </a:solidFill>
                <a:latin typeface="微软雅黑" charset="0"/>
                <a:ea typeface="微软雅黑" charset="0"/>
                <a:cs typeface="微软雅黑" charset="0"/>
              </a:rPr>
              <a:t>但是缺点在于会产生很大的跨机架带宽</a:t>
            </a:r>
            <a:endParaRPr lang="zh-CN" altLang="en-US" sz="2000">
              <a:solidFill>
                <a:schemeClr val="tx1"/>
              </a:solidFill>
              <a:latin typeface="微软雅黑" charset="0"/>
              <a:ea typeface="微软雅黑" charset="0"/>
              <a:cs typeface="微软雅黑" charset="0"/>
            </a:endParaRPr>
          </a:p>
          <a:p>
            <a:pPr>
              <a:buFont typeface="Arial" panose="020B0604020202020204" pitchFamily="34" charset="0"/>
              <a:buChar char="•"/>
            </a:pPr>
            <a:r>
              <a:rPr lang="zh-CN" altLang="en-US" sz="2000">
                <a:solidFill>
                  <a:schemeClr val="tx1"/>
                </a:solidFill>
                <a:latin typeface="微软雅黑" charset="0"/>
                <a:ea typeface="微软雅黑" charset="0"/>
                <a:cs typeface="微软雅黑" charset="0"/>
              </a:rPr>
              <a:t>当某一个存储块出现故障需要通过多次跨机架传输来修复</a:t>
            </a:r>
            <a:endParaRPr lang="zh-CN" altLang="en-US" sz="2000">
              <a:solidFill>
                <a:schemeClr val="tx1"/>
              </a:solidFill>
              <a:latin typeface="微软雅黑" charset="0"/>
              <a:ea typeface="微软雅黑" charset="0"/>
              <a:cs typeface="微软雅黑" charset="0"/>
            </a:endParaRPr>
          </a:p>
          <a:p>
            <a:pPr>
              <a:buFont typeface="Arial" panose="020B0604020202020204" pitchFamily="34" charset="0"/>
              <a:buChar char="•"/>
            </a:pPr>
            <a:r>
              <a:rPr lang="zh-CN" altLang="en-US" sz="2000">
                <a:solidFill>
                  <a:schemeClr val="tx1"/>
                </a:solidFill>
                <a:latin typeface="微软雅黑" charset="0"/>
                <a:ea typeface="微软雅黑" charset="0"/>
                <a:cs typeface="微软雅黑" charset="0"/>
              </a:rPr>
              <a:t>相比于本地修复，这种拓扑定位的修复方式能够将冗余度降低到</a:t>
            </a:r>
            <a:r>
              <a:rPr lang="en-US" altLang="zh-CN" sz="2000">
                <a:solidFill>
                  <a:schemeClr val="tx1"/>
                </a:solidFill>
                <a:latin typeface="微软雅黑" charset="0"/>
                <a:ea typeface="微软雅黑" charset="0"/>
                <a:cs typeface="微软雅黑" charset="0"/>
              </a:rPr>
              <a:t>1.15，</a:t>
            </a:r>
            <a:r>
              <a:rPr lang="zh-CN" altLang="en-US" sz="2000">
                <a:solidFill>
                  <a:schemeClr val="tx1"/>
                </a:solidFill>
                <a:latin typeface="微软雅黑" charset="0"/>
                <a:ea typeface="微软雅黑" charset="0"/>
                <a:cs typeface="微软雅黑" charset="0"/>
              </a:rPr>
              <a:t>但是跨机架传输带宽却大大提高</a:t>
            </a:r>
            <a:endParaRPr lang="zh-CN" altLang="en-US" sz="2000">
              <a:solidFill>
                <a:schemeClr val="tx1"/>
              </a:solidFill>
              <a:latin typeface="微软雅黑" charset="0"/>
              <a:ea typeface="微软雅黑" charset="0"/>
              <a:cs typeface="微软雅黑" charset="0"/>
            </a:endParaRPr>
          </a:p>
          <a:p>
            <a:pPr>
              <a:buFont typeface="Arial" panose="020B0604020202020204" pitchFamily="34" charset="0"/>
              <a:buNone/>
            </a:pPr>
            <a:endParaRPr lang="zh-CN" altLang="en-US" sz="2000">
              <a:solidFill>
                <a:schemeClr val="tx1"/>
              </a:solidFill>
              <a:latin typeface="微软雅黑" charset="0"/>
              <a:ea typeface="微软雅黑" charset="0"/>
              <a:cs typeface="微软雅黑" charset="0"/>
            </a:endParaRPr>
          </a:p>
          <a:p>
            <a:pPr marL="0" indent="0">
              <a:buFont typeface="Arial" panose="020B0604020202020204" pitchFamily="34" charset="0"/>
              <a:buNone/>
            </a:pPr>
            <a:endParaRPr lang="zh-CN" altLang="en-US" sz="2000">
              <a:solidFill>
                <a:schemeClr val="tx1"/>
              </a:solidFill>
              <a:latin typeface="微软雅黑" charset="0"/>
              <a:ea typeface="微软雅黑" charset="0"/>
              <a:cs typeface="微软雅黑" charset="0"/>
            </a:endParaRPr>
          </a:p>
          <a:p>
            <a:pPr marL="0" indent="0">
              <a:buNone/>
            </a:pPr>
            <a:endParaRPr lang="zh-CN" altLang="en-US" sz="2000">
              <a:solidFill>
                <a:schemeClr val="tx1"/>
              </a:solidFill>
              <a:latin typeface="微软雅黑" charset="0"/>
              <a:ea typeface="微软雅黑" charset="0"/>
              <a:cs typeface="微软雅黑" charset="0"/>
            </a:endParaRPr>
          </a:p>
        </p:txBody>
      </p:sp>
      <p:pic>
        <p:nvPicPr>
          <p:cNvPr id="5" name="内容占位符 4"/>
          <p:cNvPicPr>
            <a:picLocks noChangeAspect="1"/>
          </p:cNvPicPr>
          <p:nvPr>
            <p:ph idx="1"/>
          </p:nvPr>
        </p:nvPicPr>
        <p:blipFill>
          <a:blip r:embed="rId1"/>
          <a:stretch>
            <a:fillRect/>
          </a:stretch>
        </p:blipFill>
        <p:spPr>
          <a:xfrm>
            <a:off x="6837680" y="1628775"/>
            <a:ext cx="5092700" cy="4292600"/>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a:t>3.3 Combined Locality</a:t>
            </a:r>
            <a:endParaRPr lang="en-US" altLang="zh-CN"/>
          </a:p>
        </p:txBody>
      </p:sp>
      <p:sp>
        <p:nvSpPr>
          <p:cNvPr id="6" name="内容占位符 3"/>
          <p:cNvSpPr>
            <a:spLocks noGrp="1"/>
          </p:cNvSpPr>
          <p:nvPr/>
        </p:nvSpPr>
        <p:spPr>
          <a:xfrm>
            <a:off x="608330" y="1485265"/>
            <a:ext cx="6229350" cy="4759325"/>
          </a:xfrm>
          <a:prstGeom prst="rect">
            <a:avLst/>
          </a:prstGeom>
        </p:spPr>
        <p:txBody>
          <a:bodyPr vert="horz" lIns="90000" tIns="46800" rIns="90000" bIns="46800" rtlCol="0"/>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zh-CN" altLang="en-US" sz="2000">
                <a:solidFill>
                  <a:schemeClr val="tx1"/>
                </a:solidFill>
                <a:sym typeface="+mn-ea"/>
              </a:rPr>
              <a:t>本文希望找到一种权衡两者的方式，就是既降低冗余度又能减小跨机架带宽</a:t>
            </a:r>
            <a:endParaRPr lang="zh-CN" altLang="en-US" sz="2000">
              <a:solidFill>
                <a:schemeClr val="tx1"/>
              </a:solidFill>
            </a:endParaRPr>
          </a:p>
          <a:p>
            <a:pPr>
              <a:buFont typeface="Arial" panose="020B0604020202020204" pitchFamily="34" charset="0"/>
              <a:buChar char="•"/>
            </a:pPr>
            <a:r>
              <a:rPr lang="zh-CN" altLang="en-US" sz="2000">
                <a:solidFill>
                  <a:schemeClr val="tx1"/>
                </a:solidFill>
                <a:sym typeface="+mn-ea"/>
              </a:rPr>
              <a:t>由此引出</a:t>
            </a:r>
            <a:r>
              <a:rPr lang="en-US" altLang="zh-CN" sz="2000">
                <a:solidFill>
                  <a:schemeClr val="tx1"/>
                </a:solidFill>
                <a:sym typeface="+mn-ea"/>
              </a:rPr>
              <a:t>combined locality</a:t>
            </a:r>
            <a:endParaRPr lang="zh-CN" altLang="en-US" sz="2000">
              <a:solidFill>
                <a:schemeClr val="tx1"/>
              </a:solidFill>
            </a:endParaRPr>
          </a:p>
          <a:p>
            <a:pPr>
              <a:buFont typeface="Arial" panose="020B0604020202020204" pitchFamily="34" charset="0"/>
              <a:buChar char="•"/>
            </a:pPr>
            <a:r>
              <a:rPr lang="zh-CN" altLang="en-US" sz="2000">
                <a:solidFill>
                  <a:schemeClr val="tx1"/>
                </a:solidFill>
              </a:rPr>
              <a:t>将一个机架中的块数设置为</a:t>
            </a:r>
            <a:r>
              <a:rPr lang="en-US" altLang="zh-CN" sz="2000">
                <a:solidFill>
                  <a:schemeClr val="tx1"/>
                </a:solidFill>
              </a:rPr>
              <a:t>c</a:t>
            </a:r>
            <a:endParaRPr lang="zh-CN" altLang="en-US" sz="2000">
              <a:solidFill>
                <a:schemeClr val="tx1"/>
              </a:solidFill>
            </a:endParaRPr>
          </a:p>
          <a:p>
            <a:pPr>
              <a:buFont typeface="Arial" panose="020B0604020202020204" pitchFamily="34" charset="0"/>
              <a:buChar char="•"/>
            </a:pPr>
            <a:r>
              <a:rPr lang="zh-CN" altLang="en-US" sz="2000">
                <a:solidFill>
                  <a:schemeClr val="tx1"/>
                </a:solidFill>
              </a:rPr>
              <a:t>文中的思路是尽量去增大</a:t>
            </a:r>
            <a:r>
              <a:rPr lang="en-US" altLang="zh-CN" sz="2000">
                <a:solidFill>
                  <a:schemeClr val="tx1"/>
                </a:solidFill>
              </a:rPr>
              <a:t>c</a:t>
            </a:r>
            <a:r>
              <a:rPr lang="zh-CN" altLang="en-US" sz="2000">
                <a:solidFill>
                  <a:schemeClr val="tx1"/>
                </a:solidFill>
              </a:rPr>
              <a:t>，让一个机架内部包含更多的数据块，以达到减小跨机架修复带宽的目的</a:t>
            </a:r>
            <a:endParaRPr lang="zh-CN" altLang="en-US" sz="2000">
              <a:solidFill>
                <a:schemeClr val="tx1"/>
              </a:solidFill>
            </a:endParaRPr>
          </a:p>
          <a:p>
            <a:pPr>
              <a:buFont typeface="Arial" panose="020B0604020202020204" pitchFamily="34" charset="0"/>
              <a:buChar char="•"/>
            </a:pPr>
            <a:r>
              <a:rPr lang="zh-CN" altLang="en-US" sz="2000">
                <a:solidFill>
                  <a:schemeClr val="tx1"/>
                </a:solidFill>
              </a:rPr>
              <a:t>同时，机架的块数</a:t>
            </a:r>
            <a:r>
              <a:rPr lang="en-US" altLang="zh-CN" sz="2000">
                <a:solidFill>
                  <a:schemeClr val="tx1"/>
                </a:solidFill>
              </a:rPr>
              <a:t>c</a:t>
            </a:r>
            <a:r>
              <a:rPr lang="zh-CN" altLang="en-US" sz="2000">
                <a:solidFill>
                  <a:schemeClr val="tx1"/>
                </a:solidFill>
              </a:rPr>
              <a:t>不能大于可容错的块数</a:t>
            </a:r>
            <a:r>
              <a:rPr lang="en-US" altLang="zh-CN" sz="2000">
                <a:solidFill>
                  <a:schemeClr val="tx1"/>
                </a:solidFill>
              </a:rPr>
              <a:t>f</a:t>
            </a:r>
            <a:r>
              <a:rPr lang="zh-CN" altLang="en-US" sz="2000">
                <a:solidFill>
                  <a:schemeClr val="tx1"/>
                </a:solidFill>
              </a:rPr>
              <a:t>，不然就有可能造成数据的丢失</a:t>
            </a:r>
            <a:endParaRPr lang="zh-CN" altLang="en-US" sz="2000">
              <a:solidFill>
                <a:schemeClr val="tx1"/>
              </a:solidFill>
            </a:endParaRPr>
          </a:p>
          <a:p>
            <a:pPr>
              <a:buFont typeface="Arial" panose="020B0604020202020204" pitchFamily="34" charset="0"/>
              <a:buChar char="•"/>
            </a:pPr>
            <a:endParaRPr lang="zh-CN" altLang="en-US" sz="2000">
              <a:solidFill>
                <a:schemeClr val="tx1"/>
              </a:solidFill>
            </a:endParaRPr>
          </a:p>
          <a:p>
            <a:pPr marL="0" indent="0">
              <a:buNone/>
            </a:pPr>
            <a:endParaRPr lang="zh-CN" altLang="en-US" sz="2000">
              <a:solidFill>
                <a:schemeClr val="tx1"/>
              </a:solidFill>
            </a:endParaRPr>
          </a:p>
        </p:txBody>
      </p:sp>
      <p:pic>
        <p:nvPicPr>
          <p:cNvPr id="8" name="内容占位符 7"/>
          <p:cNvPicPr>
            <a:picLocks noChangeAspect="1"/>
          </p:cNvPicPr>
          <p:nvPr>
            <p:ph idx="1"/>
          </p:nvPr>
        </p:nvPicPr>
        <p:blipFill>
          <a:blip r:embed="rId1"/>
          <a:stretch>
            <a:fillRect/>
          </a:stretch>
        </p:blipFill>
        <p:spPr>
          <a:xfrm>
            <a:off x="7463790" y="1557020"/>
            <a:ext cx="3860800" cy="3898900"/>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4. ECWide</a:t>
            </a:r>
            <a:endParaRPr lang="en-US" altLang="zh-CN"/>
          </a:p>
        </p:txBody>
      </p:sp>
      <p:sp>
        <p:nvSpPr>
          <p:cNvPr id="3" name="内容占位符 2"/>
          <p:cNvSpPr>
            <a:spLocks noGrp="1"/>
          </p:cNvSpPr>
          <p:nvPr>
            <p:ph idx="1"/>
          </p:nvPr>
        </p:nvSpPr>
        <p:spPr/>
        <p:txBody>
          <a:bodyPr/>
          <a:p>
            <a:pPr marL="0" indent="0">
              <a:buNone/>
            </a:pPr>
            <a:r>
              <a:rPr lang="en-US" altLang="zh-CN" sz="2400">
                <a:solidFill>
                  <a:schemeClr val="tx1"/>
                </a:solidFill>
                <a:latin typeface="微软雅黑" charset="0"/>
                <a:ea typeface="微软雅黑" charset="0"/>
                <a:cs typeface="微软雅黑" charset="0"/>
              </a:rPr>
              <a:t>ECWide:</a:t>
            </a:r>
            <a:r>
              <a:rPr lang="zh-CN" altLang="en-US" sz="2400">
                <a:solidFill>
                  <a:schemeClr val="tx1"/>
                </a:solidFill>
                <a:latin typeface="微软雅黑" charset="0"/>
                <a:ea typeface="微软雅黑" charset="0"/>
                <a:cs typeface="微软雅黑" charset="0"/>
              </a:rPr>
              <a:t>一种使用大条带纠删码的存储系统</a:t>
            </a:r>
            <a:endParaRPr lang="zh-CN" altLang="en-US" sz="2400">
              <a:solidFill>
                <a:schemeClr val="tx1"/>
              </a:solidFill>
              <a:latin typeface="微软雅黑" charset="0"/>
              <a:ea typeface="微软雅黑" charset="0"/>
              <a:cs typeface="微软雅黑" charset="0"/>
            </a:endParaRPr>
          </a:p>
          <a:p>
            <a:pPr marL="0" indent="0">
              <a:buNone/>
            </a:pPr>
            <a:r>
              <a:rPr lang="zh-CN" altLang="en-US" sz="2400">
                <a:solidFill>
                  <a:schemeClr val="tx1"/>
                </a:solidFill>
                <a:latin typeface="微软雅黑" charset="0"/>
                <a:ea typeface="微软雅黑" charset="0"/>
                <a:cs typeface="微软雅黑" charset="0"/>
              </a:rPr>
              <a:t>基于之前纠删码存在的问题，文中提出</a:t>
            </a:r>
            <a:r>
              <a:rPr lang="en-US" altLang="zh-CN" sz="2400">
                <a:solidFill>
                  <a:schemeClr val="tx1"/>
                </a:solidFill>
                <a:latin typeface="微软雅黑" charset="0"/>
                <a:ea typeface="微软雅黑" charset="0"/>
                <a:cs typeface="微软雅黑" charset="0"/>
              </a:rPr>
              <a:t>ECWide</a:t>
            </a:r>
            <a:r>
              <a:rPr lang="zh-CN" altLang="en-US" sz="2400">
                <a:solidFill>
                  <a:schemeClr val="tx1"/>
                </a:solidFill>
                <a:latin typeface="微软雅黑" charset="0"/>
                <a:ea typeface="微软雅黑" charset="0"/>
                <a:cs typeface="微软雅黑" charset="0"/>
              </a:rPr>
              <a:t>：</a:t>
            </a:r>
            <a:endParaRPr lang="zh-CN" altLang="en-US" sz="2400">
              <a:solidFill>
                <a:schemeClr val="tx1"/>
              </a:solidFill>
              <a:latin typeface="微软雅黑" charset="0"/>
              <a:ea typeface="微软雅黑" charset="0"/>
              <a:cs typeface="微软雅黑" charset="0"/>
            </a:endParaRPr>
          </a:p>
          <a:p>
            <a:pPr marL="0" indent="0">
              <a:buNone/>
            </a:pPr>
            <a:r>
              <a:rPr lang="zh-CN" altLang="en-US" sz="2400">
                <a:solidFill>
                  <a:schemeClr val="tx1"/>
                </a:solidFill>
                <a:latin typeface="微软雅黑" charset="0"/>
                <a:ea typeface="微软雅黑" charset="0"/>
                <a:cs typeface="微软雅黑" charset="0"/>
              </a:rPr>
              <a:t>- 尽可能减小跨机架修复带宽：使用组合定位</a:t>
            </a:r>
            <a:endParaRPr lang="zh-CN" altLang="en-US" sz="2400">
              <a:solidFill>
                <a:schemeClr val="tx1"/>
              </a:solidFill>
              <a:latin typeface="微软雅黑" charset="0"/>
              <a:ea typeface="微软雅黑" charset="0"/>
              <a:cs typeface="微软雅黑" charset="0"/>
            </a:endParaRPr>
          </a:p>
          <a:p>
            <a:pPr marL="0" indent="0">
              <a:buNone/>
            </a:pPr>
            <a:r>
              <a:rPr lang="zh-CN" altLang="en-US" sz="2400">
                <a:solidFill>
                  <a:schemeClr val="tx1"/>
                </a:solidFill>
                <a:latin typeface="微软雅黑" charset="0"/>
                <a:ea typeface="微软雅黑" charset="0"/>
                <a:cs typeface="微软雅黑" charset="0"/>
              </a:rPr>
              <a:t>- 高效的编码：提出多节点的编码设计</a:t>
            </a:r>
            <a:endParaRPr lang="zh-CN" altLang="en-US" sz="2400">
              <a:solidFill>
                <a:schemeClr val="tx1"/>
              </a:solidFill>
              <a:latin typeface="微软雅黑" charset="0"/>
              <a:ea typeface="微软雅黑" charset="0"/>
              <a:cs typeface="微软雅黑" charset="0"/>
            </a:endParaRPr>
          </a:p>
          <a:p>
            <a:pPr marL="0" indent="0">
              <a:buNone/>
            </a:pPr>
            <a:r>
              <a:rPr lang="zh-CN" altLang="en-US" sz="2400">
                <a:solidFill>
                  <a:schemeClr val="tx1"/>
                </a:solidFill>
                <a:latin typeface="微软雅黑" charset="0"/>
                <a:ea typeface="微软雅黑" charset="0"/>
                <a:cs typeface="微软雅黑" charset="0"/>
              </a:rPr>
              <a:t>- 高效的奇偶性更新：提出了一种在机架内部进行奇偶校验更新的方法</a:t>
            </a:r>
            <a:endParaRPr lang="zh-CN" altLang="en-US" sz="2400">
              <a:solidFill>
                <a:schemeClr val="tx1"/>
              </a:solidFill>
              <a:latin typeface="微软雅黑" charset="0"/>
              <a:ea typeface="微软雅黑" charset="0"/>
              <a:cs typeface="微软雅黑" charset="0"/>
            </a:endParaRPr>
          </a:p>
          <a:p>
            <a:pPr marL="0" indent="0">
              <a:buNone/>
            </a:pPr>
            <a:endParaRPr lang="zh-CN" altLang="en-US" sz="2400">
              <a:solidFill>
                <a:schemeClr val="tx1"/>
              </a:solidFill>
              <a:latin typeface="微软雅黑" charset="0"/>
              <a:ea typeface="微软雅黑" charset="0"/>
              <a:cs typeface="微软雅黑" charset="0"/>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4.xml><?xml version="1.0" encoding="utf-8"?>
<p:tagLst xmlns:p="http://schemas.openxmlformats.org/presentationml/2006/main">
  <p:tag name="KSO_WM_UNIT_FILL_FORE_SCHEMECOLOR_INDEX_BRIGHTNESS" val="0"/>
  <p:tag name="KSO_WM_UNIT_FILL_FORE_SCHEMECOLOR_INDEX" val="6"/>
  <p:tag name="KSO_WM_UNIT_FILL_TYPE" val="1"/>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2"/>
  <p:tag name="KSO_WM_UNIT_TEXT_FILL_TYPE" val="1"/>
</p:tagLst>
</file>

<file path=ppt/tags/tag6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xml><?xml version="1.0" encoding="utf-8"?>
<p:tagLst xmlns:p="http://schemas.openxmlformats.org/presentationml/2006/main">
  <p:tag name="KSO_WM_UNIT_FILL_FORE_SCHEMECOLOR_INDEX_BRIGHTNESS" val="0"/>
  <p:tag name="KSO_WM_UNIT_FILL_FORE_SCHEMECOLOR_INDEX" val="6"/>
  <p:tag name="KSO_WM_UNIT_FILL_TYPE" val="1"/>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2"/>
  <p:tag name="KSO_WM_UNIT_TEXT_FILL_TYPE" val="1"/>
</p:tagLst>
</file>

<file path=ppt/tags/tag6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5.xml><?xml version="1.0" encoding="utf-8"?>
<p:tagLst xmlns:p="http://schemas.openxmlformats.org/presentationml/2006/main">
  <p:tag name="KSO_WM_UNIT_FILL_FORE_SCHEMECOLOR_INDEX_BRIGHTNESS" val="0"/>
  <p:tag name="KSO_WM_UNIT_FILL_FORE_SCHEMECOLOR_INDEX" val="6"/>
  <p:tag name="KSO_WM_UNIT_FILL_TYPE" val="1"/>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2"/>
  <p:tag name="KSO_WM_UNIT_TEXT_FILL_TYPE" val="1"/>
</p:tagLst>
</file>

<file path=ppt/tags/tag86.xml><?xml version="1.0" encoding="utf-8"?>
<p:tagLst xmlns:p="http://schemas.openxmlformats.org/presentationml/2006/main">
  <p:tag name="KSO_WM_UNIT_FILL_FORE_SCHEMECOLOR_INDEX_BRIGHTNESS" val="0"/>
  <p:tag name="KSO_WM_UNIT_FILL_FORE_SCHEMECOLOR_INDEX" val="6"/>
  <p:tag name="KSO_WM_UNIT_FILL_TYPE" val="1"/>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2"/>
  <p:tag name="KSO_WM_UNIT_TEXT_FILL_TYPE" val="1"/>
</p:tagLst>
</file>

<file path=ppt/tags/tag8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8.xml><?xml version="1.0" encoding="utf-8"?>
<p:tagLst xmlns:p="http://schemas.openxmlformats.org/presentationml/2006/main">
  <p:tag name="COMMONDATA" val="eyJoZGlkIjoiMmNmYTg4N2JjOTg4OTdlOGJlYTlmOTc2YTE0MTRkNTQifQ=="/>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
      <a:dk1>
        <a:srgbClr val="000000"/>
      </a:dk1>
      <a:lt1>
        <a:srgbClr val="FFFFFF"/>
      </a:lt1>
      <a:dk2>
        <a:srgbClr val="0F1423"/>
      </a:dk2>
      <a:lt2>
        <a:srgbClr val="FFFFFF"/>
      </a:lt2>
      <a:accent1>
        <a:srgbClr val="F5F5F5"/>
      </a:accent1>
      <a:accent2>
        <a:srgbClr val="5C7997"/>
      </a:accent2>
      <a:accent3>
        <a:srgbClr val="688DA8"/>
      </a:accent3>
      <a:accent4>
        <a:srgbClr val="7FA5BA"/>
      </a:accent4>
      <a:accent5>
        <a:srgbClr val="978871"/>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2455</Words>
  <Application>WPS 文字</Application>
  <PresentationFormat>宽屏</PresentationFormat>
  <Paragraphs>168</Paragraphs>
  <Slides>18</Slides>
  <Notes>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18</vt:i4>
      </vt:variant>
    </vt:vector>
  </HeadingPairs>
  <TitlesOfParts>
    <vt:vector size="33" baseType="lpstr">
      <vt:lpstr>Arial</vt:lpstr>
      <vt:lpstr>宋体</vt:lpstr>
      <vt:lpstr>Wingdings</vt:lpstr>
      <vt:lpstr>Wingdings</vt:lpstr>
      <vt:lpstr>汉仪君黑-55W</vt:lpstr>
      <vt:lpstr>汉仪中黑KW</vt:lpstr>
      <vt:lpstr>汉仪大黑简</vt:lpstr>
      <vt:lpstr>微软雅黑</vt:lpstr>
      <vt:lpstr>汉仪旗黑</vt:lpstr>
      <vt:lpstr>微软雅黑</vt:lpstr>
      <vt:lpstr>宋体</vt:lpstr>
      <vt:lpstr>Arial Unicode MS</vt:lpstr>
      <vt:lpstr>汉仪书宋二KW</vt:lpstr>
      <vt:lpstr>Calibri</vt:lpstr>
      <vt:lpstr>1_Office 主题​​</vt:lpstr>
      <vt:lpstr>PowerPoint 演示文稿</vt:lpstr>
      <vt:lpstr>1.Introduction</vt:lpstr>
      <vt:lpstr>2.Wide-Stripe Erasure Code</vt:lpstr>
      <vt:lpstr>Challenges for Wide-Stripe EC</vt:lpstr>
      <vt:lpstr>3.Combined Locality</vt:lpstr>
      <vt:lpstr>3.1 Parity Locality</vt:lpstr>
      <vt:lpstr>3.2 Topology Locality</vt:lpstr>
      <vt:lpstr>3.3 Combined Locality</vt:lpstr>
      <vt:lpstr>4. ECWide</vt:lpstr>
      <vt:lpstr>4.1 ECWide--repair</vt:lpstr>
      <vt:lpstr>4.1 ECWide--repair</vt:lpstr>
      <vt:lpstr>4.2 ECWide--encoding</vt:lpstr>
      <vt:lpstr>4.3 ECWide--updates</vt:lpstr>
      <vt:lpstr>5. Implementation</vt:lpstr>
      <vt:lpstr>5. Implementation</vt:lpstr>
      <vt:lpstr>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rua？</cp:lastModifiedBy>
  <cp:revision>180</cp:revision>
  <dcterms:created xsi:type="dcterms:W3CDTF">2023-01-12T07:40:28Z</dcterms:created>
  <dcterms:modified xsi:type="dcterms:W3CDTF">2023-01-12T07:40:28Z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2052-4.3.0.7280</vt:lpwstr>
  </property>
  <property fmtid="{D5CDD505-2E9C-101B-9397-08002B2CF9AE}" pid="3" name="ICV">
    <vt:lpwstr>A6002BBF4F1C8BB06CB9BF63F829FD0A</vt:lpwstr>
  </property>
</Properties>
</file>