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6" r:id="rId3"/>
    <p:sldId id="258" r:id="rId4"/>
    <p:sldId id="259" r:id="rId5"/>
    <p:sldId id="260" r:id="rId6"/>
    <p:sldId id="261" r:id="rId7"/>
    <p:sldId id="268" r:id="rId8"/>
    <p:sldId id="269" r:id="rId9"/>
    <p:sldId id="270" r:id="rId10"/>
    <p:sldId id="271" r:id="rId11"/>
    <p:sldId id="262" r:id="rId12"/>
    <p:sldId id="263" r:id="rId13"/>
    <p:sldId id="264" r:id="rId14"/>
    <p:sldId id="265" r:id="rId15"/>
    <p:sldId id="266" r:id="rId16"/>
    <p:sldId id="267" r:id="rId17"/>
    <p:sldId id="272"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8"/>
      </p:cViewPr>
      <p:guideLst/>
    </p:cSldViewPr>
  </p:slideViewPr>
  <p:notesTextViewPr>
    <p:cViewPr>
      <p:scale>
        <a:sx n="1" d="1"/>
        <a:sy n="1" d="1"/>
      </p:scale>
      <p:origin x="0" y="0"/>
    </p:cViewPr>
  </p:notesTextViewPr>
  <p:notesViewPr>
    <p:cSldViewPr snapToGrid="0">
      <p:cViewPr varScale="1">
        <p:scale>
          <a:sx n="65" d="100"/>
          <a:sy n="65" d="100"/>
        </p:scale>
        <p:origin x="3154"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33F8A7-FFBC-494B-8776-52958A798724}" type="datetimeFigureOut">
              <a:rPr lang="zh-CN" altLang="en-US" smtClean="0"/>
              <a:t>2022/12/21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2B3221-7AE4-421E-8761-019B9C4DDB4C}" type="slidenum">
              <a:rPr lang="zh-CN" altLang="en-US" smtClean="0"/>
              <a:t>‹#›</a:t>
            </a:fld>
            <a:endParaRPr lang="zh-CN" altLang="en-US"/>
          </a:p>
        </p:txBody>
      </p:sp>
    </p:spTree>
    <p:extLst>
      <p:ext uri="{BB962C8B-B14F-4D97-AF65-F5344CB8AC3E}">
        <p14:creationId xmlns:p14="http://schemas.microsoft.com/office/powerpoint/2010/main" val="1264889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7CF5234A-70A0-4474-B4B2-0F0AACD2364D}"/>
              </a:ext>
            </a:extLst>
          </p:cNvPr>
          <p:cNvSpPr/>
          <p:nvPr userDrawn="1"/>
        </p:nvSpPr>
        <p:spPr>
          <a:xfrm>
            <a:off x="0" y="1"/>
            <a:ext cx="12192000" cy="79899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50000"/>
                </a:schemeClr>
              </a:solidFill>
            </a:endParaRPr>
          </a:p>
        </p:txBody>
      </p:sp>
    </p:spTree>
    <p:extLst>
      <p:ext uri="{BB962C8B-B14F-4D97-AF65-F5344CB8AC3E}">
        <p14:creationId xmlns:p14="http://schemas.microsoft.com/office/powerpoint/2010/main" val="379524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FBF336-9D9D-4441-BBED-53440604F2B2}"/>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3BE08FA-C964-47CF-BDA7-D7E25CABE1AF}"/>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CC806C4-571C-4742-B9E7-E56A20C8D906}"/>
              </a:ext>
            </a:extLst>
          </p:cNvPr>
          <p:cNvSpPr>
            <a:spLocks noGrp="1"/>
          </p:cNvSpPr>
          <p:nvPr>
            <p:ph type="dt" sz="half" idx="10"/>
          </p:nvPr>
        </p:nvSpPr>
        <p:spPr>
          <a:xfrm>
            <a:off x="838200" y="6356350"/>
            <a:ext cx="2743200" cy="365125"/>
          </a:xfrm>
          <a:prstGeom prst="rect">
            <a:avLst/>
          </a:prstGeom>
        </p:spPr>
        <p:txBody>
          <a:bodyPr/>
          <a:lstStyle/>
          <a:p>
            <a:fld id="{890A1340-EC71-41DA-8710-1921714F3EDE}" type="datetimeFigureOut">
              <a:rPr lang="zh-CN" altLang="en-US" smtClean="0"/>
              <a:t>2022/12/21</a:t>
            </a:fld>
            <a:endParaRPr lang="zh-CN" altLang="en-US"/>
          </a:p>
        </p:txBody>
      </p:sp>
      <p:sp>
        <p:nvSpPr>
          <p:cNvPr id="5" name="页脚占位符 4">
            <a:extLst>
              <a:ext uri="{FF2B5EF4-FFF2-40B4-BE49-F238E27FC236}">
                <a16:creationId xmlns:a16="http://schemas.microsoft.com/office/drawing/2014/main" id="{26F0ABD2-F651-4F85-A72F-B4DE42247AE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184164AE-2148-4D6C-82AC-D92748D9632C}"/>
              </a:ext>
            </a:extLst>
          </p:cNvPr>
          <p:cNvSpPr>
            <a:spLocks noGrp="1"/>
          </p:cNvSpPr>
          <p:nvPr>
            <p:ph type="sldNum" sz="quarter" idx="12"/>
          </p:nvPr>
        </p:nvSpPr>
        <p:spPr>
          <a:xfrm>
            <a:off x="8610600" y="6356350"/>
            <a:ext cx="2743200" cy="365125"/>
          </a:xfrm>
          <a:prstGeom prst="rect">
            <a:avLst/>
          </a:prstGeom>
        </p:spPr>
        <p:txBody>
          <a:bodyPr/>
          <a:lstStyle/>
          <a:p>
            <a:fld id="{E0D9EAB5-1026-4D76-9EC7-4FD4101707B0}" type="slidenum">
              <a:rPr lang="zh-CN" altLang="en-US" smtClean="0"/>
              <a:t>‹#›</a:t>
            </a:fld>
            <a:endParaRPr lang="zh-CN" altLang="en-US"/>
          </a:p>
        </p:txBody>
      </p:sp>
    </p:spTree>
    <p:extLst>
      <p:ext uri="{BB962C8B-B14F-4D97-AF65-F5344CB8AC3E}">
        <p14:creationId xmlns:p14="http://schemas.microsoft.com/office/powerpoint/2010/main" val="2495067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59BFE84-0DC3-41D5-A37B-C5CCB2BC554A}"/>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8CD250F-FD28-49DB-84E9-46D1C1BF7B58}"/>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A573733-0DA6-4F1B-8529-4FEC58D20589}"/>
              </a:ext>
            </a:extLst>
          </p:cNvPr>
          <p:cNvSpPr>
            <a:spLocks noGrp="1"/>
          </p:cNvSpPr>
          <p:nvPr>
            <p:ph type="dt" sz="half" idx="10"/>
          </p:nvPr>
        </p:nvSpPr>
        <p:spPr>
          <a:xfrm>
            <a:off x="838200" y="6356350"/>
            <a:ext cx="2743200" cy="365125"/>
          </a:xfrm>
          <a:prstGeom prst="rect">
            <a:avLst/>
          </a:prstGeom>
        </p:spPr>
        <p:txBody>
          <a:bodyPr/>
          <a:lstStyle/>
          <a:p>
            <a:fld id="{890A1340-EC71-41DA-8710-1921714F3EDE}" type="datetimeFigureOut">
              <a:rPr lang="zh-CN" altLang="en-US" smtClean="0"/>
              <a:t>2022/12/21</a:t>
            </a:fld>
            <a:endParaRPr lang="zh-CN" altLang="en-US"/>
          </a:p>
        </p:txBody>
      </p:sp>
      <p:sp>
        <p:nvSpPr>
          <p:cNvPr id="5" name="页脚占位符 4">
            <a:extLst>
              <a:ext uri="{FF2B5EF4-FFF2-40B4-BE49-F238E27FC236}">
                <a16:creationId xmlns:a16="http://schemas.microsoft.com/office/drawing/2014/main" id="{93AE90A9-45B3-49FA-8E70-7193DF7697D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C2D41C3F-7459-4D8A-9127-9B6D04E4F00C}"/>
              </a:ext>
            </a:extLst>
          </p:cNvPr>
          <p:cNvSpPr>
            <a:spLocks noGrp="1"/>
          </p:cNvSpPr>
          <p:nvPr>
            <p:ph type="sldNum" sz="quarter" idx="12"/>
          </p:nvPr>
        </p:nvSpPr>
        <p:spPr>
          <a:xfrm>
            <a:off x="8610600" y="6356350"/>
            <a:ext cx="2743200" cy="365125"/>
          </a:xfrm>
          <a:prstGeom prst="rect">
            <a:avLst/>
          </a:prstGeom>
        </p:spPr>
        <p:txBody>
          <a:bodyPr/>
          <a:lstStyle/>
          <a:p>
            <a:fld id="{E0D9EAB5-1026-4D76-9EC7-4FD4101707B0}" type="slidenum">
              <a:rPr lang="zh-CN" altLang="en-US" smtClean="0"/>
              <a:t>‹#›</a:t>
            </a:fld>
            <a:endParaRPr lang="zh-CN" altLang="en-US"/>
          </a:p>
        </p:txBody>
      </p:sp>
    </p:spTree>
    <p:extLst>
      <p:ext uri="{BB962C8B-B14F-4D97-AF65-F5344CB8AC3E}">
        <p14:creationId xmlns:p14="http://schemas.microsoft.com/office/powerpoint/2010/main" val="1157499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96035B-AF08-4D09-9F58-8F9D455F628F}"/>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77CE0B6-0D25-4E93-93EB-88E4733346E1}"/>
              </a:ext>
            </a:extLst>
          </p:cNvPr>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BF98566-6F9F-46B7-B84D-575E5810389C}"/>
              </a:ext>
            </a:extLst>
          </p:cNvPr>
          <p:cNvSpPr>
            <a:spLocks noGrp="1"/>
          </p:cNvSpPr>
          <p:nvPr>
            <p:ph type="dt" sz="half" idx="10"/>
          </p:nvPr>
        </p:nvSpPr>
        <p:spPr>
          <a:xfrm>
            <a:off x="838200" y="6356350"/>
            <a:ext cx="2743200" cy="365125"/>
          </a:xfrm>
          <a:prstGeom prst="rect">
            <a:avLst/>
          </a:prstGeom>
        </p:spPr>
        <p:txBody>
          <a:bodyPr/>
          <a:lstStyle/>
          <a:p>
            <a:fld id="{890A1340-EC71-41DA-8710-1921714F3EDE}" type="datetimeFigureOut">
              <a:rPr lang="zh-CN" altLang="en-US" smtClean="0"/>
              <a:t>2022/12/21</a:t>
            </a:fld>
            <a:endParaRPr lang="zh-CN" altLang="en-US"/>
          </a:p>
        </p:txBody>
      </p:sp>
      <p:sp>
        <p:nvSpPr>
          <p:cNvPr id="5" name="页脚占位符 4">
            <a:extLst>
              <a:ext uri="{FF2B5EF4-FFF2-40B4-BE49-F238E27FC236}">
                <a16:creationId xmlns:a16="http://schemas.microsoft.com/office/drawing/2014/main" id="{11DE6F39-86E8-4338-B5DF-0ECFDD9BF2C3}"/>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A32D3DCE-3D81-4295-9981-020EAE3E434B}"/>
              </a:ext>
            </a:extLst>
          </p:cNvPr>
          <p:cNvSpPr>
            <a:spLocks noGrp="1"/>
          </p:cNvSpPr>
          <p:nvPr>
            <p:ph type="sldNum" sz="quarter" idx="12"/>
          </p:nvPr>
        </p:nvSpPr>
        <p:spPr>
          <a:xfrm>
            <a:off x="8610600" y="6356350"/>
            <a:ext cx="2743200" cy="365125"/>
          </a:xfrm>
          <a:prstGeom prst="rect">
            <a:avLst/>
          </a:prstGeom>
        </p:spPr>
        <p:txBody>
          <a:bodyPr/>
          <a:lstStyle/>
          <a:p>
            <a:fld id="{E0D9EAB5-1026-4D76-9EC7-4FD4101707B0}" type="slidenum">
              <a:rPr lang="zh-CN" altLang="en-US" smtClean="0"/>
              <a:t>‹#›</a:t>
            </a:fld>
            <a:endParaRPr lang="zh-CN" altLang="en-US"/>
          </a:p>
        </p:txBody>
      </p:sp>
    </p:spTree>
    <p:extLst>
      <p:ext uri="{BB962C8B-B14F-4D97-AF65-F5344CB8AC3E}">
        <p14:creationId xmlns:p14="http://schemas.microsoft.com/office/powerpoint/2010/main" val="537009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B0386C-CE84-49C3-9B46-25A61773AAE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4" name="日期占位符 3">
            <a:extLst>
              <a:ext uri="{FF2B5EF4-FFF2-40B4-BE49-F238E27FC236}">
                <a16:creationId xmlns:a16="http://schemas.microsoft.com/office/drawing/2014/main" id="{8CF559F5-CE2A-42E6-8796-EA485B25442F}"/>
              </a:ext>
            </a:extLst>
          </p:cNvPr>
          <p:cNvSpPr>
            <a:spLocks noGrp="1"/>
          </p:cNvSpPr>
          <p:nvPr>
            <p:ph type="dt" sz="half" idx="10"/>
          </p:nvPr>
        </p:nvSpPr>
        <p:spPr>
          <a:xfrm>
            <a:off x="838200" y="6356350"/>
            <a:ext cx="2743200" cy="365125"/>
          </a:xfrm>
          <a:prstGeom prst="rect">
            <a:avLst/>
          </a:prstGeom>
        </p:spPr>
        <p:txBody>
          <a:bodyPr/>
          <a:lstStyle/>
          <a:p>
            <a:fld id="{890A1340-EC71-41DA-8710-1921714F3EDE}" type="datetimeFigureOut">
              <a:rPr lang="zh-CN" altLang="en-US" smtClean="0"/>
              <a:t>2022/12/21</a:t>
            </a:fld>
            <a:endParaRPr lang="zh-CN" altLang="en-US"/>
          </a:p>
        </p:txBody>
      </p:sp>
      <p:sp>
        <p:nvSpPr>
          <p:cNvPr id="5" name="页脚占位符 4">
            <a:extLst>
              <a:ext uri="{FF2B5EF4-FFF2-40B4-BE49-F238E27FC236}">
                <a16:creationId xmlns:a16="http://schemas.microsoft.com/office/drawing/2014/main" id="{71088A61-1407-427F-A47E-E360D7C920A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Tree>
    <p:extLst>
      <p:ext uri="{BB962C8B-B14F-4D97-AF65-F5344CB8AC3E}">
        <p14:creationId xmlns:p14="http://schemas.microsoft.com/office/powerpoint/2010/main" val="1377532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A70399-4355-4F00-AD3E-6319ED79F7CA}"/>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80D7AC4-0E79-4C23-918C-12D9A675D471}"/>
              </a:ext>
            </a:extLst>
          </p:cNvPr>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EA2A07E-20A7-46A0-82B8-62FF82D6D893}"/>
              </a:ext>
            </a:extLst>
          </p:cNvPr>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C106D4A-1F26-417E-BB08-3CA600D64D70}"/>
              </a:ext>
            </a:extLst>
          </p:cNvPr>
          <p:cNvSpPr>
            <a:spLocks noGrp="1"/>
          </p:cNvSpPr>
          <p:nvPr>
            <p:ph type="dt" sz="half" idx="10"/>
          </p:nvPr>
        </p:nvSpPr>
        <p:spPr>
          <a:xfrm>
            <a:off x="838200" y="6356350"/>
            <a:ext cx="2743200" cy="365125"/>
          </a:xfrm>
          <a:prstGeom prst="rect">
            <a:avLst/>
          </a:prstGeom>
        </p:spPr>
        <p:txBody>
          <a:bodyPr/>
          <a:lstStyle/>
          <a:p>
            <a:fld id="{890A1340-EC71-41DA-8710-1921714F3EDE}" type="datetimeFigureOut">
              <a:rPr lang="zh-CN" altLang="en-US" smtClean="0"/>
              <a:t>2022/12/21</a:t>
            </a:fld>
            <a:endParaRPr lang="zh-CN" altLang="en-US"/>
          </a:p>
        </p:txBody>
      </p:sp>
      <p:sp>
        <p:nvSpPr>
          <p:cNvPr id="6" name="页脚占位符 5">
            <a:extLst>
              <a:ext uri="{FF2B5EF4-FFF2-40B4-BE49-F238E27FC236}">
                <a16:creationId xmlns:a16="http://schemas.microsoft.com/office/drawing/2014/main" id="{5DC85AF1-B74F-4ABD-BE15-371B9554A6A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ECB43F52-BD63-434A-ACF6-1CF6C767B970}"/>
              </a:ext>
            </a:extLst>
          </p:cNvPr>
          <p:cNvSpPr>
            <a:spLocks noGrp="1"/>
          </p:cNvSpPr>
          <p:nvPr>
            <p:ph type="sldNum" sz="quarter" idx="12"/>
          </p:nvPr>
        </p:nvSpPr>
        <p:spPr>
          <a:xfrm>
            <a:off x="8610600" y="6356350"/>
            <a:ext cx="2743200" cy="365125"/>
          </a:xfrm>
          <a:prstGeom prst="rect">
            <a:avLst/>
          </a:prstGeom>
        </p:spPr>
        <p:txBody>
          <a:bodyPr/>
          <a:lstStyle/>
          <a:p>
            <a:fld id="{E0D9EAB5-1026-4D76-9EC7-4FD4101707B0}" type="slidenum">
              <a:rPr lang="zh-CN" altLang="en-US" smtClean="0"/>
              <a:t>‹#›</a:t>
            </a:fld>
            <a:endParaRPr lang="zh-CN" altLang="en-US"/>
          </a:p>
        </p:txBody>
      </p:sp>
    </p:spTree>
    <p:extLst>
      <p:ext uri="{BB962C8B-B14F-4D97-AF65-F5344CB8AC3E}">
        <p14:creationId xmlns:p14="http://schemas.microsoft.com/office/powerpoint/2010/main" val="1742742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B5B038-86EB-4B95-B865-CE34556319F1}"/>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1BF8BB3-EBA2-4D63-9BAA-F6B66D0C492D}"/>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D610D30-667B-4898-88AA-5E7572D25EE6}"/>
              </a:ext>
            </a:extLst>
          </p:cNvPr>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19D2D82-6BE4-4D12-8380-E7CDEE6DA511}"/>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EFF94F2-7348-454F-8BB7-08303C8DBFF7}"/>
              </a:ext>
            </a:extLst>
          </p:cNvPr>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EDFB79A-8775-400D-9787-DC988CB93C0A}"/>
              </a:ext>
            </a:extLst>
          </p:cNvPr>
          <p:cNvSpPr>
            <a:spLocks noGrp="1"/>
          </p:cNvSpPr>
          <p:nvPr>
            <p:ph type="dt" sz="half" idx="10"/>
          </p:nvPr>
        </p:nvSpPr>
        <p:spPr>
          <a:xfrm>
            <a:off x="838200" y="6356350"/>
            <a:ext cx="2743200" cy="365125"/>
          </a:xfrm>
          <a:prstGeom prst="rect">
            <a:avLst/>
          </a:prstGeom>
        </p:spPr>
        <p:txBody>
          <a:bodyPr/>
          <a:lstStyle/>
          <a:p>
            <a:fld id="{890A1340-EC71-41DA-8710-1921714F3EDE}" type="datetimeFigureOut">
              <a:rPr lang="zh-CN" altLang="en-US" smtClean="0"/>
              <a:t>2022/12/21</a:t>
            </a:fld>
            <a:endParaRPr lang="zh-CN" altLang="en-US"/>
          </a:p>
        </p:txBody>
      </p:sp>
      <p:sp>
        <p:nvSpPr>
          <p:cNvPr id="8" name="页脚占位符 7">
            <a:extLst>
              <a:ext uri="{FF2B5EF4-FFF2-40B4-BE49-F238E27FC236}">
                <a16:creationId xmlns:a16="http://schemas.microsoft.com/office/drawing/2014/main" id="{54ABB2E2-38FF-445A-9D6B-CD88BEBE266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37929F23-F646-43F4-AF89-B84635E3672A}"/>
              </a:ext>
            </a:extLst>
          </p:cNvPr>
          <p:cNvSpPr>
            <a:spLocks noGrp="1"/>
          </p:cNvSpPr>
          <p:nvPr>
            <p:ph type="sldNum" sz="quarter" idx="12"/>
          </p:nvPr>
        </p:nvSpPr>
        <p:spPr>
          <a:xfrm>
            <a:off x="8610600" y="6356350"/>
            <a:ext cx="2743200" cy="365125"/>
          </a:xfrm>
          <a:prstGeom prst="rect">
            <a:avLst/>
          </a:prstGeom>
        </p:spPr>
        <p:txBody>
          <a:bodyPr/>
          <a:lstStyle/>
          <a:p>
            <a:fld id="{E0D9EAB5-1026-4D76-9EC7-4FD4101707B0}" type="slidenum">
              <a:rPr lang="zh-CN" altLang="en-US" smtClean="0"/>
              <a:t>‹#›</a:t>
            </a:fld>
            <a:endParaRPr lang="zh-CN" altLang="en-US"/>
          </a:p>
        </p:txBody>
      </p:sp>
    </p:spTree>
    <p:extLst>
      <p:ext uri="{BB962C8B-B14F-4D97-AF65-F5344CB8AC3E}">
        <p14:creationId xmlns:p14="http://schemas.microsoft.com/office/powerpoint/2010/main" val="3584897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F8803B-2E6E-4B95-9681-3577ABA68CDE}"/>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0ECB226-EFA9-4B97-A1CB-02DBDE618EBF}"/>
              </a:ext>
            </a:extLst>
          </p:cNvPr>
          <p:cNvSpPr>
            <a:spLocks noGrp="1"/>
          </p:cNvSpPr>
          <p:nvPr>
            <p:ph type="dt" sz="half" idx="10"/>
          </p:nvPr>
        </p:nvSpPr>
        <p:spPr>
          <a:xfrm>
            <a:off x="838200" y="6356350"/>
            <a:ext cx="2743200" cy="365125"/>
          </a:xfrm>
          <a:prstGeom prst="rect">
            <a:avLst/>
          </a:prstGeom>
        </p:spPr>
        <p:txBody>
          <a:bodyPr/>
          <a:lstStyle/>
          <a:p>
            <a:fld id="{890A1340-EC71-41DA-8710-1921714F3EDE}" type="datetimeFigureOut">
              <a:rPr lang="zh-CN" altLang="en-US" smtClean="0"/>
              <a:t>2022/12/21</a:t>
            </a:fld>
            <a:endParaRPr lang="zh-CN" altLang="en-US"/>
          </a:p>
        </p:txBody>
      </p:sp>
      <p:sp>
        <p:nvSpPr>
          <p:cNvPr id="4" name="页脚占位符 3">
            <a:extLst>
              <a:ext uri="{FF2B5EF4-FFF2-40B4-BE49-F238E27FC236}">
                <a16:creationId xmlns:a16="http://schemas.microsoft.com/office/drawing/2014/main" id="{0660F422-33D8-4082-BA6E-024F3F1D0547}"/>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189FD309-71A4-4317-93E8-5FD72346EE4F}"/>
              </a:ext>
            </a:extLst>
          </p:cNvPr>
          <p:cNvSpPr>
            <a:spLocks noGrp="1"/>
          </p:cNvSpPr>
          <p:nvPr>
            <p:ph type="sldNum" sz="quarter" idx="12"/>
          </p:nvPr>
        </p:nvSpPr>
        <p:spPr>
          <a:xfrm>
            <a:off x="8610600" y="6356350"/>
            <a:ext cx="2743200" cy="365125"/>
          </a:xfrm>
          <a:prstGeom prst="rect">
            <a:avLst/>
          </a:prstGeom>
        </p:spPr>
        <p:txBody>
          <a:bodyPr/>
          <a:lstStyle/>
          <a:p>
            <a:fld id="{E0D9EAB5-1026-4D76-9EC7-4FD4101707B0}" type="slidenum">
              <a:rPr lang="zh-CN" altLang="en-US" smtClean="0"/>
              <a:t>‹#›</a:t>
            </a:fld>
            <a:endParaRPr lang="zh-CN" altLang="en-US"/>
          </a:p>
        </p:txBody>
      </p:sp>
    </p:spTree>
    <p:extLst>
      <p:ext uri="{BB962C8B-B14F-4D97-AF65-F5344CB8AC3E}">
        <p14:creationId xmlns:p14="http://schemas.microsoft.com/office/powerpoint/2010/main" val="3899419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1EA8E3B-C36D-48EF-BBF0-94F6FA21F4A4}"/>
              </a:ext>
            </a:extLst>
          </p:cNvPr>
          <p:cNvSpPr>
            <a:spLocks noGrp="1"/>
          </p:cNvSpPr>
          <p:nvPr>
            <p:ph type="dt" sz="half" idx="10"/>
          </p:nvPr>
        </p:nvSpPr>
        <p:spPr>
          <a:xfrm>
            <a:off x="838200" y="6356350"/>
            <a:ext cx="2743200" cy="365125"/>
          </a:xfrm>
          <a:prstGeom prst="rect">
            <a:avLst/>
          </a:prstGeom>
        </p:spPr>
        <p:txBody>
          <a:bodyPr/>
          <a:lstStyle/>
          <a:p>
            <a:fld id="{890A1340-EC71-41DA-8710-1921714F3EDE}" type="datetimeFigureOut">
              <a:rPr lang="zh-CN" altLang="en-US" smtClean="0"/>
              <a:t>2022/12/21</a:t>
            </a:fld>
            <a:endParaRPr lang="zh-CN" altLang="en-US"/>
          </a:p>
        </p:txBody>
      </p:sp>
      <p:sp>
        <p:nvSpPr>
          <p:cNvPr id="3" name="页脚占位符 2">
            <a:extLst>
              <a:ext uri="{FF2B5EF4-FFF2-40B4-BE49-F238E27FC236}">
                <a16:creationId xmlns:a16="http://schemas.microsoft.com/office/drawing/2014/main" id="{7D6859BA-56E4-47EC-AF0F-7C1387EBE1D3}"/>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D5888A1D-E141-4A52-87A8-092D99F979FC}"/>
              </a:ext>
            </a:extLst>
          </p:cNvPr>
          <p:cNvSpPr>
            <a:spLocks noGrp="1"/>
          </p:cNvSpPr>
          <p:nvPr>
            <p:ph type="sldNum" sz="quarter" idx="12"/>
          </p:nvPr>
        </p:nvSpPr>
        <p:spPr>
          <a:xfrm>
            <a:off x="8610600" y="6356350"/>
            <a:ext cx="2743200" cy="365125"/>
          </a:xfrm>
          <a:prstGeom prst="rect">
            <a:avLst/>
          </a:prstGeom>
        </p:spPr>
        <p:txBody>
          <a:bodyPr/>
          <a:lstStyle/>
          <a:p>
            <a:fld id="{E0D9EAB5-1026-4D76-9EC7-4FD4101707B0}" type="slidenum">
              <a:rPr lang="zh-CN" altLang="en-US" smtClean="0"/>
              <a:t>‹#›</a:t>
            </a:fld>
            <a:endParaRPr lang="zh-CN" altLang="en-US"/>
          </a:p>
        </p:txBody>
      </p:sp>
    </p:spTree>
    <p:extLst>
      <p:ext uri="{BB962C8B-B14F-4D97-AF65-F5344CB8AC3E}">
        <p14:creationId xmlns:p14="http://schemas.microsoft.com/office/powerpoint/2010/main" val="2378565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7FD58A-40B6-44B4-B1AF-6A1EDC959D45}"/>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9861275-6335-4086-8A1C-5E9C451B2DC7}"/>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6D71ABB-FDE7-4851-8E09-3916588EE342}"/>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C025491-C3CD-4E16-920E-5CDA0EE5D335}"/>
              </a:ext>
            </a:extLst>
          </p:cNvPr>
          <p:cNvSpPr>
            <a:spLocks noGrp="1"/>
          </p:cNvSpPr>
          <p:nvPr>
            <p:ph type="dt" sz="half" idx="10"/>
          </p:nvPr>
        </p:nvSpPr>
        <p:spPr>
          <a:xfrm>
            <a:off x="838200" y="6356350"/>
            <a:ext cx="2743200" cy="365125"/>
          </a:xfrm>
          <a:prstGeom prst="rect">
            <a:avLst/>
          </a:prstGeom>
        </p:spPr>
        <p:txBody>
          <a:bodyPr/>
          <a:lstStyle/>
          <a:p>
            <a:fld id="{890A1340-EC71-41DA-8710-1921714F3EDE}" type="datetimeFigureOut">
              <a:rPr lang="zh-CN" altLang="en-US" smtClean="0"/>
              <a:t>2022/12/21</a:t>
            </a:fld>
            <a:endParaRPr lang="zh-CN" altLang="en-US"/>
          </a:p>
        </p:txBody>
      </p:sp>
      <p:sp>
        <p:nvSpPr>
          <p:cNvPr id="6" name="页脚占位符 5">
            <a:extLst>
              <a:ext uri="{FF2B5EF4-FFF2-40B4-BE49-F238E27FC236}">
                <a16:creationId xmlns:a16="http://schemas.microsoft.com/office/drawing/2014/main" id="{70AC9B81-8FBF-4A81-8B5D-74ECB7B2547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FC148561-4C8E-4D03-A949-2AB70F360B49}"/>
              </a:ext>
            </a:extLst>
          </p:cNvPr>
          <p:cNvSpPr>
            <a:spLocks noGrp="1"/>
          </p:cNvSpPr>
          <p:nvPr>
            <p:ph type="sldNum" sz="quarter" idx="12"/>
          </p:nvPr>
        </p:nvSpPr>
        <p:spPr>
          <a:xfrm>
            <a:off x="8610600" y="6356350"/>
            <a:ext cx="2743200" cy="365125"/>
          </a:xfrm>
          <a:prstGeom prst="rect">
            <a:avLst/>
          </a:prstGeom>
        </p:spPr>
        <p:txBody>
          <a:bodyPr/>
          <a:lstStyle/>
          <a:p>
            <a:fld id="{E0D9EAB5-1026-4D76-9EC7-4FD4101707B0}" type="slidenum">
              <a:rPr lang="zh-CN" altLang="en-US" smtClean="0"/>
              <a:t>‹#›</a:t>
            </a:fld>
            <a:endParaRPr lang="zh-CN" altLang="en-US"/>
          </a:p>
        </p:txBody>
      </p:sp>
    </p:spTree>
    <p:extLst>
      <p:ext uri="{BB962C8B-B14F-4D97-AF65-F5344CB8AC3E}">
        <p14:creationId xmlns:p14="http://schemas.microsoft.com/office/powerpoint/2010/main" val="2981018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708634-B355-46E9-9A36-8D9A93E40C1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614B3DC-49AA-498E-BDD1-F3D734BF4233}"/>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657A5A0-6F82-4040-AC96-9ECFA9EC02FE}"/>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6CE3F2A-2974-4C78-99A4-4528F0921325}"/>
              </a:ext>
            </a:extLst>
          </p:cNvPr>
          <p:cNvSpPr>
            <a:spLocks noGrp="1"/>
          </p:cNvSpPr>
          <p:nvPr>
            <p:ph type="dt" sz="half" idx="10"/>
          </p:nvPr>
        </p:nvSpPr>
        <p:spPr>
          <a:xfrm>
            <a:off x="838200" y="6356350"/>
            <a:ext cx="2743200" cy="365125"/>
          </a:xfrm>
          <a:prstGeom prst="rect">
            <a:avLst/>
          </a:prstGeom>
        </p:spPr>
        <p:txBody>
          <a:bodyPr/>
          <a:lstStyle/>
          <a:p>
            <a:fld id="{890A1340-EC71-41DA-8710-1921714F3EDE}" type="datetimeFigureOut">
              <a:rPr lang="zh-CN" altLang="en-US" smtClean="0"/>
              <a:t>2022/12/21</a:t>
            </a:fld>
            <a:endParaRPr lang="zh-CN" altLang="en-US"/>
          </a:p>
        </p:txBody>
      </p:sp>
      <p:sp>
        <p:nvSpPr>
          <p:cNvPr id="6" name="页脚占位符 5">
            <a:extLst>
              <a:ext uri="{FF2B5EF4-FFF2-40B4-BE49-F238E27FC236}">
                <a16:creationId xmlns:a16="http://schemas.microsoft.com/office/drawing/2014/main" id="{CB838602-7488-46ED-B818-210B3954FCC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6C2499DC-B2D3-4FC5-9508-17B7F88E4B44}"/>
              </a:ext>
            </a:extLst>
          </p:cNvPr>
          <p:cNvSpPr>
            <a:spLocks noGrp="1"/>
          </p:cNvSpPr>
          <p:nvPr>
            <p:ph type="sldNum" sz="quarter" idx="12"/>
          </p:nvPr>
        </p:nvSpPr>
        <p:spPr>
          <a:xfrm>
            <a:off x="8610600" y="6356350"/>
            <a:ext cx="2743200" cy="365125"/>
          </a:xfrm>
          <a:prstGeom prst="rect">
            <a:avLst/>
          </a:prstGeom>
        </p:spPr>
        <p:txBody>
          <a:bodyPr/>
          <a:lstStyle/>
          <a:p>
            <a:fld id="{E0D9EAB5-1026-4D76-9EC7-4FD4101707B0}" type="slidenum">
              <a:rPr lang="zh-CN" altLang="en-US" smtClean="0"/>
              <a:t>‹#›</a:t>
            </a:fld>
            <a:endParaRPr lang="zh-CN" altLang="en-US"/>
          </a:p>
        </p:txBody>
      </p:sp>
    </p:spTree>
    <p:extLst>
      <p:ext uri="{BB962C8B-B14F-4D97-AF65-F5344CB8AC3E}">
        <p14:creationId xmlns:p14="http://schemas.microsoft.com/office/powerpoint/2010/main" val="3345608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1057D21D-25C0-40C0-9B25-49EBFD0D973A}"/>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549451" y="5587414"/>
            <a:ext cx="1350131" cy="1026450"/>
          </a:xfrm>
          <a:prstGeom prst="rect">
            <a:avLst/>
          </a:prstGeom>
        </p:spPr>
      </p:pic>
    </p:spTree>
    <p:extLst>
      <p:ext uri="{BB962C8B-B14F-4D97-AF65-F5344CB8AC3E}">
        <p14:creationId xmlns:p14="http://schemas.microsoft.com/office/powerpoint/2010/main" val="3567839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70FDCDB-6AE1-4405-B16D-4348AEB3029D}"/>
              </a:ext>
            </a:extLst>
          </p:cNvPr>
          <p:cNvSpPr txBox="1"/>
          <p:nvPr/>
        </p:nvSpPr>
        <p:spPr>
          <a:xfrm>
            <a:off x="650253" y="2627424"/>
            <a:ext cx="10891494" cy="584775"/>
          </a:xfrm>
          <a:prstGeom prst="rect">
            <a:avLst/>
          </a:prstGeom>
          <a:noFill/>
        </p:spPr>
        <p:txBody>
          <a:bodyPr wrap="square">
            <a:spAutoFit/>
          </a:bodyPr>
          <a:lstStyle/>
          <a:p>
            <a:r>
              <a:rPr lang="en-US" altLang="zh-CN" sz="3200" dirty="0" err="1">
                <a:latin typeface="Times New Roman" panose="02020603050405020304" pitchFamily="18" charset="0"/>
                <a:cs typeface="Times New Roman" panose="02020603050405020304" pitchFamily="18" charset="0"/>
              </a:rPr>
              <a:t>RobustScaler</a:t>
            </a:r>
            <a:r>
              <a:rPr lang="en-US" altLang="zh-CN" sz="3200" dirty="0">
                <a:latin typeface="Times New Roman" panose="02020603050405020304" pitchFamily="18" charset="0"/>
                <a:cs typeface="Times New Roman" panose="02020603050405020304" pitchFamily="18" charset="0"/>
              </a:rPr>
              <a:t>: QoS-Aware Autoscaling for Complex Workloads</a:t>
            </a:r>
            <a:endParaRPr lang="zh-CN" altLang="en-US" sz="3200"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12C4BFA0-8408-4519-82E9-8A75F180FB55}"/>
              </a:ext>
            </a:extLst>
          </p:cNvPr>
          <p:cNvSpPr txBox="1"/>
          <p:nvPr/>
        </p:nvSpPr>
        <p:spPr>
          <a:xfrm>
            <a:off x="650253" y="4937289"/>
            <a:ext cx="5486400" cy="881139"/>
          </a:xfrm>
          <a:prstGeom prst="rect">
            <a:avLst/>
          </a:prstGeom>
          <a:noFill/>
        </p:spPr>
        <p:txBody>
          <a:bodyPr wrap="square" rtlCol="0">
            <a:spAutoFit/>
          </a:bodyPr>
          <a:lstStyle/>
          <a:p>
            <a:pPr>
              <a:lnSpc>
                <a:spcPct val="150000"/>
              </a:lnSpc>
            </a:pPr>
            <a:r>
              <a:rPr lang="zh-CN" altLang="en-US" dirty="0"/>
              <a:t>王隆</a:t>
            </a:r>
            <a:endParaRPr lang="en-US" altLang="zh-CN" dirty="0"/>
          </a:p>
          <a:p>
            <a:pPr>
              <a:lnSpc>
                <a:spcPct val="150000"/>
              </a:lnSpc>
            </a:pPr>
            <a:r>
              <a:rPr lang="en-US" altLang="zh-CN" dirty="0"/>
              <a:t>M202273788</a:t>
            </a:r>
            <a:endParaRPr lang="zh-CN" altLang="en-US" dirty="0"/>
          </a:p>
        </p:txBody>
      </p:sp>
    </p:spTree>
    <p:extLst>
      <p:ext uri="{BB962C8B-B14F-4D97-AF65-F5344CB8AC3E}">
        <p14:creationId xmlns:p14="http://schemas.microsoft.com/office/powerpoint/2010/main" val="4204757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DCF111E2-8895-462C-BB9B-D4355F8697BF}"/>
                  </a:ext>
                </a:extLst>
              </p:cNvPr>
              <p:cNvSpPr txBox="1"/>
              <p:nvPr/>
            </p:nvSpPr>
            <p:spPr>
              <a:xfrm>
                <a:off x="5722085" y="1540950"/>
                <a:ext cx="6469915" cy="3374129"/>
              </a:xfrm>
              <a:prstGeom prst="rect">
                <a:avLst/>
              </a:prstGeom>
              <a:noFill/>
            </p:spPr>
            <p:txBody>
              <a:bodyPr wrap="square">
                <a:spAutoFit/>
              </a:bodyPr>
              <a:lstStyle/>
              <a:p>
                <a:pPr marL="285750" indent="-285750">
                  <a:lnSpc>
                    <a:spcPct val="150000"/>
                  </a:lnSpc>
                  <a:buFont typeface="Wingdings" panose="05000000000000000000" pitchFamily="2" charset="2"/>
                  <a:buChar char="l"/>
                </a:pPr>
                <a:r>
                  <a:rPr lang="zh-CN" altLang="en-US" dirty="0"/>
                  <a:t>量化</a:t>
                </a:r>
                <a:r>
                  <a:rPr lang="en-US" altLang="zh-CN" dirty="0"/>
                  <a:t>QoS</a:t>
                </a:r>
                <a:r>
                  <a:rPr lang="zh-CN" altLang="en-US" dirty="0"/>
                  <a:t>：响应时间</a:t>
                </a:r>
                <a:r>
                  <a:rPr lang="en-US" altLang="zh-CN" dirty="0"/>
                  <a:t>(RT)</a:t>
                </a:r>
                <a:r>
                  <a:rPr lang="zh-CN" altLang="en-US" dirty="0"/>
                  <a:t>或者命中概率</a:t>
                </a:r>
                <a:r>
                  <a:rPr lang="en-US" altLang="zh-CN" dirty="0"/>
                  <a:t>(HP)</a:t>
                </a:r>
              </a:p>
              <a:p>
                <a:pPr>
                  <a:lnSpc>
                    <a:spcPct val="150000"/>
                  </a:lnSpc>
                </a:pPr>
                <a:r>
                  <a:rPr lang="zh-CN" altLang="en-US" dirty="0"/>
                  <a:t>命中概率：请求在到达时有实例可以立刻进行处理的概率</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𝐻𝑃</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𝑃</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𝜉</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&gt;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𝜏</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oMath>
                </a14:m>
                <a:endParaRPr lang="en-US" altLang="zh-CN" dirty="0"/>
              </a:p>
              <a:p>
                <a:pPr marL="285750" indent="-285750">
                  <a:lnSpc>
                    <a:spcPct val="150000"/>
                  </a:lnSpc>
                  <a:buFont typeface="Wingdings" panose="05000000000000000000" pitchFamily="2" charset="2"/>
                  <a:buChar char="l"/>
                </a:pPr>
                <a:r>
                  <a:rPr lang="zh-CN" altLang="en-US" dirty="0"/>
                  <a:t>量化</a:t>
                </a:r>
                <a:r>
                  <a:rPr lang="en-US" altLang="zh-CN" dirty="0"/>
                  <a:t>cost</a:t>
                </a:r>
                <a:r>
                  <a:rPr lang="zh-CN" altLang="en-US" dirty="0"/>
                  <a:t>：实例的总生命长度</a:t>
                </a:r>
                <a:r>
                  <a:rPr lang="en-US" altLang="zh-CN" dirty="0"/>
                  <a:t>(</a:t>
                </a:r>
                <a:r>
                  <a:rPr lang="zh-CN" altLang="en-US" dirty="0"/>
                  <a:t>从创建到删除</a:t>
                </a:r>
                <a:r>
                  <a:rPr lang="en-US" altLang="zh-CN" dirty="0"/>
                  <a:t>)</a:t>
                </a:r>
              </a:p>
              <a:p>
                <a:pPr>
                  <a:lnSpc>
                    <a:spcPct val="150000"/>
                  </a:lnSpc>
                </a:pPr>
                <a:r>
                  <a:rPr lang="zh-CN" altLang="en-US" dirty="0"/>
                  <a:t>如果请求提前到达：</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𝜏</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𝑖</m:t>
                        </m:r>
                      </m:sub>
                    </m:sSub>
                  </m:oMath>
                </a14:m>
                <a:endParaRPr lang="en-US" altLang="zh-CN" dirty="0"/>
              </a:p>
              <a:p>
                <a:pPr>
                  <a:lnSpc>
                    <a:spcPct val="150000"/>
                  </a:lnSpc>
                </a:pPr>
                <a:r>
                  <a:rPr lang="zh-CN" altLang="en-US" dirty="0"/>
                  <a:t>如果实例先准备好：</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𝜉</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oMath>
                </a14:m>
                <a:endParaRPr lang="en-US" altLang="zh-CN" dirty="0"/>
              </a:p>
              <a:p>
                <a:pPr>
                  <a:lnSpc>
                    <a:spcPct val="150000"/>
                  </a:lnSpc>
                </a:pPr>
                <a:r>
                  <a:rPr lang="zh-CN" altLang="en-US" dirty="0"/>
                  <a:t>写成一个式子：</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𝑐𝑜𝑠𝑡</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i="1" smtClean="0">
                            <a:solidFill>
                              <a:srgbClr val="0070C0"/>
                            </a:solidFill>
                            <a:latin typeface="Cambria Math" panose="02040503050406030204" pitchFamily="18" charset="0"/>
                          </a:rPr>
                        </m:ctrlPr>
                      </m:sSubPr>
                      <m:e>
                        <m:r>
                          <a:rPr lang="zh-CN" altLang="en-US" i="1">
                            <a:solidFill>
                              <a:srgbClr val="0070C0"/>
                            </a:solidFill>
                            <a:latin typeface="Cambria Math" panose="02040503050406030204" pitchFamily="18" charset="0"/>
                          </a:rPr>
                          <m:t>𝜏</m:t>
                        </m:r>
                      </m:e>
                      <m:sub>
                        <m:r>
                          <a:rPr lang="en-US" altLang="zh-CN" i="1">
                            <a:solidFill>
                              <a:srgbClr val="0070C0"/>
                            </a:solidFill>
                            <a:latin typeface="Cambria Math" panose="02040503050406030204" pitchFamily="18" charset="0"/>
                          </a:rPr>
                          <m:t>𝑖</m:t>
                        </m:r>
                      </m:sub>
                    </m:sSub>
                    <m:r>
                      <a:rPr lang="en-US" altLang="zh-CN" i="1">
                        <a:solidFill>
                          <a:srgbClr val="0070C0"/>
                        </a:solidFill>
                        <a:latin typeface="Cambria Math" panose="02040503050406030204" pitchFamily="18" charset="0"/>
                      </a:rPr>
                      <m:t>+</m:t>
                    </m:r>
                    <m:sSub>
                      <m:sSubPr>
                        <m:ctrlPr>
                          <a:rPr lang="en-US" altLang="zh-CN" i="1">
                            <a:solidFill>
                              <a:srgbClr val="0070C0"/>
                            </a:solidFill>
                            <a:latin typeface="Cambria Math" panose="02040503050406030204" pitchFamily="18" charset="0"/>
                          </a:rPr>
                        </m:ctrlPr>
                      </m:sSubPr>
                      <m:e>
                        <m:r>
                          <a:rPr lang="en-US" altLang="zh-CN" i="1">
                            <a:solidFill>
                              <a:srgbClr val="0070C0"/>
                            </a:solidFill>
                            <a:latin typeface="Cambria Math" panose="02040503050406030204" pitchFamily="18" charset="0"/>
                          </a:rPr>
                          <m:t>𝑠</m:t>
                        </m:r>
                      </m:e>
                      <m:sub>
                        <m:r>
                          <a:rPr lang="en-US" altLang="zh-CN" i="1">
                            <a:solidFill>
                              <a:srgbClr val="0070C0"/>
                            </a:solidFill>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𝜉</m:t>
                            </m:r>
                          </m:e>
                          <m:sub>
                            <m:r>
                              <a:rPr lang="en-US" altLang="zh-CN" i="1">
                                <a:solidFill>
                                  <a:srgbClr val="FF0000"/>
                                </a:solidFill>
                                <a:latin typeface="Cambria Math" panose="02040503050406030204" pitchFamily="18" charset="0"/>
                              </a:rPr>
                              <m:t>𝑖</m:t>
                            </m:r>
                          </m:sub>
                        </m:sSub>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𝑖</m:t>
                            </m:r>
                          </m:sub>
                        </m:sSub>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𝜏</m:t>
                            </m:r>
                          </m:e>
                          <m:sub>
                            <m:r>
                              <a:rPr lang="en-US" altLang="zh-CN" i="1">
                                <a:solidFill>
                                  <a:srgbClr val="FF0000"/>
                                </a:solidFill>
                                <a:latin typeface="Cambria Math" panose="02040503050406030204" pitchFamily="18" charset="0"/>
                              </a:rPr>
                              <m:t>𝑖</m:t>
                            </m:r>
                          </m:sub>
                        </m:sSub>
                        <m:r>
                          <a:rPr lang="en-US" altLang="zh-CN" i="1">
                            <a:solidFill>
                              <a:srgbClr val="FF0000"/>
                            </a:solidFill>
                            <a:latin typeface="Cambria Math" panose="02040503050406030204" pitchFamily="18" charset="0"/>
                          </a:rPr>
                          <m:t>)</m:t>
                        </m:r>
                      </m:e>
                      <m:sub>
                        <m:r>
                          <a:rPr lang="en-US" altLang="zh-CN" b="0" i="1" smtClean="0">
                            <a:solidFill>
                              <a:srgbClr val="FF0000"/>
                            </a:solidFill>
                            <a:latin typeface="Cambria Math" panose="02040503050406030204" pitchFamily="18" charset="0"/>
                          </a:rPr>
                          <m:t>+</m:t>
                        </m:r>
                      </m:sub>
                    </m:sSub>
                  </m:oMath>
                </a14:m>
                <a:endParaRPr lang="en-US" altLang="zh-CN" dirty="0"/>
              </a:p>
              <a:p>
                <a:pPr>
                  <a:lnSpc>
                    <a:spcPct val="150000"/>
                  </a:lnSpc>
                </a:pPr>
                <a:r>
                  <a:rPr lang="zh-CN" altLang="en-US" dirty="0"/>
                  <a:t>期望值</a:t>
                </a:r>
                <a14:m>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𝑐𝑜𝑠𝑡</m:t>
                            </m:r>
                          </m:e>
                          <m:sub>
                            <m:r>
                              <a:rPr lang="en-US" altLang="zh-CN" i="1">
                                <a:latin typeface="Cambria Math" panose="02040503050406030204" pitchFamily="18" charset="0"/>
                              </a:rPr>
                              <m:t>𝑖</m:t>
                            </m:r>
                          </m:sub>
                        </m:sSub>
                      </m:e>
                    </m:d>
                    <m:r>
                      <a:rPr lang="en-US" altLang="zh-CN" b="0" i="1" smtClean="0">
                        <a:latin typeface="Cambria Math" panose="02040503050406030204" pitchFamily="18" charset="0"/>
                      </a:rPr>
                      <m:t>=</m:t>
                    </m:r>
                    <m:sSub>
                      <m:sSubPr>
                        <m:ctrlPr>
                          <a:rPr lang="en-US" altLang="zh-CN" i="1" smtClean="0">
                            <a:solidFill>
                              <a:srgbClr val="0070C0"/>
                            </a:solidFill>
                            <a:latin typeface="Cambria Math" panose="02040503050406030204" pitchFamily="18" charset="0"/>
                          </a:rPr>
                        </m:ctrlPr>
                      </m:sSubPr>
                      <m:e>
                        <m:r>
                          <a:rPr lang="zh-CN" altLang="en-US" i="1">
                            <a:solidFill>
                              <a:srgbClr val="0070C0"/>
                            </a:solidFill>
                            <a:latin typeface="Cambria Math" panose="02040503050406030204" pitchFamily="18" charset="0"/>
                          </a:rPr>
                          <m:t>𝜇</m:t>
                        </m:r>
                      </m:e>
                      <m:sub>
                        <m:r>
                          <a:rPr lang="en-US" altLang="zh-CN" i="1">
                            <a:solidFill>
                              <a:srgbClr val="0070C0"/>
                            </a:solidFill>
                            <a:latin typeface="Cambria Math" panose="02040503050406030204" pitchFamily="18" charset="0"/>
                          </a:rPr>
                          <m:t>𝑠</m:t>
                        </m:r>
                      </m:sub>
                    </m:sSub>
                    <m:r>
                      <a:rPr lang="en-US" altLang="zh-CN" b="0" i="1" smtClean="0">
                        <a:solidFill>
                          <a:srgbClr val="0070C0"/>
                        </a:solidFill>
                        <a:latin typeface="Cambria Math" panose="02040503050406030204" pitchFamily="18" charset="0"/>
                      </a:rPr>
                      <m:t>+</m:t>
                    </m:r>
                    <m:sSub>
                      <m:sSubPr>
                        <m:ctrlPr>
                          <a:rPr lang="en-US" altLang="zh-CN" i="1">
                            <a:solidFill>
                              <a:srgbClr val="0070C0"/>
                            </a:solidFill>
                            <a:latin typeface="Cambria Math" panose="02040503050406030204" pitchFamily="18" charset="0"/>
                          </a:rPr>
                        </m:ctrlPr>
                      </m:sSubPr>
                      <m:e>
                        <m:r>
                          <a:rPr lang="zh-CN" altLang="en-US" i="1">
                            <a:solidFill>
                              <a:srgbClr val="0070C0"/>
                            </a:solidFill>
                            <a:latin typeface="Cambria Math" panose="02040503050406030204" pitchFamily="18" charset="0"/>
                          </a:rPr>
                          <m:t>𝜇</m:t>
                        </m:r>
                      </m:e>
                      <m:sub>
                        <m:r>
                          <a:rPr lang="zh-CN" altLang="en-US" i="1" smtClean="0">
                            <a:solidFill>
                              <a:srgbClr val="0070C0"/>
                            </a:solidFill>
                            <a:latin typeface="Cambria Math" panose="02040503050406030204" pitchFamily="18" charset="0"/>
                          </a:rPr>
                          <m:t>𝜏</m:t>
                        </m:r>
                      </m:sub>
                    </m:sSub>
                    <m:r>
                      <a:rPr lang="en-US" altLang="zh-CN" b="0" i="1" smtClean="0">
                        <a:latin typeface="Cambria Math" panose="02040503050406030204" pitchFamily="18" charset="0"/>
                      </a:rPr>
                      <m:t>+</m:t>
                    </m:r>
                    <m:r>
                      <a:rPr lang="en-US" altLang="zh-CN" b="0" i="1" smtClean="0">
                        <a:solidFill>
                          <a:srgbClr val="FF0000"/>
                        </a:solidFill>
                        <a:latin typeface="Cambria Math" panose="02040503050406030204" pitchFamily="18" charset="0"/>
                      </a:rPr>
                      <m:t>𝐸</m:t>
                    </m:r>
                    <m:r>
                      <a:rPr lang="en-US" altLang="zh-CN" b="0" i="1" smtClean="0">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𝜉</m:t>
                            </m:r>
                          </m:e>
                          <m:sub>
                            <m:r>
                              <a:rPr lang="en-US" altLang="zh-CN" i="1">
                                <a:solidFill>
                                  <a:srgbClr val="FF0000"/>
                                </a:solidFill>
                                <a:latin typeface="Cambria Math" panose="02040503050406030204" pitchFamily="18" charset="0"/>
                              </a:rPr>
                              <m:t>𝑖</m:t>
                            </m:r>
                          </m:sub>
                        </m:sSub>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𝑖</m:t>
                            </m:r>
                          </m:sub>
                        </m:sSub>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𝜏</m:t>
                            </m:r>
                          </m:e>
                          <m:sub>
                            <m:r>
                              <a:rPr lang="en-US" altLang="zh-CN" i="1">
                                <a:solidFill>
                                  <a:srgbClr val="FF0000"/>
                                </a:solidFill>
                                <a:latin typeface="Cambria Math" panose="02040503050406030204" pitchFamily="18" charset="0"/>
                              </a:rPr>
                              <m:t>𝑖</m:t>
                            </m:r>
                          </m:sub>
                        </m:sSub>
                        <m:r>
                          <a:rPr lang="en-US" altLang="zh-CN" i="1">
                            <a:solidFill>
                              <a:srgbClr val="FF0000"/>
                            </a:solidFill>
                            <a:latin typeface="Cambria Math" panose="02040503050406030204" pitchFamily="18" charset="0"/>
                          </a:rPr>
                          <m:t>)</m:t>
                        </m:r>
                      </m:e>
                      <m:sub>
                        <m:r>
                          <a:rPr lang="en-US" altLang="zh-CN" i="1">
                            <a:solidFill>
                              <a:srgbClr val="FF0000"/>
                            </a:solidFill>
                            <a:latin typeface="Cambria Math" panose="02040503050406030204" pitchFamily="18" charset="0"/>
                          </a:rPr>
                          <m:t>+</m:t>
                        </m:r>
                      </m:sub>
                    </m:sSub>
                    <m:r>
                      <a:rPr lang="en-US" altLang="zh-CN" b="0" i="1" smtClean="0">
                        <a:solidFill>
                          <a:srgbClr val="FF0000"/>
                        </a:solidFill>
                        <a:latin typeface="Cambria Math" panose="02040503050406030204" pitchFamily="18" charset="0"/>
                      </a:rPr>
                      <m:t>)</m:t>
                    </m:r>
                  </m:oMath>
                </a14:m>
                <a:endParaRPr lang="en-US" altLang="zh-CN" dirty="0"/>
              </a:p>
            </p:txBody>
          </p:sp>
        </mc:Choice>
        <mc:Fallback xmlns="">
          <p:sp>
            <p:nvSpPr>
              <p:cNvPr id="7" name="文本框 6">
                <a:extLst>
                  <a:ext uri="{FF2B5EF4-FFF2-40B4-BE49-F238E27FC236}">
                    <a16:creationId xmlns:a16="http://schemas.microsoft.com/office/drawing/2014/main" id="{DCF111E2-8895-462C-BB9B-D4355F8697BF}"/>
                  </a:ext>
                </a:extLst>
              </p:cNvPr>
              <p:cNvSpPr txBox="1">
                <a:spLocks noRot="1" noChangeAspect="1" noMove="1" noResize="1" noEditPoints="1" noAdjustHandles="1" noChangeArrowheads="1" noChangeShapeType="1" noTextEdit="1"/>
              </p:cNvSpPr>
              <p:nvPr/>
            </p:nvSpPr>
            <p:spPr>
              <a:xfrm>
                <a:off x="5722085" y="1540950"/>
                <a:ext cx="6469915" cy="3374129"/>
              </a:xfrm>
              <a:prstGeom prst="rect">
                <a:avLst/>
              </a:prstGeom>
              <a:blipFill>
                <a:blip r:embed="rId2"/>
                <a:stretch>
                  <a:fillRect l="-848" b="-1989"/>
                </a:stretch>
              </a:blipFill>
            </p:spPr>
            <p:txBody>
              <a:bodyPr/>
              <a:lstStyle/>
              <a:p>
                <a:r>
                  <a:rPr lang="zh-CN" altLang="en-US">
                    <a:noFill/>
                  </a:rPr>
                  <a:t> </a:t>
                </a:r>
              </a:p>
            </p:txBody>
          </p:sp>
        </mc:Fallback>
      </mc:AlternateContent>
      <p:pic>
        <p:nvPicPr>
          <p:cNvPr id="13" name="图片 12">
            <a:extLst>
              <a:ext uri="{FF2B5EF4-FFF2-40B4-BE49-F238E27FC236}">
                <a16:creationId xmlns:a16="http://schemas.microsoft.com/office/drawing/2014/main" id="{2CEE55A4-63BE-4788-8EA8-1B1509D04D99}"/>
              </a:ext>
            </a:extLst>
          </p:cNvPr>
          <p:cNvPicPr>
            <a:picLocks noChangeAspect="1"/>
          </p:cNvPicPr>
          <p:nvPr/>
        </p:nvPicPr>
        <p:blipFill rotWithShape="1">
          <a:blip r:embed="rId3"/>
          <a:srcRect l="1451" t="5680"/>
          <a:stretch/>
        </p:blipFill>
        <p:spPr>
          <a:xfrm>
            <a:off x="420138" y="2633092"/>
            <a:ext cx="4995566" cy="2382193"/>
          </a:xfrm>
          <a:prstGeom prst="rect">
            <a:avLst/>
          </a:prstGeom>
        </p:spPr>
      </p:pic>
      <p:grpSp>
        <p:nvGrpSpPr>
          <p:cNvPr id="14" name="组合 13">
            <a:extLst>
              <a:ext uri="{FF2B5EF4-FFF2-40B4-BE49-F238E27FC236}">
                <a16:creationId xmlns:a16="http://schemas.microsoft.com/office/drawing/2014/main" id="{EC049CF4-BFC0-4B06-B685-E83292EE883B}"/>
              </a:ext>
            </a:extLst>
          </p:cNvPr>
          <p:cNvGrpSpPr>
            <a:grpSpLocks noChangeAspect="1"/>
          </p:cNvGrpSpPr>
          <p:nvPr/>
        </p:nvGrpSpPr>
        <p:grpSpPr>
          <a:xfrm>
            <a:off x="1206218" y="849007"/>
            <a:ext cx="3305154" cy="1803973"/>
            <a:chOff x="1981266" y="1224977"/>
            <a:chExt cx="4311059" cy="2353003"/>
          </a:xfrm>
        </p:grpSpPr>
        <p:pic>
          <p:nvPicPr>
            <p:cNvPr id="15" name="图片 14">
              <a:extLst>
                <a:ext uri="{FF2B5EF4-FFF2-40B4-BE49-F238E27FC236}">
                  <a16:creationId xmlns:a16="http://schemas.microsoft.com/office/drawing/2014/main" id="{E30B0EE3-93DD-498D-B7D8-06D98981E34E}"/>
                </a:ext>
              </a:extLst>
            </p:cNvPr>
            <p:cNvPicPr>
              <a:picLocks noChangeAspect="1"/>
            </p:cNvPicPr>
            <p:nvPr/>
          </p:nvPicPr>
          <p:blipFill rotWithShape="1">
            <a:blip r:embed="rId4"/>
            <a:srcRect l="91479"/>
            <a:stretch/>
          </p:blipFill>
          <p:spPr>
            <a:xfrm>
              <a:off x="5832049" y="1224977"/>
              <a:ext cx="460276" cy="2353003"/>
            </a:xfrm>
            <a:prstGeom prst="rect">
              <a:avLst/>
            </a:prstGeom>
          </p:spPr>
        </p:pic>
        <p:pic>
          <p:nvPicPr>
            <p:cNvPr id="16" name="图片 15">
              <a:extLst>
                <a:ext uri="{FF2B5EF4-FFF2-40B4-BE49-F238E27FC236}">
                  <a16:creationId xmlns:a16="http://schemas.microsoft.com/office/drawing/2014/main" id="{DB75C507-BFFC-499B-8FAA-80EA372AA9D4}"/>
                </a:ext>
              </a:extLst>
            </p:cNvPr>
            <p:cNvPicPr>
              <a:picLocks noChangeAspect="1"/>
            </p:cNvPicPr>
            <p:nvPr/>
          </p:nvPicPr>
          <p:blipFill rotWithShape="1">
            <a:blip r:embed="rId4"/>
            <a:srcRect r="28708"/>
            <a:stretch/>
          </p:blipFill>
          <p:spPr>
            <a:xfrm>
              <a:off x="1981266" y="1224977"/>
              <a:ext cx="3850784" cy="2353003"/>
            </a:xfrm>
            <a:prstGeom prst="rect">
              <a:avLst/>
            </a:prstGeom>
          </p:spPr>
        </p:pic>
      </p:grpSp>
      <p:grpSp>
        <p:nvGrpSpPr>
          <p:cNvPr id="17" name="组合 16">
            <a:extLst>
              <a:ext uri="{FF2B5EF4-FFF2-40B4-BE49-F238E27FC236}">
                <a16:creationId xmlns:a16="http://schemas.microsoft.com/office/drawing/2014/main" id="{AA27F5F2-DA43-4629-9E4E-8D1737882547}"/>
              </a:ext>
            </a:extLst>
          </p:cNvPr>
          <p:cNvGrpSpPr/>
          <p:nvPr/>
        </p:nvGrpSpPr>
        <p:grpSpPr>
          <a:xfrm>
            <a:off x="1974926" y="4419212"/>
            <a:ext cx="1418723" cy="596073"/>
            <a:chOff x="306381" y="3042501"/>
            <a:chExt cx="1512992" cy="652806"/>
          </a:xfrm>
        </p:grpSpPr>
        <p:cxnSp>
          <p:nvCxnSpPr>
            <p:cNvPr id="18" name="直接连接符 17">
              <a:extLst>
                <a:ext uri="{FF2B5EF4-FFF2-40B4-BE49-F238E27FC236}">
                  <a16:creationId xmlns:a16="http://schemas.microsoft.com/office/drawing/2014/main" id="{546AEBAC-9E63-4B2A-9852-30F7651C7553}"/>
                </a:ext>
              </a:extLst>
            </p:cNvPr>
            <p:cNvCxnSpPr>
              <a:cxnSpLocks/>
            </p:cNvCxnSpPr>
            <p:nvPr/>
          </p:nvCxnSpPr>
          <p:spPr>
            <a:xfrm>
              <a:off x="320531" y="3042501"/>
              <a:ext cx="0" cy="65280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C7EE0F84-BB83-4567-8E1C-D15C82C42A09}"/>
                </a:ext>
              </a:extLst>
            </p:cNvPr>
            <p:cNvCxnSpPr>
              <a:cxnSpLocks/>
            </p:cNvCxnSpPr>
            <p:nvPr/>
          </p:nvCxnSpPr>
          <p:spPr>
            <a:xfrm>
              <a:off x="320531" y="3042501"/>
              <a:ext cx="149884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F78D23FB-C6EC-4CED-B83E-CDAD8CBB4A21}"/>
                </a:ext>
              </a:extLst>
            </p:cNvPr>
            <p:cNvCxnSpPr/>
            <p:nvPr/>
          </p:nvCxnSpPr>
          <p:spPr>
            <a:xfrm>
              <a:off x="1819373" y="3042501"/>
              <a:ext cx="0" cy="65280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98388C69-FFA3-4534-834C-368F2FC0036F}"/>
                </a:ext>
              </a:extLst>
            </p:cNvPr>
            <p:cNvCxnSpPr/>
            <p:nvPr/>
          </p:nvCxnSpPr>
          <p:spPr>
            <a:xfrm flipH="1">
              <a:off x="306381" y="3695307"/>
              <a:ext cx="151299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2" name="文本框 21">
            <a:extLst>
              <a:ext uri="{FF2B5EF4-FFF2-40B4-BE49-F238E27FC236}">
                <a16:creationId xmlns:a16="http://schemas.microsoft.com/office/drawing/2014/main" id="{65CE0235-AEC0-4943-865D-DE0EBE2AAC51}"/>
              </a:ext>
            </a:extLst>
          </p:cNvPr>
          <p:cNvSpPr txBox="1"/>
          <p:nvPr/>
        </p:nvSpPr>
        <p:spPr>
          <a:xfrm>
            <a:off x="146114" y="173552"/>
            <a:ext cx="6099142" cy="523220"/>
          </a:xfrm>
          <a:prstGeom prst="rect">
            <a:avLst/>
          </a:prstGeom>
          <a:noFill/>
        </p:spPr>
        <p:txBody>
          <a:bodyPr wrap="square">
            <a:spAutoFit/>
          </a:bodyPr>
          <a:lstStyle/>
          <a:p>
            <a:r>
              <a:rPr lang="en-US" altLang="zh-CN" sz="2800" dirty="0">
                <a:solidFill>
                  <a:schemeClr val="bg1"/>
                </a:solidFill>
              </a:rPr>
              <a:t>Details of </a:t>
            </a:r>
            <a:r>
              <a:rPr lang="en-US" altLang="zh-CN" sz="2800" dirty="0" err="1">
                <a:solidFill>
                  <a:schemeClr val="bg1"/>
                </a:solidFill>
              </a:rPr>
              <a:t>RobustScaler</a:t>
            </a:r>
            <a:endParaRPr lang="zh-CN" altLang="en-US" sz="2800" dirty="0">
              <a:solidFill>
                <a:schemeClr val="bg1"/>
              </a:solidFill>
            </a:endParaRPr>
          </a:p>
        </p:txBody>
      </p:sp>
    </p:spTree>
    <p:extLst>
      <p:ext uri="{BB962C8B-B14F-4D97-AF65-F5344CB8AC3E}">
        <p14:creationId xmlns:p14="http://schemas.microsoft.com/office/powerpoint/2010/main" val="324128061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3718474-EC18-44BB-BBD7-CC8D2EC0D064}"/>
              </a:ext>
            </a:extLst>
          </p:cNvPr>
          <p:cNvSpPr txBox="1"/>
          <p:nvPr/>
        </p:nvSpPr>
        <p:spPr>
          <a:xfrm>
            <a:off x="174396" y="164125"/>
            <a:ext cx="4727542" cy="523220"/>
          </a:xfrm>
          <a:prstGeom prst="rect">
            <a:avLst/>
          </a:prstGeom>
          <a:noFill/>
        </p:spPr>
        <p:txBody>
          <a:bodyPr wrap="square">
            <a:spAutoFit/>
          </a:bodyPr>
          <a:lstStyle/>
          <a:p>
            <a:r>
              <a:rPr lang="en-US" altLang="zh-CN" sz="2800" dirty="0">
                <a:solidFill>
                  <a:schemeClr val="bg1"/>
                </a:solidFill>
              </a:rPr>
              <a:t>Optimization Formulation</a:t>
            </a:r>
            <a:endParaRPr lang="zh-CN" altLang="en-US" sz="2800" dirty="0">
              <a:solidFill>
                <a:schemeClr val="bg1"/>
              </a:solidFill>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92CC89EB-9788-49C9-9C27-DD45A1049B52}"/>
                  </a:ext>
                </a:extLst>
              </p:cNvPr>
              <p:cNvSpPr txBox="1"/>
              <p:nvPr/>
            </p:nvSpPr>
            <p:spPr>
              <a:xfrm>
                <a:off x="7832103" y="935435"/>
                <a:ext cx="4359897" cy="1338828"/>
              </a:xfrm>
              <a:prstGeom prst="rect">
                <a:avLst/>
              </a:prstGeom>
              <a:noFill/>
            </p:spPr>
            <p:txBody>
              <a:bodyPr wrap="square">
                <a:spAutoFit/>
              </a:bodyPr>
              <a:lstStyle/>
              <a:p>
                <a:pPr>
                  <a:lnSpc>
                    <a:spcPct val="150000"/>
                  </a:lnSpc>
                </a:pPr>
                <a14:m>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𝑅𝑇</m:t>
                            </m:r>
                          </m:e>
                          <m:sub>
                            <m:r>
                              <a:rPr lang="en-US" altLang="zh-CN" i="1">
                                <a:latin typeface="Cambria Math" panose="02040503050406030204" pitchFamily="18" charset="0"/>
                              </a:rPr>
                              <m:t>𝑖</m:t>
                            </m:r>
                          </m:sub>
                        </m:sSub>
                      </m:e>
                    </m:d>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smtClean="0">
                            <a:solidFill>
                              <a:srgbClr val="0070C0"/>
                            </a:solidFill>
                            <a:latin typeface="Cambria Math" panose="02040503050406030204" pitchFamily="18" charset="0"/>
                          </a:rPr>
                        </m:ctrlPr>
                      </m:sSubPr>
                      <m:e>
                        <m:r>
                          <a:rPr lang="zh-CN" altLang="en-US" i="1">
                            <a:solidFill>
                              <a:srgbClr val="0070C0"/>
                            </a:solidFill>
                            <a:latin typeface="Cambria Math" panose="02040503050406030204" pitchFamily="18" charset="0"/>
                          </a:rPr>
                          <m:t>𝜇</m:t>
                        </m:r>
                      </m:e>
                      <m:sub>
                        <m:r>
                          <a:rPr lang="en-US" altLang="zh-CN" i="1">
                            <a:solidFill>
                              <a:srgbClr val="0070C0"/>
                            </a:solidFill>
                            <a:latin typeface="Cambria Math" panose="02040503050406030204" pitchFamily="18" charset="0"/>
                          </a:rPr>
                          <m:t>𝑠</m:t>
                        </m:r>
                      </m:sub>
                    </m:sSub>
                    <m:r>
                      <a:rPr lang="en-US" altLang="zh-CN" b="0" i="1" smtClean="0">
                        <a:latin typeface="Cambria Math" panose="02040503050406030204" pitchFamily="18" charset="0"/>
                      </a:rPr>
                      <m:t>+</m:t>
                    </m:r>
                    <m:r>
                      <a:rPr lang="en-US" altLang="zh-CN" b="0" i="1" smtClean="0">
                        <a:solidFill>
                          <a:srgbClr val="FF0000"/>
                        </a:solidFill>
                        <a:latin typeface="Cambria Math" panose="02040503050406030204" pitchFamily="18" charset="0"/>
                      </a:rPr>
                      <m:t>𝐸</m:t>
                    </m:r>
                    <m:r>
                      <a:rPr lang="en-US" altLang="zh-CN" b="0" i="1" smtClean="0">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𝜏</m:t>
                            </m:r>
                          </m:e>
                          <m:sub>
                            <m:r>
                              <a:rPr lang="en-US" altLang="zh-CN" i="1">
                                <a:solidFill>
                                  <a:srgbClr val="FF0000"/>
                                </a:solidFill>
                                <a:latin typeface="Cambria Math" panose="02040503050406030204" pitchFamily="18" charset="0"/>
                              </a:rPr>
                              <m:t>𝑖</m:t>
                            </m:r>
                          </m:sub>
                        </m:sSub>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𝜉</m:t>
                                </m:r>
                              </m:e>
                              <m:sub>
                                <m:r>
                                  <a:rPr lang="en-US" altLang="zh-CN" i="1">
                                    <a:solidFill>
                                      <a:srgbClr val="FF0000"/>
                                    </a:solidFill>
                                    <a:latin typeface="Cambria Math" panose="02040503050406030204" pitchFamily="18" charset="0"/>
                                  </a:rPr>
                                  <m:t>𝑖</m:t>
                                </m:r>
                              </m:sub>
                            </m:sSub>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𝑖</m:t>
                                </m:r>
                              </m:sub>
                            </m:sSub>
                            <m:r>
                              <a:rPr lang="en-US" altLang="zh-CN" i="1">
                                <a:solidFill>
                                  <a:srgbClr val="FF0000"/>
                                </a:solidFill>
                                <a:latin typeface="Cambria Math" panose="02040503050406030204" pitchFamily="18" charset="0"/>
                              </a:rPr>
                              <m:t>)</m:t>
                            </m:r>
                          </m:e>
                          <m:sub>
                            <m:r>
                              <a:rPr lang="en-US" altLang="zh-CN" i="1">
                                <a:solidFill>
                                  <a:srgbClr val="FF0000"/>
                                </a:solidFill>
                                <a:latin typeface="Cambria Math" panose="02040503050406030204" pitchFamily="18" charset="0"/>
                              </a:rPr>
                              <m:t>+</m:t>
                            </m:r>
                          </m:sub>
                        </m:sSub>
                        <m:r>
                          <a:rPr lang="en-US" altLang="zh-CN" i="1">
                            <a:solidFill>
                              <a:srgbClr val="FF0000"/>
                            </a:solidFill>
                            <a:latin typeface="Cambria Math" panose="02040503050406030204" pitchFamily="18" charset="0"/>
                          </a:rPr>
                          <m:t>)</m:t>
                        </m:r>
                      </m:e>
                      <m:sub>
                        <m:r>
                          <a:rPr lang="en-US" altLang="zh-CN" i="1">
                            <a:solidFill>
                              <a:srgbClr val="FF0000"/>
                            </a:solidFill>
                            <a:latin typeface="Cambria Math" panose="02040503050406030204" pitchFamily="18" charset="0"/>
                          </a:rPr>
                          <m:t>+</m:t>
                        </m:r>
                      </m:sub>
                    </m:sSub>
                    <m:r>
                      <a:rPr lang="en-US" altLang="zh-CN" b="0" i="1" smtClean="0">
                        <a:solidFill>
                          <a:srgbClr val="FF0000"/>
                        </a:solidFill>
                        <a:latin typeface="Cambria Math" panose="02040503050406030204" pitchFamily="18" charset="0"/>
                      </a:rPr>
                      <m:t>)</m:t>
                    </m:r>
                  </m:oMath>
                </a14:m>
                <a:endParaRPr lang="en-US" altLang="zh-CN" dirty="0">
                  <a:solidFill>
                    <a:srgbClr val="FF0000"/>
                  </a:solidFill>
                </a:endParaRPr>
              </a:p>
              <a:p>
                <a:pPr>
                  <a:lnSpc>
                    <a:spcPct val="150000"/>
                  </a:lnSpc>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𝐻𝑃</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𝑃</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𝜉</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&gt;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𝜏</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oMath>
                  </m:oMathPara>
                </a14:m>
                <a:endParaRPr lang="en-US" altLang="zh-CN" dirty="0"/>
              </a:p>
              <a:p>
                <a:pPr>
                  <a:lnSpc>
                    <a:spcPct val="150000"/>
                  </a:lnSpc>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𝑐𝑜𝑠𝑡</m:t>
                              </m:r>
                            </m:e>
                            <m:sub>
                              <m:r>
                                <a:rPr lang="en-US" altLang="zh-CN" i="1">
                                  <a:latin typeface="Cambria Math" panose="02040503050406030204" pitchFamily="18" charset="0"/>
                                </a:rPr>
                                <m:t>𝑖</m:t>
                              </m:r>
                            </m:sub>
                          </m:sSub>
                        </m:e>
                      </m:d>
                      <m:r>
                        <a:rPr lang="en-US" altLang="zh-CN" b="0" i="1" smtClean="0">
                          <a:latin typeface="Cambria Math" panose="02040503050406030204" pitchFamily="18" charset="0"/>
                        </a:rPr>
                        <m:t>=</m:t>
                      </m:r>
                      <m:sSub>
                        <m:sSubPr>
                          <m:ctrlPr>
                            <a:rPr lang="en-US" altLang="zh-CN" i="1" smtClean="0">
                              <a:solidFill>
                                <a:srgbClr val="0070C0"/>
                              </a:solidFill>
                              <a:latin typeface="Cambria Math" panose="02040503050406030204" pitchFamily="18" charset="0"/>
                            </a:rPr>
                          </m:ctrlPr>
                        </m:sSubPr>
                        <m:e>
                          <m:r>
                            <a:rPr lang="zh-CN" altLang="en-US" i="1">
                              <a:solidFill>
                                <a:srgbClr val="0070C0"/>
                              </a:solidFill>
                              <a:latin typeface="Cambria Math" panose="02040503050406030204" pitchFamily="18" charset="0"/>
                            </a:rPr>
                            <m:t>𝜇</m:t>
                          </m:r>
                        </m:e>
                        <m:sub>
                          <m:r>
                            <a:rPr lang="en-US" altLang="zh-CN" i="1">
                              <a:solidFill>
                                <a:srgbClr val="0070C0"/>
                              </a:solidFill>
                              <a:latin typeface="Cambria Math" panose="02040503050406030204" pitchFamily="18" charset="0"/>
                            </a:rPr>
                            <m:t>𝑠</m:t>
                          </m:r>
                        </m:sub>
                      </m:sSub>
                      <m:r>
                        <a:rPr lang="en-US" altLang="zh-CN" b="0" i="1" smtClean="0">
                          <a:solidFill>
                            <a:srgbClr val="0070C0"/>
                          </a:solidFill>
                          <a:latin typeface="Cambria Math" panose="02040503050406030204" pitchFamily="18" charset="0"/>
                        </a:rPr>
                        <m:t>+</m:t>
                      </m:r>
                      <m:sSub>
                        <m:sSubPr>
                          <m:ctrlPr>
                            <a:rPr lang="en-US" altLang="zh-CN" i="1">
                              <a:solidFill>
                                <a:srgbClr val="0070C0"/>
                              </a:solidFill>
                              <a:latin typeface="Cambria Math" panose="02040503050406030204" pitchFamily="18" charset="0"/>
                            </a:rPr>
                          </m:ctrlPr>
                        </m:sSubPr>
                        <m:e>
                          <m:r>
                            <a:rPr lang="zh-CN" altLang="en-US" i="1">
                              <a:solidFill>
                                <a:srgbClr val="0070C0"/>
                              </a:solidFill>
                              <a:latin typeface="Cambria Math" panose="02040503050406030204" pitchFamily="18" charset="0"/>
                            </a:rPr>
                            <m:t>𝜇</m:t>
                          </m:r>
                        </m:e>
                        <m:sub>
                          <m:r>
                            <a:rPr lang="zh-CN" altLang="en-US" i="1" smtClean="0">
                              <a:solidFill>
                                <a:srgbClr val="0070C0"/>
                              </a:solidFill>
                              <a:latin typeface="Cambria Math" panose="02040503050406030204" pitchFamily="18" charset="0"/>
                            </a:rPr>
                            <m:t>𝜏</m:t>
                          </m:r>
                        </m:sub>
                      </m:sSub>
                      <m:r>
                        <a:rPr lang="en-US" altLang="zh-CN" b="0" i="1" smtClean="0">
                          <a:latin typeface="Cambria Math" panose="02040503050406030204" pitchFamily="18" charset="0"/>
                        </a:rPr>
                        <m:t>+</m:t>
                      </m:r>
                      <m:r>
                        <a:rPr lang="en-US" altLang="zh-CN" b="0" i="1" smtClean="0">
                          <a:solidFill>
                            <a:srgbClr val="FF0000"/>
                          </a:solidFill>
                          <a:latin typeface="Cambria Math" panose="02040503050406030204" pitchFamily="18" charset="0"/>
                        </a:rPr>
                        <m:t>𝐸</m:t>
                      </m:r>
                      <m:r>
                        <a:rPr lang="en-US" altLang="zh-CN" b="0" i="1" smtClean="0">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𝜉</m:t>
                              </m:r>
                            </m:e>
                            <m:sub>
                              <m:r>
                                <a:rPr lang="en-US" altLang="zh-CN" i="1">
                                  <a:solidFill>
                                    <a:srgbClr val="FF0000"/>
                                  </a:solidFill>
                                  <a:latin typeface="Cambria Math" panose="02040503050406030204" pitchFamily="18" charset="0"/>
                                </a:rPr>
                                <m:t>𝑖</m:t>
                              </m:r>
                            </m:sub>
                          </m:sSub>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𝑖</m:t>
                              </m:r>
                            </m:sub>
                          </m:sSub>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𝜏</m:t>
                              </m:r>
                            </m:e>
                            <m:sub>
                              <m:r>
                                <a:rPr lang="en-US" altLang="zh-CN" i="1">
                                  <a:solidFill>
                                    <a:srgbClr val="FF0000"/>
                                  </a:solidFill>
                                  <a:latin typeface="Cambria Math" panose="02040503050406030204" pitchFamily="18" charset="0"/>
                                </a:rPr>
                                <m:t>𝑖</m:t>
                              </m:r>
                            </m:sub>
                          </m:sSub>
                          <m:r>
                            <a:rPr lang="en-US" altLang="zh-CN" i="1">
                              <a:solidFill>
                                <a:srgbClr val="FF0000"/>
                              </a:solidFill>
                              <a:latin typeface="Cambria Math" panose="02040503050406030204" pitchFamily="18" charset="0"/>
                            </a:rPr>
                            <m:t>)</m:t>
                          </m:r>
                        </m:e>
                        <m:sub>
                          <m:r>
                            <a:rPr lang="en-US" altLang="zh-CN" i="1">
                              <a:solidFill>
                                <a:srgbClr val="FF0000"/>
                              </a:solidFill>
                              <a:latin typeface="Cambria Math" panose="02040503050406030204" pitchFamily="18" charset="0"/>
                            </a:rPr>
                            <m:t>+</m:t>
                          </m:r>
                        </m:sub>
                      </m:sSub>
                      <m:r>
                        <a:rPr lang="en-US" altLang="zh-CN" b="0" i="1" smtClean="0">
                          <a:solidFill>
                            <a:srgbClr val="FF0000"/>
                          </a:solidFill>
                          <a:latin typeface="Cambria Math" panose="02040503050406030204" pitchFamily="18" charset="0"/>
                        </a:rPr>
                        <m:t>)</m:t>
                      </m:r>
                    </m:oMath>
                  </m:oMathPara>
                </a14:m>
                <a:endParaRPr lang="zh-CN" altLang="en-US" dirty="0"/>
              </a:p>
            </p:txBody>
          </p:sp>
        </mc:Choice>
        <mc:Fallback xmlns="">
          <p:sp>
            <p:nvSpPr>
              <p:cNvPr id="5" name="文本框 4">
                <a:extLst>
                  <a:ext uri="{FF2B5EF4-FFF2-40B4-BE49-F238E27FC236}">
                    <a16:creationId xmlns:a16="http://schemas.microsoft.com/office/drawing/2014/main" id="{92CC89EB-9788-49C9-9C27-DD45A1049B52}"/>
                  </a:ext>
                </a:extLst>
              </p:cNvPr>
              <p:cNvSpPr txBox="1">
                <a:spLocks noRot="1" noChangeAspect="1" noMove="1" noResize="1" noEditPoints="1" noAdjustHandles="1" noChangeArrowheads="1" noChangeShapeType="1" noTextEdit="1"/>
              </p:cNvSpPr>
              <p:nvPr/>
            </p:nvSpPr>
            <p:spPr>
              <a:xfrm>
                <a:off x="7832103" y="935435"/>
                <a:ext cx="4359897" cy="1338828"/>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4B3A3354-CBEC-46DA-A916-21A29B6C2C5C}"/>
                  </a:ext>
                </a:extLst>
              </p:cNvPr>
              <p:cNvSpPr txBox="1"/>
              <p:nvPr/>
            </p:nvSpPr>
            <p:spPr>
              <a:xfrm>
                <a:off x="174396" y="974830"/>
                <a:ext cx="4916078" cy="1106200"/>
              </a:xfrm>
              <a:prstGeom prst="rect">
                <a:avLst/>
              </a:prstGeom>
              <a:noFill/>
            </p:spPr>
            <p:txBody>
              <a:bodyPr wrap="square" rtlCol="0">
                <a:spAutoFit/>
              </a:bodyPr>
              <a:lstStyle/>
              <a:p>
                <a:pPr marL="285750" indent="-285750">
                  <a:lnSpc>
                    <a:spcPct val="125000"/>
                  </a:lnSpc>
                  <a:buFont typeface="Wingdings" panose="05000000000000000000" pitchFamily="2" charset="2"/>
                  <a:buChar char="l"/>
                </a:pPr>
                <a:r>
                  <a:rPr lang="zh-CN" altLang="en-US" dirty="0"/>
                  <a:t>给出</a:t>
                </a:r>
                <a:r>
                  <a:rPr lang="en-US" altLang="zh-CN" dirty="0"/>
                  <a:t>QoS</a:t>
                </a:r>
                <a:r>
                  <a:rPr lang="zh-CN" altLang="en-US" dirty="0"/>
                  <a:t>约束</a:t>
                </a:r>
                <a:endParaRPr lang="en-US" altLang="zh-CN" dirty="0"/>
              </a:p>
              <a:p>
                <a:pPr>
                  <a:lnSpc>
                    <a:spcPct val="125000"/>
                  </a:lnSpc>
                </a:pPr>
                <a:r>
                  <a:rPr lang="zh-CN" altLang="en-US" dirty="0"/>
                  <a:t>如果</a:t>
                </a:r>
                <a:r>
                  <a:rPr lang="en-US" altLang="zh-CN" dirty="0"/>
                  <a:t>QoS</a:t>
                </a:r>
                <a:r>
                  <a:rPr lang="zh-CN" altLang="en-US" dirty="0"/>
                  <a:t>使用</a:t>
                </a:r>
                <a:r>
                  <a:rPr lang="en-US" altLang="zh-CN" dirty="0"/>
                  <a:t>HP</a:t>
                </a:r>
                <a:r>
                  <a:rPr lang="zh-CN" altLang="en-US" dirty="0"/>
                  <a:t>衡量，给出服务水平</a:t>
                </a:r>
                <a14:m>
                  <m:oMath xmlns:m="http://schemas.openxmlformats.org/officeDocument/2006/math">
                    <m:r>
                      <a:rPr lang="en-US" altLang="zh-CN" b="0" i="1" smtClean="0">
                        <a:latin typeface="Cambria Math" panose="02040503050406030204" pitchFamily="18" charset="0"/>
                      </a:rPr>
                      <m:t>1−</m:t>
                    </m:r>
                    <m:r>
                      <a:rPr lang="zh-CN" altLang="en-US" b="0" i="1" smtClean="0">
                        <a:latin typeface="Cambria Math" panose="02040503050406030204" pitchFamily="18" charset="0"/>
                      </a:rPr>
                      <m:t>𝛼</m:t>
                    </m:r>
                  </m:oMath>
                </a14:m>
                <a:r>
                  <a:rPr lang="zh-CN" altLang="en-US" dirty="0"/>
                  <a:t>，并考虑前</a:t>
                </a:r>
                <a:r>
                  <a:rPr lang="en-US" altLang="zh-CN" dirty="0"/>
                  <a:t>K</a:t>
                </a:r>
                <a:r>
                  <a:rPr lang="zh-CN" altLang="en-US" dirty="0"/>
                  <a:t>个请求与实例，则得到优化问题：</a:t>
                </a:r>
                <a:endParaRPr lang="en-US" altLang="zh-CN" dirty="0"/>
              </a:p>
            </p:txBody>
          </p:sp>
        </mc:Choice>
        <mc:Fallback xmlns="">
          <p:sp>
            <p:nvSpPr>
              <p:cNvPr id="7" name="文本框 6">
                <a:extLst>
                  <a:ext uri="{FF2B5EF4-FFF2-40B4-BE49-F238E27FC236}">
                    <a16:creationId xmlns:a16="http://schemas.microsoft.com/office/drawing/2014/main" id="{4B3A3354-CBEC-46DA-A916-21A29B6C2C5C}"/>
                  </a:ext>
                </a:extLst>
              </p:cNvPr>
              <p:cNvSpPr txBox="1">
                <a:spLocks noRot="1" noChangeAspect="1" noMove="1" noResize="1" noEditPoints="1" noAdjustHandles="1" noChangeArrowheads="1" noChangeShapeType="1" noTextEdit="1"/>
              </p:cNvSpPr>
              <p:nvPr/>
            </p:nvSpPr>
            <p:spPr>
              <a:xfrm>
                <a:off x="174396" y="974830"/>
                <a:ext cx="4916078" cy="1106200"/>
              </a:xfrm>
              <a:prstGeom prst="rect">
                <a:avLst/>
              </a:prstGeom>
              <a:blipFill>
                <a:blip r:embed="rId3"/>
                <a:stretch>
                  <a:fillRect l="-1117" r="-248" b="-8287"/>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D3A782DC-9071-4021-8933-ADF4E88E26E7}"/>
              </a:ext>
            </a:extLst>
          </p:cNvPr>
          <p:cNvPicPr>
            <a:picLocks noChangeAspect="1"/>
          </p:cNvPicPr>
          <p:nvPr/>
        </p:nvPicPr>
        <p:blipFill>
          <a:blip r:embed="rId4"/>
          <a:stretch>
            <a:fillRect/>
          </a:stretch>
        </p:blipFill>
        <p:spPr>
          <a:xfrm>
            <a:off x="267032" y="2039005"/>
            <a:ext cx="4372585" cy="1028844"/>
          </a:xfrm>
          <a:prstGeom prst="rect">
            <a:avLst/>
          </a:prstGeom>
        </p:spPr>
      </p:pic>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617423C4-A9AA-44D1-AB67-FC8D5A314E48}"/>
                  </a:ext>
                </a:extLst>
              </p:cNvPr>
              <p:cNvSpPr txBox="1"/>
              <p:nvPr/>
            </p:nvSpPr>
            <p:spPr>
              <a:xfrm>
                <a:off x="174396" y="3067849"/>
                <a:ext cx="4823441" cy="759952"/>
              </a:xfrm>
              <a:prstGeom prst="rect">
                <a:avLst/>
              </a:prstGeom>
              <a:noFill/>
            </p:spPr>
            <p:txBody>
              <a:bodyPr wrap="square" rtlCol="0">
                <a:spAutoFit/>
              </a:bodyPr>
              <a:lstStyle/>
              <a:p>
                <a:pPr>
                  <a:lnSpc>
                    <a:spcPct val="125000"/>
                  </a:lnSpc>
                </a:pPr>
                <a:r>
                  <a:rPr lang="zh-CN" altLang="en-US" dirty="0"/>
                  <a:t>如果使用</a:t>
                </a:r>
                <a:r>
                  <a:rPr lang="en-US" altLang="zh-CN" dirty="0"/>
                  <a:t>RT</a:t>
                </a:r>
                <a:r>
                  <a:rPr lang="zh-CN" altLang="en-US" dirty="0"/>
                  <a:t>作为</a:t>
                </a:r>
                <a:r>
                  <a:rPr lang="en-US" altLang="zh-CN" dirty="0"/>
                  <a:t>QoS</a:t>
                </a:r>
                <a:r>
                  <a:rPr lang="zh-CN" altLang="en-US" dirty="0"/>
                  <a:t>的衡量，给出</a:t>
                </a:r>
                <a:r>
                  <a:rPr lang="en-US" altLang="zh-CN" dirty="0"/>
                  <a:t>RT</a:t>
                </a:r>
                <a:r>
                  <a:rPr lang="zh-CN" altLang="en-US" dirty="0"/>
                  <a:t>上限为</a:t>
                </a:r>
                <a14:m>
                  <m:oMath xmlns:m="http://schemas.openxmlformats.org/officeDocument/2006/math">
                    <m:r>
                      <a:rPr lang="en-US" altLang="zh-CN" b="0" i="1" smtClean="0">
                        <a:latin typeface="Cambria Math" panose="02040503050406030204" pitchFamily="18" charset="0"/>
                      </a:rPr>
                      <m:t>𝑑</m:t>
                    </m:r>
                  </m:oMath>
                </a14:m>
                <a:r>
                  <a:rPr lang="zh-CN" altLang="en-US" dirty="0"/>
                  <a:t>，同样有优化问题：</a:t>
                </a:r>
                <a:endParaRPr lang="en-US" altLang="zh-CN" dirty="0"/>
              </a:p>
            </p:txBody>
          </p:sp>
        </mc:Choice>
        <mc:Fallback xmlns="">
          <p:sp>
            <p:nvSpPr>
              <p:cNvPr id="14" name="文本框 13">
                <a:extLst>
                  <a:ext uri="{FF2B5EF4-FFF2-40B4-BE49-F238E27FC236}">
                    <a16:creationId xmlns:a16="http://schemas.microsoft.com/office/drawing/2014/main" id="{617423C4-A9AA-44D1-AB67-FC8D5A314E48}"/>
                  </a:ext>
                </a:extLst>
              </p:cNvPr>
              <p:cNvSpPr txBox="1">
                <a:spLocks noRot="1" noChangeAspect="1" noMove="1" noResize="1" noEditPoints="1" noAdjustHandles="1" noChangeArrowheads="1" noChangeShapeType="1" noTextEdit="1"/>
              </p:cNvSpPr>
              <p:nvPr/>
            </p:nvSpPr>
            <p:spPr>
              <a:xfrm>
                <a:off x="174396" y="3067849"/>
                <a:ext cx="4823441" cy="759952"/>
              </a:xfrm>
              <a:prstGeom prst="rect">
                <a:avLst/>
              </a:prstGeom>
              <a:blipFill>
                <a:blip r:embed="rId5"/>
                <a:stretch>
                  <a:fillRect l="-1138" r="-5815" b="-11200"/>
                </a:stretch>
              </a:blipFill>
            </p:spPr>
            <p:txBody>
              <a:bodyPr/>
              <a:lstStyle/>
              <a:p>
                <a:r>
                  <a:rPr lang="zh-CN" altLang="en-US">
                    <a:noFill/>
                  </a:rPr>
                  <a:t> </a:t>
                </a:r>
              </a:p>
            </p:txBody>
          </p:sp>
        </mc:Fallback>
      </mc:AlternateContent>
      <p:pic>
        <p:nvPicPr>
          <p:cNvPr id="22" name="图片 21">
            <a:extLst>
              <a:ext uri="{FF2B5EF4-FFF2-40B4-BE49-F238E27FC236}">
                <a16:creationId xmlns:a16="http://schemas.microsoft.com/office/drawing/2014/main" id="{A305DF20-4C86-4D1E-A257-D77F0F3F416F}"/>
              </a:ext>
            </a:extLst>
          </p:cNvPr>
          <p:cNvPicPr>
            <a:picLocks noChangeAspect="1"/>
          </p:cNvPicPr>
          <p:nvPr/>
        </p:nvPicPr>
        <p:blipFill>
          <a:blip r:embed="rId6"/>
          <a:stretch>
            <a:fillRect/>
          </a:stretch>
        </p:blipFill>
        <p:spPr>
          <a:xfrm>
            <a:off x="328058" y="3827801"/>
            <a:ext cx="4420217" cy="1047896"/>
          </a:xfrm>
          <a:prstGeom prst="rect">
            <a:avLst/>
          </a:prstGeom>
        </p:spPr>
      </p:pic>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D3C059AC-8285-47BC-8AA9-6B1816358F14}"/>
                  </a:ext>
                </a:extLst>
              </p:cNvPr>
              <p:cNvSpPr txBox="1"/>
              <p:nvPr/>
            </p:nvSpPr>
            <p:spPr>
              <a:xfrm>
                <a:off x="203343" y="4926790"/>
                <a:ext cx="4794494" cy="759054"/>
              </a:xfrm>
              <a:prstGeom prst="rect">
                <a:avLst/>
              </a:prstGeom>
              <a:noFill/>
            </p:spPr>
            <p:txBody>
              <a:bodyPr wrap="square">
                <a:spAutoFit/>
              </a:bodyPr>
              <a:lstStyle/>
              <a:p>
                <a:pPr marL="285750" indent="-285750">
                  <a:lnSpc>
                    <a:spcPct val="125000"/>
                  </a:lnSpc>
                  <a:buFont typeface="Wingdings" panose="05000000000000000000" pitchFamily="2" charset="2"/>
                  <a:buChar char="l"/>
                </a:pPr>
                <a:r>
                  <a:rPr lang="zh-CN" altLang="en-US" dirty="0"/>
                  <a:t>给出</a:t>
                </a:r>
                <a:r>
                  <a:rPr lang="en-US" altLang="zh-CN" dirty="0"/>
                  <a:t>cost</a:t>
                </a:r>
                <a:r>
                  <a:rPr lang="zh-CN" altLang="en-US" dirty="0"/>
                  <a:t>约束</a:t>
                </a:r>
                <a:endParaRPr lang="en-US" altLang="zh-CN" dirty="0"/>
              </a:p>
              <a:p>
                <a:pPr>
                  <a:lnSpc>
                    <a:spcPct val="125000"/>
                  </a:lnSpc>
                </a:pPr>
                <a:r>
                  <a:rPr lang="zh-CN" altLang="en-US" dirty="0"/>
                  <a:t>给出</a:t>
                </a:r>
                <a:r>
                  <a:rPr lang="en-US" altLang="zh-CN" dirty="0"/>
                  <a:t>cost</a:t>
                </a:r>
                <a:r>
                  <a:rPr lang="zh-CN" altLang="en-US" dirty="0"/>
                  <a:t>上限</a:t>
                </a:r>
                <a14:m>
                  <m:oMath xmlns:m="http://schemas.openxmlformats.org/officeDocument/2006/math">
                    <m:r>
                      <a:rPr lang="en-US" altLang="zh-CN" b="0" i="1" smtClean="0">
                        <a:latin typeface="Cambria Math" panose="02040503050406030204" pitchFamily="18" charset="0"/>
                      </a:rPr>
                      <m:t>𝐵</m:t>
                    </m:r>
                  </m:oMath>
                </a14:m>
                <a:r>
                  <a:rPr lang="zh-CN" altLang="en-US" dirty="0"/>
                  <a:t>，则得到优化问题：</a:t>
                </a:r>
                <a:endParaRPr lang="en-US" altLang="zh-CN" dirty="0"/>
              </a:p>
            </p:txBody>
          </p:sp>
        </mc:Choice>
        <mc:Fallback xmlns="">
          <p:sp>
            <p:nvSpPr>
              <p:cNvPr id="24" name="文本框 23">
                <a:extLst>
                  <a:ext uri="{FF2B5EF4-FFF2-40B4-BE49-F238E27FC236}">
                    <a16:creationId xmlns:a16="http://schemas.microsoft.com/office/drawing/2014/main" id="{D3C059AC-8285-47BC-8AA9-6B1816358F14}"/>
                  </a:ext>
                </a:extLst>
              </p:cNvPr>
              <p:cNvSpPr txBox="1">
                <a:spLocks noRot="1" noChangeAspect="1" noMove="1" noResize="1" noEditPoints="1" noAdjustHandles="1" noChangeArrowheads="1" noChangeShapeType="1" noTextEdit="1"/>
              </p:cNvSpPr>
              <p:nvPr/>
            </p:nvSpPr>
            <p:spPr>
              <a:xfrm>
                <a:off x="203343" y="4926790"/>
                <a:ext cx="4794494" cy="759054"/>
              </a:xfrm>
              <a:prstGeom prst="rect">
                <a:avLst/>
              </a:prstGeom>
              <a:blipFill>
                <a:blip r:embed="rId7"/>
                <a:stretch>
                  <a:fillRect l="-1017" b="-11200"/>
                </a:stretch>
              </a:blipFill>
            </p:spPr>
            <p:txBody>
              <a:bodyPr/>
              <a:lstStyle/>
              <a:p>
                <a:r>
                  <a:rPr lang="zh-CN" altLang="en-US">
                    <a:noFill/>
                  </a:rPr>
                  <a:t> </a:t>
                </a:r>
              </a:p>
            </p:txBody>
          </p:sp>
        </mc:Fallback>
      </mc:AlternateContent>
      <p:pic>
        <p:nvPicPr>
          <p:cNvPr id="26" name="图片 25">
            <a:extLst>
              <a:ext uri="{FF2B5EF4-FFF2-40B4-BE49-F238E27FC236}">
                <a16:creationId xmlns:a16="http://schemas.microsoft.com/office/drawing/2014/main" id="{E32FE107-FBD3-4934-A380-5EA54F1F46A5}"/>
              </a:ext>
            </a:extLst>
          </p:cNvPr>
          <p:cNvPicPr>
            <a:picLocks noChangeAspect="1"/>
          </p:cNvPicPr>
          <p:nvPr/>
        </p:nvPicPr>
        <p:blipFill>
          <a:blip r:embed="rId8"/>
          <a:stretch>
            <a:fillRect/>
          </a:stretch>
        </p:blipFill>
        <p:spPr>
          <a:xfrm>
            <a:off x="271402" y="5685167"/>
            <a:ext cx="4658375" cy="1009791"/>
          </a:xfrm>
          <a:prstGeom prst="rect">
            <a:avLst/>
          </a:prstGeom>
        </p:spPr>
      </p:pic>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30118D7A-A461-4FC8-B2EC-4FF4CD5A0A42}"/>
                  </a:ext>
                </a:extLst>
              </p:cNvPr>
              <p:cNvSpPr txBox="1"/>
              <p:nvPr/>
            </p:nvSpPr>
            <p:spPr>
              <a:xfrm>
                <a:off x="5700074" y="2466146"/>
                <a:ext cx="6317530" cy="2723310"/>
              </a:xfrm>
              <a:prstGeom prst="rect">
                <a:avLst/>
              </a:prstGeom>
              <a:noFill/>
            </p:spPr>
            <p:txBody>
              <a:bodyPr wrap="square">
                <a:spAutoFit/>
              </a:bodyPr>
              <a:lstStyle/>
              <a:p>
                <a:pPr marL="285750" indent="-285750">
                  <a:lnSpc>
                    <a:spcPct val="150000"/>
                  </a:lnSpc>
                  <a:buFont typeface="Wingdings" panose="05000000000000000000" pitchFamily="2" charset="2"/>
                  <a:buChar char="l"/>
                </a:pPr>
                <a:r>
                  <a:rPr lang="zh-CN" altLang="en-US" dirty="0"/>
                  <a:t>问题求解</a:t>
                </a:r>
                <a:endParaRPr lang="en-US" altLang="zh-CN" dirty="0"/>
              </a:p>
              <a:p>
                <a:pPr>
                  <a:lnSpc>
                    <a:spcPct val="150000"/>
                  </a:lnSpc>
                </a:pPr>
                <a:r>
                  <a:rPr lang="zh-CN" altLang="en-US" dirty="0"/>
                  <a:t>这几个优化问题都可以分解为</a:t>
                </a:r>
                <a:r>
                  <a:rPr lang="en-US" altLang="zh-CN" dirty="0"/>
                  <a:t>K</a:t>
                </a:r>
                <a:r>
                  <a:rPr lang="zh-CN" altLang="en-US" dirty="0"/>
                  <a:t>个独立的子问题，形式化描述：</a:t>
                </a:r>
                <a:endParaRPr lang="en-US" altLang="zh-CN" dirty="0"/>
              </a:p>
              <a:p>
                <a:pPr>
                  <a:lnSpc>
                    <a:spcPct val="150000"/>
                  </a:lnSpc>
                </a:pPr>
                <a14:m>
                  <m:oMathPara xmlns:m="http://schemas.openxmlformats.org/officeDocument/2006/math">
                    <m:oMathParaPr>
                      <m:jc m:val="centerGroup"/>
                    </m:oMathParaPr>
                    <m:oMath xmlns:m="http://schemas.openxmlformats.org/officeDocument/2006/math">
                      <m:func>
                        <m:funcPr>
                          <m:ctrlPr>
                            <a:rPr lang="en-US" altLang="zh-CN" i="1" smtClean="0">
                              <a:solidFill>
                                <a:schemeClr val="tx1"/>
                              </a:solidFill>
                              <a:latin typeface="Cambria Math" panose="02040503050406030204" pitchFamily="18" charset="0"/>
                            </a:rPr>
                          </m:ctrlPr>
                        </m:funcPr>
                        <m:fName>
                          <m:limLow>
                            <m:limLowPr>
                              <m:ctrlPr>
                                <a:rPr lang="en-US" altLang="zh-CN" i="1" smtClean="0">
                                  <a:solidFill>
                                    <a:schemeClr val="tx1"/>
                                  </a:solidFill>
                                  <a:latin typeface="Cambria Math" panose="02040503050406030204" pitchFamily="18" charset="0"/>
                                </a:rPr>
                              </m:ctrlPr>
                            </m:limLowPr>
                            <m:e>
                              <m:r>
                                <m:rPr>
                                  <m:sty m:val="p"/>
                                </m:rPr>
                                <a:rPr lang="en-US" altLang="zh-CN" i="0" smtClean="0">
                                  <a:solidFill>
                                    <a:schemeClr val="tx1"/>
                                  </a:solidFill>
                                  <a:latin typeface="Cambria Math" panose="02040503050406030204" pitchFamily="18" charset="0"/>
                                </a:rPr>
                                <m:t>min</m:t>
                              </m:r>
                            </m:e>
                            <m:lim>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𝑖</m:t>
                                  </m:r>
                                </m:sub>
                              </m:sSub>
                              <m:r>
                                <a:rPr lang="en-US" altLang="zh-CN"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0</m:t>
                              </m:r>
                            </m:lim>
                          </m:limLow>
                        </m:fName>
                        <m:e>
                          <m:r>
                            <a:rPr lang="en-US" altLang="zh-CN" b="0" i="1" smtClean="0">
                              <a:solidFill>
                                <a:schemeClr val="tx1"/>
                              </a:solidFill>
                              <a:latin typeface="Cambria Math" panose="02040503050406030204" pitchFamily="18" charset="0"/>
                            </a:rPr>
                            <m:t>𝐸</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𝑓</m:t>
                          </m:r>
                          <m:r>
                            <a:rPr lang="en-US" altLang="zh-CN" b="0" i="1" smtClean="0">
                              <a:solidFill>
                                <a:schemeClr val="tx1"/>
                              </a:solidFill>
                              <a:latin typeface="Cambria Math" panose="02040503050406030204" pitchFamily="18" charset="0"/>
                            </a:rPr>
                            <m:t>(</m:t>
                          </m:r>
                          <m:sSub>
                            <m:sSubPr>
                              <m:ctrlPr>
                                <a:rPr lang="en-US" altLang="zh-CN"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𝜉</m:t>
                              </m:r>
                            </m:e>
                            <m:sub>
                              <m:r>
                                <a:rPr lang="en-US" altLang="zh-CN" i="1">
                                  <a:solidFill>
                                    <a:schemeClr val="tx1"/>
                                  </a:solidFill>
                                  <a:latin typeface="Cambria Math" panose="02040503050406030204" pitchFamily="18" charset="0"/>
                                </a:rPr>
                                <m:t>𝑖</m:t>
                              </m:r>
                            </m:sub>
                          </m:sSub>
                          <m:r>
                            <a:rPr lang="en-US" altLang="zh-CN" b="0" i="1" smtClean="0">
                              <a:solidFill>
                                <a:schemeClr val="tx1"/>
                              </a:solidFill>
                              <a:latin typeface="Cambria Math" panose="02040503050406030204" pitchFamily="18" charset="0"/>
                            </a:rPr>
                            <m:t>,</m:t>
                          </m:r>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𝑥</m:t>
                              </m:r>
                            </m:e>
                            <m:sub>
                              <m:r>
                                <a:rPr lang="en-US" altLang="zh-CN" i="1">
                                  <a:solidFill>
                                    <a:schemeClr val="tx1"/>
                                  </a:solidFill>
                                  <a:latin typeface="Cambria Math" panose="02040503050406030204" pitchFamily="18" charset="0"/>
                                </a:rPr>
                                <m:t>𝑖</m:t>
                              </m:r>
                            </m:sub>
                          </m:sSub>
                          <m:r>
                            <a:rPr lang="en-US" altLang="zh-CN" b="0" i="1" smtClean="0">
                              <a:solidFill>
                                <a:schemeClr val="tx1"/>
                              </a:solidFill>
                              <a:latin typeface="Cambria Math" panose="02040503050406030204" pitchFamily="18" charset="0"/>
                            </a:rPr>
                            <m:t>,</m:t>
                          </m:r>
                          <m:sSub>
                            <m:sSubPr>
                              <m:ctrlPr>
                                <a:rPr lang="en-US" altLang="zh-CN"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𝜏</m:t>
                              </m:r>
                            </m:e>
                            <m:sub>
                              <m:r>
                                <a:rPr lang="en-US" altLang="zh-CN" i="1">
                                  <a:solidFill>
                                    <a:schemeClr val="tx1"/>
                                  </a:solidFill>
                                  <a:latin typeface="Cambria Math" panose="02040503050406030204" pitchFamily="18" charset="0"/>
                                </a:rPr>
                                <m:t>𝑖</m:t>
                              </m:r>
                            </m:sub>
                          </m:sSub>
                          <m:r>
                            <a:rPr lang="en-US" altLang="zh-CN" b="0" i="1" smtClean="0">
                              <a:solidFill>
                                <a:schemeClr val="tx1"/>
                              </a:solidFill>
                              <a:latin typeface="Cambria Math" panose="02040503050406030204" pitchFamily="18" charset="0"/>
                            </a:rPr>
                            <m:t>)]</m:t>
                          </m:r>
                        </m:e>
                      </m:func>
                      <m:r>
                        <a:rPr lang="en-US" altLang="zh-CN" b="0" i="1" smtClean="0">
                          <a:solidFill>
                            <a:schemeClr val="tx1"/>
                          </a:solidFill>
                          <a:latin typeface="Cambria Math" panose="02040503050406030204" pitchFamily="18" charset="0"/>
                        </a:rPr>
                        <m:t> </m:t>
                      </m:r>
                      <m:r>
                        <a:rPr lang="en-US" altLang="zh-CN" b="0" i="1" smtClean="0">
                          <a:solidFill>
                            <a:schemeClr val="tx1"/>
                          </a:solidFill>
                          <a:latin typeface="Cambria Math" panose="02040503050406030204" pitchFamily="18" charset="0"/>
                        </a:rPr>
                        <m:t>𝑠</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𝑡</m:t>
                      </m:r>
                      <m:r>
                        <a:rPr lang="en-US" altLang="zh-CN" b="0" i="1" smtClean="0">
                          <a:solidFill>
                            <a:schemeClr val="tx1"/>
                          </a:solidFill>
                          <a:latin typeface="Cambria Math" panose="02040503050406030204" pitchFamily="18" charset="0"/>
                        </a:rPr>
                        <m:t>. </m:t>
                      </m:r>
                      <m:r>
                        <a:rPr lang="zh-CN" altLang="en-US" b="0" i="1" smtClean="0">
                          <a:solidFill>
                            <a:schemeClr val="tx1"/>
                          </a:solidFill>
                          <a:latin typeface="Cambria Math" panose="02040503050406030204" pitchFamily="18" charset="0"/>
                        </a:rPr>
                        <m:t>𝜑</m:t>
                      </m:r>
                      <m:r>
                        <a:rPr lang="en-US" altLang="zh-CN" b="0" i="1" smtClean="0">
                          <a:solidFill>
                            <a:schemeClr val="tx1"/>
                          </a:solidFill>
                          <a:latin typeface="Cambria Math" panose="02040503050406030204" pitchFamily="18" charset="0"/>
                        </a:rPr>
                        <m:t>(</m:t>
                      </m:r>
                      <m:sSub>
                        <m:sSubPr>
                          <m:ctrlPr>
                            <a:rPr lang="en-US" altLang="zh-CN"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𝜉</m:t>
                          </m:r>
                        </m:e>
                        <m:sub>
                          <m:r>
                            <a:rPr lang="en-US" altLang="zh-CN" i="1">
                              <a:solidFill>
                                <a:schemeClr val="tx1"/>
                              </a:solidFill>
                              <a:latin typeface="Cambria Math" panose="02040503050406030204" pitchFamily="18" charset="0"/>
                            </a:rPr>
                            <m:t>𝑖</m:t>
                          </m:r>
                        </m:sub>
                      </m:sSub>
                      <m:r>
                        <a:rPr lang="en-US" altLang="zh-CN" i="1">
                          <a:solidFill>
                            <a:schemeClr val="tx1"/>
                          </a:solidFill>
                          <a:latin typeface="Cambria Math" panose="02040503050406030204" pitchFamily="18" charset="0"/>
                        </a:rPr>
                        <m:t>,</m:t>
                      </m:r>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𝑥</m:t>
                          </m:r>
                        </m:e>
                        <m:sub>
                          <m:r>
                            <a:rPr lang="en-US" altLang="zh-CN" i="1">
                              <a:solidFill>
                                <a:schemeClr val="tx1"/>
                              </a:solidFill>
                              <a:latin typeface="Cambria Math" panose="02040503050406030204" pitchFamily="18" charset="0"/>
                            </a:rPr>
                            <m:t>𝑖</m:t>
                          </m:r>
                        </m:sub>
                      </m:sSub>
                      <m:r>
                        <a:rPr lang="en-US" altLang="zh-CN" i="1">
                          <a:solidFill>
                            <a:schemeClr val="tx1"/>
                          </a:solidFill>
                          <a:latin typeface="Cambria Math" panose="02040503050406030204" pitchFamily="18" charset="0"/>
                        </a:rPr>
                        <m:t>,</m:t>
                      </m:r>
                      <m:sSub>
                        <m:sSubPr>
                          <m:ctrlPr>
                            <a:rPr lang="en-US" altLang="zh-CN"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𝜏</m:t>
                          </m:r>
                        </m:e>
                        <m:sub>
                          <m:r>
                            <a:rPr lang="en-US" altLang="zh-CN" i="1">
                              <a:solidFill>
                                <a:schemeClr val="tx1"/>
                              </a:solidFill>
                              <a:latin typeface="Cambria Math" panose="02040503050406030204" pitchFamily="18" charset="0"/>
                            </a:rPr>
                            <m:t>𝑖</m:t>
                          </m:r>
                        </m:sub>
                      </m:sSub>
                      <m:r>
                        <a:rPr lang="en-US" altLang="zh-CN" b="0" i="1" smtClean="0">
                          <a:solidFill>
                            <a:schemeClr val="tx1"/>
                          </a:solidFill>
                          <a:latin typeface="Cambria Math" panose="02040503050406030204" pitchFamily="18" charset="0"/>
                        </a:rPr>
                        <m:t>,</m:t>
                      </m:r>
                      <m:sSub>
                        <m:sSubPr>
                          <m:ctrlPr>
                            <a:rPr lang="en-US" altLang="zh-CN"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𝜇</m:t>
                          </m:r>
                        </m:e>
                        <m:sub>
                          <m:r>
                            <a:rPr lang="en-US" altLang="zh-CN" i="1">
                              <a:solidFill>
                                <a:schemeClr val="tx1"/>
                              </a:solidFill>
                              <a:latin typeface="Cambria Math" panose="02040503050406030204" pitchFamily="18" charset="0"/>
                            </a:rPr>
                            <m:t>𝑠</m:t>
                          </m:r>
                        </m:sub>
                      </m:sSub>
                      <m:r>
                        <a:rPr lang="en-US" altLang="zh-CN" b="0" i="1" smtClean="0">
                          <a:solidFill>
                            <a:schemeClr val="tx1"/>
                          </a:solidFill>
                          <a:latin typeface="Cambria Math" panose="02040503050406030204" pitchFamily="18" charset="0"/>
                        </a:rPr>
                        <m:t>,</m:t>
                      </m:r>
                      <m:sSub>
                        <m:sSubPr>
                          <m:ctrlPr>
                            <a:rPr lang="en-US" altLang="zh-CN" i="1" smtClean="0">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𝜇</m:t>
                          </m:r>
                        </m:e>
                        <m:sub>
                          <m:r>
                            <a:rPr lang="zh-CN" altLang="en-US" i="1">
                              <a:solidFill>
                                <a:schemeClr val="tx1"/>
                              </a:solidFill>
                              <a:latin typeface="Cambria Math" panose="02040503050406030204" pitchFamily="18" charset="0"/>
                            </a:rPr>
                            <m:t>𝜏</m:t>
                          </m:r>
                        </m:sub>
                      </m:sSub>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𝐶</m:t>
                      </m:r>
                    </m:oMath>
                  </m:oMathPara>
                </a14:m>
                <a:endParaRPr lang="en-US" altLang="zh-CN" dirty="0">
                  <a:solidFill>
                    <a:schemeClr val="tx1"/>
                  </a:solidFill>
                </a:endParaRPr>
              </a:p>
              <a:p>
                <a:pPr>
                  <a:lnSpc>
                    <a:spcPct val="150000"/>
                  </a:lnSpc>
                </a:pPr>
                <a:r>
                  <a:rPr lang="zh-CN" altLang="en-US" dirty="0">
                    <a:solidFill>
                      <a:schemeClr val="tx1"/>
                    </a:solidFill>
                  </a:rPr>
                  <a:t>从中可以得到解</a:t>
                </a:r>
                <a14:m>
                  <m:oMath xmlns:m="http://schemas.openxmlformats.org/officeDocument/2006/math">
                    <m:sSubSup>
                      <m:sSubSupPr>
                        <m:ctrlPr>
                          <a:rPr lang="en-US" altLang="zh-CN" i="1" smtClean="0">
                            <a:solidFill>
                              <a:schemeClr val="tx1"/>
                            </a:solidFill>
                            <a:latin typeface="Cambria Math" panose="02040503050406030204" pitchFamily="18" charset="0"/>
                          </a:rPr>
                        </m:ctrlPr>
                      </m:sSubSup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𝑖</m:t>
                        </m:r>
                      </m:sub>
                      <m:sup>
                        <m:r>
                          <a:rPr lang="en-US" altLang="zh-CN" b="0" i="1" smtClean="0">
                            <a:solidFill>
                              <a:schemeClr val="tx1"/>
                            </a:solidFill>
                            <a:latin typeface="Cambria Math" panose="02040503050406030204" pitchFamily="18" charset="0"/>
                          </a:rPr>
                          <m:t>∗</m:t>
                        </m:r>
                      </m:sup>
                    </m:sSubSup>
                  </m:oMath>
                </a14:m>
                <a:endParaRPr lang="en-US" altLang="zh-CN" dirty="0">
                  <a:solidFill>
                    <a:schemeClr val="tx1"/>
                  </a:solidFill>
                </a:endParaRPr>
              </a:p>
              <a:p>
                <a:pPr>
                  <a:lnSpc>
                    <a:spcPct val="150000"/>
                  </a:lnSpc>
                </a:pPr>
                <a:r>
                  <a:rPr lang="zh-CN" altLang="en-US" dirty="0"/>
                  <a:t>该优化问题实际上是一个随机求根的问题，论文给出了一个求解算法，利用蒙特卡洛采样来求近似解</a:t>
                </a:r>
                <a:r>
                  <a:rPr lang="en-US" altLang="zh-CN" dirty="0"/>
                  <a:t>……</a:t>
                </a:r>
                <a:endParaRPr lang="en-US" altLang="zh-CN" dirty="0">
                  <a:solidFill>
                    <a:schemeClr val="tx1"/>
                  </a:solidFill>
                </a:endParaRPr>
              </a:p>
            </p:txBody>
          </p:sp>
        </mc:Choice>
        <mc:Fallback xmlns="">
          <p:sp>
            <p:nvSpPr>
              <p:cNvPr id="28" name="文本框 27">
                <a:extLst>
                  <a:ext uri="{FF2B5EF4-FFF2-40B4-BE49-F238E27FC236}">
                    <a16:creationId xmlns:a16="http://schemas.microsoft.com/office/drawing/2014/main" id="{30118D7A-A461-4FC8-B2EC-4FF4CD5A0A42}"/>
                  </a:ext>
                </a:extLst>
              </p:cNvPr>
              <p:cNvSpPr txBox="1">
                <a:spLocks noRot="1" noChangeAspect="1" noMove="1" noResize="1" noEditPoints="1" noAdjustHandles="1" noChangeArrowheads="1" noChangeShapeType="1" noTextEdit="1"/>
              </p:cNvSpPr>
              <p:nvPr/>
            </p:nvSpPr>
            <p:spPr>
              <a:xfrm>
                <a:off x="5700074" y="2466146"/>
                <a:ext cx="6317530" cy="2723310"/>
              </a:xfrm>
              <a:prstGeom prst="rect">
                <a:avLst/>
              </a:prstGeom>
              <a:blipFill>
                <a:blip r:embed="rId9"/>
                <a:stretch>
                  <a:fillRect l="-772" r="-3475" b="-26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0361826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4F0B32D-BB56-44E0-B45D-42457921AE0D}"/>
              </a:ext>
            </a:extLst>
          </p:cNvPr>
          <p:cNvSpPr txBox="1"/>
          <p:nvPr/>
        </p:nvSpPr>
        <p:spPr>
          <a:xfrm>
            <a:off x="259237" y="164125"/>
            <a:ext cx="2578232" cy="523220"/>
          </a:xfrm>
          <a:prstGeom prst="rect">
            <a:avLst/>
          </a:prstGeom>
          <a:noFill/>
        </p:spPr>
        <p:txBody>
          <a:bodyPr wrap="square">
            <a:spAutoFit/>
          </a:bodyPr>
          <a:lstStyle/>
          <a:p>
            <a:r>
              <a:rPr lang="en-US" altLang="zh-CN" sz="2800" dirty="0">
                <a:solidFill>
                  <a:schemeClr val="bg1"/>
                </a:solidFill>
              </a:rPr>
              <a:t>QoS Guarantee</a:t>
            </a:r>
            <a:endParaRPr lang="zh-CN" altLang="en-US" sz="2800" dirty="0">
              <a:solidFill>
                <a:schemeClr val="bg1"/>
              </a:solidFill>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1C031D87-4BDB-4159-B53E-D22E50E7FD21}"/>
                  </a:ext>
                </a:extLst>
              </p:cNvPr>
              <p:cNvSpPr txBox="1"/>
              <p:nvPr/>
            </p:nvSpPr>
            <p:spPr>
              <a:xfrm>
                <a:off x="259236" y="1093509"/>
                <a:ext cx="5924747" cy="4568687"/>
              </a:xfrm>
              <a:prstGeom prst="rect">
                <a:avLst/>
              </a:prstGeom>
              <a:noFill/>
            </p:spPr>
            <p:txBody>
              <a:bodyPr wrap="square" rtlCol="0">
                <a:spAutoFit/>
              </a:bodyPr>
              <a:lstStyle/>
              <a:p>
                <a:pPr marL="285750" indent="-285750">
                  <a:lnSpc>
                    <a:spcPct val="125000"/>
                  </a:lnSpc>
                  <a:buFont typeface="Wingdings" panose="05000000000000000000" pitchFamily="2" charset="2"/>
                  <a:buChar char="l"/>
                </a:pPr>
                <a:r>
                  <a:rPr lang="zh-CN" altLang="en-US" dirty="0"/>
                  <a:t>实际场景</a:t>
                </a:r>
                <a:endParaRPr lang="en-US" altLang="zh-CN" dirty="0"/>
              </a:p>
              <a:p>
                <a:pPr>
                  <a:lnSpc>
                    <a:spcPct val="125000"/>
                  </a:lnSpc>
                </a:pPr>
                <a:r>
                  <a:rPr lang="zh-CN" altLang="en-US" dirty="0"/>
                  <a:t>如果已经安排了</a:t>
                </a:r>
                <a:r>
                  <a:rPr lang="en-US" altLang="zh-CN" dirty="0"/>
                  <a:t>K</a:t>
                </a:r>
                <a:r>
                  <a:rPr lang="zh-CN" altLang="en-US" dirty="0"/>
                  <a:t>个实例，而等到这</a:t>
                </a:r>
                <a:r>
                  <a:rPr lang="en-US" altLang="zh-CN" dirty="0"/>
                  <a:t>K</a:t>
                </a:r>
                <a:r>
                  <a:rPr lang="zh-CN" altLang="en-US" dirty="0"/>
                  <a:t>个实例用完才开始计算下下一批次的实例创建时间，则可能无法及时为下一批次的前几个请求准备好实例；另外每个</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𝑡</m:t>
                    </m:r>
                  </m:oMath>
                </a14:m>
                <a:r>
                  <a:rPr lang="zh-CN" altLang="en-US" dirty="0"/>
                  <a:t>内的泊松强度并非固定值。</a:t>
                </a:r>
                <a:endParaRPr lang="en-US" altLang="zh-CN" dirty="0"/>
              </a:p>
              <a:p>
                <a:pPr>
                  <a:lnSpc>
                    <a:spcPct val="125000"/>
                  </a:lnSpc>
                </a:pPr>
                <a:r>
                  <a:rPr lang="zh-CN" altLang="en-US" dirty="0"/>
                  <a:t>论文提出了一个算法来处理实际情景中的问题，其思想为：一旦剩余实例数量低于某个阈值</a:t>
                </a:r>
                <a14:m>
                  <m:oMath xmlns:m="http://schemas.openxmlformats.org/officeDocument/2006/math">
                    <m:r>
                      <a:rPr lang="en-US" altLang="zh-CN" b="0" i="1" smtClean="0">
                        <a:latin typeface="Cambria Math" panose="02040503050406030204" pitchFamily="18" charset="0"/>
                      </a:rPr>
                      <m:t>𝑘</m:t>
                    </m:r>
                  </m:oMath>
                </a14:m>
                <a:r>
                  <a:rPr lang="zh-CN" altLang="en-US" dirty="0"/>
                  <a:t>，那么便开始计算实例创建时间，</a:t>
                </a:r>
                <a14:m>
                  <m:oMath xmlns:m="http://schemas.openxmlformats.org/officeDocument/2006/math">
                    <m:r>
                      <a:rPr lang="en-US" altLang="zh-CN" i="1">
                        <a:latin typeface="Cambria Math" panose="02040503050406030204" pitchFamily="18" charset="0"/>
                      </a:rPr>
                      <m:t>𝑘</m:t>
                    </m:r>
                    <m:r>
                      <a:rPr lang="en-US" altLang="zh-CN" i="1">
                        <a:latin typeface="Cambria Math" panose="02040503050406030204" pitchFamily="18" charset="0"/>
                      </a:rPr>
                      <m:t> </m:t>
                    </m:r>
                  </m:oMath>
                </a14:m>
                <a:r>
                  <a:rPr lang="zh-CN" altLang="en-US" dirty="0"/>
                  <a:t>的确定方式如右算法所示。</a:t>
                </a:r>
                <a:endParaRPr lang="en-US" altLang="zh-CN" dirty="0"/>
              </a:p>
              <a:p>
                <a:pPr marL="285750" indent="-285750">
                  <a:lnSpc>
                    <a:spcPct val="125000"/>
                  </a:lnSpc>
                  <a:buFont typeface="Wingdings" panose="05000000000000000000" pitchFamily="2" charset="2"/>
                  <a:buChar char="l"/>
                </a:pPr>
                <a:r>
                  <a:rPr lang="zh-CN" altLang="en-US" dirty="0"/>
                  <a:t>在实际场景下做出的改动可能影响到理论上的</a:t>
                </a:r>
                <a:r>
                  <a:rPr lang="en-US" altLang="zh-CN" dirty="0"/>
                  <a:t>QoS</a:t>
                </a:r>
                <a:r>
                  <a:rPr lang="zh-CN" altLang="en-US" dirty="0"/>
                  <a:t>，论文给出了结论：</a:t>
                </a:r>
                <a:endParaRPr lang="en-US" altLang="zh-CN" dirty="0"/>
              </a:p>
              <a:p>
                <a:pPr>
                  <a:lnSpc>
                    <a:spcPct val="125000"/>
                  </a:lnSpc>
                </a:pPr>
                <a:r>
                  <a:rPr lang="zh-CN" altLang="en-US" dirty="0"/>
                  <a:t>不论是在泊松强度恒定的理想情况还是实际情况下，采用上述算法都可以命中概率</a:t>
                </a:r>
                <a14:m>
                  <m:oMath xmlns:m="http://schemas.openxmlformats.org/officeDocument/2006/math">
                    <m:r>
                      <a:rPr lang="en-US" altLang="zh-CN" b="0" i="1" smtClean="0">
                        <a:latin typeface="Cambria Math" panose="02040503050406030204" pitchFamily="18" charset="0"/>
                      </a:rPr>
                      <m:t>𝑃</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𝜉</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&gt;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𝜏</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oMath>
                </a14:m>
                <a:r>
                  <a:rPr lang="zh-CN" altLang="en-US" dirty="0"/>
                  <a:t>收敛到</a:t>
                </a:r>
                <a14:m>
                  <m:oMath xmlns:m="http://schemas.openxmlformats.org/officeDocument/2006/math">
                    <m:r>
                      <a:rPr lang="en-US" altLang="zh-CN" b="0" i="1" smtClean="0">
                        <a:latin typeface="Cambria Math" panose="02040503050406030204" pitchFamily="18" charset="0"/>
                      </a:rPr>
                      <m:t>1−</m:t>
                    </m:r>
                    <m:r>
                      <a:rPr lang="zh-CN" altLang="en-US" b="0" i="1" smtClean="0">
                        <a:latin typeface="Cambria Math" panose="02040503050406030204" pitchFamily="18" charset="0"/>
                      </a:rPr>
                      <m:t>𝛼</m:t>
                    </m:r>
                  </m:oMath>
                </a14:m>
                <a:r>
                  <a:rPr lang="zh-CN" altLang="en-US" dirty="0"/>
                  <a:t>，即保证预期的</a:t>
                </a:r>
                <a:r>
                  <a:rPr lang="en-US" altLang="zh-CN" dirty="0"/>
                  <a:t>QoS</a:t>
                </a:r>
                <a:r>
                  <a:rPr lang="zh-CN" altLang="en-US" dirty="0"/>
                  <a:t>。详细证明</a:t>
                </a:r>
                <a:r>
                  <a:rPr lang="en-US" altLang="zh-CN" dirty="0"/>
                  <a:t>……</a:t>
                </a:r>
              </a:p>
            </p:txBody>
          </p:sp>
        </mc:Choice>
        <mc:Fallback xmlns="">
          <p:sp>
            <p:nvSpPr>
              <p:cNvPr id="6" name="文本框 5">
                <a:extLst>
                  <a:ext uri="{FF2B5EF4-FFF2-40B4-BE49-F238E27FC236}">
                    <a16:creationId xmlns:a16="http://schemas.microsoft.com/office/drawing/2014/main" id="{1C031D87-4BDB-4159-B53E-D22E50E7FD21}"/>
                  </a:ext>
                </a:extLst>
              </p:cNvPr>
              <p:cNvSpPr txBox="1">
                <a:spLocks noRot="1" noChangeAspect="1" noMove="1" noResize="1" noEditPoints="1" noAdjustHandles="1" noChangeArrowheads="1" noChangeShapeType="1" noTextEdit="1"/>
              </p:cNvSpPr>
              <p:nvPr/>
            </p:nvSpPr>
            <p:spPr>
              <a:xfrm>
                <a:off x="259236" y="1093509"/>
                <a:ext cx="5924747" cy="4568687"/>
              </a:xfrm>
              <a:prstGeom prst="rect">
                <a:avLst/>
              </a:prstGeom>
              <a:blipFill>
                <a:blip r:embed="rId2"/>
                <a:stretch>
                  <a:fillRect l="-927" r="-4325" b="-1067"/>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21B74CAA-B0F9-492D-9FAC-C9D4996AED36}"/>
              </a:ext>
            </a:extLst>
          </p:cNvPr>
          <p:cNvPicPr>
            <a:picLocks noChangeAspect="1"/>
          </p:cNvPicPr>
          <p:nvPr/>
        </p:nvPicPr>
        <p:blipFill>
          <a:blip r:embed="rId3"/>
          <a:stretch>
            <a:fillRect/>
          </a:stretch>
        </p:blipFill>
        <p:spPr>
          <a:xfrm>
            <a:off x="6661026" y="833677"/>
            <a:ext cx="4613431" cy="4724790"/>
          </a:xfrm>
          <a:prstGeom prst="rect">
            <a:avLst/>
          </a:prstGeom>
        </p:spPr>
      </p:pic>
    </p:spTree>
    <p:extLst>
      <p:ext uri="{BB962C8B-B14F-4D97-AF65-F5344CB8AC3E}">
        <p14:creationId xmlns:p14="http://schemas.microsoft.com/office/powerpoint/2010/main" val="350546273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B561A4-9903-48CF-A7D6-71A7186F87EC}"/>
              </a:ext>
            </a:extLst>
          </p:cNvPr>
          <p:cNvSpPr txBox="1"/>
          <p:nvPr/>
        </p:nvSpPr>
        <p:spPr>
          <a:xfrm>
            <a:off x="268664" y="164125"/>
            <a:ext cx="4114800" cy="523220"/>
          </a:xfrm>
          <a:prstGeom prst="rect">
            <a:avLst/>
          </a:prstGeom>
          <a:noFill/>
        </p:spPr>
        <p:txBody>
          <a:bodyPr wrap="square">
            <a:spAutoFit/>
          </a:bodyPr>
          <a:lstStyle/>
          <a:p>
            <a:r>
              <a:rPr lang="en-US" altLang="zh-CN" sz="2800" dirty="0">
                <a:solidFill>
                  <a:schemeClr val="bg1"/>
                </a:solidFill>
              </a:rPr>
              <a:t>Experimental Results</a:t>
            </a:r>
            <a:endParaRPr lang="zh-CN" altLang="en-US" sz="2800" dirty="0">
              <a:solidFill>
                <a:schemeClr val="bg1"/>
              </a:solidFill>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1D4C91A-442E-41DA-B226-B7725E00F747}"/>
                  </a:ext>
                </a:extLst>
              </p:cNvPr>
              <p:cNvSpPr txBox="1"/>
              <p:nvPr/>
            </p:nvSpPr>
            <p:spPr>
              <a:xfrm>
                <a:off x="268663" y="980387"/>
                <a:ext cx="10110247" cy="5036122"/>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dirty="0"/>
                  <a:t>Baseline</a:t>
                </a:r>
              </a:p>
              <a:p>
                <a:pPr>
                  <a:lnSpc>
                    <a:spcPct val="150000"/>
                  </a:lnSpc>
                </a:pPr>
                <a:r>
                  <a:rPr lang="zh-CN" altLang="en-US" dirty="0"/>
                  <a:t>备份池</a:t>
                </a:r>
                <a:r>
                  <a:rPr lang="en-US" altLang="zh-CN" dirty="0"/>
                  <a:t>(BP)</a:t>
                </a:r>
                <a:r>
                  <a:rPr lang="zh-CN" altLang="en-US" dirty="0"/>
                  <a:t>：即维护一个含有</a:t>
                </a:r>
                <a14:m>
                  <m:oMath xmlns:m="http://schemas.openxmlformats.org/officeDocument/2006/math">
                    <m:r>
                      <a:rPr lang="en-US" altLang="zh-CN" i="1" dirty="0" smtClean="0">
                        <a:latin typeface="Cambria Math" panose="02040503050406030204" pitchFamily="18" charset="0"/>
                      </a:rPr>
                      <m:t>𝐵</m:t>
                    </m:r>
                  </m:oMath>
                </a14:m>
                <a:r>
                  <a:rPr lang="zh-CN" altLang="en-US" dirty="0"/>
                  <a:t>个实例实例池，实例池中的实例都已经启动完毕，当请求到来时，从实例池中分出一个实例进行服务。</a:t>
                </a:r>
                <a:endParaRPr lang="en-US" altLang="zh-CN" dirty="0"/>
              </a:p>
              <a:p>
                <a:pPr>
                  <a:lnSpc>
                    <a:spcPct val="150000"/>
                  </a:lnSpc>
                </a:pPr>
                <a:r>
                  <a:rPr lang="zh-CN" altLang="en-US" dirty="0"/>
                  <a:t>自适应备份池</a:t>
                </a:r>
                <a:r>
                  <a:rPr lang="en-US" altLang="zh-CN" dirty="0"/>
                  <a:t>(</a:t>
                </a:r>
                <a:r>
                  <a:rPr lang="en-US" altLang="zh-CN" dirty="0" err="1"/>
                  <a:t>AdapBP</a:t>
                </a:r>
                <a:r>
                  <a:rPr lang="en-US" altLang="zh-CN" dirty="0"/>
                  <a:t>)</a:t>
                </a:r>
                <a:r>
                  <a:rPr lang="zh-CN" altLang="en-US" dirty="0"/>
                  <a:t>：思想同</a:t>
                </a:r>
                <a:r>
                  <a:rPr lang="en-US" altLang="zh-CN" dirty="0"/>
                  <a:t>BP</a:t>
                </a:r>
                <a:r>
                  <a:rPr lang="zh-CN" altLang="en-US" dirty="0"/>
                  <a:t>，但池大小根据最近的</a:t>
                </a:r>
                <a:r>
                  <a:rPr lang="en-US" altLang="zh-CN" dirty="0"/>
                  <a:t>QPS</a:t>
                </a:r>
                <a:r>
                  <a:rPr lang="zh-CN" altLang="en-US" dirty="0"/>
                  <a:t>计算可动态改变。</a:t>
                </a:r>
                <a:endParaRPr lang="en-US" altLang="zh-CN" dirty="0"/>
              </a:p>
              <a:p>
                <a:pPr>
                  <a:lnSpc>
                    <a:spcPct val="150000"/>
                  </a:lnSpc>
                </a:pPr>
                <a:r>
                  <a:rPr lang="en-US" altLang="zh-CN" sz="1800" dirty="0" err="1"/>
                  <a:t>RobustScaler</a:t>
                </a:r>
                <a:r>
                  <a:rPr lang="zh-CN" altLang="en-US" sz="1800" dirty="0"/>
                  <a:t>：论文提出的</a:t>
                </a:r>
                <a:r>
                  <a:rPr lang="en-US" altLang="zh-CN" sz="1800" dirty="0"/>
                  <a:t>Auto scaling</a:t>
                </a:r>
                <a:r>
                  <a:rPr lang="zh-CN" altLang="en-US" sz="1800" dirty="0"/>
                  <a:t>模型</a:t>
                </a:r>
                <a:endParaRPr lang="en-US" altLang="zh-CN" sz="1800" dirty="0"/>
              </a:p>
              <a:p>
                <a:pPr marL="285750" indent="-285750">
                  <a:lnSpc>
                    <a:spcPct val="150000"/>
                  </a:lnSpc>
                  <a:buFont typeface="Wingdings" panose="05000000000000000000" pitchFamily="2" charset="2"/>
                  <a:buChar char="l"/>
                </a:pPr>
                <a:r>
                  <a:rPr lang="en-US" altLang="zh-CN" dirty="0"/>
                  <a:t>Dataset</a:t>
                </a:r>
              </a:p>
              <a:p>
                <a:pPr>
                  <a:lnSpc>
                    <a:spcPct val="150000"/>
                  </a:lnSpc>
                </a:pPr>
                <a:r>
                  <a:rPr lang="zh-CN" altLang="en-US" dirty="0"/>
                  <a:t>三个数据集来自</a:t>
                </a:r>
                <a:r>
                  <a:rPr lang="en-US" altLang="zh-CN" dirty="0"/>
                  <a:t>CRS trace, Alibaba trace,</a:t>
                </a:r>
                <a:r>
                  <a:rPr lang="zh-CN" altLang="en-US" dirty="0"/>
                  <a:t> </a:t>
                </a:r>
                <a:r>
                  <a:rPr lang="en-US" altLang="zh-CN" dirty="0"/>
                  <a:t>Google trace</a:t>
                </a:r>
                <a:r>
                  <a:rPr lang="zh-CN" altLang="en-US" dirty="0"/>
                  <a:t>。数据集相当复杂，足够测试自动缩放的性能</a:t>
                </a:r>
                <a:endParaRPr lang="en-US" altLang="zh-CN" dirty="0"/>
              </a:p>
              <a:p>
                <a:pPr marL="285750" indent="-285750">
                  <a:lnSpc>
                    <a:spcPct val="150000"/>
                  </a:lnSpc>
                  <a:buFont typeface="Wingdings" panose="05000000000000000000" pitchFamily="2" charset="2"/>
                  <a:buChar char="l"/>
                </a:pPr>
                <a:r>
                  <a:rPr lang="en-US" altLang="zh-CN" dirty="0"/>
                  <a:t>Metrics</a:t>
                </a:r>
              </a:p>
              <a:p>
                <a:pPr>
                  <a:lnSpc>
                    <a:spcPct val="150000"/>
                  </a:lnSpc>
                </a:pPr>
                <a:r>
                  <a:rPr lang="zh-CN" altLang="en-US" dirty="0"/>
                  <a:t>命中率：能够立刻处理的请求</a:t>
                </a:r>
                <a:r>
                  <a:rPr lang="en-US" altLang="zh-CN" dirty="0"/>
                  <a:t>(</a:t>
                </a:r>
                <a:r>
                  <a:rPr lang="zh-CN" altLang="en-US" dirty="0"/>
                  <a:t>有实例就绪</a:t>
                </a:r>
                <a:r>
                  <a:rPr lang="en-US" altLang="zh-CN" dirty="0"/>
                  <a:t>)</a:t>
                </a:r>
                <a:r>
                  <a:rPr lang="zh-CN" altLang="en-US" dirty="0"/>
                  <a:t>所占比例</a:t>
                </a:r>
                <a:endParaRPr lang="en-US" altLang="zh-CN" dirty="0"/>
              </a:p>
              <a:p>
                <a:pPr>
                  <a:lnSpc>
                    <a:spcPct val="150000"/>
                  </a:lnSpc>
                </a:pPr>
                <a:r>
                  <a:rPr lang="zh-CN" altLang="en-US" dirty="0"/>
                  <a:t>总成本：所有实例总生命长度</a:t>
                </a:r>
                <a:endParaRPr lang="en-US" altLang="zh-CN" dirty="0"/>
              </a:p>
              <a:p>
                <a:pPr>
                  <a:lnSpc>
                    <a:spcPct val="150000"/>
                  </a:lnSpc>
                </a:pPr>
                <a:r>
                  <a:rPr lang="zh-CN" altLang="en-US" dirty="0"/>
                  <a:t>相对成本：总成本与总闲置时间之比</a:t>
                </a:r>
                <a:endParaRPr lang="en-US" altLang="zh-CN" dirty="0"/>
              </a:p>
              <a:p>
                <a:pPr>
                  <a:lnSpc>
                    <a:spcPct val="150000"/>
                  </a:lnSpc>
                </a:pPr>
                <a:r>
                  <a:rPr lang="zh-CN" altLang="en-US" dirty="0"/>
                  <a:t>平均响应时间：所有请求的响应时间的均值</a:t>
                </a:r>
                <a:endParaRPr lang="en-US" altLang="zh-CN" dirty="0"/>
              </a:p>
            </p:txBody>
          </p:sp>
        </mc:Choice>
        <mc:Fallback xmlns="">
          <p:sp>
            <p:nvSpPr>
              <p:cNvPr id="2" name="文本框 1">
                <a:extLst>
                  <a:ext uri="{FF2B5EF4-FFF2-40B4-BE49-F238E27FC236}">
                    <a16:creationId xmlns:a16="http://schemas.microsoft.com/office/drawing/2014/main" id="{E1D4C91A-442E-41DA-B226-B7725E00F747}"/>
                  </a:ext>
                </a:extLst>
              </p:cNvPr>
              <p:cNvSpPr txBox="1">
                <a:spLocks noRot="1" noChangeAspect="1" noMove="1" noResize="1" noEditPoints="1" noAdjustHandles="1" noChangeArrowheads="1" noChangeShapeType="1" noTextEdit="1"/>
              </p:cNvSpPr>
              <p:nvPr/>
            </p:nvSpPr>
            <p:spPr>
              <a:xfrm>
                <a:off x="268663" y="980387"/>
                <a:ext cx="10110247" cy="5036122"/>
              </a:xfrm>
              <a:prstGeom prst="rect">
                <a:avLst/>
              </a:prstGeom>
              <a:blipFill>
                <a:blip r:embed="rId2"/>
                <a:stretch>
                  <a:fillRect l="-482" r="-482" b="-96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1668491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426BBCD-B09B-4801-AED4-0980DF1BDCDC}"/>
              </a:ext>
            </a:extLst>
          </p:cNvPr>
          <p:cNvSpPr txBox="1"/>
          <p:nvPr/>
        </p:nvSpPr>
        <p:spPr>
          <a:xfrm>
            <a:off x="268664" y="164125"/>
            <a:ext cx="4114800" cy="523220"/>
          </a:xfrm>
          <a:prstGeom prst="rect">
            <a:avLst/>
          </a:prstGeom>
          <a:noFill/>
        </p:spPr>
        <p:txBody>
          <a:bodyPr wrap="square">
            <a:spAutoFit/>
          </a:bodyPr>
          <a:lstStyle/>
          <a:p>
            <a:r>
              <a:rPr lang="en-US" altLang="zh-CN" sz="2800" dirty="0">
                <a:solidFill>
                  <a:schemeClr val="bg1"/>
                </a:solidFill>
              </a:rPr>
              <a:t>Experimental Results</a:t>
            </a:r>
            <a:endParaRPr lang="zh-CN" altLang="en-US" sz="2800" dirty="0">
              <a:solidFill>
                <a:schemeClr val="bg1"/>
              </a:solidFill>
            </a:endParaRPr>
          </a:p>
        </p:txBody>
      </p:sp>
      <p:pic>
        <p:nvPicPr>
          <p:cNvPr id="6" name="图片 5">
            <a:extLst>
              <a:ext uri="{FF2B5EF4-FFF2-40B4-BE49-F238E27FC236}">
                <a16:creationId xmlns:a16="http://schemas.microsoft.com/office/drawing/2014/main" id="{6E4A0C63-E04A-4635-B825-E3225078C8B5}"/>
              </a:ext>
            </a:extLst>
          </p:cNvPr>
          <p:cNvPicPr>
            <a:picLocks noChangeAspect="1"/>
          </p:cNvPicPr>
          <p:nvPr/>
        </p:nvPicPr>
        <p:blipFill>
          <a:blip r:embed="rId2"/>
          <a:stretch>
            <a:fillRect/>
          </a:stretch>
        </p:blipFill>
        <p:spPr>
          <a:xfrm>
            <a:off x="339365" y="1387427"/>
            <a:ext cx="5646724" cy="5176164"/>
          </a:xfrm>
          <a:prstGeom prst="rect">
            <a:avLst/>
          </a:prstGeom>
        </p:spPr>
      </p:pic>
      <p:sp>
        <p:nvSpPr>
          <p:cNvPr id="7" name="文本框 6">
            <a:extLst>
              <a:ext uri="{FF2B5EF4-FFF2-40B4-BE49-F238E27FC236}">
                <a16:creationId xmlns:a16="http://schemas.microsoft.com/office/drawing/2014/main" id="{9BAA20F5-90E5-4C9E-96EC-E45734505FD0}"/>
              </a:ext>
            </a:extLst>
          </p:cNvPr>
          <p:cNvSpPr txBox="1"/>
          <p:nvPr/>
        </p:nvSpPr>
        <p:spPr>
          <a:xfrm>
            <a:off x="268664" y="1018095"/>
            <a:ext cx="4534293"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t>与</a:t>
            </a:r>
            <a:r>
              <a:rPr lang="en-US" altLang="zh-CN" dirty="0"/>
              <a:t>Baseline</a:t>
            </a:r>
            <a:r>
              <a:rPr lang="zh-CN" altLang="en-US" dirty="0"/>
              <a:t>对比</a:t>
            </a:r>
          </a:p>
        </p:txBody>
      </p:sp>
      <p:pic>
        <p:nvPicPr>
          <p:cNvPr id="9" name="图片 8">
            <a:extLst>
              <a:ext uri="{FF2B5EF4-FFF2-40B4-BE49-F238E27FC236}">
                <a16:creationId xmlns:a16="http://schemas.microsoft.com/office/drawing/2014/main" id="{4DDAF522-7578-4F92-B494-5F49EAE49E59}"/>
              </a:ext>
            </a:extLst>
          </p:cNvPr>
          <p:cNvPicPr>
            <a:picLocks noChangeAspect="1"/>
          </p:cNvPicPr>
          <p:nvPr/>
        </p:nvPicPr>
        <p:blipFill>
          <a:blip r:embed="rId3"/>
          <a:stretch>
            <a:fillRect/>
          </a:stretch>
        </p:blipFill>
        <p:spPr>
          <a:xfrm>
            <a:off x="6672785" y="1387427"/>
            <a:ext cx="5179850" cy="2524697"/>
          </a:xfrm>
          <a:prstGeom prst="rect">
            <a:avLst/>
          </a:prstGeom>
        </p:spPr>
      </p:pic>
      <p:cxnSp>
        <p:nvCxnSpPr>
          <p:cNvPr id="11" name="直接箭头连接符 10">
            <a:extLst>
              <a:ext uri="{FF2B5EF4-FFF2-40B4-BE49-F238E27FC236}">
                <a16:creationId xmlns:a16="http://schemas.microsoft.com/office/drawing/2014/main" id="{EF39C579-DE02-4119-80D5-246E97AE8120}"/>
              </a:ext>
            </a:extLst>
          </p:cNvPr>
          <p:cNvCxnSpPr/>
          <p:nvPr/>
        </p:nvCxnSpPr>
        <p:spPr>
          <a:xfrm flipV="1">
            <a:off x="5882326" y="3242821"/>
            <a:ext cx="904973" cy="45248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3" name="文本框 12">
            <a:extLst>
              <a:ext uri="{FF2B5EF4-FFF2-40B4-BE49-F238E27FC236}">
                <a16:creationId xmlns:a16="http://schemas.microsoft.com/office/drawing/2014/main" id="{4C37F657-7688-4F7F-805B-BFB3B0B704B0}"/>
              </a:ext>
            </a:extLst>
          </p:cNvPr>
          <p:cNvSpPr txBox="1"/>
          <p:nvPr/>
        </p:nvSpPr>
        <p:spPr>
          <a:xfrm>
            <a:off x="6480231" y="4376769"/>
            <a:ext cx="5564957" cy="646331"/>
          </a:xfrm>
          <a:prstGeom prst="rect">
            <a:avLst/>
          </a:prstGeom>
          <a:noFill/>
        </p:spPr>
        <p:txBody>
          <a:bodyPr wrap="square">
            <a:spAutoFit/>
          </a:bodyPr>
          <a:lstStyle/>
          <a:p>
            <a:r>
              <a:rPr lang="zh-CN" altLang="en-US" dirty="0"/>
              <a:t>尽管 RobustScalers 在低成本情况下表现不佳，但它们提供了更稳定的命中概率和响应时间</a:t>
            </a:r>
          </a:p>
        </p:txBody>
      </p:sp>
    </p:spTree>
    <p:extLst>
      <p:ext uri="{BB962C8B-B14F-4D97-AF65-F5344CB8AC3E}">
        <p14:creationId xmlns:p14="http://schemas.microsoft.com/office/powerpoint/2010/main" val="374413154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D1D880A-D190-42F7-8471-0C426BBF828D}"/>
              </a:ext>
            </a:extLst>
          </p:cNvPr>
          <p:cNvPicPr>
            <a:picLocks noChangeAspect="1"/>
          </p:cNvPicPr>
          <p:nvPr/>
        </p:nvPicPr>
        <p:blipFill>
          <a:blip r:embed="rId2"/>
          <a:stretch>
            <a:fillRect/>
          </a:stretch>
        </p:blipFill>
        <p:spPr>
          <a:xfrm>
            <a:off x="268664" y="1123476"/>
            <a:ext cx="5545438" cy="5149336"/>
          </a:xfrm>
          <a:prstGeom prst="rect">
            <a:avLst/>
          </a:prstGeom>
        </p:spPr>
      </p:pic>
      <p:sp>
        <p:nvSpPr>
          <p:cNvPr id="4" name="文本框 3">
            <a:extLst>
              <a:ext uri="{FF2B5EF4-FFF2-40B4-BE49-F238E27FC236}">
                <a16:creationId xmlns:a16="http://schemas.microsoft.com/office/drawing/2014/main" id="{40DCB6CB-CE1D-4618-956F-735095124EC0}"/>
              </a:ext>
            </a:extLst>
          </p:cNvPr>
          <p:cNvSpPr txBox="1"/>
          <p:nvPr/>
        </p:nvSpPr>
        <p:spPr>
          <a:xfrm>
            <a:off x="268664" y="164125"/>
            <a:ext cx="4114800" cy="523220"/>
          </a:xfrm>
          <a:prstGeom prst="rect">
            <a:avLst/>
          </a:prstGeom>
          <a:noFill/>
        </p:spPr>
        <p:txBody>
          <a:bodyPr wrap="square">
            <a:spAutoFit/>
          </a:bodyPr>
          <a:lstStyle/>
          <a:p>
            <a:r>
              <a:rPr lang="en-US" altLang="zh-CN" sz="2800" dirty="0">
                <a:solidFill>
                  <a:schemeClr val="bg1"/>
                </a:solidFill>
              </a:rPr>
              <a:t>Experimental Results</a:t>
            </a:r>
            <a:endParaRPr lang="zh-CN" altLang="en-US" sz="2800" dirty="0">
              <a:solidFill>
                <a:schemeClr val="bg1"/>
              </a:solidFill>
            </a:endParaRPr>
          </a:p>
        </p:txBody>
      </p:sp>
      <p:sp>
        <p:nvSpPr>
          <p:cNvPr id="7" name="文本框 6">
            <a:extLst>
              <a:ext uri="{FF2B5EF4-FFF2-40B4-BE49-F238E27FC236}">
                <a16:creationId xmlns:a16="http://schemas.microsoft.com/office/drawing/2014/main" id="{0E56B1C1-F7B3-4E4F-B2FF-596A439EEE20}"/>
              </a:ext>
            </a:extLst>
          </p:cNvPr>
          <p:cNvSpPr txBox="1"/>
          <p:nvPr/>
        </p:nvSpPr>
        <p:spPr>
          <a:xfrm>
            <a:off x="268664" y="6225083"/>
            <a:ext cx="6099142" cy="646331"/>
          </a:xfrm>
          <a:prstGeom prst="rect">
            <a:avLst/>
          </a:prstGeom>
          <a:noFill/>
        </p:spPr>
        <p:txBody>
          <a:bodyPr wrap="square">
            <a:spAutoFit/>
          </a:bodyPr>
          <a:lstStyle/>
          <a:p>
            <a:r>
              <a:rPr lang="zh-CN" altLang="en-US" dirty="0"/>
              <a:t>证明了简单启发式 AdapBP 在处理复杂工作负载方面的弱点以及RobustScaler的稳定性</a:t>
            </a:r>
          </a:p>
        </p:txBody>
      </p:sp>
      <p:pic>
        <p:nvPicPr>
          <p:cNvPr id="11" name="图片 10">
            <a:extLst>
              <a:ext uri="{FF2B5EF4-FFF2-40B4-BE49-F238E27FC236}">
                <a16:creationId xmlns:a16="http://schemas.microsoft.com/office/drawing/2014/main" id="{F300C364-0AD6-4636-87D0-CBDE9D339E16}"/>
              </a:ext>
            </a:extLst>
          </p:cNvPr>
          <p:cNvPicPr>
            <a:picLocks noChangeAspect="1"/>
          </p:cNvPicPr>
          <p:nvPr/>
        </p:nvPicPr>
        <p:blipFill>
          <a:blip r:embed="rId3"/>
          <a:stretch>
            <a:fillRect/>
          </a:stretch>
        </p:blipFill>
        <p:spPr>
          <a:xfrm>
            <a:off x="6367806" y="1123476"/>
            <a:ext cx="5603887" cy="2614657"/>
          </a:xfrm>
          <a:prstGeom prst="rect">
            <a:avLst/>
          </a:prstGeom>
        </p:spPr>
      </p:pic>
      <p:sp>
        <p:nvSpPr>
          <p:cNvPr id="12" name="文本框 11">
            <a:extLst>
              <a:ext uri="{FF2B5EF4-FFF2-40B4-BE49-F238E27FC236}">
                <a16:creationId xmlns:a16="http://schemas.microsoft.com/office/drawing/2014/main" id="{E5D5A0FF-D2A9-4DB5-A724-E44CEE426CED}"/>
              </a:ext>
            </a:extLst>
          </p:cNvPr>
          <p:cNvSpPr txBox="1"/>
          <p:nvPr/>
        </p:nvSpPr>
        <p:spPr>
          <a:xfrm>
            <a:off x="6548487" y="852720"/>
            <a:ext cx="4534293"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t>针对数据缺失与异常</a:t>
            </a:r>
          </a:p>
        </p:txBody>
      </p:sp>
      <p:sp>
        <p:nvSpPr>
          <p:cNvPr id="13" name="文本框 12">
            <a:extLst>
              <a:ext uri="{FF2B5EF4-FFF2-40B4-BE49-F238E27FC236}">
                <a16:creationId xmlns:a16="http://schemas.microsoft.com/office/drawing/2014/main" id="{0F7413C9-D38C-4193-BAFB-3EEBCF908DFB}"/>
              </a:ext>
            </a:extLst>
          </p:cNvPr>
          <p:cNvSpPr txBox="1"/>
          <p:nvPr/>
        </p:nvSpPr>
        <p:spPr>
          <a:xfrm>
            <a:off x="6367806" y="3968685"/>
            <a:ext cx="5603887" cy="1452449"/>
          </a:xfrm>
          <a:prstGeom prst="rect">
            <a:avLst/>
          </a:prstGeom>
          <a:noFill/>
        </p:spPr>
        <p:txBody>
          <a:bodyPr wrap="square" rtlCol="0">
            <a:spAutoFit/>
          </a:bodyPr>
          <a:lstStyle/>
          <a:p>
            <a:pPr>
              <a:lnSpc>
                <a:spcPct val="125000"/>
              </a:lnSpc>
            </a:pPr>
            <a:r>
              <a:rPr lang="zh-CN" altLang="en-US" dirty="0"/>
              <a:t>以“</a:t>
            </a:r>
            <a:r>
              <a:rPr lang="en-US" altLang="zh-CN" dirty="0"/>
              <a:t>w/”</a:t>
            </a:r>
            <a:r>
              <a:rPr lang="zh-CN" altLang="en-US" dirty="0"/>
              <a:t>结尾的线图例是有异常</a:t>
            </a:r>
            <a:r>
              <a:rPr lang="en-US" altLang="zh-CN" dirty="0"/>
              <a:t>/</a:t>
            </a:r>
            <a:r>
              <a:rPr lang="zh-CN" altLang="en-US" dirty="0"/>
              <a:t>缺失数据的结果，以“</a:t>
            </a:r>
            <a:r>
              <a:rPr lang="en-US" altLang="zh-CN" dirty="0"/>
              <a:t>w/o”</a:t>
            </a:r>
            <a:r>
              <a:rPr lang="zh-CN" altLang="en-US" dirty="0"/>
              <a:t>结尾的是没有异常</a:t>
            </a:r>
            <a:r>
              <a:rPr lang="en-US" altLang="zh-CN" dirty="0"/>
              <a:t>/</a:t>
            </a:r>
            <a:r>
              <a:rPr lang="zh-CN" altLang="en-US" dirty="0"/>
              <a:t>缺失数据的结果。两次结果的曲线几乎重合，表明RobustScaler对于数据缺失与异常有着鲁棒性</a:t>
            </a:r>
          </a:p>
        </p:txBody>
      </p:sp>
      <p:sp>
        <p:nvSpPr>
          <p:cNvPr id="14" name="文本框 13">
            <a:extLst>
              <a:ext uri="{FF2B5EF4-FFF2-40B4-BE49-F238E27FC236}">
                <a16:creationId xmlns:a16="http://schemas.microsoft.com/office/drawing/2014/main" id="{8831E657-BFDA-4F2D-A3D7-638B80D33E45}"/>
              </a:ext>
            </a:extLst>
          </p:cNvPr>
          <p:cNvSpPr txBox="1"/>
          <p:nvPr/>
        </p:nvSpPr>
        <p:spPr>
          <a:xfrm>
            <a:off x="344079" y="852720"/>
            <a:ext cx="4534293"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t>与</a:t>
            </a:r>
            <a:r>
              <a:rPr lang="en-US" altLang="zh-CN" dirty="0"/>
              <a:t>Baseline</a:t>
            </a:r>
            <a:r>
              <a:rPr lang="zh-CN" altLang="en-US" dirty="0"/>
              <a:t>对比</a:t>
            </a:r>
          </a:p>
        </p:txBody>
      </p:sp>
    </p:spTree>
    <p:extLst>
      <p:ext uri="{BB962C8B-B14F-4D97-AF65-F5344CB8AC3E}">
        <p14:creationId xmlns:p14="http://schemas.microsoft.com/office/powerpoint/2010/main" val="4112157553"/>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10481F1-FC0F-4B9F-AB1A-B092A6AAAB4F}"/>
              </a:ext>
            </a:extLst>
          </p:cNvPr>
          <p:cNvSpPr txBox="1"/>
          <p:nvPr/>
        </p:nvSpPr>
        <p:spPr>
          <a:xfrm>
            <a:off x="268664" y="164125"/>
            <a:ext cx="4114800" cy="523220"/>
          </a:xfrm>
          <a:prstGeom prst="rect">
            <a:avLst/>
          </a:prstGeom>
          <a:noFill/>
        </p:spPr>
        <p:txBody>
          <a:bodyPr wrap="square">
            <a:spAutoFit/>
          </a:bodyPr>
          <a:lstStyle/>
          <a:p>
            <a:r>
              <a:rPr lang="en-US" altLang="zh-CN" sz="2800" dirty="0">
                <a:solidFill>
                  <a:schemeClr val="bg1"/>
                </a:solidFill>
              </a:rPr>
              <a:t>Experimental Results</a:t>
            </a:r>
            <a:endParaRPr lang="zh-CN" altLang="en-US" sz="2800" dirty="0">
              <a:solidFill>
                <a:schemeClr val="bg1"/>
              </a:solidFill>
            </a:endParaRPr>
          </a:p>
        </p:txBody>
      </p:sp>
      <p:sp>
        <p:nvSpPr>
          <p:cNvPr id="5" name="文本框 4">
            <a:extLst>
              <a:ext uri="{FF2B5EF4-FFF2-40B4-BE49-F238E27FC236}">
                <a16:creationId xmlns:a16="http://schemas.microsoft.com/office/drawing/2014/main" id="{7ABF32EB-91AB-498D-BFE2-E1390176A7CF}"/>
              </a:ext>
            </a:extLst>
          </p:cNvPr>
          <p:cNvSpPr txBox="1"/>
          <p:nvPr/>
        </p:nvSpPr>
        <p:spPr>
          <a:xfrm>
            <a:off x="768383" y="899726"/>
            <a:ext cx="3596326"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t>高</a:t>
            </a:r>
            <a:r>
              <a:rPr lang="en-US" altLang="zh-CN" dirty="0"/>
              <a:t>QPS</a:t>
            </a:r>
            <a:r>
              <a:rPr lang="zh-CN" altLang="en-US" dirty="0"/>
              <a:t>时的可扩展性</a:t>
            </a:r>
          </a:p>
        </p:txBody>
      </p:sp>
      <p:pic>
        <p:nvPicPr>
          <p:cNvPr id="7" name="图片 6">
            <a:extLst>
              <a:ext uri="{FF2B5EF4-FFF2-40B4-BE49-F238E27FC236}">
                <a16:creationId xmlns:a16="http://schemas.microsoft.com/office/drawing/2014/main" id="{51B44A85-16B9-4209-B5A2-36955888A0AE}"/>
              </a:ext>
            </a:extLst>
          </p:cNvPr>
          <p:cNvPicPr>
            <a:picLocks noChangeAspect="1"/>
          </p:cNvPicPr>
          <p:nvPr/>
        </p:nvPicPr>
        <p:blipFill>
          <a:blip r:embed="rId2"/>
          <a:stretch>
            <a:fillRect/>
          </a:stretch>
        </p:blipFill>
        <p:spPr>
          <a:xfrm>
            <a:off x="268664" y="1536630"/>
            <a:ext cx="4595764" cy="3487857"/>
          </a:xfrm>
          <a:prstGeom prst="rect">
            <a:avLst/>
          </a:prstGeom>
        </p:spPr>
      </p:pic>
      <p:sp>
        <p:nvSpPr>
          <p:cNvPr id="9" name="文本框 8">
            <a:extLst>
              <a:ext uri="{FF2B5EF4-FFF2-40B4-BE49-F238E27FC236}">
                <a16:creationId xmlns:a16="http://schemas.microsoft.com/office/drawing/2014/main" id="{87EAC1DC-C8B7-469D-AC57-C0FFECA659FB}"/>
              </a:ext>
            </a:extLst>
          </p:cNvPr>
          <p:cNvSpPr txBox="1"/>
          <p:nvPr/>
        </p:nvSpPr>
        <p:spPr>
          <a:xfrm>
            <a:off x="334652" y="5227441"/>
            <a:ext cx="5123468" cy="1296637"/>
          </a:xfrm>
          <a:prstGeom prst="rect">
            <a:avLst/>
          </a:prstGeom>
          <a:noFill/>
        </p:spPr>
        <p:txBody>
          <a:bodyPr wrap="square">
            <a:spAutoFit/>
          </a:bodyPr>
          <a:lstStyle/>
          <a:p>
            <a:pPr>
              <a:lnSpc>
                <a:spcPct val="150000"/>
              </a:lnSpc>
            </a:pPr>
            <a:r>
              <a:rPr lang="zh-CN" altLang="en-US" dirty="0"/>
              <a:t>即使 QPS 为数千</a:t>
            </a:r>
            <a:r>
              <a:rPr lang="en-US" altLang="zh-CN" dirty="0"/>
              <a:t>(</a:t>
            </a:r>
            <a:r>
              <a:rPr lang="zh-CN" altLang="en-US" dirty="0"/>
              <a:t>远远超过了刚才三个数据集</a:t>
            </a:r>
            <a:r>
              <a:rPr lang="en-US" altLang="zh-CN" dirty="0"/>
              <a:t>)</a:t>
            </a:r>
            <a:r>
              <a:rPr lang="zh-CN" altLang="en-US" dirty="0"/>
              <a:t>，</a:t>
            </a:r>
            <a:r>
              <a:rPr lang="en-US" altLang="zh-CN" dirty="0" err="1"/>
              <a:t>RobustScalers</a:t>
            </a:r>
            <a:r>
              <a:rPr lang="zh-CN" altLang="en-US" dirty="0"/>
              <a:t>仍然可以在几秒钟内提供缩放决策，表现出良好的可扩展性</a:t>
            </a:r>
          </a:p>
        </p:txBody>
      </p:sp>
      <p:sp>
        <p:nvSpPr>
          <p:cNvPr id="10" name="文本框 9">
            <a:extLst>
              <a:ext uri="{FF2B5EF4-FFF2-40B4-BE49-F238E27FC236}">
                <a16:creationId xmlns:a16="http://schemas.microsoft.com/office/drawing/2014/main" id="{EFB03179-BBBD-48BC-ADCB-45713D256152}"/>
              </a:ext>
            </a:extLst>
          </p:cNvPr>
          <p:cNvSpPr txBox="1"/>
          <p:nvPr/>
        </p:nvSpPr>
        <p:spPr>
          <a:xfrm>
            <a:off x="7095243" y="899726"/>
            <a:ext cx="3596326"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t>实际达到性能与决策频率</a:t>
            </a:r>
          </a:p>
        </p:txBody>
      </p:sp>
      <p:pic>
        <p:nvPicPr>
          <p:cNvPr id="12" name="图片 11">
            <a:extLst>
              <a:ext uri="{FF2B5EF4-FFF2-40B4-BE49-F238E27FC236}">
                <a16:creationId xmlns:a16="http://schemas.microsoft.com/office/drawing/2014/main" id="{53E701BE-4EA2-4C5E-AF60-50483791C36D}"/>
              </a:ext>
            </a:extLst>
          </p:cNvPr>
          <p:cNvPicPr>
            <a:picLocks noChangeAspect="1"/>
          </p:cNvPicPr>
          <p:nvPr/>
        </p:nvPicPr>
        <p:blipFill rotWithShape="1">
          <a:blip r:embed="rId3"/>
          <a:srcRect t="944"/>
          <a:stretch/>
        </p:blipFill>
        <p:spPr>
          <a:xfrm>
            <a:off x="6096000" y="1277624"/>
            <a:ext cx="4916426" cy="4005868"/>
          </a:xfrm>
          <a:prstGeom prst="rect">
            <a:avLst/>
          </a:prstGeom>
        </p:spPr>
      </p:pic>
      <p:sp>
        <p:nvSpPr>
          <p:cNvPr id="13" name="文本框 12">
            <a:extLst>
              <a:ext uri="{FF2B5EF4-FFF2-40B4-BE49-F238E27FC236}">
                <a16:creationId xmlns:a16="http://schemas.microsoft.com/office/drawing/2014/main" id="{91BA97D5-310B-4C91-B956-0E9AEA0C00C7}"/>
              </a:ext>
            </a:extLst>
          </p:cNvPr>
          <p:cNvSpPr txBox="1"/>
          <p:nvPr/>
        </p:nvSpPr>
        <p:spPr>
          <a:xfrm>
            <a:off x="6190268" y="5435189"/>
            <a:ext cx="4330045" cy="881139"/>
          </a:xfrm>
          <a:prstGeom prst="rect">
            <a:avLst/>
          </a:prstGeom>
          <a:noFill/>
        </p:spPr>
        <p:txBody>
          <a:bodyPr wrap="square" rtlCol="0">
            <a:spAutoFit/>
          </a:bodyPr>
          <a:lstStyle/>
          <a:p>
            <a:pPr>
              <a:lnSpc>
                <a:spcPct val="150000"/>
              </a:lnSpc>
            </a:pPr>
            <a:r>
              <a:rPr lang="zh-CN" altLang="en-US" dirty="0"/>
              <a:t>决策频率越低，想要达到相同的性能，付出的相对成本就越多</a:t>
            </a:r>
          </a:p>
        </p:txBody>
      </p:sp>
    </p:spTree>
    <p:extLst>
      <p:ext uri="{BB962C8B-B14F-4D97-AF65-F5344CB8AC3E}">
        <p14:creationId xmlns:p14="http://schemas.microsoft.com/office/powerpoint/2010/main" val="4140477329"/>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F9BBC42-CC06-4307-B062-D19D6FE4FE25}"/>
              </a:ext>
            </a:extLst>
          </p:cNvPr>
          <p:cNvSpPr txBox="1"/>
          <p:nvPr/>
        </p:nvSpPr>
        <p:spPr>
          <a:xfrm>
            <a:off x="3206684" y="1674674"/>
            <a:ext cx="5778631" cy="1754326"/>
          </a:xfrm>
          <a:prstGeom prst="rect">
            <a:avLst/>
          </a:prstGeom>
          <a:noFill/>
        </p:spPr>
        <p:txBody>
          <a:bodyPr wrap="square" rtlCol="0">
            <a:spAutoFit/>
          </a:bodyPr>
          <a:lstStyle/>
          <a:p>
            <a:pPr algn="ctr"/>
            <a:r>
              <a:rPr lang="zh-CN" altLang="en-US" sz="5400" dirty="0"/>
              <a:t>谢  谢</a:t>
            </a:r>
            <a:endParaRPr lang="en-US" altLang="zh-CN" sz="5400" dirty="0"/>
          </a:p>
          <a:p>
            <a:pPr algn="ctr"/>
            <a:r>
              <a:rPr lang="zh-CN" altLang="en-US" sz="5400" dirty="0"/>
              <a:t>请大家批评指正</a:t>
            </a:r>
          </a:p>
        </p:txBody>
      </p:sp>
      <p:cxnSp>
        <p:nvCxnSpPr>
          <p:cNvPr id="8" name="直接连接符 7">
            <a:extLst>
              <a:ext uri="{FF2B5EF4-FFF2-40B4-BE49-F238E27FC236}">
                <a16:creationId xmlns:a16="http://schemas.microsoft.com/office/drawing/2014/main" id="{B1CB4F0D-FDA9-4ED3-BF2B-52178A7E54B1}"/>
              </a:ext>
            </a:extLst>
          </p:cNvPr>
          <p:cNvCxnSpPr/>
          <p:nvPr/>
        </p:nvCxnSpPr>
        <p:spPr>
          <a:xfrm>
            <a:off x="2582944" y="3429000"/>
            <a:ext cx="7079530" cy="0"/>
          </a:xfrm>
          <a:prstGeom prst="line">
            <a:avLst/>
          </a:prstGeom>
          <a:ln w="571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8">
            <a:extLst>
              <a:ext uri="{FF2B5EF4-FFF2-40B4-BE49-F238E27FC236}">
                <a16:creationId xmlns:a16="http://schemas.microsoft.com/office/drawing/2014/main" id="{0EDB0BBD-2ECB-4673-B7EF-67533725A9CC}"/>
              </a:ext>
            </a:extLst>
          </p:cNvPr>
          <p:cNvSpPr txBox="1"/>
          <p:nvPr/>
        </p:nvSpPr>
        <p:spPr>
          <a:xfrm>
            <a:off x="2582944" y="3638746"/>
            <a:ext cx="7079530" cy="400110"/>
          </a:xfrm>
          <a:prstGeom prst="rect">
            <a:avLst/>
          </a:prstGeom>
          <a:noFill/>
        </p:spPr>
        <p:txBody>
          <a:bodyPr wrap="square" rtlCol="0">
            <a:spAutoFit/>
          </a:bodyPr>
          <a:lstStyle/>
          <a:p>
            <a:pPr algn="ctr"/>
            <a:r>
              <a:rPr lang="zh-CN" altLang="en-US" sz="2000" dirty="0"/>
              <a:t>王隆      </a:t>
            </a:r>
            <a:r>
              <a:rPr lang="en-US" altLang="zh-CN" sz="2000" dirty="0"/>
              <a:t>M202273788</a:t>
            </a:r>
            <a:endParaRPr lang="zh-CN" altLang="en-US" sz="2000" dirty="0"/>
          </a:p>
        </p:txBody>
      </p:sp>
    </p:spTree>
    <p:extLst>
      <p:ext uri="{BB962C8B-B14F-4D97-AF65-F5344CB8AC3E}">
        <p14:creationId xmlns:p14="http://schemas.microsoft.com/office/powerpoint/2010/main" val="421065275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91FD6AEB-3EDA-4FE9-9321-4DC9A1CA8F03}"/>
              </a:ext>
            </a:extLst>
          </p:cNvPr>
          <p:cNvSpPr txBox="1"/>
          <p:nvPr/>
        </p:nvSpPr>
        <p:spPr>
          <a:xfrm>
            <a:off x="216817" y="141401"/>
            <a:ext cx="3271101" cy="523220"/>
          </a:xfrm>
          <a:prstGeom prst="rect">
            <a:avLst/>
          </a:prstGeom>
          <a:noFill/>
        </p:spPr>
        <p:txBody>
          <a:bodyPr wrap="square" rtlCol="0">
            <a:spAutoFit/>
          </a:bodyPr>
          <a:lstStyle/>
          <a:p>
            <a:r>
              <a:rPr lang="en-US" altLang="zh-CN" sz="2800" dirty="0">
                <a:solidFill>
                  <a:schemeClr val="bg1"/>
                </a:solidFill>
              </a:rPr>
              <a:t>Introduction</a:t>
            </a:r>
            <a:endParaRPr lang="zh-CN" altLang="en-US" sz="2800" dirty="0">
              <a:solidFill>
                <a:schemeClr val="bg1"/>
              </a:solidFill>
            </a:endParaRPr>
          </a:p>
        </p:txBody>
      </p:sp>
      <p:sp>
        <p:nvSpPr>
          <p:cNvPr id="7" name="文本框 6">
            <a:extLst>
              <a:ext uri="{FF2B5EF4-FFF2-40B4-BE49-F238E27FC236}">
                <a16:creationId xmlns:a16="http://schemas.microsoft.com/office/drawing/2014/main" id="{4AF524B5-35CF-4E9A-972C-2FF58D4816EE}"/>
              </a:ext>
            </a:extLst>
          </p:cNvPr>
          <p:cNvSpPr txBox="1"/>
          <p:nvPr/>
        </p:nvSpPr>
        <p:spPr>
          <a:xfrm>
            <a:off x="589174" y="1534186"/>
            <a:ext cx="8809350" cy="2958630"/>
          </a:xfrm>
          <a:prstGeom prst="rect">
            <a:avLst/>
          </a:prstGeom>
          <a:noFill/>
        </p:spPr>
        <p:txBody>
          <a:bodyPr wrap="square">
            <a:spAutoFit/>
          </a:bodyPr>
          <a:lstStyle/>
          <a:p>
            <a:pPr marL="285750" indent="-285750">
              <a:lnSpc>
                <a:spcPct val="150000"/>
              </a:lnSpc>
              <a:buFont typeface="Wingdings" panose="05000000000000000000" pitchFamily="2" charset="2"/>
              <a:buChar char="l"/>
            </a:pPr>
            <a:r>
              <a:rPr lang="en-US" altLang="zh-CN" dirty="0"/>
              <a:t>Auto scaling:</a:t>
            </a:r>
            <a:r>
              <a:rPr lang="zh-CN" altLang="en-US" dirty="0"/>
              <a:t>是云计算中动态调整参与服务的计算资源的一种方法。</a:t>
            </a:r>
            <a:endParaRPr lang="en-US" altLang="zh-CN" dirty="0"/>
          </a:p>
          <a:p>
            <a:pPr>
              <a:lnSpc>
                <a:spcPct val="150000"/>
              </a:lnSpc>
            </a:pPr>
            <a:r>
              <a:rPr lang="zh-CN" altLang="en-US" dirty="0"/>
              <a:t>真实世界的服务场景下，工作负载往往随着时间发生巨大的变化，而服务器作为一种有限的资源，即使在闲置时也需要一定开销维持运行，因此理想的服务状态是任何时候都运行“刚好足够”的服务器来支持当前负载，甚至对于突然到来的访问高峰也有很好的抗性。 </a:t>
            </a:r>
            <a:endParaRPr lang="en-US" altLang="zh-CN" dirty="0"/>
          </a:p>
          <a:p>
            <a:pPr>
              <a:lnSpc>
                <a:spcPct val="150000"/>
              </a:lnSpc>
            </a:pPr>
            <a:r>
              <a:rPr lang="en-US" altLang="zh-CN" dirty="0"/>
              <a:t>Auto scaling</a:t>
            </a:r>
            <a:r>
              <a:rPr lang="zh-CN" altLang="en-US" dirty="0"/>
              <a:t>正是实现这种目标的方法，它试图预测流量的变化进而提前调整参与服务的计算资源。</a:t>
            </a:r>
          </a:p>
        </p:txBody>
      </p:sp>
    </p:spTree>
    <p:extLst>
      <p:ext uri="{BB962C8B-B14F-4D97-AF65-F5344CB8AC3E}">
        <p14:creationId xmlns:p14="http://schemas.microsoft.com/office/powerpoint/2010/main" val="74434365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FAA5F4F-1334-4F59-ABCB-A99A7249FD98}"/>
              </a:ext>
            </a:extLst>
          </p:cNvPr>
          <p:cNvSpPr txBox="1"/>
          <p:nvPr/>
        </p:nvSpPr>
        <p:spPr>
          <a:xfrm>
            <a:off x="598602" y="1472353"/>
            <a:ext cx="8922469" cy="3789627"/>
          </a:xfrm>
          <a:prstGeom prst="rect">
            <a:avLst/>
          </a:prstGeom>
          <a:noFill/>
        </p:spPr>
        <p:txBody>
          <a:bodyPr wrap="square">
            <a:spAutoFit/>
          </a:bodyPr>
          <a:lstStyle/>
          <a:p>
            <a:pPr marL="285750" indent="-285750">
              <a:lnSpc>
                <a:spcPct val="150000"/>
              </a:lnSpc>
              <a:buFont typeface="Wingdings" panose="05000000000000000000" pitchFamily="2" charset="2"/>
              <a:buChar char="l"/>
            </a:pPr>
            <a:r>
              <a:rPr lang="zh-CN" altLang="en-US" dirty="0"/>
              <a:t>论文考虑的服务场景</a:t>
            </a:r>
            <a:r>
              <a:rPr lang="en-US" altLang="zh-CN" dirty="0"/>
              <a:t>——scaling-per-query</a:t>
            </a:r>
          </a:p>
          <a:p>
            <a:pPr>
              <a:lnSpc>
                <a:spcPct val="150000"/>
              </a:lnSpc>
            </a:pPr>
            <a:r>
              <a:rPr lang="zh-CN" altLang="en-US" dirty="0"/>
              <a:t>当一个</a:t>
            </a:r>
            <a:r>
              <a:rPr lang="en-US" altLang="zh-CN" dirty="0"/>
              <a:t>query(</a:t>
            </a:r>
            <a:r>
              <a:rPr lang="zh-CN" altLang="en-US" dirty="0"/>
              <a:t>查询</a:t>
            </a:r>
            <a:r>
              <a:rPr lang="en-US" altLang="zh-CN" dirty="0"/>
              <a:t>/</a:t>
            </a:r>
            <a:r>
              <a:rPr lang="zh-CN" altLang="en-US" dirty="0"/>
              <a:t>请求</a:t>
            </a:r>
            <a:r>
              <a:rPr lang="en-US" altLang="zh-CN" dirty="0"/>
              <a:t>)</a:t>
            </a:r>
            <a:r>
              <a:rPr lang="zh-CN" altLang="en-US" dirty="0"/>
              <a:t>到来时，服务器中会有一个</a:t>
            </a:r>
            <a:r>
              <a:rPr lang="en-US" altLang="zh-CN" dirty="0"/>
              <a:t>instance(</a:t>
            </a:r>
            <a:r>
              <a:rPr lang="zh-CN" altLang="en-US" dirty="0"/>
              <a:t>实例</a:t>
            </a:r>
            <a:r>
              <a:rPr lang="en-US" altLang="zh-CN" dirty="0"/>
              <a:t>)</a:t>
            </a:r>
            <a:r>
              <a:rPr lang="zh-CN" altLang="en-US" dirty="0"/>
              <a:t>为其提供服务，每个实例在处理完一个请求之后终止，不能够被其他请求共享或是重用。</a:t>
            </a:r>
            <a:endParaRPr lang="en-US" altLang="zh-CN" dirty="0"/>
          </a:p>
          <a:p>
            <a:pPr marL="285750" indent="-285750">
              <a:lnSpc>
                <a:spcPct val="150000"/>
              </a:lnSpc>
              <a:buFont typeface="Wingdings" panose="05000000000000000000" pitchFamily="2" charset="2"/>
              <a:buChar char="l"/>
            </a:pPr>
            <a:r>
              <a:rPr lang="zh-CN" altLang="en-US" dirty="0"/>
              <a:t>在这样的场景下提供可缩放的服务，实际上是控制实例创建的时机：</a:t>
            </a:r>
            <a:endParaRPr lang="en-US" altLang="zh-CN" dirty="0"/>
          </a:p>
          <a:p>
            <a:pPr>
              <a:lnSpc>
                <a:spcPct val="150000"/>
              </a:lnSpc>
            </a:pPr>
            <a:r>
              <a:rPr lang="zh-CN" altLang="en-US" dirty="0"/>
              <a:t>反应式的缩放</a:t>
            </a:r>
            <a:r>
              <a:rPr lang="en-US" altLang="zh-CN" dirty="0"/>
              <a:t>(reactive scaling)</a:t>
            </a:r>
            <a:r>
              <a:rPr lang="zh-CN" altLang="en-US" dirty="0"/>
              <a:t>：简单地为每个新查询创建一个实例并在处理查询后终止该实例。该方案的缺点：实例从创建到开始服务存在冷启动时间；流量激增时可能导致严重的拥堵，降低服务质量</a:t>
            </a:r>
            <a:r>
              <a:rPr lang="en-US" altLang="zh-CN" dirty="0"/>
              <a:t>(QoS)</a:t>
            </a:r>
            <a:r>
              <a:rPr lang="zh-CN" altLang="en-US" dirty="0"/>
              <a:t>。</a:t>
            </a:r>
            <a:endParaRPr lang="en-US" altLang="zh-CN" dirty="0"/>
          </a:p>
          <a:p>
            <a:pPr>
              <a:lnSpc>
                <a:spcPct val="150000"/>
              </a:lnSpc>
            </a:pPr>
            <a:r>
              <a:rPr lang="zh-CN" altLang="en-US" dirty="0"/>
              <a:t>自动缩放</a:t>
            </a:r>
            <a:r>
              <a:rPr lang="en-US" altLang="zh-CN" dirty="0"/>
              <a:t>(auto scaling)</a:t>
            </a:r>
            <a:r>
              <a:rPr lang="zh-CN" altLang="en-US" dirty="0"/>
              <a:t>：通过预测流量变化在用户请求到来的前夕创建实例降低或者消除冷启动的时间，大大降低开销，并且能够有效应对流量激增。</a:t>
            </a:r>
          </a:p>
        </p:txBody>
      </p:sp>
      <p:sp>
        <p:nvSpPr>
          <p:cNvPr id="5" name="文本框 4">
            <a:extLst>
              <a:ext uri="{FF2B5EF4-FFF2-40B4-BE49-F238E27FC236}">
                <a16:creationId xmlns:a16="http://schemas.microsoft.com/office/drawing/2014/main" id="{C6EBCDA9-CF92-4982-B1D0-ECF2C183CFD9}"/>
              </a:ext>
            </a:extLst>
          </p:cNvPr>
          <p:cNvSpPr txBox="1"/>
          <p:nvPr/>
        </p:nvSpPr>
        <p:spPr>
          <a:xfrm>
            <a:off x="216817" y="141401"/>
            <a:ext cx="3271101" cy="523220"/>
          </a:xfrm>
          <a:prstGeom prst="rect">
            <a:avLst/>
          </a:prstGeom>
          <a:noFill/>
        </p:spPr>
        <p:txBody>
          <a:bodyPr wrap="square" rtlCol="0">
            <a:spAutoFit/>
          </a:bodyPr>
          <a:lstStyle/>
          <a:p>
            <a:r>
              <a:rPr lang="en-US" altLang="zh-CN" sz="2800" dirty="0">
                <a:solidFill>
                  <a:schemeClr val="bg1"/>
                </a:solidFill>
              </a:rPr>
              <a:t>Introduction</a:t>
            </a:r>
            <a:endParaRPr lang="zh-CN" altLang="en-US" sz="2800" dirty="0">
              <a:solidFill>
                <a:schemeClr val="bg1"/>
              </a:solidFill>
            </a:endParaRPr>
          </a:p>
        </p:txBody>
      </p:sp>
    </p:spTree>
    <p:extLst>
      <p:ext uri="{BB962C8B-B14F-4D97-AF65-F5344CB8AC3E}">
        <p14:creationId xmlns:p14="http://schemas.microsoft.com/office/powerpoint/2010/main" val="345459819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23D34E3-73E6-400A-9B4F-FE3CFFE1AEA4}"/>
              </a:ext>
            </a:extLst>
          </p:cNvPr>
          <p:cNvSpPr txBox="1"/>
          <p:nvPr/>
        </p:nvSpPr>
        <p:spPr>
          <a:xfrm>
            <a:off x="589175" y="1444073"/>
            <a:ext cx="8922469" cy="3374129"/>
          </a:xfrm>
          <a:prstGeom prst="rect">
            <a:avLst/>
          </a:prstGeom>
          <a:noFill/>
        </p:spPr>
        <p:txBody>
          <a:bodyPr wrap="square">
            <a:spAutoFit/>
          </a:bodyPr>
          <a:lstStyle/>
          <a:p>
            <a:pPr marL="285750" indent="-285750">
              <a:lnSpc>
                <a:spcPct val="150000"/>
              </a:lnSpc>
              <a:buFont typeface="Wingdings" panose="05000000000000000000" pitchFamily="2" charset="2"/>
              <a:buChar char="l"/>
            </a:pPr>
            <a:r>
              <a:rPr lang="zh-CN" altLang="en-US" dirty="0"/>
              <a:t>大量的研究表明，云计算中的工作负载通常表现出明显的周期性，利用周期性可以动态的进行资源调整，这为</a:t>
            </a:r>
            <a:r>
              <a:rPr lang="en-US" altLang="zh-CN" dirty="0"/>
              <a:t>auto scaling</a:t>
            </a:r>
            <a:r>
              <a:rPr lang="zh-CN" altLang="en-US" dirty="0"/>
              <a:t>提供了可能。然而，现实世界的工作负载数据伴随着大量的缺失以及掺杂噪声和异常，很大程度上隐藏了其中表现出的周期性，需要有更加健全的方法来提取其中的周期性。</a:t>
            </a:r>
            <a:endParaRPr lang="en-US" altLang="zh-CN" dirty="0"/>
          </a:p>
          <a:p>
            <a:pPr marL="285750" indent="-285750">
              <a:lnSpc>
                <a:spcPct val="150000"/>
              </a:lnSpc>
              <a:buFont typeface="Wingdings" panose="05000000000000000000" pitchFamily="2" charset="2"/>
              <a:buChar char="l"/>
            </a:pPr>
            <a:r>
              <a:rPr lang="zh-CN" altLang="en-US" dirty="0"/>
              <a:t>对于计算资源的动态调整通常没有全局最优解的说法，所得到的解只是对成本开销和</a:t>
            </a:r>
            <a:r>
              <a:rPr lang="en-US" altLang="zh-CN" dirty="0"/>
              <a:t>QoS</a:t>
            </a:r>
            <a:r>
              <a:rPr lang="zh-CN" altLang="en-US" dirty="0"/>
              <a:t>进行平衡后的最优策略。例如，创建大量实例来提供覆盖性的热启动服务，可以有效提高</a:t>
            </a:r>
            <a:r>
              <a:rPr lang="en-US" altLang="zh-CN" dirty="0"/>
              <a:t>QoS</a:t>
            </a:r>
            <a:r>
              <a:rPr lang="zh-CN" altLang="en-US" dirty="0"/>
              <a:t>，但是会产生不可接受的成本开销；使用纯反应式的缩放策略，按需创建实例能够有效缩减成本开销，但是每次服务的冷启动会降低</a:t>
            </a:r>
            <a:r>
              <a:rPr lang="en-US" altLang="zh-CN" dirty="0"/>
              <a:t>QoS</a:t>
            </a:r>
            <a:r>
              <a:rPr lang="zh-CN" altLang="en-US" dirty="0"/>
              <a:t>。</a:t>
            </a:r>
          </a:p>
        </p:txBody>
      </p:sp>
      <p:sp>
        <p:nvSpPr>
          <p:cNvPr id="4" name="文本框 3">
            <a:extLst>
              <a:ext uri="{FF2B5EF4-FFF2-40B4-BE49-F238E27FC236}">
                <a16:creationId xmlns:a16="http://schemas.microsoft.com/office/drawing/2014/main" id="{A4EE2647-2916-431C-B8D0-DD64CC859D3A}"/>
              </a:ext>
            </a:extLst>
          </p:cNvPr>
          <p:cNvSpPr txBox="1"/>
          <p:nvPr/>
        </p:nvSpPr>
        <p:spPr>
          <a:xfrm>
            <a:off x="216817" y="141401"/>
            <a:ext cx="3271101" cy="523220"/>
          </a:xfrm>
          <a:prstGeom prst="rect">
            <a:avLst/>
          </a:prstGeom>
          <a:noFill/>
        </p:spPr>
        <p:txBody>
          <a:bodyPr wrap="square" rtlCol="0">
            <a:spAutoFit/>
          </a:bodyPr>
          <a:lstStyle/>
          <a:p>
            <a:r>
              <a:rPr lang="en-US" altLang="zh-CN" sz="2800" dirty="0">
                <a:solidFill>
                  <a:schemeClr val="bg1"/>
                </a:solidFill>
              </a:rPr>
              <a:t>Introduction</a:t>
            </a:r>
            <a:endParaRPr lang="zh-CN" altLang="en-US" sz="2800" dirty="0">
              <a:solidFill>
                <a:schemeClr val="bg1"/>
              </a:solidFill>
            </a:endParaRPr>
          </a:p>
        </p:txBody>
      </p:sp>
    </p:spTree>
    <p:extLst>
      <p:ext uri="{BB962C8B-B14F-4D97-AF65-F5344CB8AC3E}">
        <p14:creationId xmlns:p14="http://schemas.microsoft.com/office/powerpoint/2010/main" val="182652012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0FB7DF9-811D-4F4A-8F40-2206226F4DAA}"/>
              </a:ext>
            </a:extLst>
          </p:cNvPr>
          <p:cNvSpPr txBox="1"/>
          <p:nvPr/>
        </p:nvSpPr>
        <p:spPr>
          <a:xfrm>
            <a:off x="216817" y="141401"/>
            <a:ext cx="5052767" cy="523220"/>
          </a:xfrm>
          <a:prstGeom prst="rect">
            <a:avLst/>
          </a:prstGeom>
          <a:noFill/>
        </p:spPr>
        <p:txBody>
          <a:bodyPr wrap="square" rtlCol="0">
            <a:spAutoFit/>
          </a:bodyPr>
          <a:lstStyle/>
          <a:p>
            <a:r>
              <a:rPr lang="en-US" altLang="zh-CN" sz="2800" dirty="0">
                <a:solidFill>
                  <a:schemeClr val="bg1"/>
                </a:solidFill>
              </a:rPr>
              <a:t>The Autoscaling Problem</a:t>
            </a:r>
            <a:endParaRPr lang="zh-CN" altLang="en-US" sz="2800" dirty="0">
              <a:solidFill>
                <a:schemeClr val="bg1"/>
              </a:solidFill>
            </a:endParaRPr>
          </a:p>
        </p:txBody>
      </p:sp>
      <p:grpSp>
        <p:nvGrpSpPr>
          <p:cNvPr id="25" name="组合 24">
            <a:extLst>
              <a:ext uri="{FF2B5EF4-FFF2-40B4-BE49-F238E27FC236}">
                <a16:creationId xmlns:a16="http://schemas.microsoft.com/office/drawing/2014/main" id="{41EFF20B-A2DA-46F8-9AE0-BFA6A73488F4}"/>
              </a:ext>
            </a:extLst>
          </p:cNvPr>
          <p:cNvGrpSpPr/>
          <p:nvPr/>
        </p:nvGrpSpPr>
        <p:grpSpPr>
          <a:xfrm>
            <a:off x="1981266" y="1224977"/>
            <a:ext cx="4311059" cy="2353003"/>
            <a:chOff x="1981266" y="1224977"/>
            <a:chExt cx="4311059" cy="2353003"/>
          </a:xfrm>
        </p:grpSpPr>
        <p:pic>
          <p:nvPicPr>
            <p:cNvPr id="24" name="图片 23">
              <a:extLst>
                <a:ext uri="{FF2B5EF4-FFF2-40B4-BE49-F238E27FC236}">
                  <a16:creationId xmlns:a16="http://schemas.microsoft.com/office/drawing/2014/main" id="{D6BC92F6-FBA1-4B58-AC07-1DA68DBB8A84}"/>
                </a:ext>
              </a:extLst>
            </p:cNvPr>
            <p:cNvPicPr>
              <a:picLocks noChangeAspect="1"/>
            </p:cNvPicPr>
            <p:nvPr/>
          </p:nvPicPr>
          <p:blipFill rotWithShape="1">
            <a:blip r:embed="rId2"/>
            <a:srcRect l="91479"/>
            <a:stretch/>
          </p:blipFill>
          <p:spPr>
            <a:xfrm>
              <a:off x="5832049" y="1224977"/>
              <a:ext cx="460276" cy="2353003"/>
            </a:xfrm>
            <a:prstGeom prst="rect">
              <a:avLst/>
            </a:prstGeom>
          </p:spPr>
        </p:pic>
        <p:pic>
          <p:nvPicPr>
            <p:cNvPr id="7" name="图片 6">
              <a:extLst>
                <a:ext uri="{FF2B5EF4-FFF2-40B4-BE49-F238E27FC236}">
                  <a16:creationId xmlns:a16="http://schemas.microsoft.com/office/drawing/2014/main" id="{65422441-CC39-4018-A8C3-1C4F2E57D373}"/>
                </a:ext>
              </a:extLst>
            </p:cNvPr>
            <p:cNvPicPr>
              <a:picLocks noChangeAspect="1"/>
            </p:cNvPicPr>
            <p:nvPr/>
          </p:nvPicPr>
          <p:blipFill rotWithShape="1">
            <a:blip r:embed="rId2"/>
            <a:srcRect r="28708"/>
            <a:stretch/>
          </p:blipFill>
          <p:spPr>
            <a:xfrm>
              <a:off x="1981266" y="1224977"/>
              <a:ext cx="3850784" cy="2353003"/>
            </a:xfrm>
            <a:prstGeom prst="rect">
              <a:avLst/>
            </a:prstGeom>
          </p:spPr>
        </p:pic>
      </p:grpSp>
      <p:cxnSp>
        <p:nvCxnSpPr>
          <p:cNvPr id="9" name="直接箭头连接符 8">
            <a:extLst>
              <a:ext uri="{FF2B5EF4-FFF2-40B4-BE49-F238E27FC236}">
                <a16:creationId xmlns:a16="http://schemas.microsoft.com/office/drawing/2014/main" id="{EDED85E4-2165-4822-A2DF-2A1F260A6DC8}"/>
              </a:ext>
            </a:extLst>
          </p:cNvPr>
          <p:cNvCxnSpPr>
            <a:cxnSpLocks/>
          </p:cNvCxnSpPr>
          <p:nvPr/>
        </p:nvCxnSpPr>
        <p:spPr>
          <a:xfrm flipH="1" flipV="1">
            <a:off x="1451729" y="1527143"/>
            <a:ext cx="1130398" cy="6693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矩形: 圆角 10">
            <a:extLst>
              <a:ext uri="{FF2B5EF4-FFF2-40B4-BE49-F238E27FC236}">
                <a16:creationId xmlns:a16="http://schemas.microsoft.com/office/drawing/2014/main" id="{64B0A647-D91D-48B3-8984-461BE400EB83}"/>
              </a:ext>
            </a:extLst>
          </p:cNvPr>
          <p:cNvSpPr/>
          <p:nvPr/>
        </p:nvSpPr>
        <p:spPr>
          <a:xfrm>
            <a:off x="216817" y="1338606"/>
            <a:ext cx="1150070" cy="37707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n>
                  <a:solidFill>
                    <a:schemeClr val="tx1"/>
                  </a:solidFill>
                </a:ln>
                <a:solidFill>
                  <a:schemeClr val="tx1"/>
                </a:solidFill>
                <a:cs typeface="Times New Roman" panose="02020603050405020304" pitchFamily="18" charset="0"/>
              </a:rPr>
              <a:t>example 1</a:t>
            </a:r>
            <a:endParaRPr lang="zh-CN" altLang="en-US" sz="1600" dirty="0">
              <a:ln>
                <a:solidFill>
                  <a:schemeClr val="tx1"/>
                </a:solidFill>
              </a:ln>
              <a:solidFill>
                <a:schemeClr val="tx1"/>
              </a:solidFill>
              <a:cs typeface="Times New Roman" panose="02020603050405020304" pitchFamily="18" charset="0"/>
            </a:endParaRPr>
          </a:p>
        </p:txBody>
      </p:sp>
      <p:sp>
        <p:nvSpPr>
          <p:cNvPr id="12" name="矩形: 圆角 11">
            <a:extLst>
              <a:ext uri="{FF2B5EF4-FFF2-40B4-BE49-F238E27FC236}">
                <a16:creationId xmlns:a16="http://schemas.microsoft.com/office/drawing/2014/main" id="{BB18603B-ECB2-4314-9AE9-7A3E07497337}"/>
              </a:ext>
            </a:extLst>
          </p:cNvPr>
          <p:cNvSpPr/>
          <p:nvPr/>
        </p:nvSpPr>
        <p:spPr>
          <a:xfrm>
            <a:off x="2941163" y="944799"/>
            <a:ext cx="1150070" cy="37707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n>
                  <a:solidFill>
                    <a:schemeClr val="tx1"/>
                  </a:solidFill>
                </a:ln>
                <a:solidFill>
                  <a:schemeClr val="tx1"/>
                </a:solidFill>
                <a:cs typeface="Times New Roman" panose="02020603050405020304" pitchFamily="18" charset="0"/>
              </a:rPr>
              <a:t>example 2</a:t>
            </a:r>
            <a:endParaRPr lang="zh-CN" altLang="en-US" sz="1600" dirty="0">
              <a:ln>
                <a:solidFill>
                  <a:schemeClr val="tx1"/>
                </a:solidFill>
              </a:ln>
              <a:solidFill>
                <a:schemeClr val="tx1"/>
              </a:solidFill>
              <a:cs typeface="Times New Roman" panose="02020603050405020304" pitchFamily="18" charset="0"/>
            </a:endParaRPr>
          </a:p>
        </p:txBody>
      </p:sp>
      <p:sp>
        <p:nvSpPr>
          <p:cNvPr id="13" name="矩形: 圆角 12">
            <a:extLst>
              <a:ext uri="{FF2B5EF4-FFF2-40B4-BE49-F238E27FC236}">
                <a16:creationId xmlns:a16="http://schemas.microsoft.com/office/drawing/2014/main" id="{40E4D675-C604-4ECC-B3BD-8B7D9EBE3810}"/>
              </a:ext>
            </a:extLst>
          </p:cNvPr>
          <p:cNvSpPr/>
          <p:nvPr/>
        </p:nvSpPr>
        <p:spPr>
          <a:xfrm>
            <a:off x="4681979" y="3067917"/>
            <a:ext cx="1150070" cy="37707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n>
                  <a:solidFill>
                    <a:schemeClr val="tx1"/>
                  </a:solidFill>
                </a:ln>
                <a:solidFill>
                  <a:schemeClr val="tx1"/>
                </a:solidFill>
                <a:cs typeface="Times New Roman" panose="02020603050405020304" pitchFamily="18" charset="0"/>
              </a:rPr>
              <a:t>example 3</a:t>
            </a:r>
            <a:endParaRPr lang="zh-CN" altLang="en-US" sz="1600" dirty="0">
              <a:ln>
                <a:solidFill>
                  <a:schemeClr val="tx1"/>
                </a:solidFill>
              </a:ln>
              <a:solidFill>
                <a:schemeClr val="tx1"/>
              </a:solidFill>
              <a:cs typeface="Times New Roman" panose="02020603050405020304" pitchFamily="18" charset="0"/>
            </a:endParaRPr>
          </a:p>
        </p:txBody>
      </p:sp>
      <p:cxnSp>
        <p:nvCxnSpPr>
          <p:cNvPr id="17" name="直接箭头连接符 16">
            <a:extLst>
              <a:ext uri="{FF2B5EF4-FFF2-40B4-BE49-F238E27FC236}">
                <a16:creationId xmlns:a16="http://schemas.microsoft.com/office/drawing/2014/main" id="{7279DB86-38F8-4763-A7B0-B72DD986497C}"/>
              </a:ext>
            </a:extLst>
          </p:cNvPr>
          <p:cNvCxnSpPr/>
          <p:nvPr/>
        </p:nvCxnSpPr>
        <p:spPr>
          <a:xfrm flipV="1">
            <a:off x="3421930" y="1413513"/>
            <a:ext cx="188536" cy="6415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a:extLst>
              <a:ext uri="{FF2B5EF4-FFF2-40B4-BE49-F238E27FC236}">
                <a16:creationId xmlns:a16="http://schemas.microsoft.com/office/drawing/2014/main" id="{84B1F09F-1866-42D4-B44F-8E53CE7B08CE}"/>
              </a:ext>
            </a:extLst>
          </p:cNvPr>
          <p:cNvCxnSpPr/>
          <p:nvPr/>
        </p:nvCxnSpPr>
        <p:spPr>
          <a:xfrm>
            <a:off x="4977353" y="2516957"/>
            <a:ext cx="292231" cy="4967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0E96ABEB-81EC-4A67-877A-596DA9A876BD}"/>
                  </a:ext>
                </a:extLst>
              </p:cNvPr>
              <p:cNvSpPr txBox="1"/>
              <p:nvPr/>
            </p:nvSpPr>
            <p:spPr>
              <a:xfrm>
                <a:off x="348792" y="3858158"/>
                <a:ext cx="8700940" cy="2719142"/>
              </a:xfrm>
              <a:prstGeom prst="rect">
                <a:avLst/>
              </a:prstGeom>
              <a:noFill/>
            </p:spPr>
            <p:txBody>
              <a:bodyPr wrap="square" rtlCol="0">
                <a:spAutoFit/>
              </a:bodyPr>
              <a:lstStyle/>
              <a:p>
                <a:pPr>
                  <a:lnSpc>
                    <a:spcPct val="150000"/>
                  </a:lnSpc>
                </a:pPr>
                <a:r>
                  <a:rPr lang="zh-CN" altLang="en-US" dirty="0"/>
                  <a:t>符号说明：</a:t>
                </a:r>
                <a:endParaRPr lang="en-US" altLang="zh-CN" dirty="0"/>
              </a:p>
              <a:p>
                <a:pPr>
                  <a:lnSpc>
                    <a:spcPct val="150000"/>
                  </a:lnSpc>
                </a:pP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=1,2,3…,</m:t>
                    </m:r>
                    <m:r>
                      <a:rPr lang="en-US" altLang="zh-CN" b="0" i="1" smtClean="0">
                        <a:latin typeface="Cambria Math" panose="02040503050406030204" pitchFamily="18" charset="0"/>
                      </a:rPr>
                      <m:t>𝑇</m:t>
                    </m:r>
                    <m:r>
                      <a:rPr lang="en-US" altLang="zh-CN" b="0" i="1" smtClean="0">
                        <a:latin typeface="Cambria Math" panose="02040503050406030204" pitchFamily="18" charset="0"/>
                      </a:rPr>
                      <m:t>}</m:t>
                    </m:r>
                  </m:oMath>
                </a14:m>
                <a:r>
                  <a:rPr lang="en-US" altLang="zh-CN" dirty="0"/>
                  <a:t>——</a:t>
                </a:r>
                <a:r>
                  <a:rPr lang="zh-CN" altLang="en-US" dirty="0"/>
                  <a:t>每间隔</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𝑡</m:t>
                    </m:r>
                  </m:oMath>
                </a14:m>
                <a:r>
                  <a:rPr lang="zh-CN" altLang="en-US" dirty="0"/>
                  <a:t>的历史用户请求计数，</a:t>
                </a:r>
                <a14:m>
                  <m:oMath xmlns:m="http://schemas.openxmlformats.org/officeDocument/2006/math">
                    <m:r>
                      <a:rPr lang="en-US" altLang="zh-CN" b="0" i="1" smtClean="0">
                        <a:latin typeface="Cambria Math" panose="02040503050406030204" pitchFamily="18" charset="0"/>
                      </a:rPr>
                      <m:t>𝑄𝑃𝑆</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𝑡</m:t>
                            </m:r>
                          </m:sub>
                        </m:sSub>
                      </m:num>
                      <m:den>
                        <m:r>
                          <a:rPr lang="zh-CN" altLang="en-US" i="1">
                            <a:latin typeface="Cambria Math" panose="02040503050406030204" pitchFamily="18" charset="0"/>
                          </a:rPr>
                          <m:t>∆</m:t>
                        </m:r>
                        <m:r>
                          <a:rPr lang="en-US" altLang="zh-CN" i="1">
                            <a:latin typeface="Cambria Math" panose="02040503050406030204" pitchFamily="18" charset="0"/>
                          </a:rPr>
                          <m:t>𝑡</m:t>
                        </m:r>
                      </m:den>
                    </m:f>
                  </m:oMath>
                </a14:m>
                <a:endParaRPr lang="en-US" altLang="zh-CN" dirty="0"/>
              </a:p>
              <a:p>
                <a:pPr>
                  <a:lnSpc>
                    <a:spcPct val="150000"/>
                  </a:lnSpc>
                </a:pPr>
                <a14:m>
                  <m:oMath xmlns:m="http://schemas.openxmlformats.org/officeDocument/2006/math">
                    <m:r>
                      <a:rPr lang="en-US" altLang="zh-CN" b="0" i="1" smtClean="0">
                        <a:latin typeface="Cambria Math" panose="02040503050406030204" pitchFamily="18" charset="0"/>
                      </a:rPr>
                      <m:t>0&lt;</m:t>
                    </m:r>
                    <m:sSub>
                      <m:sSubPr>
                        <m:ctrlPr>
                          <a:rPr lang="en-US" altLang="zh-CN" i="1" smtClean="0">
                            <a:latin typeface="Cambria Math" panose="02040503050406030204" pitchFamily="18" charset="0"/>
                          </a:rPr>
                        </m:ctrlPr>
                      </m:sSubPr>
                      <m:e>
                        <m:r>
                          <a:rPr lang="zh-CN" altLang="en-US" i="1">
                            <a:latin typeface="Cambria Math" panose="02040503050406030204" pitchFamily="18" charset="0"/>
                          </a:rPr>
                          <m:t>𝜉</m:t>
                        </m:r>
                      </m:e>
                      <m:sub>
                        <m:r>
                          <a:rPr lang="en-US" altLang="zh-CN" b="0" i="1" smtClean="0">
                            <a:latin typeface="Cambria Math" panose="02040503050406030204" pitchFamily="18" charset="0"/>
                          </a:rPr>
                          <m:t>1</m:t>
                        </m:r>
                      </m:sub>
                    </m:sSub>
                    <m:r>
                      <a:rPr lang="en-US" altLang="zh-CN" b="0" i="0" smtClean="0">
                        <a:latin typeface="Cambria Math" panose="02040503050406030204" pitchFamily="18" charset="0"/>
                      </a:rPr>
                      <m:t>&lt;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𝜉</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&lt;…&lt;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𝜉</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&lt;…</m:t>
                    </m:r>
                  </m:oMath>
                </a14:m>
                <a:r>
                  <a:rPr lang="en-US" altLang="zh-CN" dirty="0"/>
                  <a:t>——</a:t>
                </a:r>
                <a:r>
                  <a:rPr lang="zh-CN" altLang="en-US" dirty="0"/>
                  <a:t>用户请求到来时刻的升序序列</a:t>
                </a:r>
                <a:endParaRPr lang="en-US" altLang="zh-CN" dirty="0"/>
              </a:p>
              <a:p>
                <a:pPr>
                  <a:lnSpc>
                    <a:spcPct val="150000"/>
                  </a:lnSpc>
                </a:pPr>
                <a14:m>
                  <m:oMath xmlns:m="http://schemas.openxmlformats.org/officeDocument/2006/math">
                    <m:r>
                      <a:rPr lang="en-US" altLang="zh-CN" b="0" i="1" smtClean="0">
                        <a:latin typeface="Cambria Math" panose="02040503050406030204" pitchFamily="18" charset="0"/>
                      </a:rPr>
                      <m:t>0&lt;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0" smtClean="0">
                        <a:latin typeface="Cambria Math" panose="02040503050406030204" pitchFamily="18" charset="0"/>
                      </a:rPr>
                      <m:t>&lt;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&lt;…&lt;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&lt;…</m:t>
                    </m:r>
                  </m:oMath>
                </a14:m>
                <a:r>
                  <a:rPr lang="en-US" altLang="zh-CN" dirty="0"/>
                  <a:t>——</a:t>
                </a:r>
                <a:r>
                  <a:rPr lang="zh-CN" altLang="en-US" dirty="0"/>
                  <a:t>实例</a:t>
                </a:r>
                <a:r>
                  <a:rPr lang="en-US" altLang="zh-CN" dirty="0"/>
                  <a:t>(</a:t>
                </a:r>
                <a:r>
                  <a:rPr lang="zh-CN" altLang="en-US" dirty="0"/>
                  <a:t>计划</a:t>
                </a:r>
                <a:r>
                  <a:rPr lang="en-US" altLang="zh-CN" dirty="0"/>
                  <a:t>)</a:t>
                </a:r>
                <a:r>
                  <a:rPr lang="zh-CN" altLang="en-US" dirty="0"/>
                  <a:t>创建时刻的升序序列</a:t>
                </a:r>
                <a:endParaRPr lang="en-US" altLang="zh-CN" dirty="0"/>
              </a:p>
              <a:p>
                <a:pPr>
                  <a:lnSpc>
                    <a:spcPct val="150000"/>
                  </a:lnSpc>
                </a:pP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𝜏</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zh-CN" altLang="en-US" i="1" smtClean="0">
                            <a:latin typeface="Cambria Math" panose="02040503050406030204" pitchFamily="18" charset="0"/>
                          </a:rPr>
                          <m:t>𝜏</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𝜏</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dirty="0"/>
                  <a:t>——</a:t>
                </a:r>
                <a:r>
                  <a:rPr lang="zh-CN" altLang="en-US" dirty="0"/>
                  <a:t>实例</a:t>
                </a:r>
                <a14:m>
                  <m:oMath xmlns:m="http://schemas.openxmlformats.org/officeDocument/2006/math">
                    <m:r>
                      <a:rPr lang="en-US" altLang="zh-CN" b="0" i="1" smtClean="0">
                        <a:latin typeface="Cambria Math" panose="02040503050406030204" pitchFamily="18" charset="0"/>
                      </a:rPr>
                      <m:t>𝑖</m:t>
                    </m:r>
                  </m:oMath>
                </a14:m>
                <a:r>
                  <a:rPr lang="zh-CN" altLang="en-US" dirty="0"/>
                  <a:t>从创建到可以开始服务的时间，即启动时间，记期望</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𝜇</m:t>
                        </m:r>
                      </m:e>
                      <m:sub>
                        <m:r>
                          <a:rPr lang="zh-CN" altLang="en-US" i="1" smtClean="0">
                            <a:latin typeface="Cambria Math" panose="02040503050406030204" pitchFamily="18" charset="0"/>
                          </a:rPr>
                          <m:t>𝜏</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𝐸</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𝜏</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oMath>
                </a14:m>
                <a:endParaRPr lang="en-US" altLang="zh-CN" dirty="0"/>
              </a:p>
              <a:p>
                <a:pPr>
                  <a:lnSpc>
                    <a:spcPct val="150000"/>
                  </a:lnSpc>
                </a:pP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dirty="0"/>
                  <a:t>——</a:t>
                </a:r>
                <a:r>
                  <a:rPr lang="zh-CN" altLang="en-US" dirty="0"/>
                  <a:t>实例</a:t>
                </a:r>
                <a14:m>
                  <m:oMath xmlns:m="http://schemas.openxmlformats.org/officeDocument/2006/math">
                    <m:r>
                      <a:rPr lang="en-US" altLang="zh-CN" b="0" i="1" dirty="0" smtClean="0">
                        <a:latin typeface="Cambria Math" panose="02040503050406030204" pitchFamily="18" charset="0"/>
                      </a:rPr>
                      <m:t>𝑖</m:t>
                    </m:r>
                  </m:oMath>
                </a14:m>
                <a:r>
                  <a:rPr lang="zh-CN" altLang="en-US" dirty="0"/>
                  <a:t>处理用户请求</a:t>
                </a:r>
                <a14:m>
                  <m:oMath xmlns:m="http://schemas.openxmlformats.org/officeDocument/2006/math">
                    <m:r>
                      <a:rPr lang="en-US" altLang="zh-CN" b="0" i="1" smtClean="0">
                        <a:latin typeface="Cambria Math" panose="02040503050406030204" pitchFamily="18" charset="0"/>
                      </a:rPr>
                      <m:t>𝑖</m:t>
                    </m:r>
                  </m:oMath>
                </a14:m>
                <a:r>
                  <a:rPr lang="zh-CN" altLang="en-US" dirty="0"/>
                  <a:t>的时间，记期望</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𝜇</m:t>
                        </m:r>
                      </m:e>
                      <m:sub>
                        <m:r>
                          <a:rPr lang="en-US" altLang="zh-CN" b="0" i="1" smtClean="0">
                            <a:latin typeface="Cambria Math" panose="02040503050406030204" pitchFamily="18" charset="0"/>
                          </a:rPr>
                          <m:t>𝑠</m:t>
                        </m:r>
                      </m:sub>
                    </m:sSub>
                    <m:r>
                      <a:rPr lang="en-US" altLang="zh-CN" i="1">
                        <a:latin typeface="Cambria Math" panose="02040503050406030204" pitchFamily="18" charset="0"/>
                      </a:rPr>
                      <m:t>=</m:t>
                    </m:r>
                    <m:r>
                      <a:rPr lang="en-US" altLang="zh-CN" i="1">
                        <a:latin typeface="Cambria Math" panose="02040503050406030204" pitchFamily="18" charset="0"/>
                      </a:rPr>
                      <m:t>𝐸</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i="1">
                            <a:latin typeface="Cambria Math" panose="02040503050406030204" pitchFamily="18" charset="0"/>
                          </a:rPr>
                          <m:t>𝑖</m:t>
                        </m:r>
                      </m:sub>
                    </m:sSub>
                    <m:r>
                      <a:rPr lang="en-US" altLang="zh-CN" i="1">
                        <a:latin typeface="Cambria Math" panose="02040503050406030204" pitchFamily="18" charset="0"/>
                      </a:rPr>
                      <m:t>)</m:t>
                    </m:r>
                  </m:oMath>
                </a14:m>
                <a:endParaRPr lang="en-US" altLang="zh-CN" dirty="0"/>
              </a:p>
            </p:txBody>
          </p:sp>
        </mc:Choice>
        <mc:Fallback xmlns="">
          <p:sp>
            <p:nvSpPr>
              <p:cNvPr id="20" name="文本框 19">
                <a:extLst>
                  <a:ext uri="{FF2B5EF4-FFF2-40B4-BE49-F238E27FC236}">
                    <a16:creationId xmlns:a16="http://schemas.microsoft.com/office/drawing/2014/main" id="{0E96ABEB-81EC-4A67-877A-596DA9A876BD}"/>
                  </a:ext>
                </a:extLst>
              </p:cNvPr>
              <p:cNvSpPr txBox="1">
                <a:spLocks noRot="1" noChangeAspect="1" noMove="1" noResize="1" noEditPoints="1" noAdjustHandles="1" noChangeArrowheads="1" noChangeShapeType="1" noTextEdit="1"/>
              </p:cNvSpPr>
              <p:nvPr/>
            </p:nvSpPr>
            <p:spPr>
              <a:xfrm>
                <a:off x="348792" y="3858158"/>
                <a:ext cx="8700940" cy="2719142"/>
              </a:xfrm>
              <a:prstGeom prst="rect">
                <a:avLst/>
              </a:prstGeom>
              <a:blipFill>
                <a:blip r:embed="rId3"/>
                <a:stretch>
                  <a:fillRect l="-560" b="-2691"/>
                </a:stretch>
              </a:blipFill>
            </p:spPr>
            <p:txBody>
              <a:bodyPr/>
              <a:lstStyle/>
              <a:p>
                <a:r>
                  <a:rPr lang="zh-CN" altLang="en-US">
                    <a:noFill/>
                  </a:rPr>
                  <a:t> </a:t>
                </a:r>
              </a:p>
            </p:txBody>
          </p:sp>
        </mc:Fallback>
      </mc:AlternateContent>
      <p:pic>
        <p:nvPicPr>
          <p:cNvPr id="23" name="图片 22">
            <a:extLst>
              <a:ext uri="{FF2B5EF4-FFF2-40B4-BE49-F238E27FC236}">
                <a16:creationId xmlns:a16="http://schemas.microsoft.com/office/drawing/2014/main" id="{D976A507-B99F-44B5-A895-A9F2DFC40A84}"/>
              </a:ext>
            </a:extLst>
          </p:cNvPr>
          <p:cNvPicPr>
            <a:picLocks noChangeAspect="1"/>
          </p:cNvPicPr>
          <p:nvPr/>
        </p:nvPicPr>
        <p:blipFill>
          <a:blip r:embed="rId4"/>
          <a:stretch>
            <a:fillRect/>
          </a:stretch>
        </p:blipFill>
        <p:spPr>
          <a:xfrm>
            <a:off x="6863823" y="944799"/>
            <a:ext cx="4774028" cy="2549950"/>
          </a:xfrm>
          <a:prstGeom prst="rect">
            <a:avLst/>
          </a:prstGeom>
        </p:spPr>
      </p:pic>
      <p:sp>
        <p:nvSpPr>
          <p:cNvPr id="27" name="文本框 26">
            <a:extLst>
              <a:ext uri="{FF2B5EF4-FFF2-40B4-BE49-F238E27FC236}">
                <a16:creationId xmlns:a16="http://schemas.microsoft.com/office/drawing/2014/main" id="{2B6A3504-C880-4AE2-A418-62B1AA93AFE7}"/>
              </a:ext>
            </a:extLst>
          </p:cNvPr>
          <p:cNvSpPr txBox="1"/>
          <p:nvPr/>
        </p:nvSpPr>
        <p:spPr>
          <a:xfrm>
            <a:off x="7305772" y="3697902"/>
            <a:ext cx="4066095" cy="646331"/>
          </a:xfrm>
          <a:prstGeom prst="rect">
            <a:avLst/>
          </a:prstGeom>
          <a:noFill/>
        </p:spPr>
        <p:txBody>
          <a:bodyPr wrap="square" rtlCol="0">
            <a:spAutoFit/>
          </a:bodyPr>
          <a:lstStyle/>
          <a:p>
            <a:r>
              <a:rPr lang="en-US" altLang="zh-CN" dirty="0"/>
              <a:t>target——</a:t>
            </a:r>
            <a:r>
              <a:rPr lang="zh-CN" altLang="en-US" dirty="0"/>
              <a:t>根据历史数据来确定实例的创建时间以达到</a:t>
            </a:r>
            <a:r>
              <a:rPr lang="en-US" altLang="zh-CN" dirty="0"/>
              <a:t>cost</a:t>
            </a:r>
            <a:r>
              <a:rPr lang="zh-CN" altLang="en-US" dirty="0"/>
              <a:t>与</a:t>
            </a:r>
            <a:r>
              <a:rPr lang="en-US" altLang="zh-CN" dirty="0"/>
              <a:t>QoS</a:t>
            </a:r>
            <a:r>
              <a:rPr lang="zh-CN" altLang="en-US" dirty="0"/>
              <a:t>的预期平衡</a:t>
            </a:r>
          </a:p>
        </p:txBody>
      </p:sp>
    </p:spTree>
    <p:extLst>
      <p:ext uri="{BB962C8B-B14F-4D97-AF65-F5344CB8AC3E}">
        <p14:creationId xmlns:p14="http://schemas.microsoft.com/office/powerpoint/2010/main" val="194001789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C4A55F9-13AF-47A7-83CE-0B226D9362E3}"/>
              </a:ext>
            </a:extLst>
          </p:cNvPr>
          <p:cNvPicPr>
            <a:picLocks noChangeAspect="1"/>
          </p:cNvPicPr>
          <p:nvPr/>
        </p:nvPicPr>
        <p:blipFill rotWithShape="1">
          <a:blip r:embed="rId2"/>
          <a:srcRect l="1451" t="5680"/>
          <a:stretch/>
        </p:blipFill>
        <p:spPr>
          <a:xfrm>
            <a:off x="306381" y="2157588"/>
            <a:ext cx="5332413" cy="2542822"/>
          </a:xfrm>
          <a:prstGeom prst="rect">
            <a:avLst/>
          </a:prstGeom>
        </p:spPr>
      </p:pic>
      <p:sp>
        <p:nvSpPr>
          <p:cNvPr id="5" name="文本框 4">
            <a:extLst>
              <a:ext uri="{FF2B5EF4-FFF2-40B4-BE49-F238E27FC236}">
                <a16:creationId xmlns:a16="http://schemas.microsoft.com/office/drawing/2014/main" id="{E65A91D5-768B-4453-983F-E133FF97706B}"/>
              </a:ext>
            </a:extLst>
          </p:cNvPr>
          <p:cNvSpPr txBox="1"/>
          <p:nvPr/>
        </p:nvSpPr>
        <p:spPr>
          <a:xfrm>
            <a:off x="146114" y="173552"/>
            <a:ext cx="6099142" cy="523220"/>
          </a:xfrm>
          <a:prstGeom prst="rect">
            <a:avLst/>
          </a:prstGeom>
          <a:noFill/>
        </p:spPr>
        <p:txBody>
          <a:bodyPr wrap="square">
            <a:spAutoFit/>
          </a:bodyPr>
          <a:lstStyle/>
          <a:p>
            <a:r>
              <a:rPr lang="en-US" altLang="zh-CN" sz="2800" dirty="0">
                <a:solidFill>
                  <a:schemeClr val="bg1"/>
                </a:solidFill>
              </a:rPr>
              <a:t>Details of </a:t>
            </a:r>
            <a:r>
              <a:rPr lang="en-US" altLang="zh-CN" sz="2800" dirty="0" err="1">
                <a:solidFill>
                  <a:schemeClr val="bg1"/>
                </a:solidFill>
              </a:rPr>
              <a:t>RobustScaler</a:t>
            </a:r>
            <a:endParaRPr lang="zh-CN" altLang="en-US" sz="2800" dirty="0">
              <a:solidFill>
                <a:schemeClr val="bg1"/>
              </a:solidFill>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DCF111E2-8895-462C-BB9B-D4355F8697BF}"/>
                  </a:ext>
                </a:extLst>
              </p:cNvPr>
              <p:cNvSpPr txBox="1"/>
              <p:nvPr/>
            </p:nvSpPr>
            <p:spPr>
              <a:xfrm>
                <a:off x="5861892" y="1534186"/>
                <a:ext cx="6099142" cy="3789627"/>
              </a:xfrm>
              <a:prstGeom prst="rect">
                <a:avLst/>
              </a:prstGeom>
              <a:noFill/>
            </p:spPr>
            <p:txBody>
              <a:bodyPr wrap="square">
                <a:spAutoFit/>
              </a:bodyPr>
              <a:lstStyle/>
              <a:p>
                <a:pPr marL="285750" indent="-285750">
                  <a:lnSpc>
                    <a:spcPct val="150000"/>
                  </a:lnSpc>
                  <a:buFont typeface="Wingdings" panose="05000000000000000000" pitchFamily="2" charset="2"/>
                  <a:buChar char="l"/>
                </a:pPr>
                <a:r>
                  <a:rPr lang="zh-CN" altLang="en-US" dirty="0"/>
                  <a:t>周期性检测</a:t>
                </a:r>
                <a:r>
                  <a:rPr lang="en-US" altLang="zh-CN" dirty="0"/>
                  <a:t>(periodicity detection)</a:t>
                </a:r>
                <a:r>
                  <a:rPr lang="zh-CN" altLang="en-US" dirty="0"/>
                  <a:t>：接收历史查询数据，并尽力发掘工作负载历史数据中的周期性。根据流量波动的大小和数据的时间分辨率，周期性可能会被流量固有的随机性所掩盖，因此不容易被检测到。论文通过对固定大小的每个时间窗口</a:t>
                </a:r>
                <a14:m>
                  <m:oMath xmlns:m="http://schemas.openxmlformats.org/officeDocument/2006/math">
                    <m:r>
                      <m:rPr>
                        <m:sty m:val="p"/>
                      </m:rPr>
                      <a:rPr lang="el-GR" altLang="zh-CN" i="1" smtClean="0">
                        <a:latin typeface="Cambria Math" panose="02040503050406030204" pitchFamily="18" charset="0"/>
                        <a:ea typeface="Cambria Math" panose="02040503050406030204" pitchFamily="18" charset="0"/>
                      </a:rPr>
                      <m:t>Δ</m:t>
                    </m:r>
                    <m:r>
                      <a:rPr lang="en-US" altLang="zh-CN" b="0" i="1" smtClean="0">
                        <a:latin typeface="Cambria Math" panose="02040503050406030204" pitchFamily="18" charset="0"/>
                        <a:ea typeface="Cambria Math" panose="02040503050406030204" pitchFamily="18" charset="0"/>
                      </a:rPr>
                      <m:t>𝑡</m:t>
                    </m:r>
                  </m:oMath>
                </a14:m>
                <a:r>
                  <a:rPr lang="zh-CN" altLang="en-US" dirty="0"/>
                  <a:t>中的 QPS 序列进行平均来执行时间聚合，然后对聚合序列执行周期性检测。 </a:t>
                </a:r>
                <a:endParaRPr lang="en-US" altLang="zh-CN" dirty="0"/>
              </a:p>
              <a:p>
                <a:pPr marL="285750" indent="-285750">
                  <a:lnSpc>
                    <a:spcPct val="150000"/>
                  </a:lnSpc>
                  <a:buFont typeface="Wingdings" panose="05000000000000000000" pitchFamily="2" charset="2"/>
                  <a:buChar char="l"/>
                </a:pPr>
                <a:r>
                  <a:rPr lang="zh-CN" altLang="en-US" dirty="0"/>
                  <a:t>周期性检测的具体方法</a:t>
                </a:r>
                <a:r>
                  <a:rPr lang="en-US" altLang="zh-CN" sz="2400" baseline="30000" dirty="0"/>
                  <a:t>*</a:t>
                </a:r>
                <a:r>
                  <a:rPr lang="zh-CN" altLang="en-US" dirty="0"/>
                  <a:t>：将时间序列转换为多个时间频率尺度，隔离出不同的周期性，利用</a:t>
                </a:r>
                <a:r>
                  <a:rPr lang="en-US" altLang="zh-CN" dirty="0"/>
                  <a:t>Huber</a:t>
                </a:r>
                <a:r>
                  <a:rPr lang="zh-CN" altLang="en-US" dirty="0"/>
                  <a:t>周期图来求得周期性。</a:t>
                </a:r>
              </a:p>
            </p:txBody>
          </p:sp>
        </mc:Choice>
        <mc:Fallback xmlns="">
          <p:sp>
            <p:nvSpPr>
              <p:cNvPr id="7" name="文本框 6">
                <a:extLst>
                  <a:ext uri="{FF2B5EF4-FFF2-40B4-BE49-F238E27FC236}">
                    <a16:creationId xmlns:a16="http://schemas.microsoft.com/office/drawing/2014/main" id="{DCF111E2-8895-462C-BB9B-D4355F8697BF}"/>
                  </a:ext>
                </a:extLst>
              </p:cNvPr>
              <p:cNvSpPr txBox="1">
                <a:spLocks noRot="1" noChangeAspect="1" noMove="1" noResize="1" noEditPoints="1" noAdjustHandles="1" noChangeArrowheads="1" noChangeShapeType="1" noTextEdit="1"/>
              </p:cNvSpPr>
              <p:nvPr/>
            </p:nvSpPr>
            <p:spPr>
              <a:xfrm>
                <a:off x="5861892" y="1534186"/>
                <a:ext cx="6099142" cy="3789627"/>
              </a:xfrm>
              <a:prstGeom prst="rect">
                <a:avLst/>
              </a:prstGeom>
              <a:blipFill>
                <a:blip r:embed="rId3"/>
                <a:stretch>
                  <a:fillRect l="-700" r="-200" b="-1771"/>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050886CF-CB57-400E-900E-CB84F2B932B6}"/>
              </a:ext>
            </a:extLst>
          </p:cNvPr>
          <p:cNvSpPr txBox="1"/>
          <p:nvPr/>
        </p:nvSpPr>
        <p:spPr>
          <a:xfrm>
            <a:off x="1104501" y="6161226"/>
            <a:ext cx="9068585" cy="461665"/>
          </a:xfrm>
          <a:prstGeom prst="rect">
            <a:avLst/>
          </a:prstGeom>
          <a:noFill/>
        </p:spPr>
        <p:txBody>
          <a:bodyPr wrap="square" rtlCol="0">
            <a:spAutoFit/>
          </a:bodyPr>
          <a:lstStyle/>
          <a:p>
            <a:r>
              <a:rPr lang="en-US" altLang="zh-CN" sz="1200" dirty="0"/>
              <a:t>* referenced in Q. Wen, K. He, L. Sun, Y. Zhang, M. </a:t>
            </a:r>
            <a:r>
              <a:rPr lang="en-US" altLang="zh-CN" sz="1200" dirty="0" err="1"/>
              <a:t>Ke</a:t>
            </a:r>
            <a:r>
              <a:rPr lang="en-US" altLang="zh-CN" sz="1200" dirty="0"/>
              <a:t>, and H. Xu, “</a:t>
            </a:r>
            <a:r>
              <a:rPr lang="en-US" altLang="zh-CN" sz="1200" dirty="0" err="1"/>
              <a:t>RobustPeriod</a:t>
            </a:r>
            <a:r>
              <a:rPr lang="en-US" altLang="zh-CN" sz="1200" dirty="0"/>
              <a:t>: Time-frequency mining for robust multiple periodicity detection,” in Proceedings of the 2021 International Conference on Management of Data (SIGMOD ’21), 2021, pp. 205–215.</a:t>
            </a:r>
            <a:endParaRPr lang="zh-CN" altLang="en-US" sz="1200" dirty="0"/>
          </a:p>
        </p:txBody>
      </p:sp>
      <p:grpSp>
        <p:nvGrpSpPr>
          <p:cNvPr id="20" name="组合 19">
            <a:extLst>
              <a:ext uri="{FF2B5EF4-FFF2-40B4-BE49-F238E27FC236}">
                <a16:creationId xmlns:a16="http://schemas.microsoft.com/office/drawing/2014/main" id="{CED11C6F-053F-4DAA-84EF-95DBE336814D}"/>
              </a:ext>
            </a:extLst>
          </p:cNvPr>
          <p:cNvGrpSpPr/>
          <p:nvPr/>
        </p:nvGrpSpPr>
        <p:grpSpPr>
          <a:xfrm>
            <a:off x="306381" y="3042501"/>
            <a:ext cx="1512992" cy="652806"/>
            <a:chOff x="306381" y="3042501"/>
            <a:chExt cx="1512992" cy="652806"/>
          </a:xfrm>
        </p:grpSpPr>
        <p:cxnSp>
          <p:nvCxnSpPr>
            <p:cNvPr id="11" name="直接连接符 10">
              <a:extLst>
                <a:ext uri="{FF2B5EF4-FFF2-40B4-BE49-F238E27FC236}">
                  <a16:creationId xmlns:a16="http://schemas.microsoft.com/office/drawing/2014/main" id="{B01371C3-C12C-4D37-8067-3A11D3E98094}"/>
                </a:ext>
              </a:extLst>
            </p:cNvPr>
            <p:cNvCxnSpPr>
              <a:cxnSpLocks/>
            </p:cNvCxnSpPr>
            <p:nvPr/>
          </p:nvCxnSpPr>
          <p:spPr>
            <a:xfrm>
              <a:off x="320531" y="3042501"/>
              <a:ext cx="0" cy="65280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50E6E701-F2A5-4072-AC1D-ED9450050B47}"/>
                </a:ext>
              </a:extLst>
            </p:cNvPr>
            <p:cNvCxnSpPr>
              <a:cxnSpLocks/>
            </p:cNvCxnSpPr>
            <p:nvPr/>
          </p:nvCxnSpPr>
          <p:spPr>
            <a:xfrm>
              <a:off x="320531" y="3042501"/>
              <a:ext cx="149884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75B6F991-0C58-460E-96C4-476B3B9B6881}"/>
                </a:ext>
              </a:extLst>
            </p:cNvPr>
            <p:cNvCxnSpPr/>
            <p:nvPr/>
          </p:nvCxnSpPr>
          <p:spPr>
            <a:xfrm>
              <a:off x="1819373" y="3042501"/>
              <a:ext cx="0" cy="65280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936E5888-45AF-4065-92D4-8F7CC747DCE1}"/>
                </a:ext>
              </a:extLst>
            </p:cNvPr>
            <p:cNvCxnSpPr/>
            <p:nvPr/>
          </p:nvCxnSpPr>
          <p:spPr>
            <a:xfrm flipH="1">
              <a:off x="306381" y="3695307"/>
              <a:ext cx="151299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1426102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C4A55F9-13AF-47A7-83CE-0B226D9362E3}"/>
              </a:ext>
            </a:extLst>
          </p:cNvPr>
          <p:cNvPicPr>
            <a:picLocks noChangeAspect="1"/>
          </p:cNvPicPr>
          <p:nvPr/>
        </p:nvPicPr>
        <p:blipFill rotWithShape="1">
          <a:blip r:embed="rId2"/>
          <a:srcRect l="1451" t="5680"/>
          <a:stretch/>
        </p:blipFill>
        <p:spPr>
          <a:xfrm>
            <a:off x="306381" y="2157588"/>
            <a:ext cx="5332413" cy="2542822"/>
          </a:xfrm>
          <a:prstGeom prst="rect">
            <a:avLst/>
          </a:prstGeom>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DCF111E2-8895-462C-BB9B-D4355F8697BF}"/>
                  </a:ext>
                </a:extLst>
              </p:cNvPr>
              <p:cNvSpPr txBox="1"/>
              <p:nvPr/>
            </p:nvSpPr>
            <p:spPr>
              <a:xfrm>
                <a:off x="5638794" y="988150"/>
                <a:ext cx="6099142" cy="3398110"/>
              </a:xfrm>
              <a:prstGeom prst="rect">
                <a:avLst/>
              </a:prstGeom>
              <a:noFill/>
            </p:spPr>
            <p:txBody>
              <a:bodyPr wrap="square">
                <a:spAutoFit/>
              </a:bodyPr>
              <a:lstStyle/>
              <a:p>
                <a:pPr marL="285750" indent="-285750">
                  <a:lnSpc>
                    <a:spcPct val="125000"/>
                  </a:lnSpc>
                  <a:buFont typeface="Wingdings" panose="05000000000000000000" pitchFamily="2" charset="2"/>
                  <a:buChar char="l"/>
                </a:pPr>
                <a:r>
                  <a:rPr lang="zh-CN" altLang="en-US" dirty="0"/>
                  <a:t>历史查询到达建模</a:t>
                </a:r>
                <a:r>
                  <a:rPr lang="en-US" altLang="zh-CN" dirty="0"/>
                  <a:t>(historical query arrival modeling)</a:t>
                </a:r>
                <a:r>
                  <a:rPr lang="zh-CN" altLang="en-US" dirty="0"/>
                  <a:t>：将用户请求流量建模为点过程，使用了具有周期性惩罚的正则化NHPP</a:t>
                </a:r>
                <a:r>
                  <a:rPr lang="en-US" altLang="zh-CN" dirty="0"/>
                  <a:t>(</a:t>
                </a:r>
                <a:r>
                  <a:rPr lang="zh-CN" altLang="en-US" dirty="0"/>
                  <a:t>非齐次泊松过程</a:t>
                </a:r>
                <a:r>
                  <a:rPr lang="en-US" altLang="zh-CN" dirty="0"/>
                  <a:t>)</a:t>
                </a:r>
                <a:r>
                  <a:rPr lang="zh-CN" altLang="en-US" dirty="0"/>
                  <a:t>，对用户请求随机性与周期性灵活建模。</a:t>
                </a:r>
                <a:endParaRPr lang="en-US" altLang="zh-CN" dirty="0"/>
              </a:p>
              <a:p>
                <a:pPr marL="285750" indent="-285750">
                  <a:lnSpc>
                    <a:spcPct val="125000"/>
                  </a:lnSpc>
                  <a:buFont typeface="Wingdings" panose="05000000000000000000" pitchFamily="2" charset="2"/>
                  <a:buChar char="l"/>
                </a:pPr>
                <a:r>
                  <a:rPr lang="zh-CN" altLang="en-US" dirty="0"/>
                  <a:t>泊松分布：</a:t>
                </a:r>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𝑁</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r>
                              <a:rPr lang="zh-CN" altLang="en-US" b="0" i="1" smtClean="0">
                                <a:latin typeface="Cambria Math" panose="02040503050406030204" pitchFamily="18" charset="0"/>
                              </a:rPr>
                              <m:t>𝜆</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e>
                          <m:sup>
                            <m:r>
                              <a:rPr lang="en-US" altLang="zh-CN" b="0" i="1" smtClean="0">
                                <a:latin typeface="Cambria Math" panose="02040503050406030204" pitchFamily="18" charset="0"/>
                              </a:rPr>
                              <m:t>𝑛</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m:t>
                            </m:r>
                            <m:r>
                              <a:rPr lang="zh-CN" altLang="en-US" b="0" i="1" smtClean="0">
                                <a:latin typeface="Cambria Math" panose="02040503050406030204" pitchFamily="18" charset="0"/>
                              </a:rPr>
                              <m:t>𝜆</m:t>
                            </m:r>
                            <m:r>
                              <a:rPr lang="en-US" altLang="zh-CN" b="0" i="1" smtClean="0">
                                <a:latin typeface="Cambria Math" panose="02040503050406030204" pitchFamily="18" charset="0"/>
                              </a:rPr>
                              <m:t>𝑡</m:t>
                            </m:r>
                          </m:sup>
                        </m:sSup>
                      </m:num>
                      <m:den>
                        <m:r>
                          <a:rPr lang="en-US" altLang="zh-CN" b="0" i="1" smtClean="0">
                            <a:latin typeface="Cambria Math" panose="02040503050406030204" pitchFamily="18" charset="0"/>
                          </a:rPr>
                          <m:t>𝑛</m:t>
                        </m:r>
                        <m:r>
                          <a:rPr lang="en-US" altLang="zh-CN" b="0" i="1" smtClean="0">
                            <a:latin typeface="Cambria Math" panose="02040503050406030204" pitchFamily="18" charset="0"/>
                          </a:rPr>
                          <m:t>!</m:t>
                        </m:r>
                      </m:den>
                    </m:f>
                  </m:oMath>
                </a14:m>
                <a:endParaRPr lang="en-US" altLang="zh-CN" dirty="0"/>
              </a:p>
              <a:p>
                <a:pPr marL="285750" indent="-285750">
                  <a:lnSpc>
                    <a:spcPct val="125000"/>
                  </a:lnSpc>
                  <a:buFont typeface="Wingdings" panose="05000000000000000000" pitchFamily="2" charset="2"/>
                  <a:buChar char="l"/>
                </a:pPr>
                <a:r>
                  <a:rPr lang="zh-CN" altLang="en-US" dirty="0"/>
                  <a:t>论文假设第</a:t>
                </a:r>
                <a14:m>
                  <m:oMath xmlns:m="http://schemas.openxmlformats.org/officeDocument/2006/math">
                    <m:r>
                      <a:rPr lang="en-US" altLang="zh-CN" b="0" i="1" smtClean="0">
                        <a:latin typeface="Cambria Math" panose="02040503050406030204" pitchFamily="18" charset="0"/>
                      </a:rPr>
                      <m:t>𝑖</m:t>
                    </m:r>
                  </m:oMath>
                </a14:m>
                <a:r>
                  <a:rPr lang="zh-CN" altLang="en-US" dirty="0"/>
                  <a:t>个</a:t>
                </a:r>
                <a14:m>
                  <m:oMath xmlns:m="http://schemas.openxmlformats.org/officeDocument/2006/math">
                    <m:r>
                      <m:rPr>
                        <m:sty m:val="p"/>
                      </m:rPr>
                      <a:rPr lang="el-GR" altLang="zh-CN" i="1" dirty="0" smtClean="0">
                        <a:latin typeface="Cambria Math" panose="02040503050406030204" pitchFamily="18" charset="0"/>
                        <a:ea typeface="Cambria Math" panose="02040503050406030204" pitchFamily="18" charset="0"/>
                      </a:rPr>
                      <m:t>Δ</m:t>
                    </m:r>
                    <m:r>
                      <a:rPr lang="en-US" altLang="zh-CN" b="0" i="1" dirty="0" smtClean="0">
                        <a:latin typeface="Cambria Math" panose="02040503050406030204" pitchFamily="18" charset="0"/>
                        <a:ea typeface="Cambria Math" panose="02040503050406030204" pitchFamily="18" charset="0"/>
                      </a:rPr>
                      <m:t>𝑡</m:t>
                    </m:r>
                  </m:oMath>
                </a14:m>
                <a:r>
                  <a:rPr lang="zh-CN" altLang="en-US" dirty="0"/>
                  <a:t>内的泊松强度为</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𝜆</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𝑖</m:t>
                            </m:r>
                          </m:sub>
                        </m:sSub>
                      </m:sup>
                    </m:sSup>
                  </m:oMath>
                </a14:m>
                <a:r>
                  <a:rPr lang="zh-CN" altLang="en-US" dirty="0"/>
                  <a:t>，时间长度</a:t>
                </a:r>
                <a14:m>
                  <m:oMath xmlns:m="http://schemas.openxmlformats.org/officeDocument/2006/math">
                    <m:r>
                      <m:rPr>
                        <m:sty m:val="p"/>
                      </m:rPr>
                      <a:rPr lang="el-GR" altLang="zh-CN" i="1" dirty="0">
                        <a:latin typeface="Cambria Math" panose="02040503050406030204" pitchFamily="18" charset="0"/>
                        <a:ea typeface="Cambria Math" panose="02040503050406030204" pitchFamily="18" charset="0"/>
                      </a:rPr>
                      <m:t>Δ</m:t>
                    </m:r>
                    <m:r>
                      <a:rPr lang="en-US" altLang="zh-CN" i="1" dirty="0">
                        <a:latin typeface="Cambria Math" panose="02040503050406030204" pitchFamily="18" charset="0"/>
                        <a:ea typeface="Cambria Math" panose="02040503050406030204" pitchFamily="18" charset="0"/>
                      </a:rPr>
                      <m:t>𝑡</m:t>
                    </m:r>
                  </m:oMath>
                </a14:m>
                <a:r>
                  <a:rPr lang="zh-CN" altLang="en-US" dirty="0"/>
                  <a:t>，用户请求次数</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𝑖</m:t>
                        </m:r>
                      </m:sub>
                    </m:sSub>
                  </m:oMath>
                </a14:m>
                <a:r>
                  <a:rPr lang="zh-CN" altLang="en-US" dirty="0"/>
                  <a:t>，将所有</a:t>
                </a:r>
                <a14:m>
                  <m:oMath xmlns:m="http://schemas.openxmlformats.org/officeDocument/2006/math">
                    <m:r>
                      <m:rPr>
                        <m:sty m:val="p"/>
                      </m:rPr>
                      <a:rPr lang="el-GR" altLang="zh-CN" i="1" dirty="0">
                        <a:latin typeface="Cambria Math" panose="02040503050406030204" pitchFamily="18" charset="0"/>
                        <a:ea typeface="Cambria Math" panose="02040503050406030204" pitchFamily="18" charset="0"/>
                      </a:rPr>
                      <m:t>Δ</m:t>
                    </m:r>
                    <m:r>
                      <a:rPr lang="en-US" altLang="zh-CN" i="1" dirty="0">
                        <a:latin typeface="Cambria Math" panose="02040503050406030204" pitchFamily="18" charset="0"/>
                        <a:ea typeface="Cambria Math" panose="02040503050406030204" pitchFamily="18" charset="0"/>
                      </a:rPr>
                      <m:t>𝑡</m:t>
                    </m:r>
                  </m:oMath>
                </a14:m>
                <a:r>
                  <a:rPr lang="zh-CN" altLang="en-US" dirty="0"/>
                  <a:t>的</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b="0" i="1" smtClean="0">
                            <a:latin typeface="Cambria Math" panose="02040503050406030204" pitchFamily="18" charset="0"/>
                          </a:rPr>
                          <m:t>𝑡</m:t>
                        </m:r>
                      </m:sub>
                    </m:sSub>
                  </m:oMath>
                </a14:m>
                <a:r>
                  <a:rPr lang="zh-CN" altLang="en-US" dirty="0"/>
                  <a:t>与</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b="0" i="1" smtClean="0">
                            <a:latin typeface="Cambria Math" panose="02040503050406030204" pitchFamily="18" charset="0"/>
                          </a:rPr>
                          <m:t>𝑡</m:t>
                        </m:r>
                      </m:sub>
                    </m:sSub>
                  </m:oMath>
                </a14:m>
                <a:r>
                  <a:rPr lang="zh-CN" altLang="en-US" dirty="0"/>
                  <a:t>整合为向量形式，取概率的负对数并引入二阶差分和周期正则化项，有损失函数：</a:t>
                </a:r>
                <a:endParaRPr lang="en-US" altLang="zh-CN" dirty="0"/>
              </a:p>
            </p:txBody>
          </p:sp>
        </mc:Choice>
        <mc:Fallback xmlns="">
          <p:sp>
            <p:nvSpPr>
              <p:cNvPr id="7" name="文本框 6">
                <a:extLst>
                  <a:ext uri="{FF2B5EF4-FFF2-40B4-BE49-F238E27FC236}">
                    <a16:creationId xmlns:a16="http://schemas.microsoft.com/office/drawing/2014/main" id="{DCF111E2-8895-462C-BB9B-D4355F8697BF}"/>
                  </a:ext>
                </a:extLst>
              </p:cNvPr>
              <p:cNvSpPr txBox="1">
                <a:spLocks noRot="1" noChangeAspect="1" noMove="1" noResize="1" noEditPoints="1" noAdjustHandles="1" noChangeArrowheads="1" noChangeShapeType="1" noTextEdit="1"/>
              </p:cNvSpPr>
              <p:nvPr/>
            </p:nvSpPr>
            <p:spPr>
              <a:xfrm>
                <a:off x="5638794" y="988150"/>
                <a:ext cx="6099142" cy="3398110"/>
              </a:xfrm>
              <a:prstGeom prst="rect">
                <a:avLst/>
              </a:prstGeom>
              <a:blipFill>
                <a:blip r:embed="rId3"/>
                <a:stretch>
                  <a:fillRect l="-699" r="-4496" b="-1792"/>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13678781-B70A-478A-A085-4F7350D261AE}"/>
              </a:ext>
            </a:extLst>
          </p:cNvPr>
          <p:cNvPicPr>
            <a:picLocks noChangeAspect="1"/>
          </p:cNvPicPr>
          <p:nvPr/>
        </p:nvPicPr>
        <p:blipFill>
          <a:blip r:embed="rId4"/>
          <a:stretch>
            <a:fillRect/>
          </a:stretch>
        </p:blipFill>
        <p:spPr>
          <a:xfrm>
            <a:off x="5980817" y="4386260"/>
            <a:ext cx="4906060" cy="514422"/>
          </a:xfrm>
          <a:prstGeom prst="rect">
            <a:avLst/>
          </a:prstGeom>
        </p:spPr>
      </p:pic>
      <p:sp>
        <p:nvSpPr>
          <p:cNvPr id="6" name="文本框 5">
            <a:extLst>
              <a:ext uri="{FF2B5EF4-FFF2-40B4-BE49-F238E27FC236}">
                <a16:creationId xmlns:a16="http://schemas.microsoft.com/office/drawing/2014/main" id="{78CAC681-8EB5-4A39-850C-8C9791C0171B}"/>
              </a:ext>
            </a:extLst>
          </p:cNvPr>
          <p:cNvSpPr txBox="1"/>
          <p:nvPr/>
        </p:nvSpPr>
        <p:spPr>
          <a:xfrm>
            <a:off x="480767" y="5477744"/>
            <a:ext cx="10039546"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t>论文进一步指出直接求解上式的优化问题效率不高，提出了一种近似</a:t>
            </a:r>
            <a:r>
              <a:rPr lang="en-US" altLang="zh-CN" dirty="0"/>
              <a:t>ADMM</a:t>
            </a:r>
            <a:r>
              <a:rPr lang="zh-CN" altLang="en-US" dirty="0"/>
              <a:t>的算法来优化</a:t>
            </a:r>
            <a:r>
              <a:rPr lang="en-US" altLang="zh-CN" dirty="0"/>
              <a:t>……</a:t>
            </a:r>
            <a:endParaRPr lang="zh-CN" altLang="en-US" dirty="0"/>
          </a:p>
        </p:txBody>
      </p:sp>
      <p:grpSp>
        <p:nvGrpSpPr>
          <p:cNvPr id="8" name="组合 7">
            <a:extLst>
              <a:ext uri="{FF2B5EF4-FFF2-40B4-BE49-F238E27FC236}">
                <a16:creationId xmlns:a16="http://schemas.microsoft.com/office/drawing/2014/main" id="{0949C432-14AD-413A-9576-189F56AC551C}"/>
              </a:ext>
            </a:extLst>
          </p:cNvPr>
          <p:cNvGrpSpPr/>
          <p:nvPr/>
        </p:nvGrpSpPr>
        <p:grpSpPr>
          <a:xfrm>
            <a:off x="1965499" y="2157588"/>
            <a:ext cx="1512992" cy="652806"/>
            <a:chOff x="306381" y="3042501"/>
            <a:chExt cx="1512992" cy="652806"/>
          </a:xfrm>
        </p:grpSpPr>
        <p:cxnSp>
          <p:nvCxnSpPr>
            <p:cNvPr id="9" name="直接连接符 8">
              <a:extLst>
                <a:ext uri="{FF2B5EF4-FFF2-40B4-BE49-F238E27FC236}">
                  <a16:creationId xmlns:a16="http://schemas.microsoft.com/office/drawing/2014/main" id="{55460303-C938-4EF9-91F3-381C8D3DDD67}"/>
                </a:ext>
              </a:extLst>
            </p:cNvPr>
            <p:cNvCxnSpPr>
              <a:cxnSpLocks/>
            </p:cNvCxnSpPr>
            <p:nvPr/>
          </p:nvCxnSpPr>
          <p:spPr>
            <a:xfrm>
              <a:off x="320531" y="3042501"/>
              <a:ext cx="0" cy="65280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E656F93E-C55C-4D97-A460-C1F1BCB353F2}"/>
                </a:ext>
              </a:extLst>
            </p:cNvPr>
            <p:cNvCxnSpPr>
              <a:cxnSpLocks/>
            </p:cNvCxnSpPr>
            <p:nvPr/>
          </p:nvCxnSpPr>
          <p:spPr>
            <a:xfrm>
              <a:off x="320531" y="3042501"/>
              <a:ext cx="149884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F0379F7B-A359-44A8-AC0F-D387BA7BB302}"/>
                </a:ext>
              </a:extLst>
            </p:cNvPr>
            <p:cNvCxnSpPr/>
            <p:nvPr/>
          </p:nvCxnSpPr>
          <p:spPr>
            <a:xfrm>
              <a:off x="1819373" y="3042501"/>
              <a:ext cx="0" cy="65280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F75814CE-1B18-4889-B41B-311A3D19188B}"/>
                </a:ext>
              </a:extLst>
            </p:cNvPr>
            <p:cNvCxnSpPr/>
            <p:nvPr/>
          </p:nvCxnSpPr>
          <p:spPr>
            <a:xfrm flipH="1">
              <a:off x="306381" y="3695307"/>
              <a:ext cx="151299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3" name="文本框 12">
            <a:extLst>
              <a:ext uri="{FF2B5EF4-FFF2-40B4-BE49-F238E27FC236}">
                <a16:creationId xmlns:a16="http://schemas.microsoft.com/office/drawing/2014/main" id="{5AF8D4B1-9D57-44BF-BFC4-ECA346D03A22}"/>
              </a:ext>
            </a:extLst>
          </p:cNvPr>
          <p:cNvSpPr txBox="1"/>
          <p:nvPr/>
        </p:nvSpPr>
        <p:spPr>
          <a:xfrm>
            <a:off x="146114" y="173552"/>
            <a:ext cx="6099142" cy="523220"/>
          </a:xfrm>
          <a:prstGeom prst="rect">
            <a:avLst/>
          </a:prstGeom>
          <a:noFill/>
        </p:spPr>
        <p:txBody>
          <a:bodyPr wrap="square">
            <a:spAutoFit/>
          </a:bodyPr>
          <a:lstStyle/>
          <a:p>
            <a:r>
              <a:rPr lang="en-US" altLang="zh-CN" sz="2800" dirty="0">
                <a:solidFill>
                  <a:schemeClr val="bg1"/>
                </a:solidFill>
              </a:rPr>
              <a:t>Details of </a:t>
            </a:r>
            <a:r>
              <a:rPr lang="en-US" altLang="zh-CN" sz="2800" dirty="0" err="1">
                <a:solidFill>
                  <a:schemeClr val="bg1"/>
                </a:solidFill>
              </a:rPr>
              <a:t>RobustScaler</a:t>
            </a:r>
            <a:endParaRPr lang="zh-CN" altLang="en-US" sz="2800" dirty="0">
              <a:solidFill>
                <a:schemeClr val="bg1"/>
              </a:solidFill>
            </a:endParaRPr>
          </a:p>
        </p:txBody>
      </p:sp>
    </p:spTree>
    <p:extLst>
      <p:ext uri="{BB962C8B-B14F-4D97-AF65-F5344CB8AC3E}">
        <p14:creationId xmlns:p14="http://schemas.microsoft.com/office/powerpoint/2010/main" val="406440472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C4A55F9-13AF-47A7-83CE-0B226D9362E3}"/>
              </a:ext>
            </a:extLst>
          </p:cNvPr>
          <p:cNvPicPr>
            <a:picLocks noChangeAspect="1"/>
          </p:cNvPicPr>
          <p:nvPr/>
        </p:nvPicPr>
        <p:blipFill rotWithShape="1">
          <a:blip r:embed="rId2"/>
          <a:srcRect l="1451" t="5680"/>
          <a:stretch/>
        </p:blipFill>
        <p:spPr>
          <a:xfrm>
            <a:off x="306381" y="2157588"/>
            <a:ext cx="5332413" cy="2542822"/>
          </a:xfrm>
          <a:prstGeom prst="rect">
            <a:avLst/>
          </a:prstGeom>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DCF111E2-8895-462C-BB9B-D4355F8697BF}"/>
                  </a:ext>
                </a:extLst>
              </p:cNvPr>
              <p:cNvSpPr txBox="1"/>
              <p:nvPr/>
            </p:nvSpPr>
            <p:spPr>
              <a:xfrm>
                <a:off x="5786477" y="2475129"/>
                <a:ext cx="6099142" cy="1712135"/>
              </a:xfrm>
              <a:prstGeom prst="rect">
                <a:avLst/>
              </a:prstGeom>
              <a:noFill/>
            </p:spPr>
            <p:txBody>
              <a:bodyPr wrap="square">
                <a:spAutoFit/>
              </a:bodyPr>
              <a:lstStyle/>
              <a:p>
                <a:pPr marL="285750" indent="-285750">
                  <a:lnSpc>
                    <a:spcPct val="150000"/>
                  </a:lnSpc>
                  <a:buFont typeface="Wingdings" panose="05000000000000000000" pitchFamily="2" charset="2"/>
                  <a:buChar char="l"/>
                </a:pPr>
                <a:r>
                  <a:rPr lang="zh-CN" altLang="en-US" dirty="0"/>
                  <a:t>请求到达预测</a:t>
                </a:r>
                <a:r>
                  <a:rPr lang="en-US" altLang="zh-CN" dirty="0"/>
                  <a:t>(query arrival prediction)</a:t>
                </a:r>
                <a:r>
                  <a:rPr lang="zh-CN" altLang="en-US" dirty="0"/>
                  <a:t>：利用经过训练的点过程模型，推断不久的将来传入流量的动态。具体来说，使用前述的</a:t>
                </a:r>
                <a:r>
                  <a:rPr lang="en-US" altLang="zh-CN" dirty="0"/>
                  <a:t>NHPP</a:t>
                </a:r>
                <a:r>
                  <a:rPr lang="zh-CN" altLang="en-US" dirty="0"/>
                  <a:t>过程的最优解</a:t>
                </a:r>
                <a14:m>
                  <m:oMath xmlns:m="http://schemas.openxmlformats.org/officeDocument/2006/math">
                    <m:r>
                      <a:rPr lang="en-US" altLang="zh-CN" b="1" i="1" smtClean="0">
                        <a:latin typeface="Cambria Math" panose="02040503050406030204" pitchFamily="18" charset="0"/>
                      </a:rPr>
                      <m:t>𝒓</m:t>
                    </m:r>
                  </m:oMath>
                </a14:m>
                <a:r>
                  <a:rPr lang="zh-CN" altLang="en-US" dirty="0"/>
                  <a:t>作为未来的泊松强度，预测用户流量情况。</a:t>
                </a:r>
                <a:endParaRPr lang="en-US" altLang="zh-CN" dirty="0"/>
              </a:p>
            </p:txBody>
          </p:sp>
        </mc:Choice>
        <mc:Fallback xmlns="">
          <p:sp>
            <p:nvSpPr>
              <p:cNvPr id="7" name="文本框 6">
                <a:extLst>
                  <a:ext uri="{FF2B5EF4-FFF2-40B4-BE49-F238E27FC236}">
                    <a16:creationId xmlns:a16="http://schemas.microsoft.com/office/drawing/2014/main" id="{DCF111E2-8895-462C-BB9B-D4355F8697BF}"/>
                  </a:ext>
                </a:extLst>
              </p:cNvPr>
              <p:cNvSpPr txBox="1">
                <a:spLocks noRot="1" noChangeAspect="1" noMove="1" noResize="1" noEditPoints="1" noAdjustHandles="1" noChangeArrowheads="1" noChangeShapeType="1" noTextEdit="1"/>
              </p:cNvSpPr>
              <p:nvPr/>
            </p:nvSpPr>
            <p:spPr>
              <a:xfrm>
                <a:off x="5786477" y="2475129"/>
                <a:ext cx="6099142" cy="1712135"/>
              </a:xfrm>
              <a:prstGeom prst="rect">
                <a:avLst/>
              </a:prstGeom>
              <a:blipFill>
                <a:blip r:embed="rId3"/>
                <a:stretch>
                  <a:fillRect l="-599" r="-699" b="-4626"/>
                </a:stretch>
              </a:blipFill>
            </p:spPr>
            <p:txBody>
              <a:bodyPr/>
              <a:lstStyle/>
              <a:p>
                <a:r>
                  <a:rPr lang="zh-CN" altLang="en-US">
                    <a:noFill/>
                  </a:rPr>
                  <a:t> </a:t>
                </a:r>
              </a:p>
            </p:txBody>
          </p:sp>
        </mc:Fallback>
      </mc:AlternateContent>
      <p:grpSp>
        <p:nvGrpSpPr>
          <p:cNvPr id="6" name="组合 5">
            <a:extLst>
              <a:ext uri="{FF2B5EF4-FFF2-40B4-BE49-F238E27FC236}">
                <a16:creationId xmlns:a16="http://schemas.microsoft.com/office/drawing/2014/main" id="{D1FFEFD4-7FB1-4BD6-A81B-84BC7015A218}"/>
              </a:ext>
            </a:extLst>
          </p:cNvPr>
          <p:cNvGrpSpPr/>
          <p:nvPr/>
        </p:nvGrpSpPr>
        <p:grpSpPr>
          <a:xfrm>
            <a:off x="3690604" y="3004794"/>
            <a:ext cx="1512992" cy="652806"/>
            <a:chOff x="306381" y="3042501"/>
            <a:chExt cx="1512992" cy="652806"/>
          </a:xfrm>
        </p:grpSpPr>
        <p:cxnSp>
          <p:nvCxnSpPr>
            <p:cNvPr id="8" name="直接连接符 7">
              <a:extLst>
                <a:ext uri="{FF2B5EF4-FFF2-40B4-BE49-F238E27FC236}">
                  <a16:creationId xmlns:a16="http://schemas.microsoft.com/office/drawing/2014/main" id="{E8633C04-3371-4D11-9BD5-662ABA6F900A}"/>
                </a:ext>
              </a:extLst>
            </p:cNvPr>
            <p:cNvCxnSpPr>
              <a:cxnSpLocks/>
            </p:cNvCxnSpPr>
            <p:nvPr/>
          </p:nvCxnSpPr>
          <p:spPr>
            <a:xfrm>
              <a:off x="320531" y="3042501"/>
              <a:ext cx="0" cy="65280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C8C0FEB5-6F02-40FF-81CC-E3C7A792C60F}"/>
                </a:ext>
              </a:extLst>
            </p:cNvPr>
            <p:cNvCxnSpPr>
              <a:cxnSpLocks/>
            </p:cNvCxnSpPr>
            <p:nvPr/>
          </p:nvCxnSpPr>
          <p:spPr>
            <a:xfrm>
              <a:off x="320531" y="3042501"/>
              <a:ext cx="149884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82E049B1-6B22-440D-8798-97231E9FD29F}"/>
                </a:ext>
              </a:extLst>
            </p:cNvPr>
            <p:cNvCxnSpPr/>
            <p:nvPr/>
          </p:nvCxnSpPr>
          <p:spPr>
            <a:xfrm>
              <a:off x="1819373" y="3042501"/>
              <a:ext cx="0" cy="65280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B58D035-46C2-4BD1-9F44-CE1727E3159C}"/>
                </a:ext>
              </a:extLst>
            </p:cNvPr>
            <p:cNvCxnSpPr/>
            <p:nvPr/>
          </p:nvCxnSpPr>
          <p:spPr>
            <a:xfrm flipH="1">
              <a:off x="306381" y="3695307"/>
              <a:ext cx="151299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2" name="文本框 11">
            <a:extLst>
              <a:ext uri="{FF2B5EF4-FFF2-40B4-BE49-F238E27FC236}">
                <a16:creationId xmlns:a16="http://schemas.microsoft.com/office/drawing/2014/main" id="{463A515C-6184-4FF8-AA1E-853922DB21A4}"/>
              </a:ext>
            </a:extLst>
          </p:cNvPr>
          <p:cNvSpPr txBox="1"/>
          <p:nvPr/>
        </p:nvSpPr>
        <p:spPr>
          <a:xfrm>
            <a:off x="146114" y="173552"/>
            <a:ext cx="6099142" cy="523220"/>
          </a:xfrm>
          <a:prstGeom prst="rect">
            <a:avLst/>
          </a:prstGeom>
          <a:noFill/>
        </p:spPr>
        <p:txBody>
          <a:bodyPr wrap="square">
            <a:spAutoFit/>
          </a:bodyPr>
          <a:lstStyle/>
          <a:p>
            <a:r>
              <a:rPr lang="en-US" altLang="zh-CN" sz="2800" dirty="0">
                <a:solidFill>
                  <a:schemeClr val="bg1"/>
                </a:solidFill>
              </a:rPr>
              <a:t>Details of </a:t>
            </a:r>
            <a:r>
              <a:rPr lang="en-US" altLang="zh-CN" sz="2800" dirty="0" err="1">
                <a:solidFill>
                  <a:schemeClr val="bg1"/>
                </a:solidFill>
              </a:rPr>
              <a:t>RobustScaler</a:t>
            </a:r>
            <a:endParaRPr lang="zh-CN" altLang="en-US" sz="2800" dirty="0">
              <a:solidFill>
                <a:schemeClr val="bg1"/>
              </a:solidFill>
            </a:endParaRPr>
          </a:p>
        </p:txBody>
      </p:sp>
    </p:spTree>
    <p:extLst>
      <p:ext uri="{BB962C8B-B14F-4D97-AF65-F5344CB8AC3E}">
        <p14:creationId xmlns:p14="http://schemas.microsoft.com/office/powerpoint/2010/main" val="184438122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C4A55F9-13AF-47A7-83CE-0B226D9362E3}"/>
              </a:ext>
            </a:extLst>
          </p:cNvPr>
          <p:cNvPicPr>
            <a:picLocks noChangeAspect="1"/>
          </p:cNvPicPr>
          <p:nvPr/>
        </p:nvPicPr>
        <p:blipFill rotWithShape="1">
          <a:blip r:embed="rId2"/>
          <a:srcRect l="1451" t="5680"/>
          <a:stretch/>
        </p:blipFill>
        <p:spPr>
          <a:xfrm>
            <a:off x="420138" y="2633092"/>
            <a:ext cx="4995566" cy="2382193"/>
          </a:xfrm>
          <a:prstGeom prst="rect">
            <a:avLst/>
          </a:prstGeom>
        </p:spPr>
      </p:pic>
      <p:sp>
        <p:nvSpPr>
          <p:cNvPr id="7" name="文本框 6">
            <a:extLst>
              <a:ext uri="{FF2B5EF4-FFF2-40B4-BE49-F238E27FC236}">
                <a16:creationId xmlns:a16="http://schemas.microsoft.com/office/drawing/2014/main" id="{DCF111E2-8895-462C-BB9B-D4355F8697BF}"/>
              </a:ext>
            </a:extLst>
          </p:cNvPr>
          <p:cNvSpPr txBox="1"/>
          <p:nvPr/>
        </p:nvSpPr>
        <p:spPr>
          <a:xfrm>
            <a:off x="5786477" y="969296"/>
            <a:ext cx="6099142" cy="2958630"/>
          </a:xfrm>
          <a:prstGeom prst="rect">
            <a:avLst/>
          </a:prstGeom>
          <a:noFill/>
        </p:spPr>
        <p:txBody>
          <a:bodyPr wrap="square">
            <a:spAutoFit/>
          </a:bodyPr>
          <a:lstStyle/>
          <a:p>
            <a:pPr marL="285750" indent="-285750">
              <a:lnSpc>
                <a:spcPct val="150000"/>
              </a:lnSpc>
              <a:buFont typeface="Wingdings" panose="05000000000000000000" pitchFamily="2" charset="2"/>
              <a:buChar char="l"/>
            </a:pPr>
            <a:r>
              <a:rPr lang="zh-CN" altLang="en-US" dirty="0"/>
              <a:t>缩放计划</a:t>
            </a:r>
            <a:r>
              <a:rPr lang="en-US" altLang="zh-CN" dirty="0"/>
              <a:t>(</a:t>
            </a:r>
            <a:r>
              <a:rPr lang="en-US" altLang="zh-CN" sz="1800" dirty="0">
                <a:effectLst/>
                <a:latin typeface="等线" panose="02010600030101010101" pitchFamily="2" charset="-122"/>
                <a:cs typeface="Times New Roman" panose="02020603050405020304" pitchFamily="18" charset="0"/>
              </a:rPr>
              <a:t>scaling plan</a:t>
            </a:r>
            <a:r>
              <a:rPr lang="en-US" altLang="zh-CN" dirty="0"/>
              <a:t>)</a:t>
            </a:r>
            <a:r>
              <a:rPr lang="zh-CN" altLang="en-US" dirty="0"/>
              <a:t>：利用预测的流量动态来制定计算资源部署策略扩展计划。通过随机约束优化公式来表征</a:t>
            </a:r>
            <a:r>
              <a:rPr lang="en-US" altLang="zh-CN" dirty="0"/>
              <a:t>cost</a:t>
            </a:r>
            <a:r>
              <a:rPr lang="zh-CN" altLang="en-US" dirty="0"/>
              <a:t>和</a:t>
            </a:r>
            <a:r>
              <a:rPr lang="en-US" altLang="zh-CN" dirty="0"/>
              <a:t>QoS</a:t>
            </a:r>
            <a:r>
              <a:rPr lang="zh-CN" altLang="en-US" dirty="0"/>
              <a:t>之间的权衡。用户指定的</a:t>
            </a:r>
            <a:r>
              <a:rPr lang="en-US" altLang="zh-CN" dirty="0"/>
              <a:t>QoS</a:t>
            </a:r>
            <a:r>
              <a:rPr lang="zh-CN" altLang="en-US" dirty="0"/>
              <a:t>或</a:t>
            </a:r>
            <a:r>
              <a:rPr lang="en-US" altLang="zh-CN" dirty="0"/>
              <a:t>cost</a:t>
            </a:r>
            <a:r>
              <a:rPr lang="zh-CN" altLang="en-US" dirty="0"/>
              <a:t>的约束条件后可以直接获得满足规定的 </a:t>
            </a:r>
            <a:r>
              <a:rPr lang="en-US" altLang="zh-CN" dirty="0"/>
              <a:t>QoS/cost</a:t>
            </a:r>
            <a:r>
              <a:rPr lang="zh-CN" altLang="en-US" dirty="0"/>
              <a:t>要求的缩放决策。</a:t>
            </a:r>
            <a:endParaRPr lang="en-US" altLang="zh-CN" dirty="0"/>
          </a:p>
          <a:p>
            <a:pPr marL="285750" indent="-285750">
              <a:lnSpc>
                <a:spcPct val="150000"/>
              </a:lnSpc>
              <a:buFont typeface="Wingdings" panose="05000000000000000000" pitchFamily="2" charset="2"/>
              <a:buChar char="l"/>
            </a:pPr>
            <a:r>
              <a:rPr lang="zh-CN" altLang="en-US" dirty="0"/>
              <a:t>量化</a:t>
            </a:r>
            <a:r>
              <a:rPr lang="en-US" altLang="zh-CN" dirty="0"/>
              <a:t>QoS</a:t>
            </a:r>
            <a:r>
              <a:rPr lang="zh-CN" altLang="en-US" dirty="0"/>
              <a:t>：响应时间</a:t>
            </a:r>
            <a:r>
              <a:rPr lang="en-US" altLang="zh-CN" dirty="0"/>
              <a:t>(RT)</a:t>
            </a:r>
            <a:r>
              <a:rPr lang="zh-CN" altLang="en-US" dirty="0"/>
              <a:t>或者命中概率</a:t>
            </a:r>
            <a:r>
              <a:rPr lang="en-US" altLang="zh-CN" dirty="0"/>
              <a:t>(HP)</a:t>
            </a:r>
          </a:p>
          <a:p>
            <a:pPr>
              <a:lnSpc>
                <a:spcPct val="150000"/>
              </a:lnSpc>
            </a:pPr>
            <a:r>
              <a:rPr lang="zh-CN" altLang="en-US" dirty="0"/>
              <a:t>响应时间：从收到请求到处理完成</a:t>
            </a:r>
            <a:endParaRPr lang="en-US" altLang="zh-CN" dirty="0"/>
          </a:p>
        </p:txBody>
      </p:sp>
      <p:grpSp>
        <p:nvGrpSpPr>
          <p:cNvPr id="6" name="组合 5">
            <a:extLst>
              <a:ext uri="{FF2B5EF4-FFF2-40B4-BE49-F238E27FC236}">
                <a16:creationId xmlns:a16="http://schemas.microsoft.com/office/drawing/2014/main" id="{D1FFEFD4-7FB1-4BD6-A81B-84BC7015A218}"/>
              </a:ext>
            </a:extLst>
          </p:cNvPr>
          <p:cNvGrpSpPr/>
          <p:nvPr/>
        </p:nvGrpSpPr>
        <p:grpSpPr>
          <a:xfrm>
            <a:off x="1974926" y="4419212"/>
            <a:ext cx="1418723" cy="596073"/>
            <a:chOff x="306381" y="3042501"/>
            <a:chExt cx="1512992" cy="652806"/>
          </a:xfrm>
        </p:grpSpPr>
        <p:cxnSp>
          <p:nvCxnSpPr>
            <p:cNvPr id="8" name="直接连接符 7">
              <a:extLst>
                <a:ext uri="{FF2B5EF4-FFF2-40B4-BE49-F238E27FC236}">
                  <a16:creationId xmlns:a16="http://schemas.microsoft.com/office/drawing/2014/main" id="{E8633C04-3371-4D11-9BD5-662ABA6F900A}"/>
                </a:ext>
              </a:extLst>
            </p:cNvPr>
            <p:cNvCxnSpPr>
              <a:cxnSpLocks/>
            </p:cNvCxnSpPr>
            <p:nvPr/>
          </p:nvCxnSpPr>
          <p:spPr>
            <a:xfrm>
              <a:off x="320531" y="3042501"/>
              <a:ext cx="0" cy="65280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C8C0FEB5-6F02-40FF-81CC-E3C7A792C60F}"/>
                </a:ext>
              </a:extLst>
            </p:cNvPr>
            <p:cNvCxnSpPr>
              <a:cxnSpLocks/>
            </p:cNvCxnSpPr>
            <p:nvPr/>
          </p:nvCxnSpPr>
          <p:spPr>
            <a:xfrm>
              <a:off x="320531" y="3042501"/>
              <a:ext cx="149884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82E049B1-6B22-440D-8798-97231E9FD29F}"/>
                </a:ext>
              </a:extLst>
            </p:cNvPr>
            <p:cNvCxnSpPr/>
            <p:nvPr/>
          </p:nvCxnSpPr>
          <p:spPr>
            <a:xfrm>
              <a:off x="1819373" y="3042501"/>
              <a:ext cx="0" cy="65280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B58D035-46C2-4BD1-9F44-CE1727E3159C}"/>
                </a:ext>
              </a:extLst>
            </p:cNvPr>
            <p:cNvCxnSpPr/>
            <p:nvPr/>
          </p:nvCxnSpPr>
          <p:spPr>
            <a:xfrm flipH="1">
              <a:off x="306381" y="3695307"/>
              <a:ext cx="151299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4" name="图片 3">
            <a:extLst>
              <a:ext uri="{FF2B5EF4-FFF2-40B4-BE49-F238E27FC236}">
                <a16:creationId xmlns:a16="http://schemas.microsoft.com/office/drawing/2014/main" id="{538EEEC1-E708-4BAF-A897-371FB8D90B5A}"/>
              </a:ext>
            </a:extLst>
          </p:cNvPr>
          <p:cNvPicPr>
            <a:picLocks noChangeAspect="1"/>
          </p:cNvPicPr>
          <p:nvPr/>
        </p:nvPicPr>
        <p:blipFill>
          <a:blip r:embed="rId3"/>
          <a:stretch>
            <a:fillRect/>
          </a:stretch>
        </p:blipFill>
        <p:spPr>
          <a:xfrm>
            <a:off x="5911842" y="3923843"/>
            <a:ext cx="5477639" cy="990738"/>
          </a:xfrm>
          <a:prstGeom prst="rect">
            <a:avLst/>
          </a:prstGeom>
        </p:spPr>
      </p:pic>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389E86A6-ADD5-44C3-9A7C-B738970B45C5}"/>
                  </a:ext>
                </a:extLst>
              </p:cNvPr>
              <p:cNvSpPr txBox="1"/>
              <p:nvPr/>
            </p:nvSpPr>
            <p:spPr>
              <a:xfrm>
                <a:off x="527902" y="5128752"/>
                <a:ext cx="10001837" cy="880241"/>
              </a:xfrm>
              <a:prstGeom prst="rect">
                <a:avLst/>
              </a:prstGeom>
              <a:noFill/>
            </p:spPr>
            <p:txBody>
              <a:bodyPr wrap="square" rtlCol="0">
                <a:spAutoFit/>
              </a:bodyPr>
              <a:lstStyle/>
              <a:p>
                <a:pPr>
                  <a:lnSpc>
                    <a:spcPct val="150000"/>
                  </a:lnSpc>
                </a:pPr>
                <a:r>
                  <a:rPr lang="zh-CN" altLang="en-US" dirty="0"/>
                  <a:t>写成一个式子：</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𝑅𝑇</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𝑠</m:t>
                        </m:r>
                      </m:e>
                      <m:sub>
                        <m:r>
                          <a:rPr lang="en-US" altLang="zh-CN" b="0" i="1" smtClean="0">
                            <a:solidFill>
                              <a:srgbClr val="0070C0"/>
                            </a:solidFill>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𝜏</m:t>
                            </m:r>
                          </m:e>
                          <m:sub>
                            <m:r>
                              <a:rPr lang="en-US" altLang="zh-CN" i="1">
                                <a:solidFill>
                                  <a:srgbClr val="FF0000"/>
                                </a:solidFill>
                                <a:latin typeface="Cambria Math" panose="02040503050406030204" pitchFamily="18" charset="0"/>
                              </a:rPr>
                              <m:t>𝑖</m:t>
                            </m:r>
                          </m:sub>
                        </m:sSub>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𝜉</m:t>
                                </m:r>
                              </m:e>
                              <m:sub>
                                <m:r>
                                  <a:rPr lang="en-US" altLang="zh-CN" i="1">
                                    <a:solidFill>
                                      <a:srgbClr val="FF0000"/>
                                    </a:solidFill>
                                    <a:latin typeface="Cambria Math" panose="02040503050406030204" pitchFamily="18" charset="0"/>
                                  </a:rPr>
                                  <m:t>𝑖</m:t>
                                </m:r>
                              </m:sub>
                            </m:sSub>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𝑖</m:t>
                                </m:r>
                              </m:sub>
                            </m:sSub>
                            <m:r>
                              <a:rPr lang="en-US" altLang="zh-CN" i="1">
                                <a:solidFill>
                                  <a:srgbClr val="FF0000"/>
                                </a:solidFill>
                                <a:latin typeface="Cambria Math" panose="02040503050406030204" pitchFamily="18" charset="0"/>
                              </a:rPr>
                              <m:t>)</m:t>
                            </m:r>
                          </m:e>
                          <m:sub>
                            <m:r>
                              <a:rPr lang="en-US" altLang="zh-CN" i="1">
                                <a:solidFill>
                                  <a:srgbClr val="FF0000"/>
                                </a:solidFill>
                                <a:latin typeface="Cambria Math" panose="02040503050406030204" pitchFamily="18" charset="0"/>
                              </a:rPr>
                              <m:t>+</m:t>
                            </m:r>
                          </m:sub>
                        </m:sSub>
                        <m:r>
                          <a:rPr lang="en-US" altLang="zh-CN" i="1">
                            <a:solidFill>
                              <a:srgbClr val="FF0000"/>
                            </a:solidFill>
                            <a:latin typeface="Cambria Math" panose="02040503050406030204" pitchFamily="18" charset="0"/>
                          </a:rPr>
                          <m:t>)</m:t>
                        </m:r>
                      </m:e>
                      <m:sub>
                        <m:r>
                          <a:rPr lang="en-US" altLang="zh-CN" b="0" i="1" smtClean="0">
                            <a:solidFill>
                              <a:srgbClr val="FF0000"/>
                            </a:solidFill>
                            <a:latin typeface="Cambria Math" panose="02040503050406030204" pitchFamily="18" charset="0"/>
                          </a:rPr>
                          <m:t>+</m:t>
                        </m:r>
                      </m:sub>
                    </m:sSub>
                  </m:oMath>
                </a14:m>
                <a:r>
                  <a:rPr lang="zh-CN" altLang="en-US" dirty="0"/>
                  <a:t>，其中</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a:latin typeface="Cambria Math" panose="02040503050406030204" pitchFamily="18" charset="0"/>
                          </a:rPr>
                          <m:t>(</m:t>
                        </m:r>
                        <m:r>
                          <m:rPr>
                            <m:sty m:val="p"/>
                          </m:rPr>
                          <a:rPr lang="el-GR" altLang="zh-CN" i="1" dirty="0">
                            <a:latin typeface="Cambria Math" panose="02040503050406030204" pitchFamily="18" charset="0"/>
                            <a:ea typeface="Cambria Math" panose="02040503050406030204" pitchFamily="18" charset="0"/>
                          </a:rPr>
                          <m:t>Δ</m:t>
                        </m:r>
                        <m:r>
                          <a:rPr lang="en-US" altLang="zh-CN" i="1" dirty="0">
                            <a:latin typeface="Cambria Math" panose="02040503050406030204" pitchFamily="18" charset="0"/>
                          </a:rPr>
                          <m:t>)</m:t>
                        </m:r>
                      </m:e>
                      <m:sub>
                        <m:r>
                          <a:rPr lang="en-US" altLang="zh-CN" b="0" i="1" dirty="0" smtClean="0">
                            <a:latin typeface="Cambria Math" panose="02040503050406030204" pitchFamily="18" charset="0"/>
                          </a:rPr>
                          <m:t>+</m:t>
                        </m:r>
                      </m:sub>
                    </m:sSub>
                    <m:r>
                      <a:rPr lang="en-US" altLang="zh-CN" b="0" i="1" dirty="0" smtClean="0">
                        <a:latin typeface="Cambria Math" panose="02040503050406030204" pitchFamily="18" charset="0"/>
                      </a:rPr>
                      <m:t>=</m:t>
                    </m:r>
                    <m:r>
                      <m:rPr>
                        <m:sty m:val="p"/>
                      </m:rPr>
                      <a:rPr lang="en-US" altLang="zh-CN" b="0" i="0" dirty="0" smtClean="0">
                        <a:latin typeface="Cambria Math" panose="02040503050406030204" pitchFamily="18" charset="0"/>
                      </a:rPr>
                      <m:t>max</m:t>
                    </m:r>
                    <m:r>
                      <a:rPr lang="en-US" altLang="zh-CN" b="0" i="1" dirty="0" smtClean="0">
                        <a:latin typeface="Cambria Math" panose="02040503050406030204" pitchFamily="18" charset="0"/>
                      </a:rPr>
                      <m:t>(0,</m:t>
                    </m:r>
                    <m:r>
                      <m:rPr>
                        <m:sty m:val="p"/>
                      </m:rPr>
                      <a:rPr lang="el-GR" altLang="zh-CN" b="0" i="1" dirty="0" smtClean="0">
                        <a:latin typeface="Cambria Math" panose="02040503050406030204" pitchFamily="18" charset="0"/>
                        <a:ea typeface="Cambria Math" panose="02040503050406030204" pitchFamily="18" charset="0"/>
                      </a:rPr>
                      <m:t>Δ</m:t>
                    </m:r>
                    <m:r>
                      <a:rPr lang="en-US" altLang="zh-CN" b="0" i="1" dirty="0" smtClean="0">
                        <a:latin typeface="Cambria Math" panose="02040503050406030204" pitchFamily="18" charset="0"/>
                      </a:rPr>
                      <m:t>)</m:t>
                    </m:r>
                  </m:oMath>
                </a14:m>
                <a:endParaRPr lang="en-US" altLang="zh-CN" dirty="0"/>
              </a:p>
              <a:p>
                <a:pPr>
                  <a:lnSpc>
                    <a:spcPct val="150000"/>
                  </a:lnSpc>
                </a:pPr>
                <a:r>
                  <a:rPr lang="zh-CN" altLang="en-US" dirty="0"/>
                  <a:t>用响应时间衡量</a:t>
                </a:r>
                <a:r>
                  <a:rPr lang="en-US" altLang="zh-CN" dirty="0"/>
                  <a:t>QoS</a:t>
                </a:r>
                <a:r>
                  <a:rPr lang="zh-CN" altLang="en-US" dirty="0"/>
                  <a:t>时，应当使用期望值：</a:t>
                </a:r>
                <a14:m>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𝑅𝑇</m:t>
                            </m:r>
                          </m:e>
                          <m:sub>
                            <m:r>
                              <a:rPr lang="en-US" altLang="zh-CN" i="1">
                                <a:latin typeface="Cambria Math" panose="02040503050406030204" pitchFamily="18" charset="0"/>
                              </a:rPr>
                              <m:t>𝑖</m:t>
                            </m:r>
                          </m:sub>
                        </m:sSub>
                      </m:e>
                    </m:d>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smtClean="0">
                            <a:solidFill>
                              <a:srgbClr val="0070C0"/>
                            </a:solidFill>
                            <a:latin typeface="Cambria Math" panose="02040503050406030204" pitchFamily="18" charset="0"/>
                          </a:rPr>
                        </m:ctrlPr>
                      </m:sSubPr>
                      <m:e>
                        <m:r>
                          <a:rPr lang="zh-CN" altLang="en-US" i="1">
                            <a:solidFill>
                              <a:srgbClr val="0070C0"/>
                            </a:solidFill>
                            <a:latin typeface="Cambria Math" panose="02040503050406030204" pitchFamily="18" charset="0"/>
                          </a:rPr>
                          <m:t>𝜇</m:t>
                        </m:r>
                      </m:e>
                      <m:sub>
                        <m:r>
                          <a:rPr lang="en-US" altLang="zh-CN" i="1">
                            <a:solidFill>
                              <a:srgbClr val="0070C0"/>
                            </a:solidFill>
                            <a:latin typeface="Cambria Math" panose="02040503050406030204" pitchFamily="18" charset="0"/>
                          </a:rPr>
                          <m:t>𝑠</m:t>
                        </m:r>
                      </m:sub>
                    </m:sSub>
                    <m:r>
                      <a:rPr lang="en-US" altLang="zh-CN" b="0" i="1" smtClean="0">
                        <a:latin typeface="Cambria Math" panose="02040503050406030204" pitchFamily="18" charset="0"/>
                      </a:rPr>
                      <m:t>+</m:t>
                    </m:r>
                    <m:r>
                      <a:rPr lang="en-US" altLang="zh-CN" b="0" i="1" smtClean="0">
                        <a:solidFill>
                          <a:srgbClr val="FF0000"/>
                        </a:solidFill>
                        <a:latin typeface="Cambria Math" panose="02040503050406030204" pitchFamily="18" charset="0"/>
                      </a:rPr>
                      <m:t>𝐸</m:t>
                    </m:r>
                    <m:r>
                      <a:rPr lang="en-US" altLang="zh-CN" b="0" i="1" smtClean="0">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𝜏</m:t>
                            </m:r>
                          </m:e>
                          <m:sub>
                            <m:r>
                              <a:rPr lang="en-US" altLang="zh-CN" i="1">
                                <a:solidFill>
                                  <a:srgbClr val="FF0000"/>
                                </a:solidFill>
                                <a:latin typeface="Cambria Math" panose="02040503050406030204" pitchFamily="18" charset="0"/>
                              </a:rPr>
                              <m:t>𝑖</m:t>
                            </m:r>
                          </m:sub>
                        </m:sSub>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𝜉</m:t>
                                </m:r>
                              </m:e>
                              <m:sub>
                                <m:r>
                                  <a:rPr lang="en-US" altLang="zh-CN" i="1">
                                    <a:solidFill>
                                      <a:srgbClr val="FF0000"/>
                                    </a:solidFill>
                                    <a:latin typeface="Cambria Math" panose="02040503050406030204" pitchFamily="18" charset="0"/>
                                  </a:rPr>
                                  <m:t>𝑖</m:t>
                                </m:r>
                              </m:sub>
                            </m:sSub>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𝑖</m:t>
                                </m:r>
                              </m:sub>
                            </m:sSub>
                            <m:r>
                              <a:rPr lang="en-US" altLang="zh-CN" i="1">
                                <a:solidFill>
                                  <a:srgbClr val="FF0000"/>
                                </a:solidFill>
                                <a:latin typeface="Cambria Math" panose="02040503050406030204" pitchFamily="18" charset="0"/>
                              </a:rPr>
                              <m:t>)</m:t>
                            </m:r>
                          </m:e>
                          <m:sub>
                            <m:r>
                              <a:rPr lang="en-US" altLang="zh-CN" i="1">
                                <a:solidFill>
                                  <a:srgbClr val="FF0000"/>
                                </a:solidFill>
                                <a:latin typeface="Cambria Math" panose="02040503050406030204" pitchFamily="18" charset="0"/>
                              </a:rPr>
                              <m:t>+</m:t>
                            </m:r>
                          </m:sub>
                        </m:sSub>
                        <m:r>
                          <a:rPr lang="en-US" altLang="zh-CN" i="1">
                            <a:solidFill>
                              <a:srgbClr val="FF0000"/>
                            </a:solidFill>
                            <a:latin typeface="Cambria Math" panose="02040503050406030204" pitchFamily="18" charset="0"/>
                          </a:rPr>
                          <m:t>)</m:t>
                        </m:r>
                      </m:e>
                      <m:sub>
                        <m:r>
                          <a:rPr lang="en-US" altLang="zh-CN" i="1">
                            <a:solidFill>
                              <a:srgbClr val="FF0000"/>
                            </a:solidFill>
                            <a:latin typeface="Cambria Math" panose="02040503050406030204" pitchFamily="18" charset="0"/>
                          </a:rPr>
                          <m:t>+</m:t>
                        </m:r>
                      </m:sub>
                    </m:sSub>
                    <m:r>
                      <a:rPr lang="en-US" altLang="zh-CN" b="0" i="1" smtClean="0">
                        <a:solidFill>
                          <a:srgbClr val="FF0000"/>
                        </a:solidFill>
                        <a:latin typeface="Cambria Math" panose="02040503050406030204" pitchFamily="18" charset="0"/>
                      </a:rPr>
                      <m:t>)</m:t>
                    </m:r>
                  </m:oMath>
                </a14:m>
                <a:endParaRPr lang="zh-CN" altLang="en-US" dirty="0"/>
              </a:p>
            </p:txBody>
          </p:sp>
        </mc:Choice>
        <mc:Fallback xmlns="">
          <p:sp>
            <p:nvSpPr>
              <p:cNvPr id="12" name="文本框 11">
                <a:extLst>
                  <a:ext uri="{FF2B5EF4-FFF2-40B4-BE49-F238E27FC236}">
                    <a16:creationId xmlns:a16="http://schemas.microsoft.com/office/drawing/2014/main" id="{389E86A6-ADD5-44C3-9A7C-B738970B45C5}"/>
                  </a:ext>
                </a:extLst>
              </p:cNvPr>
              <p:cNvSpPr txBox="1">
                <a:spLocks noRot="1" noChangeAspect="1" noMove="1" noResize="1" noEditPoints="1" noAdjustHandles="1" noChangeArrowheads="1" noChangeShapeType="1" noTextEdit="1"/>
              </p:cNvSpPr>
              <p:nvPr/>
            </p:nvSpPr>
            <p:spPr>
              <a:xfrm>
                <a:off x="527902" y="5128752"/>
                <a:ext cx="10001837" cy="880241"/>
              </a:xfrm>
              <a:prstGeom prst="rect">
                <a:avLst/>
              </a:prstGeom>
              <a:blipFill>
                <a:blip r:embed="rId4"/>
                <a:stretch>
                  <a:fillRect l="-549" b="-9655"/>
                </a:stretch>
              </a:blipFill>
            </p:spPr>
            <p:txBody>
              <a:bodyPr/>
              <a:lstStyle/>
              <a:p>
                <a:r>
                  <a:rPr lang="zh-CN" altLang="en-US">
                    <a:noFill/>
                  </a:rPr>
                  <a:t> </a:t>
                </a:r>
              </a:p>
            </p:txBody>
          </p:sp>
        </mc:Fallback>
      </mc:AlternateContent>
      <p:grpSp>
        <p:nvGrpSpPr>
          <p:cNvPr id="16" name="组合 15">
            <a:extLst>
              <a:ext uri="{FF2B5EF4-FFF2-40B4-BE49-F238E27FC236}">
                <a16:creationId xmlns:a16="http://schemas.microsoft.com/office/drawing/2014/main" id="{86AFA50D-5B45-42B5-92D8-05EFA2C4C0E2}"/>
              </a:ext>
            </a:extLst>
          </p:cNvPr>
          <p:cNvGrpSpPr>
            <a:grpSpLocks noChangeAspect="1"/>
          </p:cNvGrpSpPr>
          <p:nvPr/>
        </p:nvGrpSpPr>
        <p:grpSpPr>
          <a:xfrm>
            <a:off x="1206218" y="849007"/>
            <a:ext cx="3305154" cy="1803973"/>
            <a:chOff x="1981266" y="1224977"/>
            <a:chExt cx="4311059" cy="2353003"/>
          </a:xfrm>
        </p:grpSpPr>
        <p:pic>
          <p:nvPicPr>
            <p:cNvPr id="17" name="图片 16">
              <a:extLst>
                <a:ext uri="{FF2B5EF4-FFF2-40B4-BE49-F238E27FC236}">
                  <a16:creationId xmlns:a16="http://schemas.microsoft.com/office/drawing/2014/main" id="{676AFA4B-D5FE-48EE-8C61-76926370C0ED}"/>
                </a:ext>
              </a:extLst>
            </p:cNvPr>
            <p:cNvPicPr>
              <a:picLocks noChangeAspect="1"/>
            </p:cNvPicPr>
            <p:nvPr/>
          </p:nvPicPr>
          <p:blipFill rotWithShape="1">
            <a:blip r:embed="rId5"/>
            <a:srcRect l="91479"/>
            <a:stretch/>
          </p:blipFill>
          <p:spPr>
            <a:xfrm>
              <a:off x="5832049" y="1224977"/>
              <a:ext cx="460276" cy="2353003"/>
            </a:xfrm>
            <a:prstGeom prst="rect">
              <a:avLst/>
            </a:prstGeom>
          </p:spPr>
        </p:pic>
        <p:pic>
          <p:nvPicPr>
            <p:cNvPr id="18" name="图片 17">
              <a:extLst>
                <a:ext uri="{FF2B5EF4-FFF2-40B4-BE49-F238E27FC236}">
                  <a16:creationId xmlns:a16="http://schemas.microsoft.com/office/drawing/2014/main" id="{AC2642EC-B5CB-430A-ACF2-BB78D1C8552E}"/>
                </a:ext>
              </a:extLst>
            </p:cNvPr>
            <p:cNvPicPr>
              <a:picLocks noChangeAspect="1"/>
            </p:cNvPicPr>
            <p:nvPr/>
          </p:nvPicPr>
          <p:blipFill rotWithShape="1">
            <a:blip r:embed="rId5"/>
            <a:srcRect r="28708"/>
            <a:stretch/>
          </p:blipFill>
          <p:spPr>
            <a:xfrm>
              <a:off x="1981266" y="1224977"/>
              <a:ext cx="3850784" cy="2353003"/>
            </a:xfrm>
            <a:prstGeom prst="rect">
              <a:avLst/>
            </a:prstGeom>
          </p:spPr>
        </p:pic>
      </p:grpSp>
      <p:sp>
        <p:nvSpPr>
          <p:cNvPr id="15" name="文本框 14">
            <a:extLst>
              <a:ext uri="{FF2B5EF4-FFF2-40B4-BE49-F238E27FC236}">
                <a16:creationId xmlns:a16="http://schemas.microsoft.com/office/drawing/2014/main" id="{C2FC1790-8DA3-4359-87DD-77F84B8610F6}"/>
              </a:ext>
            </a:extLst>
          </p:cNvPr>
          <p:cNvSpPr txBox="1"/>
          <p:nvPr/>
        </p:nvSpPr>
        <p:spPr>
          <a:xfrm>
            <a:off x="146114" y="173552"/>
            <a:ext cx="3926265" cy="523220"/>
          </a:xfrm>
          <a:prstGeom prst="rect">
            <a:avLst/>
          </a:prstGeom>
          <a:noFill/>
        </p:spPr>
        <p:txBody>
          <a:bodyPr wrap="square">
            <a:spAutoFit/>
          </a:bodyPr>
          <a:lstStyle/>
          <a:p>
            <a:r>
              <a:rPr lang="en-US" altLang="zh-CN" sz="2800" dirty="0">
                <a:solidFill>
                  <a:schemeClr val="bg1"/>
                </a:solidFill>
              </a:rPr>
              <a:t>Details of </a:t>
            </a:r>
            <a:r>
              <a:rPr lang="en-US" altLang="zh-CN" sz="2800" dirty="0" err="1">
                <a:solidFill>
                  <a:schemeClr val="bg1"/>
                </a:solidFill>
              </a:rPr>
              <a:t>RobustScaler</a:t>
            </a:r>
            <a:endParaRPr lang="zh-CN" altLang="en-US" sz="2800" dirty="0">
              <a:solidFill>
                <a:schemeClr val="bg1"/>
              </a:solidFill>
            </a:endParaRPr>
          </a:p>
        </p:txBody>
      </p:sp>
    </p:spTree>
    <p:extLst>
      <p:ext uri="{BB962C8B-B14F-4D97-AF65-F5344CB8AC3E}">
        <p14:creationId xmlns:p14="http://schemas.microsoft.com/office/powerpoint/2010/main" val="2914368337"/>
      </p:ext>
    </p:extLst>
  </p:cSld>
  <p:clrMapOvr>
    <a:masterClrMapping/>
  </p:clrMapOvr>
  <p:transition spd="slow">
    <p:push dir="u"/>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835</TotalTime>
  <Words>1827</Words>
  <Application>Microsoft Office PowerPoint</Application>
  <PresentationFormat>宽屏</PresentationFormat>
  <Paragraphs>100</Paragraphs>
  <Slides>17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等线</vt:lpstr>
      <vt:lpstr>等线 Light</vt:lpstr>
      <vt:lpstr>Arial</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 隆</dc:creator>
  <cp:lastModifiedBy>王 隆</cp:lastModifiedBy>
  <cp:revision>61</cp:revision>
  <dcterms:created xsi:type="dcterms:W3CDTF">2022-12-17T06:27:26Z</dcterms:created>
  <dcterms:modified xsi:type="dcterms:W3CDTF">2022-12-21T07:33:52Z</dcterms:modified>
</cp:coreProperties>
</file>