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311AB-F1C6-445C-A0E6-604BD117DED6}">
  <a:tblStyle styleId="{B5F311AB-F1C6-445C-A0E6-604BD117DE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2A4A9D74-AEB7-49D1-866B-F0524BC8AC7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fill>
          <a:solidFill>
            <a:srgbClr val="D7D2DF"/>
          </a:solidFill>
        </a:fill>
      </a:tcStyle>
    </a:band1H>
    <a:band2H>
      <a:tcTxStyle/>
    </a:band2H>
    <a:band1V>
      <a:tcTxStyle/>
      <a:tcStyle>
        <a:fill>
          <a:solidFill>
            <a:srgbClr val="D7D2D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D0D48469-88A8-4700-ACAD-AA4A56B61E5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1A33F8E-5F7F-4075-B078-30D1D495BC17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6FF8D0D3-54F8-4F06-B2DE-A5B3A4BA4543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(2. Stichpunkt wäre zur Überprüfung unserer Daten, da wir ja wissen, dass populationswachstum mit CO2 Ausstoß einher geht….)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Überfluss (anderes Wort für zu viele Daten)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Überfluss (anderes Wort für zu viele Daten)</a:t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CREATE TABLE Daten ( CountryName varchar(50), Year INT NOT NULL, GDP_Value INT NOT NULL, CO2Emissions INT , HappinessRank INT, HappinessScore INT, HealthyLifeExpectancy INT, PopGrowth INT, PRIMARY KEY (Country, Year) );</a:t>
            </a:r>
            <a:endParaRPr/>
          </a:p>
        </p:txBody>
      </p:sp>
      <p:sp>
        <p:nvSpPr>
          <p:cNvPr id="217" name="Google Shape;2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584666" y="1427058"/>
            <a:ext cx="7992888" cy="0"/>
          </a:xfrm>
          <a:prstGeom prst="straightConnector1">
            <a:avLst/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orschung-und-lehre.de/politik/leopoldina-fuer-hoeheren-co2-preis-227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ehrlich98/fu_dbs_project_schehrlm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404664"/>
            <a:ext cx="5984522" cy="34465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395536" y="3625420"/>
            <a:ext cx="8640960" cy="1891812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DE" sz="3200"/>
              <a:t>„</a:t>
            </a:r>
            <a:r>
              <a:rPr b="1" lang="de-DE" sz="3200"/>
              <a:t>Welche Zusammenhänge gibt es zwischen wirtschaftlicher Entwicklung CO</a:t>
            </a:r>
            <a:r>
              <a:rPr b="1" baseline="30000" lang="de-DE" sz="3200"/>
              <a:t>2</a:t>
            </a:r>
            <a:r>
              <a:rPr b="1" lang="de-DE" sz="3200"/>
              <a:t>-Emissionen, dem Lebensglück und anderen Faktoren?</a:t>
            </a:r>
            <a:r>
              <a:rPr lang="de-DE" sz="3200"/>
              <a:t>“</a:t>
            </a:r>
            <a:endParaRPr sz="32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428800" y="5373216"/>
            <a:ext cx="6192688" cy="1752600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400">
                <a:solidFill>
                  <a:schemeClr val="dk1"/>
                </a:solidFill>
              </a:rPr>
              <a:t>Datenbanksysteme 21</a:t>
            </a:r>
            <a:br>
              <a:rPr lang="de-DE" sz="1400">
                <a:solidFill>
                  <a:schemeClr val="dk1"/>
                </a:solidFill>
              </a:rPr>
            </a:br>
            <a:r>
              <a:rPr lang="de-DE" sz="1400">
                <a:solidFill>
                  <a:schemeClr val="dk1"/>
                </a:solidFill>
              </a:rPr>
              <a:t>Prof. Dr. A. Voisard, N. Lehmann</a:t>
            </a:r>
            <a:endParaRPr/>
          </a:p>
          <a:p>
            <a:pPr indent="0" lvl="0" marL="0" rtl="0" algn="ctr">
              <a:spcBef>
                <a:spcPts val="12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400">
                <a:solidFill>
                  <a:schemeClr val="dk1"/>
                </a:solidFill>
              </a:rPr>
              <a:t>Von: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400">
                <a:solidFill>
                  <a:schemeClr val="dk1"/>
                </a:solidFill>
              </a:rPr>
              <a:t> Aaron Ehrlich (5303072), Pirin Marinov (4765778), Hatice Schefler (4131192)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Quellen</a:t>
            </a:r>
            <a:endParaRPr/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Daten: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Bilder: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https://www.forschung-und-lehre.de/politik/leopoldina-fuer-hoeheren-co2-preis-2270/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Literatur: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de-DE"/>
              <a:t>https://www.imzuwi.org/index.php/homepage/79-ueber-uns/170-whi-world-happiness-index</a:t>
            </a:r>
            <a:endParaRPr/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Interessante Aspekte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de-DE"/>
              <a:t>Gibt es Länder, die: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de-DE"/>
              <a:t>↑ PopulationGrowth + ↑ CO</a:t>
            </a:r>
            <a:r>
              <a:rPr baseline="-25000" lang="de-DE"/>
              <a:t>2</a:t>
            </a:r>
            <a:r>
              <a:rPr baseline="30000" lang="de-DE"/>
              <a:t> </a:t>
            </a:r>
            <a:r>
              <a:rPr lang="de-DE"/>
              <a:t>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de-DE"/>
              <a:t>↑BIP + ↓CO</a:t>
            </a:r>
            <a:r>
              <a:rPr baseline="-25000" lang="de-DE"/>
              <a:t>2</a:t>
            </a:r>
            <a:r>
              <a:rPr lang="de-DE"/>
              <a:t> mit ↑HappinessScore oder Healthy Life Expancy oder HappinessRank 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Planung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914746"/>
            <a:ext cx="3828504" cy="326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2037846"/>
            <a:ext cx="2160240" cy="301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877740" y="5177922"/>
            <a:ext cx="27363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aseline="-25000"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GDP + population growth (total und 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927637" y="5316420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922404" y="5196201"/>
            <a:ext cx="23220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Life Expancy, Happiness Rank, Happiness Score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5169" y="3205872"/>
            <a:ext cx="671526" cy="59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Planung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907153" y="4328420"/>
            <a:ext cx="738127" cy="129592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291869" y="4328420"/>
            <a:ext cx="738127" cy="129592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985953" y="4805865"/>
            <a:ext cx="908463" cy="1705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427449" y="4805865"/>
            <a:ext cx="908463" cy="1705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2850374" y="3782769"/>
            <a:ext cx="113558" cy="409238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3276216" y="3782769"/>
            <a:ext cx="0" cy="409238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3588501" y="3782769"/>
            <a:ext cx="113558" cy="409238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3418164" y="3782769"/>
            <a:ext cx="113558" cy="409238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3020711" y="3782769"/>
            <a:ext cx="113558" cy="409238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241" y="1488220"/>
            <a:ext cx="593904" cy="68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1249" y="3249104"/>
            <a:ext cx="652106" cy="44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6938" y="3249104"/>
            <a:ext cx="670018" cy="58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63203" y="2534034"/>
            <a:ext cx="768198" cy="4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8501" y="1663320"/>
            <a:ext cx="580542" cy="5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88501" y="2361133"/>
            <a:ext cx="674702" cy="629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2132385" y="1227298"/>
            <a:ext cx="3951984" cy="2721480"/>
          </a:xfrm>
          <a:custGeom>
            <a:rect b="b" l="l" r="r" t="t"/>
            <a:pathLst>
              <a:path extrusionOk="0" h="1437466" w="1410395">
                <a:moveTo>
                  <a:pt x="687064" y="177454"/>
                </a:moveTo>
                <a:cubicBezTo>
                  <a:pt x="596875" y="168436"/>
                  <a:pt x="475374" y="147934"/>
                  <a:pt x="386813" y="177454"/>
                </a:cubicBezTo>
                <a:cubicBezTo>
                  <a:pt x="379558" y="179872"/>
                  <a:pt x="327097" y="260205"/>
                  <a:pt x="318574" y="272989"/>
                </a:cubicBezTo>
                <a:cubicBezTo>
                  <a:pt x="323123" y="295735"/>
                  <a:pt x="322801" y="320030"/>
                  <a:pt x="332222" y="341227"/>
                </a:cubicBezTo>
                <a:cubicBezTo>
                  <a:pt x="354198" y="390674"/>
                  <a:pt x="418617" y="433695"/>
                  <a:pt x="455052" y="464057"/>
                </a:cubicBezTo>
                <a:cubicBezTo>
                  <a:pt x="541089" y="607454"/>
                  <a:pt x="451653" y="470896"/>
                  <a:pt x="536938" y="573239"/>
                </a:cubicBezTo>
                <a:cubicBezTo>
                  <a:pt x="547439" y="585840"/>
                  <a:pt x="551426" y="603936"/>
                  <a:pt x="564234" y="614183"/>
                </a:cubicBezTo>
                <a:cubicBezTo>
                  <a:pt x="575467" y="623170"/>
                  <a:pt x="591529" y="623281"/>
                  <a:pt x="605177" y="627830"/>
                </a:cubicBezTo>
                <a:cubicBezTo>
                  <a:pt x="673416" y="614182"/>
                  <a:pt x="743614" y="608096"/>
                  <a:pt x="809894" y="586887"/>
                </a:cubicBezTo>
                <a:cubicBezTo>
                  <a:pt x="882554" y="563636"/>
                  <a:pt x="929363" y="529987"/>
                  <a:pt x="987315" y="491353"/>
                </a:cubicBezTo>
                <a:cubicBezTo>
                  <a:pt x="996413" y="477705"/>
                  <a:pt x="1007275" y="465081"/>
                  <a:pt x="1014610" y="450410"/>
                </a:cubicBezTo>
                <a:cubicBezTo>
                  <a:pt x="1032807" y="414016"/>
                  <a:pt x="1041906" y="359425"/>
                  <a:pt x="1000962" y="327580"/>
                </a:cubicBezTo>
                <a:cubicBezTo>
                  <a:pt x="975570" y="307831"/>
                  <a:pt x="937314" y="318184"/>
                  <a:pt x="905428" y="313932"/>
                </a:cubicBezTo>
                <a:lnTo>
                  <a:pt x="796246" y="300284"/>
                </a:lnTo>
                <a:cubicBezTo>
                  <a:pt x="746204" y="304833"/>
                  <a:pt x="695864" y="306826"/>
                  <a:pt x="646121" y="313932"/>
                </a:cubicBezTo>
                <a:cubicBezTo>
                  <a:pt x="612319" y="318761"/>
                  <a:pt x="591262" y="335569"/>
                  <a:pt x="564234" y="354875"/>
                </a:cubicBezTo>
                <a:cubicBezTo>
                  <a:pt x="545725" y="368096"/>
                  <a:pt x="528152" y="382598"/>
                  <a:pt x="509643" y="395819"/>
                </a:cubicBezTo>
                <a:cubicBezTo>
                  <a:pt x="496296" y="405353"/>
                  <a:pt x="480298" y="411516"/>
                  <a:pt x="468700" y="423114"/>
                </a:cubicBezTo>
                <a:cubicBezTo>
                  <a:pt x="452616" y="439198"/>
                  <a:pt x="441404" y="459508"/>
                  <a:pt x="427756" y="477705"/>
                </a:cubicBezTo>
                <a:cubicBezTo>
                  <a:pt x="436855" y="536845"/>
                  <a:pt x="440540" y="597076"/>
                  <a:pt x="455052" y="655126"/>
                </a:cubicBezTo>
                <a:cubicBezTo>
                  <a:pt x="459030" y="671039"/>
                  <a:pt x="472813" y="682722"/>
                  <a:pt x="482347" y="696069"/>
                </a:cubicBezTo>
                <a:cubicBezTo>
                  <a:pt x="495568" y="714578"/>
                  <a:pt x="510070" y="732150"/>
                  <a:pt x="523291" y="750660"/>
                </a:cubicBezTo>
                <a:cubicBezTo>
                  <a:pt x="532825" y="764007"/>
                  <a:pt x="540085" y="779003"/>
                  <a:pt x="550586" y="791604"/>
                </a:cubicBezTo>
                <a:cubicBezTo>
                  <a:pt x="572147" y="817477"/>
                  <a:pt x="601798" y="844505"/>
                  <a:pt x="632473" y="859842"/>
                </a:cubicBezTo>
                <a:cubicBezTo>
                  <a:pt x="645340" y="866276"/>
                  <a:pt x="659768" y="868941"/>
                  <a:pt x="673416" y="873490"/>
                </a:cubicBezTo>
                <a:cubicBezTo>
                  <a:pt x="677965" y="887138"/>
                  <a:pt x="692407" y="901076"/>
                  <a:pt x="687064" y="914433"/>
                </a:cubicBezTo>
                <a:cubicBezTo>
                  <a:pt x="678923" y="934785"/>
                  <a:pt x="622413" y="949632"/>
                  <a:pt x="605177" y="955377"/>
                </a:cubicBezTo>
                <a:cubicBezTo>
                  <a:pt x="356819" y="942959"/>
                  <a:pt x="354877" y="1027845"/>
                  <a:pt x="318574" y="900786"/>
                </a:cubicBezTo>
                <a:cubicBezTo>
                  <a:pt x="313421" y="882751"/>
                  <a:pt x="309475" y="864392"/>
                  <a:pt x="304926" y="846195"/>
                </a:cubicBezTo>
                <a:cubicBezTo>
                  <a:pt x="309475" y="787055"/>
                  <a:pt x="286351" y="718573"/>
                  <a:pt x="318574" y="668774"/>
                </a:cubicBezTo>
                <a:cubicBezTo>
                  <a:pt x="345192" y="627638"/>
                  <a:pt x="455052" y="614183"/>
                  <a:pt x="455052" y="614183"/>
                </a:cubicBezTo>
                <a:cubicBezTo>
                  <a:pt x="514192" y="632380"/>
                  <a:pt x="575784" y="643973"/>
                  <a:pt x="632473" y="668774"/>
                </a:cubicBezTo>
                <a:cubicBezTo>
                  <a:pt x="680226" y="689666"/>
                  <a:pt x="679592" y="739236"/>
                  <a:pt x="700712" y="777956"/>
                </a:cubicBezTo>
                <a:cubicBezTo>
                  <a:pt x="716421" y="806755"/>
                  <a:pt x="737106" y="832547"/>
                  <a:pt x="755303" y="859842"/>
                </a:cubicBezTo>
                <a:cubicBezTo>
                  <a:pt x="764402" y="873490"/>
                  <a:pt x="771000" y="889188"/>
                  <a:pt x="782598" y="900786"/>
                </a:cubicBezTo>
                <a:cubicBezTo>
                  <a:pt x="848787" y="966975"/>
                  <a:pt x="822914" y="933965"/>
                  <a:pt x="864485" y="996320"/>
                </a:cubicBezTo>
                <a:cubicBezTo>
                  <a:pt x="877593" y="1048756"/>
                  <a:pt x="889434" y="1063015"/>
                  <a:pt x="864485" y="1119150"/>
                </a:cubicBezTo>
                <a:cubicBezTo>
                  <a:pt x="855247" y="1139936"/>
                  <a:pt x="835597" y="1154452"/>
                  <a:pt x="823541" y="1173741"/>
                </a:cubicBezTo>
                <a:cubicBezTo>
                  <a:pt x="812758" y="1190993"/>
                  <a:pt x="809486" y="1212885"/>
                  <a:pt x="796246" y="1228332"/>
                </a:cubicBezTo>
                <a:cubicBezTo>
                  <a:pt x="763197" y="1266889"/>
                  <a:pt x="742331" y="1269050"/>
                  <a:pt x="700712" y="1282923"/>
                </a:cubicBezTo>
                <a:cubicBezTo>
                  <a:pt x="627924" y="1264726"/>
                  <a:pt x="549987" y="1260799"/>
                  <a:pt x="482347" y="1228332"/>
                </a:cubicBezTo>
                <a:cubicBezTo>
                  <a:pt x="373091" y="1175889"/>
                  <a:pt x="352786" y="1098812"/>
                  <a:pt x="291279" y="1009968"/>
                </a:cubicBezTo>
                <a:cubicBezTo>
                  <a:pt x="274698" y="986018"/>
                  <a:pt x="251675" y="966707"/>
                  <a:pt x="236688" y="941729"/>
                </a:cubicBezTo>
                <a:cubicBezTo>
                  <a:pt x="159145" y="812491"/>
                  <a:pt x="260654" y="924752"/>
                  <a:pt x="168449" y="832547"/>
                </a:cubicBezTo>
                <a:cubicBezTo>
                  <a:pt x="163900" y="818899"/>
                  <a:pt x="153152" y="805895"/>
                  <a:pt x="154801" y="791604"/>
                </a:cubicBezTo>
                <a:cubicBezTo>
                  <a:pt x="166974" y="686100"/>
                  <a:pt x="174867" y="578140"/>
                  <a:pt x="209392" y="477705"/>
                </a:cubicBezTo>
                <a:cubicBezTo>
                  <a:pt x="226254" y="428653"/>
                  <a:pt x="266372" y="389574"/>
                  <a:pt x="304926" y="354875"/>
                </a:cubicBezTo>
                <a:cubicBezTo>
                  <a:pt x="424239" y="247493"/>
                  <a:pt x="469807" y="242372"/>
                  <a:pt x="591529" y="177454"/>
                </a:cubicBezTo>
                <a:cubicBezTo>
                  <a:pt x="638474" y="152417"/>
                  <a:pt x="691009" y="117273"/>
                  <a:pt x="741655" y="95568"/>
                </a:cubicBezTo>
                <a:cubicBezTo>
                  <a:pt x="754878" y="89901"/>
                  <a:pt x="768950" y="86469"/>
                  <a:pt x="782598" y="81920"/>
                </a:cubicBezTo>
                <a:cubicBezTo>
                  <a:pt x="759852" y="68272"/>
                  <a:pt x="738845" y="51180"/>
                  <a:pt x="714359" y="40977"/>
                </a:cubicBezTo>
                <a:cubicBezTo>
                  <a:pt x="648376" y="13484"/>
                  <a:pt x="592867" y="9973"/>
                  <a:pt x="523291" y="33"/>
                </a:cubicBezTo>
                <a:cubicBezTo>
                  <a:pt x="419636" y="9456"/>
                  <a:pt x="380536" y="-26265"/>
                  <a:pt x="345870" y="54624"/>
                </a:cubicBezTo>
                <a:cubicBezTo>
                  <a:pt x="338481" y="71865"/>
                  <a:pt x="336771" y="91019"/>
                  <a:pt x="332222" y="109216"/>
                </a:cubicBezTo>
                <a:cubicBezTo>
                  <a:pt x="341321" y="168356"/>
                  <a:pt x="342634" y="229232"/>
                  <a:pt x="359518" y="286636"/>
                </a:cubicBezTo>
                <a:cubicBezTo>
                  <a:pt x="368930" y="318637"/>
                  <a:pt x="427443" y="368367"/>
                  <a:pt x="455052" y="382171"/>
                </a:cubicBezTo>
                <a:cubicBezTo>
                  <a:pt x="544351" y="426821"/>
                  <a:pt x="579617" y="422822"/>
                  <a:pt x="673416" y="450410"/>
                </a:cubicBezTo>
                <a:cubicBezTo>
                  <a:pt x="939040" y="528535"/>
                  <a:pt x="700050" y="467304"/>
                  <a:pt x="850837" y="505001"/>
                </a:cubicBezTo>
                <a:cubicBezTo>
                  <a:pt x="873583" y="518649"/>
                  <a:pt x="895350" y="534081"/>
                  <a:pt x="919076" y="545944"/>
                </a:cubicBezTo>
                <a:cubicBezTo>
                  <a:pt x="931943" y="552378"/>
                  <a:pt x="948049" y="551612"/>
                  <a:pt x="960019" y="559592"/>
                </a:cubicBezTo>
                <a:cubicBezTo>
                  <a:pt x="976078" y="570298"/>
                  <a:pt x="987314" y="586887"/>
                  <a:pt x="1000962" y="600535"/>
                </a:cubicBezTo>
                <a:cubicBezTo>
                  <a:pt x="991864" y="646028"/>
                  <a:pt x="988338" y="693000"/>
                  <a:pt x="973667" y="737013"/>
                </a:cubicBezTo>
                <a:cubicBezTo>
                  <a:pt x="943609" y="827187"/>
                  <a:pt x="946729" y="844598"/>
                  <a:pt x="878132" y="859842"/>
                </a:cubicBezTo>
                <a:cubicBezTo>
                  <a:pt x="851119" y="865845"/>
                  <a:pt x="823541" y="868941"/>
                  <a:pt x="796246" y="873490"/>
                </a:cubicBezTo>
                <a:cubicBezTo>
                  <a:pt x="737106" y="859842"/>
                  <a:pt x="671882" y="862023"/>
                  <a:pt x="618825" y="832547"/>
                </a:cubicBezTo>
                <a:cubicBezTo>
                  <a:pt x="584616" y="813542"/>
                  <a:pt x="577030" y="765861"/>
                  <a:pt x="550586" y="737013"/>
                </a:cubicBezTo>
                <a:cubicBezTo>
                  <a:pt x="526577" y="710821"/>
                  <a:pt x="495995" y="691520"/>
                  <a:pt x="468700" y="668774"/>
                </a:cubicBezTo>
                <a:cubicBezTo>
                  <a:pt x="434068" y="564881"/>
                  <a:pt x="447047" y="615100"/>
                  <a:pt x="427756" y="518648"/>
                </a:cubicBezTo>
                <a:cubicBezTo>
                  <a:pt x="440769" y="488285"/>
                  <a:pt x="480261" y="384258"/>
                  <a:pt x="509643" y="354875"/>
                </a:cubicBezTo>
                <a:cubicBezTo>
                  <a:pt x="583659" y="280859"/>
                  <a:pt x="628498" y="252891"/>
                  <a:pt x="700712" y="204750"/>
                </a:cubicBezTo>
                <a:cubicBezTo>
                  <a:pt x="834563" y="383219"/>
                  <a:pt x="669138" y="160548"/>
                  <a:pt x="768950" y="300284"/>
                </a:cubicBezTo>
                <a:cubicBezTo>
                  <a:pt x="806283" y="352550"/>
                  <a:pt x="813869" y="351166"/>
                  <a:pt x="837189" y="409466"/>
                </a:cubicBezTo>
                <a:cubicBezTo>
                  <a:pt x="847875" y="436180"/>
                  <a:pt x="864485" y="491353"/>
                  <a:pt x="864485" y="491353"/>
                </a:cubicBezTo>
                <a:cubicBezTo>
                  <a:pt x="869034" y="518648"/>
                  <a:pt x="875834" y="545663"/>
                  <a:pt x="878132" y="573239"/>
                </a:cubicBezTo>
                <a:cubicBezTo>
                  <a:pt x="884943" y="654969"/>
                  <a:pt x="891780" y="736886"/>
                  <a:pt x="891780" y="818899"/>
                </a:cubicBezTo>
                <a:cubicBezTo>
                  <a:pt x="891780" y="837656"/>
                  <a:pt x="889849" y="858843"/>
                  <a:pt x="878132" y="873490"/>
                </a:cubicBezTo>
                <a:cubicBezTo>
                  <a:pt x="869145" y="884724"/>
                  <a:pt x="851356" y="884638"/>
                  <a:pt x="837189" y="887138"/>
                </a:cubicBezTo>
                <a:cubicBezTo>
                  <a:pt x="773832" y="898319"/>
                  <a:pt x="709810" y="905335"/>
                  <a:pt x="646121" y="914433"/>
                </a:cubicBezTo>
                <a:cubicBezTo>
                  <a:pt x="550587" y="909884"/>
                  <a:pt x="454284" y="887863"/>
                  <a:pt x="359518" y="900786"/>
                </a:cubicBezTo>
                <a:cubicBezTo>
                  <a:pt x="340933" y="903320"/>
                  <a:pt x="343544" y="936765"/>
                  <a:pt x="345870" y="955377"/>
                </a:cubicBezTo>
                <a:cubicBezTo>
                  <a:pt x="348393" y="975565"/>
                  <a:pt x="361880" y="993040"/>
                  <a:pt x="373165" y="1009968"/>
                </a:cubicBezTo>
                <a:cubicBezTo>
                  <a:pt x="386377" y="1029786"/>
                  <a:pt x="457917" y="1118140"/>
                  <a:pt x="482347" y="1132798"/>
                </a:cubicBezTo>
                <a:cubicBezTo>
                  <a:pt x="507019" y="1147601"/>
                  <a:pt x="536938" y="1150995"/>
                  <a:pt x="564234" y="1160093"/>
                </a:cubicBezTo>
                <a:cubicBezTo>
                  <a:pt x="586980" y="1146445"/>
                  <a:pt x="611759" y="1135721"/>
                  <a:pt x="632473" y="1119150"/>
                </a:cubicBezTo>
                <a:cubicBezTo>
                  <a:pt x="701351" y="1064048"/>
                  <a:pt x="714901" y="1027442"/>
                  <a:pt x="768950" y="955377"/>
                </a:cubicBezTo>
                <a:cubicBezTo>
                  <a:pt x="800072" y="913881"/>
                  <a:pt x="915686" y="824244"/>
                  <a:pt x="864485" y="832547"/>
                </a:cubicBezTo>
                <a:lnTo>
                  <a:pt x="359518" y="914433"/>
                </a:lnTo>
                <a:cubicBezTo>
                  <a:pt x="368616" y="1005418"/>
                  <a:pt x="375919" y="1096601"/>
                  <a:pt x="386813" y="1187389"/>
                </a:cubicBezTo>
                <a:cubicBezTo>
                  <a:pt x="389577" y="1210420"/>
                  <a:pt x="388526" y="1235736"/>
                  <a:pt x="400461" y="1255627"/>
                </a:cubicBezTo>
                <a:cubicBezTo>
                  <a:pt x="444760" y="1329458"/>
                  <a:pt x="470257" y="1320852"/>
                  <a:pt x="536938" y="1351162"/>
                </a:cubicBezTo>
                <a:cubicBezTo>
                  <a:pt x="657897" y="1406144"/>
                  <a:pt x="574972" y="1383334"/>
                  <a:pt x="687064" y="1405753"/>
                </a:cubicBezTo>
                <a:cubicBezTo>
                  <a:pt x="705261" y="1414851"/>
                  <a:pt x="721350" y="1431779"/>
                  <a:pt x="741655" y="1433048"/>
                </a:cubicBezTo>
                <a:cubicBezTo>
                  <a:pt x="796329" y="1436465"/>
                  <a:pt x="857429" y="1445801"/>
                  <a:pt x="905428" y="1419401"/>
                </a:cubicBezTo>
                <a:cubicBezTo>
                  <a:pt x="958533" y="1390193"/>
                  <a:pt x="1065883" y="1197469"/>
                  <a:pt x="1096497" y="1146445"/>
                </a:cubicBezTo>
                <a:cubicBezTo>
                  <a:pt x="1136840" y="985070"/>
                  <a:pt x="1223786" y="777690"/>
                  <a:pt x="1164735" y="600535"/>
                </a:cubicBezTo>
                <a:cubicBezTo>
                  <a:pt x="1156988" y="577294"/>
                  <a:pt x="1119243" y="582338"/>
                  <a:pt x="1096497" y="573239"/>
                </a:cubicBezTo>
                <a:cubicBezTo>
                  <a:pt x="1082849" y="555042"/>
                  <a:pt x="1073315" y="532858"/>
                  <a:pt x="1055553" y="518648"/>
                </a:cubicBezTo>
                <a:cubicBezTo>
                  <a:pt x="1026913" y="495736"/>
                  <a:pt x="992218" y="481620"/>
                  <a:pt x="960019" y="464057"/>
                </a:cubicBezTo>
                <a:cubicBezTo>
                  <a:pt x="891382" y="426619"/>
                  <a:pt x="895276" y="435664"/>
                  <a:pt x="809894" y="395819"/>
                </a:cubicBezTo>
                <a:cubicBezTo>
                  <a:pt x="657737" y="324812"/>
                  <a:pt x="752221" y="348585"/>
                  <a:pt x="605177" y="327580"/>
                </a:cubicBezTo>
                <a:cubicBezTo>
                  <a:pt x="577882" y="313932"/>
                  <a:pt x="551626" y="297970"/>
                  <a:pt x="523291" y="286636"/>
                </a:cubicBezTo>
                <a:cubicBezTo>
                  <a:pt x="505876" y="279670"/>
                  <a:pt x="487010" y="277058"/>
                  <a:pt x="468700" y="272989"/>
                </a:cubicBezTo>
                <a:cubicBezTo>
                  <a:pt x="312809" y="238347"/>
                  <a:pt x="478969" y="278968"/>
                  <a:pt x="345870" y="245693"/>
                </a:cubicBezTo>
                <a:cubicBezTo>
                  <a:pt x="309476" y="250242"/>
                  <a:pt x="271157" y="246807"/>
                  <a:pt x="236688" y="259341"/>
                </a:cubicBezTo>
                <a:cubicBezTo>
                  <a:pt x="202874" y="271637"/>
                  <a:pt x="181696" y="328381"/>
                  <a:pt x="168449" y="354875"/>
                </a:cubicBezTo>
                <a:cubicBezTo>
                  <a:pt x="172998" y="404917"/>
                  <a:pt x="174260" y="455368"/>
                  <a:pt x="182097" y="505001"/>
                </a:cubicBezTo>
                <a:cubicBezTo>
                  <a:pt x="192380" y="570127"/>
                  <a:pt x="215928" y="633791"/>
                  <a:pt x="236688" y="696069"/>
                </a:cubicBezTo>
                <a:cubicBezTo>
                  <a:pt x="241237" y="723365"/>
                  <a:pt x="237960" y="753205"/>
                  <a:pt x="250335" y="777956"/>
                </a:cubicBezTo>
                <a:cubicBezTo>
                  <a:pt x="261844" y="800974"/>
                  <a:pt x="285387" y="815799"/>
                  <a:pt x="304926" y="832547"/>
                </a:cubicBezTo>
                <a:cubicBezTo>
                  <a:pt x="334093" y="857547"/>
                  <a:pt x="378676" y="877474"/>
                  <a:pt x="414109" y="887138"/>
                </a:cubicBezTo>
                <a:cubicBezTo>
                  <a:pt x="440806" y="894419"/>
                  <a:pt x="468937" y="894988"/>
                  <a:pt x="495995" y="900786"/>
                </a:cubicBezTo>
                <a:cubicBezTo>
                  <a:pt x="532676" y="908646"/>
                  <a:pt x="568783" y="918983"/>
                  <a:pt x="605177" y="928081"/>
                </a:cubicBezTo>
                <a:cubicBezTo>
                  <a:pt x="691613" y="923532"/>
                  <a:pt x="797991" y="969844"/>
                  <a:pt x="864485" y="914433"/>
                </a:cubicBezTo>
                <a:cubicBezTo>
                  <a:pt x="912020" y="874821"/>
                  <a:pt x="740335" y="891320"/>
                  <a:pt x="687064" y="859842"/>
                </a:cubicBezTo>
                <a:cubicBezTo>
                  <a:pt x="637214" y="830385"/>
                  <a:pt x="602843" y="780164"/>
                  <a:pt x="564234" y="737013"/>
                </a:cubicBezTo>
                <a:cubicBezTo>
                  <a:pt x="456222" y="616294"/>
                  <a:pt x="453780" y="598415"/>
                  <a:pt x="373165" y="464057"/>
                </a:cubicBezTo>
                <a:cubicBezTo>
                  <a:pt x="364067" y="423114"/>
                  <a:pt x="355476" y="382054"/>
                  <a:pt x="345870" y="341227"/>
                </a:cubicBezTo>
                <a:cubicBezTo>
                  <a:pt x="337278" y="304710"/>
                  <a:pt x="320777" y="269494"/>
                  <a:pt x="318574" y="232045"/>
                </a:cubicBezTo>
                <a:cubicBezTo>
                  <a:pt x="316155" y="190921"/>
                  <a:pt x="308598" y="142964"/>
                  <a:pt x="332222" y="109216"/>
                </a:cubicBezTo>
                <a:cubicBezTo>
                  <a:pt x="348091" y="86546"/>
                  <a:pt x="386813" y="100117"/>
                  <a:pt x="414109" y="95568"/>
                </a:cubicBezTo>
                <a:cubicBezTo>
                  <a:pt x="573951" y="122208"/>
                  <a:pt x="547147" y="101240"/>
                  <a:pt x="659768" y="163807"/>
                </a:cubicBezTo>
                <a:cubicBezTo>
                  <a:pt x="715015" y="194500"/>
                  <a:pt x="823541" y="259341"/>
                  <a:pt x="823541" y="259341"/>
                </a:cubicBezTo>
                <a:cubicBezTo>
                  <a:pt x="832817" y="271709"/>
                  <a:pt x="881800" y="334915"/>
                  <a:pt x="891780" y="354875"/>
                </a:cubicBezTo>
                <a:cubicBezTo>
                  <a:pt x="905769" y="382853"/>
                  <a:pt x="913885" y="438102"/>
                  <a:pt x="919076" y="464057"/>
                </a:cubicBezTo>
                <a:cubicBezTo>
                  <a:pt x="914527" y="564141"/>
                  <a:pt x="913418" y="664440"/>
                  <a:pt x="905428" y="764308"/>
                </a:cubicBezTo>
                <a:cubicBezTo>
                  <a:pt x="904281" y="778648"/>
                  <a:pt x="900142" y="793545"/>
                  <a:pt x="891780" y="805251"/>
                </a:cubicBezTo>
                <a:cubicBezTo>
                  <a:pt x="876822" y="826192"/>
                  <a:pt x="857502" y="844043"/>
                  <a:pt x="837189" y="859842"/>
                </a:cubicBezTo>
                <a:cubicBezTo>
                  <a:pt x="813999" y="877879"/>
                  <a:pt x="762995" y="908835"/>
                  <a:pt x="728007" y="914433"/>
                </a:cubicBezTo>
                <a:cubicBezTo>
                  <a:pt x="628266" y="930392"/>
                  <a:pt x="427756" y="955377"/>
                  <a:pt x="427756" y="955377"/>
                </a:cubicBezTo>
                <a:cubicBezTo>
                  <a:pt x="421478" y="983628"/>
                  <a:pt x="405445" y="1075674"/>
                  <a:pt x="386813" y="1119150"/>
                </a:cubicBezTo>
                <a:cubicBezTo>
                  <a:pt x="378799" y="1137850"/>
                  <a:pt x="371343" y="1157186"/>
                  <a:pt x="359518" y="1173741"/>
                </a:cubicBezTo>
                <a:cubicBezTo>
                  <a:pt x="348300" y="1189447"/>
                  <a:pt x="332222" y="1201036"/>
                  <a:pt x="318574" y="1214684"/>
                </a:cubicBezTo>
                <a:cubicBezTo>
                  <a:pt x="314025" y="1232881"/>
                  <a:pt x="313314" y="1252498"/>
                  <a:pt x="304926" y="1269275"/>
                </a:cubicBezTo>
                <a:cubicBezTo>
                  <a:pt x="295467" y="1288194"/>
                  <a:pt x="243525" y="1351153"/>
                  <a:pt x="223040" y="1364810"/>
                </a:cubicBezTo>
                <a:cubicBezTo>
                  <a:pt x="211070" y="1372790"/>
                  <a:pt x="195745" y="1373908"/>
                  <a:pt x="182097" y="1378457"/>
                </a:cubicBezTo>
                <a:cubicBezTo>
                  <a:pt x="163900" y="1369359"/>
                  <a:pt x="141892" y="1365548"/>
                  <a:pt x="127506" y="1351162"/>
                </a:cubicBezTo>
                <a:cubicBezTo>
                  <a:pt x="113120" y="1336776"/>
                  <a:pt x="110304" y="1314235"/>
                  <a:pt x="100210" y="1296571"/>
                </a:cubicBezTo>
                <a:cubicBezTo>
                  <a:pt x="74873" y="1252231"/>
                  <a:pt x="69612" y="1252324"/>
                  <a:pt x="31971" y="1214684"/>
                </a:cubicBezTo>
                <a:cubicBezTo>
                  <a:pt x="17184" y="1125962"/>
                  <a:pt x="-23425" y="962950"/>
                  <a:pt x="18323" y="873490"/>
                </a:cubicBezTo>
                <a:cubicBezTo>
                  <a:pt x="22711" y="864087"/>
                  <a:pt x="134421" y="837642"/>
                  <a:pt x="154801" y="832547"/>
                </a:cubicBezTo>
                <a:cubicBezTo>
                  <a:pt x="295828" y="837096"/>
                  <a:pt x="437297" y="834145"/>
                  <a:pt x="577882" y="846195"/>
                </a:cubicBezTo>
                <a:cubicBezTo>
                  <a:pt x="598152" y="847932"/>
                  <a:pt x="652210" y="868556"/>
                  <a:pt x="632473" y="873490"/>
                </a:cubicBezTo>
                <a:cubicBezTo>
                  <a:pt x="596891" y="882385"/>
                  <a:pt x="559685" y="864391"/>
                  <a:pt x="523291" y="859842"/>
                </a:cubicBezTo>
                <a:cubicBezTo>
                  <a:pt x="491446" y="841645"/>
                  <a:pt x="455755" y="828942"/>
                  <a:pt x="427756" y="805251"/>
                </a:cubicBezTo>
                <a:cubicBezTo>
                  <a:pt x="333038" y="725105"/>
                  <a:pt x="309090" y="635926"/>
                  <a:pt x="263983" y="518648"/>
                </a:cubicBezTo>
                <a:cubicBezTo>
                  <a:pt x="243326" y="464940"/>
                  <a:pt x="228402" y="409188"/>
                  <a:pt x="209392" y="354875"/>
                </a:cubicBezTo>
                <a:cubicBezTo>
                  <a:pt x="196552" y="318188"/>
                  <a:pt x="180043" y="282792"/>
                  <a:pt x="168449" y="245693"/>
                </a:cubicBezTo>
                <a:cubicBezTo>
                  <a:pt x="157259" y="209887"/>
                  <a:pt x="115556" y="109086"/>
                  <a:pt x="141153" y="136511"/>
                </a:cubicBezTo>
                <a:cubicBezTo>
                  <a:pt x="204843" y="204750"/>
                  <a:pt x="259979" y="282119"/>
                  <a:pt x="332222" y="341227"/>
                </a:cubicBezTo>
                <a:cubicBezTo>
                  <a:pt x="441580" y="430702"/>
                  <a:pt x="847809" y="648431"/>
                  <a:pt x="946371" y="696069"/>
                </a:cubicBezTo>
                <a:cubicBezTo>
                  <a:pt x="1098583" y="769638"/>
                  <a:pt x="1410395" y="900786"/>
                  <a:pt x="1410395" y="900786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6"/>
          <p:cNvGrpSpPr/>
          <p:nvPr/>
        </p:nvGrpSpPr>
        <p:grpSpPr>
          <a:xfrm>
            <a:off x="7531517" y="4335256"/>
            <a:ext cx="1296144" cy="1296144"/>
            <a:chOff x="6948264" y="3935619"/>
            <a:chExt cx="1584176" cy="1728192"/>
          </a:xfrm>
        </p:grpSpPr>
        <p:sp>
          <p:nvSpPr>
            <p:cNvPr id="136" name="Google Shape;136;p16"/>
            <p:cNvSpPr/>
            <p:nvPr/>
          </p:nvSpPr>
          <p:spPr>
            <a:xfrm>
              <a:off x="6948264" y="3935619"/>
              <a:ext cx="1584176" cy="172819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92280" y="4151643"/>
              <a:ext cx="504056" cy="429485"/>
            </a:xfrm>
            <a:prstGeom prst="rect">
              <a:avLst/>
            </a:prstGeom>
            <a:solidFill>
              <a:srgbClr val="92CCDC"/>
            </a:solidFill>
            <a:ln cap="flat" cmpd="sng" w="25400">
              <a:solidFill>
                <a:srgbClr val="3185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84368" y="4151643"/>
              <a:ext cx="504056" cy="429485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884368" y="4889725"/>
              <a:ext cx="504056" cy="429485"/>
            </a:xfrm>
            <a:prstGeom prst="rect">
              <a:avLst/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116839" y="4885928"/>
              <a:ext cx="504056" cy="429485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6"/>
            <p:cNvCxnSpPr>
              <a:stCxn id="137" idx="1"/>
            </p:cNvCxnSpPr>
            <p:nvPr/>
          </p:nvCxnSpPr>
          <p:spPr>
            <a:xfrm flipH="1" rot="10800000">
              <a:off x="7092280" y="4295585"/>
              <a:ext cx="252000" cy="708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7349832" y="4300716"/>
              <a:ext cx="126014" cy="11703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8010382" y="4295659"/>
              <a:ext cx="252028" cy="70728"/>
            </a:xfrm>
            <a:prstGeom prst="straightConnector1">
              <a:avLst/>
            </a:prstGeom>
            <a:noFill/>
            <a:ln cap="flat" cmpd="sng" w="9525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16"/>
            <p:cNvSpPr/>
            <p:nvPr/>
          </p:nvSpPr>
          <p:spPr>
            <a:xfrm rot="10100154">
              <a:off x="7166970" y="4881594"/>
              <a:ext cx="738082" cy="216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955280" y="5021580"/>
              <a:ext cx="312420" cy="69004"/>
            </a:xfrm>
            <a:custGeom>
              <a:rect b="b" l="l" r="r" t="t"/>
              <a:pathLst>
                <a:path extrusionOk="0" h="69004" w="312420">
                  <a:moveTo>
                    <a:pt x="0" y="60960"/>
                  </a:moveTo>
                  <a:cubicBezTo>
                    <a:pt x="7251" y="48875"/>
                    <a:pt x="23102" y="10133"/>
                    <a:pt x="45720" y="7620"/>
                  </a:cubicBezTo>
                  <a:cubicBezTo>
                    <a:pt x="61076" y="5914"/>
                    <a:pt x="76200" y="12700"/>
                    <a:pt x="91440" y="15240"/>
                  </a:cubicBezTo>
                  <a:cubicBezTo>
                    <a:pt x="93980" y="22860"/>
                    <a:pt x="96853" y="30377"/>
                    <a:pt x="99060" y="38100"/>
                  </a:cubicBezTo>
                  <a:cubicBezTo>
                    <a:pt x="101937" y="48170"/>
                    <a:pt x="97313" y="63896"/>
                    <a:pt x="106680" y="68580"/>
                  </a:cubicBezTo>
                  <a:cubicBezTo>
                    <a:pt x="113864" y="72172"/>
                    <a:pt x="109282" y="51992"/>
                    <a:pt x="114300" y="45720"/>
                  </a:cubicBezTo>
                  <a:cubicBezTo>
                    <a:pt x="120021" y="38569"/>
                    <a:pt x="129540" y="35560"/>
                    <a:pt x="137160" y="30480"/>
                  </a:cubicBezTo>
                  <a:cubicBezTo>
                    <a:pt x="182490" y="45590"/>
                    <a:pt x="179144" y="60811"/>
                    <a:pt x="198120" y="22860"/>
                  </a:cubicBezTo>
                  <a:cubicBezTo>
                    <a:pt x="201712" y="15676"/>
                    <a:pt x="203200" y="7620"/>
                    <a:pt x="205740" y="0"/>
                  </a:cubicBezTo>
                  <a:cubicBezTo>
                    <a:pt x="208643" y="8709"/>
                    <a:pt x="212997" y="42091"/>
                    <a:pt x="236220" y="30480"/>
                  </a:cubicBezTo>
                  <a:cubicBezTo>
                    <a:pt x="243404" y="26888"/>
                    <a:pt x="238160" y="13300"/>
                    <a:pt x="243840" y="7620"/>
                  </a:cubicBezTo>
                  <a:cubicBezTo>
                    <a:pt x="249520" y="1940"/>
                    <a:pt x="259080" y="2540"/>
                    <a:pt x="266700" y="0"/>
                  </a:cubicBezTo>
                  <a:cubicBezTo>
                    <a:pt x="266766" y="264"/>
                    <a:pt x="278296" y="49696"/>
                    <a:pt x="281940" y="53340"/>
                  </a:cubicBezTo>
                  <a:cubicBezTo>
                    <a:pt x="287620" y="59020"/>
                    <a:pt x="297180" y="58420"/>
                    <a:pt x="304800" y="60960"/>
                  </a:cubicBezTo>
                  <a:lnTo>
                    <a:pt x="312420" y="38100"/>
                  </a:lnTo>
                </a:path>
              </a:pathLst>
            </a:custGeom>
            <a:noFill/>
            <a:ln cap="flat" cmpd="sng" w="2540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962900" y="5166360"/>
              <a:ext cx="304800" cy="64668"/>
            </a:xfrm>
            <a:custGeom>
              <a:rect b="b" l="l" r="r" t="t"/>
              <a:pathLst>
                <a:path extrusionOk="0" h="64668" w="304800">
                  <a:moveTo>
                    <a:pt x="0" y="0"/>
                  </a:moveTo>
                  <a:cubicBezTo>
                    <a:pt x="10160" y="12700"/>
                    <a:pt x="18980" y="26600"/>
                    <a:pt x="30480" y="38100"/>
                  </a:cubicBezTo>
                  <a:cubicBezTo>
                    <a:pt x="36956" y="44576"/>
                    <a:pt x="44360" y="55136"/>
                    <a:pt x="53340" y="53340"/>
                  </a:cubicBezTo>
                  <a:cubicBezTo>
                    <a:pt x="62320" y="51544"/>
                    <a:pt x="61429" y="36201"/>
                    <a:pt x="68580" y="30480"/>
                  </a:cubicBezTo>
                  <a:cubicBezTo>
                    <a:pt x="74852" y="25462"/>
                    <a:pt x="83820" y="25400"/>
                    <a:pt x="91440" y="22860"/>
                  </a:cubicBezTo>
                  <a:cubicBezTo>
                    <a:pt x="106970" y="100508"/>
                    <a:pt x="91184" y="49850"/>
                    <a:pt x="106680" y="30480"/>
                  </a:cubicBezTo>
                  <a:cubicBezTo>
                    <a:pt x="111698" y="24208"/>
                    <a:pt x="121920" y="25400"/>
                    <a:pt x="129540" y="22860"/>
                  </a:cubicBezTo>
                  <a:cubicBezTo>
                    <a:pt x="134620" y="30480"/>
                    <a:pt x="135800" y="43924"/>
                    <a:pt x="144780" y="45720"/>
                  </a:cubicBezTo>
                  <a:cubicBezTo>
                    <a:pt x="159721" y="48708"/>
                    <a:pt x="178099" y="14792"/>
                    <a:pt x="182880" y="7620"/>
                  </a:cubicBezTo>
                  <a:cubicBezTo>
                    <a:pt x="190500" y="10160"/>
                    <a:pt x="200060" y="9560"/>
                    <a:pt x="205740" y="15240"/>
                  </a:cubicBezTo>
                  <a:cubicBezTo>
                    <a:pt x="228875" y="38375"/>
                    <a:pt x="192289" y="52148"/>
                    <a:pt x="236220" y="22860"/>
                  </a:cubicBezTo>
                  <a:cubicBezTo>
                    <a:pt x="241300" y="30480"/>
                    <a:pt x="242957" y="42319"/>
                    <a:pt x="251460" y="45720"/>
                  </a:cubicBezTo>
                  <a:cubicBezTo>
                    <a:pt x="258918" y="48703"/>
                    <a:pt x="266369" y="39236"/>
                    <a:pt x="274320" y="38100"/>
                  </a:cubicBezTo>
                  <a:cubicBezTo>
                    <a:pt x="284378" y="36663"/>
                    <a:pt x="294640" y="38100"/>
                    <a:pt x="304800" y="38100"/>
                  </a:cubicBezTo>
                </a:path>
              </a:pathLst>
            </a:custGeom>
            <a:noFill/>
            <a:ln cap="flat" cmpd="sng" w="2540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3645280" y="5027625"/>
            <a:ext cx="16734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Datenbereinigung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048164" y="5027625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Visualisierung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44306" y="3948778"/>
            <a:ext cx="756000" cy="108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ER-Modell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310542" y="1891915"/>
            <a:ext cx="756000" cy="1080000"/>
          </a:xfrm>
          <a:prstGeom prst="rect">
            <a:avLst/>
          </a:prstGeom>
          <a:solidFill>
            <a:srgbClr val="538CD5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Daten.csv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899592" y="4192007"/>
            <a:ext cx="756000" cy="108000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Ratio-nales Modell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846309" y="4756411"/>
            <a:ext cx="908463" cy="1705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890254" y="1736522"/>
            <a:ext cx="5164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890254" y="2521964"/>
            <a:ext cx="10347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PopulationGrowth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890254" y="3320698"/>
            <a:ext cx="5020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283968" y="3212976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Life Expancy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283968" y="1628800"/>
            <a:ext cx="1057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Happiness Score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283968" y="2521964"/>
            <a:ext cx="10079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Happiness Rank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ER-Modell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1448435" y="2225357"/>
            <a:ext cx="5946140" cy="3435985"/>
            <a:chOff x="0" y="0"/>
            <a:chExt cx="5946140" cy="3435985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0" y="0"/>
              <a:ext cx="5946140" cy="3435985"/>
              <a:chOff x="0" y="0"/>
              <a:chExt cx="5946140" cy="3435985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1343025" y="42862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Year</a:t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00100" y="2038350"/>
                <a:ext cx="1079500" cy="359410"/>
              </a:xfrm>
              <a:prstGeom prst="rect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GDP</a:t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800100" y="1047750"/>
                <a:ext cx="1079500" cy="359410"/>
              </a:xfrm>
              <a:prstGeom prst="rect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</a:t>
                </a:r>
                <a:r>
                  <a:rPr baseline="-25000"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-Emissions</a:t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42950" y="0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Emissions</a:t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467100" y="1047750"/>
                <a:ext cx="1079500" cy="359410"/>
              </a:xfrm>
              <a:prstGeom prst="rect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Happiness</a:t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448175" y="371475"/>
                <a:ext cx="1079500" cy="36195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Rank</a:t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686300" y="838200"/>
                <a:ext cx="1259840" cy="683895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Healthy Life Expancy</a:t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4781550" y="1619250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3552825" y="307657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Year</a:t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504950" y="265747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</a:t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42950" y="307657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Year</a:t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905125" y="265747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Country</a:t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3495675" y="0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Year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0" y="42862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Country</a:t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2819400" y="42862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Country</a:t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9525" y="2657475"/>
                <a:ext cx="1079500" cy="359410"/>
              </a:xfrm>
              <a:prstGeom prst="ellipse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Country</a:t>
                </a:r>
                <a:endParaRPr/>
              </a:p>
            </p:txBody>
          </p:sp>
          <p:grpSp>
            <p:nvGrpSpPr>
              <p:cNvPr id="185" name="Google Shape;185;p17"/>
              <p:cNvGrpSpPr/>
              <p:nvPr/>
            </p:nvGrpSpPr>
            <p:grpSpPr>
              <a:xfrm>
                <a:off x="4476750" y="2619375"/>
                <a:ext cx="1187450" cy="467995"/>
                <a:chOff x="0" y="0"/>
                <a:chExt cx="1188000" cy="468000"/>
              </a:xfrm>
            </p:grpSpPr>
            <p:sp>
              <p:nvSpPr>
                <p:cNvPr id="186" name="Google Shape;186;p17"/>
                <p:cNvSpPr/>
                <p:nvPr/>
              </p:nvSpPr>
              <p:spPr>
                <a:xfrm>
                  <a:off x="66675" y="47625"/>
                  <a:ext cx="1079500" cy="359410"/>
                </a:xfrm>
                <a:prstGeom prst="ellipse">
                  <a:avLst/>
                </a:prstGeom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ln cap="flat" cmpd="dbl" w="9525">
                  <a:solidFill>
                    <a:srgbClr val="4A7DBA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-DE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Values</a:t>
                  </a:r>
                  <a:endParaRPr/>
                </a:p>
              </p:txBody>
            </p:sp>
            <p:sp>
              <p:nvSpPr>
                <p:cNvPr id="187" name="Google Shape;187;p17"/>
                <p:cNvSpPr/>
                <p:nvPr/>
              </p:nvSpPr>
              <p:spPr>
                <a:xfrm>
                  <a:off x="0" y="0"/>
                  <a:ext cx="1188000" cy="468000"/>
                </a:xfrm>
                <a:prstGeom prst="ellipse">
                  <a:avLst/>
                </a:prstGeom>
                <a:noFill/>
                <a:ln cap="flat" cmpd="sng" w="1270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88" name="Google Shape;188;p17"/>
              <p:cNvCxnSpPr/>
              <p:nvPr/>
            </p:nvCxnSpPr>
            <p:spPr>
              <a:xfrm>
                <a:off x="1276350" y="361950"/>
                <a:ext cx="0" cy="6883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7"/>
              <p:cNvCxnSpPr/>
              <p:nvPr/>
            </p:nvCxnSpPr>
            <p:spPr>
              <a:xfrm>
                <a:off x="4029075" y="361950"/>
                <a:ext cx="0" cy="6883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7"/>
              <p:cNvCxnSpPr/>
              <p:nvPr/>
            </p:nvCxnSpPr>
            <p:spPr>
              <a:xfrm>
                <a:off x="4076700" y="2390775"/>
                <a:ext cx="0" cy="6883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7"/>
              <p:cNvCxnSpPr/>
              <p:nvPr/>
            </p:nvCxnSpPr>
            <p:spPr>
              <a:xfrm>
                <a:off x="1276350" y="2390775"/>
                <a:ext cx="0" cy="6883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7"/>
              <p:cNvCxnSpPr/>
              <p:nvPr/>
            </p:nvCxnSpPr>
            <p:spPr>
              <a:xfrm>
                <a:off x="609600" y="790575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7"/>
              <p:cNvCxnSpPr/>
              <p:nvPr/>
            </p:nvCxnSpPr>
            <p:spPr>
              <a:xfrm>
                <a:off x="3333750" y="790575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7"/>
              <p:cNvCxnSpPr/>
              <p:nvPr/>
            </p:nvCxnSpPr>
            <p:spPr>
              <a:xfrm flipH="1">
                <a:off x="1466850" y="790575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7"/>
              <p:cNvCxnSpPr/>
              <p:nvPr/>
            </p:nvCxnSpPr>
            <p:spPr>
              <a:xfrm flipH="1">
                <a:off x="609600" y="2400300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7"/>
              <p:cNvCxnSpPr/>
              <p:nvPr/>
            </p:nvCxnSpPr>
            <p:spPr>
              <a:xfrm flipH="1">
                <a:off x="3390900" y="2400300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1533525" y="2400300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>
                <a:off x="4295775" y="2400300"/>
                <a:ext cx="469900" cy="257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 flipH="1">
                <a:off x="4248150" y="704850"/>
                <a:ext cx="493395" cy="342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7"/>
              <p:cNvCxnSpPr/>
              <p:nvPr/>
            </p:nvCxnSpPr>
            <p:spPr>
              <a:xfrm rot="10800000">
                <a:off x="4295775" y="1409700"/>
                <a:ext cx="493395" cy="342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7"/>
              <p:cNvCxnSpPr/>
              <p:nvPr/>
            </p:nvCxnSpPr>
            <p:spPr>
              <a:xfrm flipH="1" rot="10800000">
                <a:off x="4543425" y="1200150"/>
                <a:ext cx="139700" cy="95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7"/>
              <p:cNvCxnSpPr/>
              <p:nvPr/>
            </p:nvCxnSpPr>
            <p:spPr>
              <a:xfrm flipH="1" rot="10800000">
                <a:off x="2847975" y="1209675"/>
                <a:ext cx="619125" cy="3619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7"/>
              <p:cNvCxnSpPr/>
              <p:nvPr/>
            </p:nvCxnSpPr>
            <p:spPr>
              <a:xfrm>
                <a:off x="2847975" y="1914525"/>
                <a:ext cx="561975" cy="3124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7"/>
              <p:cNvCxnSpPr/>
              <p:nvPr/>
            </p:nvCxnSpPr>
            <p:spPr>
              <a:xfrm flipH="1" rot="10800000">
                <a:off x="1876425" y="1857375"/>
                <a:ext cx="647065" cy="3695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7"/>
              <p:cNvCxnSpPr/>
              <p:nvPr/>
            </p:nvCxnSpPr>
            <p:spPr>
              <a:xfrm rot="10800000">
                <a:off x="1876425" y="1209675"/>
                <a:ext cx="647699" cy="395604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6" name="Google Shape;206;p17"/>
              <p:cNvSpPr/>
              <p:nvPr/>
            </p:nvSpPr>
            <p:spPr>
              <a:xfrm>
                <a:off x="2181224" y="1409700"/>
                <a:ext cx="1066800" cy="762000"/>
              </a:xfrm>
              <a:prstGeom prst="diamond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1952625" y="1104900"/>
                <a:ext cx="3714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endParaRPr/>
              </a:p>
            </p:txBody>
          </p:sp>
          <p:sp>
            <p:nvSpPr>
              <p:cNvPr id="208" name="Google Shape;208;p17"/>
              <p:cNvSpPr txBox="1"/>
              <p:nvPr/>
            </p:nvSpPr>
            <p:spPr>
              <a:xfrm>
                <a:off x="2000250" y="1857375"/>
                <a:ext cx="3714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  <p:sp>
            <p:nvSpPr>
              <p:cNvPr id="209" name="Google Shape;209;p17"/>
              <p:cNvSpPr txBox="1"/>
              <p:nvPr/>
            </p:nvSpPr>
            <p:spPr>
              <a:xfrm>
                <a:off x="3028950" y="1857375"/>
                <a:ext cx="3714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/>
              </a:p>
            </p:txBody>
          </p:sp>
          <p:sp>
            <p:nvSpPr>
              <p:cNvPr id="210" name="Google Shape;210;p17"/>
              <p:cNvSpPr txBox="1"/>
              <p:nvPr/>
            </p:nvSpPr>
            <p:spPr>
              <a:xfrm>
                <a:off x="3019425" y="1133475"/>
                <a:ext cx="3714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</p:grpSp>
        <p:sp>
          <p:nvSpPr>
            <p:cNvPr id="211" name="Google Shape;211;p17"/>
            <p:cNvSpPr/>
            <p:nvPr/>
          </p:nvSpPr>
          <p:spPr>
            <a:xfrm>
              <a:off x="3409950" y="2038350"/>
              <a:ext cx="1331595" cy="35941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Population Growth</a:t>
              </a:r>
              <a:endParaRPr/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2951480" y="2405380"/>
            <a:ext cx="904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3851920" y="3871912"/>
            <a:ext cx="904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Relationales Modell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221" name="Google Shape;221;p18"/>
          <p:cNvGraphicFramePr/>
          <p:nvPr/>
        </p:nvGraphicFramePr>
        <p:xfrm>
          <a:off x="3662282" y="2766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{B5F311AB-F1C6-445C-A0E6-604BD117DED6}</a:tableStyleId>
              </a:tblPr>
              <a:tblGrid>
                <a:gridCol w="936000"/>
                <a:gridCol w="936000"/>
              </a:tblGrid>
              <a:tr h="418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Compare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18"/>
          <p:cNvGraphicFramePr/>
          <p:nvPr/>
        </p:nvGraphicFramePr>
        <p:xfrm>
          <a:off x="6012160" y="1563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{2A4A9D74-AEB7-49D1-866B-F0524BC8AC7D}</a:tableStyleId>
              </a:tblPr>
              <a:tblGrid>
                <a:gridCol w="1710325"/>
                <a:gridCol w="1205675"/>
              </a:tblGrid>
              <a:tr h="418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Happiness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Healthy</a:t>
                      </a:r>
                      <a:r>
                        <a:rPr lang="de-DE" sz="1800"/>
                        <a:t> Life Expancy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Happiness Rank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Happiness</a:t>
                      </a:r>
                      <a:r>
                        <a:rPr lang="de-DE" sz="1800"/>
                        <a:t> Score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3" name="Google Shape;223;p18"/>
          <p:cNvGraphicFramePr/>
          <p:nvPr/>
        </p:nvGraphicFramePr>
        <p:xfrm>
          <a:off x="683568" y="1585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{D0D48469-88A8-4700-ACAD-AA4A56B61E5A}</a:tableStyleId>
              </a:tblPr>
              <a:tblGrid>
                <a:gridCol w="1098000"/>
                <a:gridCol w="1098000"/>
              </a:tblGrid>
              <a:tr h="358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Population Growth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Country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Country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Year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Year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Total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Value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Percent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Value</a:t>
                      </a:r>
                      <a:endParaRPr sz="1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4" name="Google Shape;224;p18"/>
          <p:cNvGraphicFramePr/>
          <p:nvPr/>
        </p:nvGraphicFramePr>
        <p:xfrm>
          <a:off x="755576" y="3393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{F1A33F8E-5F7F-4075-B078-30D1D495BC17}</a:tableStyleId>
              </a:tblPr>
              <a:tblGrid>
                <a:gridCol w="1098000"/>
                <a:gridCol w="1098000"/>
              </a:tblGrid>
              <a:tr h="36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GDP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5" name="Google Shape;225;p18"/>
          <p:cNvGraphicFramePr/>
          <p:nvPr/>
        </p:nvGraphicFramePr>
        <p:xfrm>
          <a:off x="683568" y="515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{6FF8D0D3-54F8-4F06-B2DE-A5B3A4BA4543}</a:tableStyleId>
              </a:tblPr>
              <a:tblGrid>
                <a:gridCol w="1098000"/>
                <a:gridCol w="1098000"/>
              </a:tblGrid>
              <a:tr h="36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</a:t>
                      </a:r>
                      <a:r>
                        <a:rPr baseline="-25000" lang="de-DE" sz="1800"/>
                        <a:t>2</a:t>
                      </a:r>
                      <a:r>
                        <a:rPr lang="de-DE" sz="1800"/>
                        <a:t>-Emission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Emissions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26" name="Google Shape;226;p18"/>
          <p:cNvGrpSpPr/>
          <p:nvPr/>
        </p:nvGrpSpPr>
        <p:grpSpPr>
          <a:xfrm>
            <a:off x="467544" y="2132856"/>
            <a:ext cx="288032" cy="1811487"/>
            <a:chOff x="467544" y="2132856"/>
            <a:chExt cx="288032" cy="1811487"/>
          </a:xfrm>
        </p:grpSpPr>
        <p:cxnSp>
          <p:nvCxnSpPr>
            <p:cNvPr id="227" name="Google Shape;227;p18"/>
            <p:cNvCxnSpPr/>
            <p:nvPr/>
          </p:nvCxnSpPr>
          <p:spPr>
            <a:xfrm rot="10800000">
              <a:off x="467544" y="2132856"/>
              <a:ext cx="14401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18"/>
            <p:cNvCxnSpPr/>
            <p:nvPr/>
          </p:nvCxnSpPr>
          <p:spPr>
            <a:xfrm rot="10800000">
              <a:off x="467544" y="3944343"/>
              <a:ext cx="288032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18"/>
            <p:cNvCxnSpPr/>
            <p:nvPr/>
          </p:nvCxnSpPr>
          <p:spPr>
            <a:xfrm>
              <a:off x="467544" y="2132856"/>
              <a:ext cx="0" cy="1800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" name="Google Shape;230;p18"/>
          <p:cNvGrpSpPr/>
          <p:nvPr/>
        </p:nvGrpSpPr>
        <p:grpSpPr>
          <a:xfrm>
            <a:off x="395536" y="2492896"/>
            <a:ext cx="288032" cy="1811487"/>
            <a:chOff x="467544" y="2132856"/>
            <a:chExt cx="288032" cy="1811487"/>
          </a:xfrm>
        </p:grpSpPr>
        <p:cxnSp>
          <p:nvCxnSpPr>
            <p:cNvPr id="231" name="Google Shape;231;p18"/>
            <p:cNvCxnSpPr/>
            <p:nvPr/>
          </p:nvCxnSpPr>
          <p:spPr>
            <a:xfrm rot="10800000">
              <a:off x="467544" y="2132856"/>
              <a:ext cx="14401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8"/>
            <p:cNvCxnSpPr/>
            <p:nvPr/>
          </p:nvCxnSpPr>
          <p:spPr>
            <a:xfrm rot="10800000">
              <a:off x="467544" y="3944343"/>
              <a:ext cx="288032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467544" y="2132856"/>
              <a:ext cx="0" cy="1800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34" name="Google Shape;234;p18"/>
          <p:cNvCxnSpPr/>
          <p:nvPr/>
        </p:nvCxnSpPr>
        <p:spPr>
          <a:xfrm flipH="1" rot="10800000">
            <a:off x="2951576" y="2054986"/>
            <a:ext cx="2988600" cy="1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2956012" y="3861048"/>
            <a:ext cx="21602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2911507" y="5656475"/>
            <a:ext cx="25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8"/>
          <p:cNvCxnSpPr/>
          <p:nvPr/>
        </p:nvCxnSpPr>
        <p:spPr>
          <a:xfrm>
            <a:off x="3172036" y="3861048"/>
            <a:ext cx="0" cy="1800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8" name="Google Shape;238;p18"/>
          <p:cNvGrpSpPr/>
          <p:nvPr/>
        </p:nvGrpSpPr>
        <p:grpSpPr>
          <a:xfrm>
            <a:off x="2915816" y="4221088"/>
            <a:ext cx="324036" cy="1800200"/>
            <a:chOff x="3239852" y="3933056"/>
            <a:chExt cx="324036" cy="1800200"/>
          </a:xfrm>
        </p:grpSpPr>
        <p:cxnSp>
          <p:nvCxnSpPr>
            <p:cNvPr id="239" name="Google Shape;239;p18"/>
            <p:cNvCxnSpPr/>
            <p:nvPr/>
          </p:nvCxnSpPr>
          <p:spPr>
            <a:xfrm>
              <a:off x="3347864" y="3933056"/>
              <a:ext cx="216024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3239852" y="5733256"/>
              <a:ext cx="32403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3563888" y="3933056"/>
              <a:ext cx="0" cy="1800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2" name="Google Shape;242;p18"/>
          <p:cNvCxnSpPr/>
          <p:nvPr/>
        </p:nvCxnSpPr>
        <p:spPr>
          <a:xfrm>
            <a:off x="2910753" y="5764923"/>
            <a:ext cx="277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8"/>
          <p:cNvCxnSpPr/>
          <p:nvPr/>
        </p:nvCxnSpPr>
        <p:spPr>
          <a:xfrm>
            <a:off x="2951576" y="6192198"/>
            <a:ext cx="28445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8"/>
          <p:cNvCxnSpPr/>
          <p:nvPr/>
        </p:nvCxnSpPr>
        <p:spPr>
          <a:xfrm>
            <a:off x="5670340" y="2216986"/>
            <a:ext cx="0" cy="354407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8"/>
          <p:cNvCxnSpPr/>
          <p:nvPr/>
        </p:nvCxnSpPr>
        <p:spPr>
          <a:xfrm>
            <a:off x="5796136" y="2564904"/>
            <a:ext cx="0" cy="362291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8"/>
          <p:cNvCxnSpPr/>
          <p:nvPr/>
        </p:nvCxnSpPr>
        <p:spPr>
          <a:xfrm>
            <a:off x="5679014" y="2216986"/>
            <a:ext cx="25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5796136" y="2564904"/>
            <a:ext cx="12405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8"/>
          <p:cNvCxnSpPr/>
          <p:nvPr/>
        </p:nvCxnSpPr>
        <p:spPr>
          <a:xfrm flipH="1" rot="10800000">
            <a:off x="2931614" y="2457327"/>
            <a:ext cx="2988600" cy="1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8"/>
          <p:cNvCxnSpPr/>
          <p:nvPr/>
        </p:nvCxnSpPr>
        <p:spPr>
          <a:xfrm>
            <a:off x="2924200" y="2132856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3392978" y="2136018"/>
            <a:ext cx="0" cy="1256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3406425" y="3392996"/>
            <a:ext cx="2424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8"/>
          <p:cNvCxnSpPr/>
          <p:nvPr/>
        </p:nvCxnSpPr>
        <p:spPr>
          <a:xfrm>
            <a:off x="2924200" y="2457391"/>
            <a:ext cx="4140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8"/>
          <p:cNvCxnSpPr/>
          <p:nvPr/>
        </p:nvCxnSpPr>
        <p:spPr>
          <a:xfrm>
            <a:off x="3338246" y="2457391"/>
            <a:ext cx="0" cy="12596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18"/>
          <p:cNvCxnSpPr/>
          <p:nvPr/>
        </p:nvCxnSpPr>
        <p:spPr>
          <a:xfrm>
            <a:off x="3338246" y="3730479"/>
            <a:ext cx="32403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18"/>
          <p:cNvCxnSpPr/>
          <p:nvPr/>
        </p:nvCxnSpPr>
        <p:spPr>
          <a:xfrm>
            <a:off x="2987824" y="3789040"/>
            <a:ext cx="504000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8"/>
          <p:cNvCxnSpPr/>
          <p:nvPr/>
        </p:nvCxnSpPr>
        <p:spPr>
          <a:xfrm>
            <a:off x="2952183" y="4306543"/>
            <a:ext cx="575447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8"/>
          <p:cNvCxnSpPr/>
          <p:nvPr/>
        </p:nvCxnSpPr>
        <p:spPr>
          <a:xfrm rot="10800000">
            <a:off x="3491880" y="3501008"/>
            <a:ext cx="0" cy="28800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8"/>
          <p:cNvCxnSpPr/>
          <p:nvPr/>
        </p:nvCxnSpPr>
        <p:spPr>
          <a:xfrm rot="10800000">
            <a:off x="3541077" y="3861048"/>
            <a:ext cx="0" cy="443335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8"/>
          <p:cNvCxnSpPr/>
          <p:nvPr/>
        </p:nvCxnSpPr>
        <p:spPr>
          <a:xfrm>
            <a:off x="3541077" y="3861048"/>
            <a:ext cx="121205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8"/>
          <p:cNvCxnSpPr/>
          <p:nvPr/>
        </p:nvCxnSpPr>
        <p:spPr>
          <a:xfrm>
            <a:off x="3500264" y="3501008"/>
            <a:ext cx="101415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8"/>
          <p:cNvCxnSpPr/>
          <p:nvPr/>
        </p:nvCxnSpPr>
        <p:spPr>
          <a:xfrm rot="10800000">
            <a:off x="2902369" y="5701589"/>
            <a:ext cx="5040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8"/>
          <p:cNvCxnSpPr/>
          <p:nvPr/>
        </p:nvCxnSpPr>
        <p:spPr>
          <a:xfrm rot="10800000">
            <a:off x="3411198" y="3465256"/>
            <a:ext cx="0" cy="22320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3419872" y="3460667"/>
            <a:ext cx="178233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8"/>
          <p:cNvCxnSpPr/>
          <p:nvPr/>
        </p:nvCxnSpPr>
        <p:spPr>
          <a:xfrm rot="10800000">
            <a:off x="2929263" y="6093296"/>
            <a:ext cx="6480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8"/>
          <p:cNvCxnSpPr/>
          <p:nvPr/>
        </p:nvCxnSpPr>
        <p:spPr>
          <a:xfrm rot="10800000">
            <a:off x="3590620" y="3969296"/>
            <a:ext cx="0" cy="212400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3595563" y="395995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5508104" y="3392996"/>
            <a:ext cx="350059" cy="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8"/>
          <p:cNvCxnSpPr/>
          <p:nvPr/>
        </p:nvCxnSpPr>
        <p:spPr>
          <a:xfrm rot="10800000">
            <a:off x="5858163" y="2146303"/>
            <a:ext cx="0" cy="122400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8"/>
          <p:cNvCxnSpPr/>
          <p:nvPr/>
        </p:nvCxnSpPr>
        <p:spPr>
          <a:xfrm>
            <a:off x="5871610" y="2146303"/>
            <a:ext cx="81989" cy="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18"/>
          <p:cNvCxnSpPr/>
          <p:nvPr/>
        </p:nvCxnSpPr>
        <p:spPr>
          <a:xfrm>
            <a:off x="5580152" y="3789008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18"/>
          <p:cNvCxnSpPr/>
          <p:nvPr/>
        </p:nvCxnSpPr>
        <p:spPr>
          <a:xfrm rot="10800000">
            <a:off x="5940152" y="2708920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8"/>
          <p:cNvCxnSpPr/>
          <p:nvPr/>
        </p:nvCxnSpPr>
        <p:spPr>
          <a:xfrm>
            <a:off x="5951857" y="2708920"/>
            <a:ext cx="33409" cy="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8"/>
          <p:cNvSpPr txBox="1"/>
          <p:nvPr/>
        </p:nvSpPr>
        <p:spPr>
          <a:xfrm>
            <a:off x="5985266" y="4581256"/>
            <a:ext cx="26191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(Country, Year)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Ergebnisse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81" name="Google Shape;2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127" y="1417650"/>
            <a:ext cx="6469735" cy="47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Code Ausschnitte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600202"/>
            <a:ext cx="8229600" cy="404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Fazit</a:t>
            </a:r>
            <a:endParaRPr/>
          </a:p>
        </p:txBody>
      </p:sp>
      <p:sp>
        <p:nvSpPr>
          <p:cNvPr id="295" name="Google Shape;29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/>
              <a:t>Unser Repository:</a:t>
            </a:r>
            <a:br>
              <a:rPr lang="de-DE"/>
            </a:br>
            <a:r>
              <a:rPr lang="de-DE" u="sng">
                <a:solidFill>
                  <a:schemeClr val="hlink"/>
                </a:solidFill>
                <a:hlinkClick r:id="rId3"/>
              </a:rPr>
              <a:t>https://github.com/Aehrlich98/fu_dbs_project_schehrlmar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