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81" r:id="rId20"/>
    <p:sldId id="282" r:id="rId21"/>
    <p:sldId id="275" r:id="rId22"/>
    <p:sldId id="276" r:id="rId23"/>
    <p:sldId id="277" r:id="rId24"/>
    <p:sldId id="278" r:id="rId25"/>
    <p:sldId id="283" r:id="rId26"/>
    <p:sldId id="279" r:id="rId27"/>
    <p:sldId id="284" r:id="rId28"/>
  </p:sldIdLst>
  <p:sldSz cx="9144000" cy="5143500" type="screen16x9"/>
  <p:notesSz cx="6858000" cy="9144000"/>
  <p:embeddedFontLst>
    <p:embeddedFont>
      <p:font typeface="Montserrat" charset="0"/>
      <p:regular r:id="rId30"/>
      <p:bold r:id="rId31"/>
      <p:italic r:id="rId32"/>
      <p:boldItalic r:id="rId33"/>
    </p:embeddedFont>
    <p:embeddedFont>
      <p:font typeface="Helvetica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0DMD0Hdrq7oP9gnYmPJQUf2qL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C58415F-C598-4C75-A2DF-4561F3BE673E}">
  <a:tblStyle styleId="{4C58415F-C598-4C75-A2DF-4561F3BE67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F784E9-FFC3-4F1A-B2A8-A1FE23BE51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14640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b4a5f0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b4a5f0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b4a5f0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b4a5f0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8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1030" y="550505"/>
            <a:ext cx="8520600" cy="3738451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</a:p>
          <a:p>
            <a:r>
              <a:rPr lang="en-US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lang="en-US" b="1" dirty="0" smtClean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US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-US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US" sz="4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Project – </a:t>
            </a:r>
            <a:r>
              <a:rPr lang="en-US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  <a:p>
            <a:pPr marL="114300" indent="0">
              <a:buNone/>
            </a:pPr>
            <a:r>
              <a:rPr lang="en-US" sz="4400" b="1" dirty="0">
                <a:solidFill>
                  <a:srgbClr val="CC0000"/>
                </a:solidFill>
                <a:latin typeface="Montserrat"/>
                <a:sym typeface="Montserrat"/>
              </a:rPr>
              <a:t> </a:t>
            </a:r>
            <a:r>
              <a:rPr lang="en-US" sz="4400" b="1" dirty="0" smtClean="0">
                <a:solidFill>
                  <a:srgbClr val="CC0000"/>
                </a:solidFill>
                <a:latin typeface="Montserrat"/>
                <a:sym typeface="Montserrat"/>
              </a:rPr>
              <a:t>  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TED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Talk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Views Prediction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charset="0"/>
              </a:rPr>
              <a:t>                                                          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charset="0"/>
              </a:rPr>
              <a:t>By: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charset="0"/>
              </a:rPr>
              <a:t>                                         </a:t>
            </a:r>
            <a:r>
              <a:rPr lang="en-US" b="1" dirty="0" smtClean="0">
                <a:solidFill>
                  <a:schemeClr val="bg1"/>
                </a:solidFill>
                <a:latin typeface="Montserrat" charset="0"/>
              </a:rPr>
              <a:t>Aehteshaam Shaikh</a:t>
            </a:r>
            <a:endParaRPr lang="en-US" b="1" dirty="0">
              <a:solidFill>
                <a:schemeClr val="bg1"/>
              </a:solidFill>
              <a:latin typeface="Montserrat" charset="0"/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9800" y="503853"/>
            <a:ext cx="8540400" cy="448797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en-US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no of talks were released in April         </a:t>
            </a:r>
            <a:r>
              <a:rPr lang="en-US" sz="1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Talks </a:t>
            </a:r>
            <a:r>
              <a:rPr lang="en-US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released in March have </a:t>
            </a:r>
            <a:r>
              <a:rPr lang="en-US" sz="1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</a:t>
            </a:r>
            <a:r>
              <a:rPr lang="en-US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followed by March and Feb.</a:t>
            </a:r>
            <a:r>
              <a:rPr lang="en-US" sz="1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views </a:t>
            </a:r>
            <a:r>
              <a:rPr lang="en-US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followed by May.</a:t>
            </a:r>
            <a:r>
              <a:rPr lang="en-US" sz="1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</a:t>
            </a:r>
            <a:endParaRPr sz="15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61" y="1512206"/>
            <a:ext cx="4058817" cy="2677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1" y="1512206"/>
            <a:ext cx="4188959" cy="2677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263775" y="179850"/>
            <a:ext cx="8596500" cy="481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5200"/>
            </a:pPr>
            <a:r>
              <a:rPr lang="en-US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no of Talks were released in year 2019 but Talks released in the year 2006 have the maximum </a:t>
            </a:r>
            <a:r>
              <a:rPr lang="en-US" sz="15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 views</a:t>
            </a:r>
            <a:r>
              <a:rPr lang="en-US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1" y="1178973"/>
            <a:ext cx="4301412" cy="29824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0" y="1178973"/>
            <a:ext cx="4103622" cy="29824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227800" y="275750"/>
            <a:ext cx="8552100" cy="471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5200"/>
            </a:pPr>
            <a:r>
              <a:rPr lang="en-US" sz="1500" b="1" dirty="0" smtClean="0">
                <a:solidFill>
                  <a:schemeClr val="bg1"/>
                </a:solidFill>
                <a:latin typeface="Montserrat" charset="0"/>
              </a:rPr>
              <a:t/>
            </a:r>
            <a:br>
              <a:rPr lang="en-US" sz="1500" b="1" dirty="0" smtClean="0">
                <a:solidFill>
                  <a:schemeClr val="bg1"/>
                </a:solidFill>
                <a:latin typeface="Montserrat" charset="0"/>
              </a:rPr>
            </a:br>
            <a:r>
              <a:rPr lang="en-US" sz="1500" b="1" dirty="0" smtClean="0">
                <a:solidFill>
                  <a:schemeClr val="bg1"/>
                </a:solidFill>
                <a:latin typeface="Montserrat" charset="0"/>
              </a:rPr>
              <a:t>Sir </a:t>
            </a:r>
            <a:r>
              <a:rPr lang="en-US" sz="1500" b="1" dirty="0">
                <a:solidFill>
                  <a:schemeClr val="bg1"/>
                </a:solidFill>
                <a:latin typeface="Montserrat" charset="0"/>
              </a:rPr>
              <a:t>Ken Robinson's 'Do schools kill creativity?' is the most viewed Talk with more than 65 million views.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chemeClr val="lt1"/>
                </a:solidFill>
              </a:rPr>
              <a:t/>
            </a:r>
            <a:br>
              <a:rPr lang="en-US" sz="1600" dirty="0" smtClean="0">
                <a:solidFill>
                  <a:schemeClr val="lt1"/>
                </a:solidFill>
              </a:rPr>
            </a:br>
            <a:r>
              <a:rPr lang="en-US" sz="1800" dirty="0" smtClean="0">
                <a:solidFill>
                  <a:schemeClr val="lt1"/>
                </a:solidFill>
              </a:rPr>
              <a:t/>
            </a:r>
            <a:br>
              <a:rPr lang="en-US" sz="1800" dirty="0" smtClean="0">
                <a:solidFill>
                  <a:schemeClr val="lt1"/>
                </a:solidFill>
              </a:rPr>
            </a:br>
            <a:endParaRPr sz="18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2" descr="data:image/png;base64,iVBORw0KGgoAAAANSUhEUgAAAukAAAGKCAYAAACxTN9iAAAABHNCSVQICAgIfAhkiAAAAAlwSFlzAAALEgAACxIB0t1+/AAAADh0RVh0U29mdHdhcmUAbWF0cGxvdGxpYiB2ZXJzaW9uMy4yLjIsIGh0dHA6Ly9tYXRwbG90bGliLm9yZy+WH4yJAAAgAElEQVR4nO3dfZxdVX3o/893yDhJmURCElESA1WgarhJWqdqjQ9VvD60NVrj9VrQilbxodbe2l8Tf7eoXBEraW+fLKVFsIha60PAoL313lqwRa1cB01iIxSKiCSgQhggA5lhwnzvH3sfc3KcZOacM3POnpnP+/Xarzlnrb32WfvMzuR71vmutSMzkSRJklQdPd3ugCRJkqTDGaRLkiRJFWOQLkmSJFWMQbokSZJUMQbpkiRJUsUYpEuSJEkVY5AuSbNERJwcEVluZ5dlZ9eVnTyFY9T2PW9meytJaodBuqR5JyL6IuJ3IuJfI+L+iDgQEbdExGUR8eRu969JdwPXl9soTBq41/bd08lOzkYR8Y669/G3G+o+VFf30m71UdLctaDbHZCkToqIpcA/AT9bFg0DtwCPB94AfBu4sTu9a15m/j3w903s/4wZ7E4lRcSjMvPhFpp+CHgF8Fzggoi4OjNvi4gNwG+W+1yRmZ+frr5OJCIWAI+kdx+U5hVH0iXNN3/BoQD9j4DjM3NtZi4FfgHYCRART42If4qIuyJiNCIejIhvRMRr6g8WEa+JiG9GxAPlPjdHxN9FxKPL+svL0dbv1bX5iZHuiHhxRFwXET+KiIfL410XES852sk0HisiLgf+pm6X2+rTWyZKd4mIx0bEpRGxt3zt2yPigxHRV7fP0yLiHyPinvL9uCMi/j4iBibp389HxBci4t6y3bcj4vV19V8s+/OFhnb/VpZ/uHweEfGbEbGz/Obj/oi4OiKecoT34lURMRgRDwO/Wlf+5Lr931CWHYiI4xr7XgbFrwceBI4FPhwRC4HLgAD2Ar9dHuuFEXFN+XsbiYjrG0fYI+Jj5Tc2++ve5z+PiCV1+/z4einP5zbgYeDRR3ufJc09BumS5o0ycH5V+XQnsDkzx2r1mfn1zLy2fPrTwC9SpJDsLn8OAB+LiF8uj7cWuIIi6P8RcCtwAvBfgcVNdu904OnAfuDfKILAZwFXR8S6Jo5zK/Dduuc7OEp6S0QsA74O/AZFIHgj8FhgC/DZcp8eitH6FwCPULwfvcAvAU86Ukci4pnAV4BfBsaA/yjP8yMR8bvlbpeXP19YfstBRPwnYE1D/Z9TfMBaC9wGHABeCnwtIp4wwct/DHgccDswUr42FN+W1Lyy/Lk9M++b6Bwy8zbg98qnZwDXAT9TPn9TZt4XEa8Evgg8D7gfuAN4GrC9rKv5VWApxe/oDmA18FsUQX+jE8vyhymuLUnzjEG6pPnkNA6l+V03SfrAV4ETM/PkzPw5iqCpFui9uvx5KkUwfQtwWmaupQjCngHc22TfPgs8JjOfWL7eaoqAfQGHgslJZeb5wPl1Rb+amc/IzEuP0OQ3gZPK/p6ameuA55d1v1KmdiwFlpdlA5n5c5n5WIrzv+4o3Xk/8CjgX4BVmbkGOLese285Kv054D6KoH9TWVd7f2/JzK+W3zbU0kvenJlPKfu8m+KDxf8/wWt/Fnh8Zp4KfAH4y7L8tRGxoPzAdkZZdvlRzgHgryhSpKD4oAZwWWb+Q/l4K8V18LfA6vI1Ly3LPlB3nGdl5vLMXJ+ZTwQuKMtfXr4X9XqBt2Xmz1B82Lh/kj5KmmMM0iXNJ1H3eLL83nHgf0bEnRFxkGLk9pSy7sTy51eBIYpg9d6I+AbwYYoUmoea7NujgMvLdJdHKILm2mj8iUdu1ranlz+PB+6MiKQY/a55RmbuA/61fH5zmYryaYqR4zuncOznAA+Xx35/WbYYWJOZI8CnyrJacP5fy5+Xlz9/nkO/u78ujzPCodH2ifLsP5SZ4wCZ+QhFCtBDFN90/AqwkeI9vxP4x6OcQy3t5Q0U1wDAXcA7ASJiBcW3LgBnAuNl/95Ylp1aflsBcEb53h0o9/n9snwBsKLhZQ9QXEtk6Wh9lDT3OHFU0nzy78BBir99z4qIOErw83GK9I4EvkMxwfQpFMHlMQCZ+YOIWAO8Fngq8J8ogrk3RMQrMvMqDn0YOKbu2BPlF/89xYeAgxSTV0co0mge1dB2pgxTjEw3qqWBnEERhG6geB9+FfgvFOkrvz1Bu3p3UqR3NBovf14OvBn4xTKP+4ll3RUTtNlJ8d40Hr/RD+uflGkpn6RI6/kNirQdgI+XQfxRZeb3I+JHFCP4N2fmAxPsdhsTp6b0RsRZFHMgoAjy76D4dqKWqtP4O7679iFD0vxkkC5p3sjM+8sR4DMpAuAPRMS7M/MgQEQ8B1iQmddwaHT2w5n55og4niJX/Me55hFxIrA8M7fWld1Ikaf9fOAqDgVtj4mIxRSTEF9W369ypLU2Sv+ezPyDMsXjphZPtX4U/9hJ9v0GRW55Aq/JzP8o+7SIIpf8SxERwDOByzPzsrL+rygC6+dPeNRDx34uRRB9RmY+WLZdUT7/FhRzASLiJor37ZKy7Zcys5ZHP1j2L4BPZuaFtReIiKcCP57gWmeiD18XUQToL6H4MATw0aP0f1KZeXcUk4JPprg+NtXmOUTEauBnyw9ztetpP/DTmTkaERcDbznSodvpl6TZz3QXSfPNbwHfKh+/iyJNZVdE7AP+mWJiIsCu8ucbI2I3xWS/xrzhpwA7yxSVHRHxXQ5NpKy1r+UyPwr4JsVEzuc2HOdeDk3s/B8R8e1y34O0pj64/1JEfL3MLZ/IX1CM6i4GvlO+F7dQpPF8BjiOYpT3S8BQROwu+/emsv2uCY5Zcy7FhNEB4K6I+FZEfB/4AfDBhn1rwfJjy58/XqGmnLz5V+XTD5arouyMiHspAvgXHqUPP1Z+KPjX8nz6gG9k5nem0nYS7yp/vpRD53kn8D3gd8q62vu0GPhuea28Ckk6AoN0SfNKZt5LMSr8u8D/LYtPAx6gCBT/T1l2NnAtRWrFTwH/jZ8MSL9LMVnwPoq89MdQpMa8i2LiIJn5fyiC1TspJgDexKHJk7U+JcWkyW9QpGEcA5wF3NPiOe6imDz6Q4qg9+kUkz8n2vceim8NLqUY9X8ysKTsy38vj/EIRZD8XYr8+NMoPlT8FYcmdE507K8Az6aYuHmQ4kMNFKk95zbs/jEOpb/cRzGhtN7bgXdQpLs8hiIP/C7gYmDbkfowgYvqHrc1il6TmZ+iGJ2/huLD2JMprpvPcCjF5TLgjyl+p4uBLwPvmY7XlzQ3hXNRJEnzRUT8HHADRRC9svzQJkmV40i6JGnOi4gnR8TfAtvLossM0CVVmRNHJUnzwQnAr1FM3P00sLm73ZGkozPdRZIkSaoY010kSZKkijFIlyRJkirGnPQJLF++PE8++eRud0OSJElz2A033HBPZq6YqM4gfQInn3wyg4OD3e6GJEmS5rCIuP1Idaa7SJIkSRVjkC5JkiRVjEG6JEmSVDEG6ZIkSVLFGKRLkiRJFWOQLkmSJFWMQbokSZJUMQbpkiRJUsUYpEuSJEkVY5AuSZKkytk3PMrOO+5j3/Bot7vSFQu63QFJkiSp3vYde9mybRe9PT2MjY+zddNaNq5f2e1udZQj6ZIkSaqMfcOjbNm2i5GxcfaPHmRkbJzN23bNuxF1g3RJkiRVxp6hA/T2HB6i9vb0sGfoQJd61B0G6ZIkSaqMVUsXMTY+fljZ2Pg4q5Yu6lKPusMgXZIkSZWxrL+PrZvWsrC3h8V9C1jY28PWTWtZ1t/X7a51lBNHJUmSVCkb169kwynL2TN0gFVLF827AB0M0iVJklRBy/r75mVwXmO6iyRJklQxBumSJElSxRikS5IkSRVjkC5JkiRVTEeC9IgYbtgeiYgP1dWfERE3RcRDEXFtRJxUV9cXER+JiAci4gcR8c6GY7fcVpIkSaqijgTpmdlf24DHAgeAzwBExHLgSuDdwPHAIPCpuubnAacCJwHPAzZHxIvbbStJkiRVVTfSXTYBPwKuK5+/AtidmZ/JzBGKwHpdRDyprH8dcH5mDmXmjcCHgbOnoa0kSZJUSd0I0l8HXJGZWT5fA+ysVWbmg8CtwJqIWAo8rr6+fLxmGtoeJiLOiYjBiBi8++672zg9SZIkdcO+4VF23nEf+4ZHu92VtnX0ZkZlvvhzgd+oK+4HGqPi+4HFZV3teWNdu20Pk5mXAJcADAwM5ET7SJIkqZq279jLlm276O3pYWx8nK2b1rJx/cpud6tlnR5Jfy3wlcy8ra5sGFjSsN8SYH9ZR0N9ra7dtpIkSeqAmR7h3jc8ypZtuxgZG2f/6EFGxsbZvG3XrB5R73SQ/uvARxvKdgPrak8i4ljgiRS55kPAXfX15ePd09BWkiRJM2z7jr1suPAaXnPp9Wy48Bqu3rF32l9jz9ABensOD2t7e3rYM3Rg2l+rUzoWpEfEM4GVlKu61LkKOD0iNkXEQuA9wK7MvKmsvwI4NyKWlhNC3wRcPg1tJUmSNIM6NcK9aukixsbHDysbGx9n1dJF0/o6ndTJkfTXAVdm5mHpJpl5N8WKLxcAQ8DTgVfX7fJeismgtwP/DPxhZn6x3baSJEmaWZ0a4V7W38fWTWtZ2NvD4r4FLOztYeumtSzr75vW1+mkOLTIimoGBgZycHCw292QJEma1fYNj7LhwmsYGTs0yr2wt4evbnn+jATQ+4ZH2TN0gFVLF82KAD0ibsjMgYnqurEEoyRJkuaBTo9wL+vvY93jj5sVAfpkOroEoyRJkuaXjetXsuGU5bNqhLsKDNIlSZI0o5b19xmcN8l0F0mSJKliDNIlSZKkijFIlyRJkirGIF2SJEmqGIN0SZIkqWIM0iVJkqSKMUiXJEmSKsYgXZIkSaoYg3RJkiSpYgzSJUmSpIoxSJckSZIqxiBdkiRJqhiDdEmSJKliDNIlSZKkijFIlyRJkirGIF2SJEmqGIN0SZIkqWIM0iVJkqSKMUiXJEmSKsYgXZIkSaoYg3RJkiSpYgzSJUmSpIoxSJckSZIqxiBdkiRJqhiDdEmSJKliDNIlSZKkijFIlyRJkirGIF2SJEmqmI4G6RHx6oi4MSIejIhbI+LZZfkZEXFTRDwUEddGxEl1bfoi4iMR8UBE/CAi3tlwzJbbSpIkSVXUsSA9Iv4zcCHwemAx8BzguxGxHLgSeDdwPDAIfKqu6XnAqcBJwPOAzRHx4vKYLbeVJEmSqqqTI+n/A3hfZn49M8czc29m7gVeAezOzM9k5ghFYL0uIp5UtnsdcH5mDmXmjcCHgbPLunbaSpIkSZXUkSA9Io4BBoAVEfEfEbEnIv4iIhYBa4CdtX0z80HgVmBNRCwFHldfXz5eUz5up21jH8+JiMGIGLz77rvbO2FJkiSpDZ0aST8B6AVeCTwbWA/8LHAu0A/c37D//RQpMf11zxvraLPtYTLzkswcyMyBFStWTO2sJEmSpBnQqSD9QPnzQ5l5V2beA/wx8EvAMLCkYf8lwP6yjob6Wh1ttpUkSZIqqSNBemYOAXuArC8uf+4G1tUKI+JY4IkUueZDwF319eXj3dPQVpIkSaqkTk4c/RvgtyLiMWW++O8AXwCuAk6PiE0RsRB4D7ArM28q210BnBsRS8sJoW8CLi/r2mkrSZIkVVIng/TzgW8ANwM3At8CLsjMu4FNwAXAEPB04NV17d5LMRn0duCfgT/MzC8CtNNWkiRJqqrIzMn3mmcGBgZycHCw292QJEnSHBYRN2TmwER1Hb3jqCRJkma3fcOj7LzjPvYNj3a7K3Pagm53QJIkSbPD9h172bJtF709PYyNj7N101o2rl/Z7W7NSY6kS5IkaVL7hkfZsm0XI2Pj7B89yMjYOJu37XJEfYYYpEuSJGlSe4YO0NtzeOjY29PDnqEDR2ihdhikS5IkaVKrli5ibHz8sLKx8XFWLV3UpR7NbQbpkiRJmtSy/j62blrLwt4eFvctYGFvD1s3rWVZf1+3uzYnOXFUkiRJU7Jx/Uo2nLKcPUMHWLV0kQH6DDJIlyRJ0pQt6+8zOO8A010kSZKkijFIlyRJkirGIF2SJEmqGIN0SZIkqWIM0iVJkqSKMUiXJEmSKsYgXZIkSaoYg3RJkiSpYgzSJUmSpIoxSJckSZIqxiBdkiRJqhiDdEmSJKliDNIlSZKkijFIlyRJkirGIF2SJEmqGIN0SZIkqWIM0iVJkqSKMUiXJEmSKsYgXZIkSaoYg3RJkiSpYgzSJUmSpIoxSJckSZIqpmNBekR8OSJGImK43P69ru7MiLg9Ih6MiM9FxPF1dcdHxFVl3e0RcWbDcVtuK0mSJFVRp0fS356Z/eX2MwARsQb4a+C1wAnAQ8Bf1rW5CHi4rDsLuLhs01ZbSZIkqaoWdLsDFMHz5zPzXwAi4t3AjRGxGBgHNgGnZ+Yw8JWIuJoiKH9Xm20lSZKkSur0SPofRMQ9EfHViPjFsmwNsLO2Q2beSjH6fVq5HczMm+uOsbNs025bSZIkqZI6OZK+BfgORRD9auDzEbEe6Afub9j3fmAx8AjwwBHqaLPtYSLiHOAcgNWrV0/phCRJkqSZ0LGR9My8PjP3Z+ZoZn4U+CrwS8AwsKRh9yXA/knqaLNtY/8uycyBzBxYsWLF1E9MkiRJmmbdXIIxgQB2A+tqhRHxBKAPuLncFkTEqXXt1pVtaLOtJEmSVEkdCdIj4riIeFFELIyIBRFxFvAc4IvAJ4CXRsSzI+JY4H3AleWo+4PAlcD7IuLYiNgAvAz4WHnodtpKkiRJldSpkfRe4P3A3cA9wG8BL8/MmzNzN/AWioD7RxQ542+ra/s2YFFZ90ngrWUb2mkrSZIk7RseZecd97FveLTbXTlMZGa3+1A5AwMDOTg42O1uSJIkaQZt37GXLdt20dvTw9j4OFs3rWXj+pUde/2IuCEzByaq62ZOuiRJktQV+4ZH2bJtFyNj4+wfPcjI2Dibt+2qzIi6QbokSZLmnT1DB+jtOTwU7u3pYc/QgS716HAG6ZIkSZp3Vi1dxNj4+GFlY+PjrFq6qEs9OpxBuiRJkuadZf19bN20loW9PSzuW8DC3h62blrLsv6+bncN6OwdRyVJkqTK2Lh+JRtOWc6eoQOsWrqoMgE6GKRLkiRpHlvW31ep4LzGdBdJkiSpYgzSJUmSpIoxSJckSZIqxiBdkiRJqhiDdEmSJKliDNIlSZKkijFIlyRJkirGIF2SJEmqGIN0SZIkqWIM0iVJkqSKWTDVHSPiVGAoM++JiGOB3wMeAf4wM0dmqoOSJEnSfNPMSPongceWjz8AvAJ4GfCn090pSZIkaT6b8kg68ARgd/n4lcAGYD/wbeAt09wvSZIkad5qJkgP4JiIOAV4KDO/BxARi2eiY5IkSdJ81UyQfj1wEUXKy/8CiIiTgXunvVeSJEnSPNZMTvqbgX6KoPx9ZdnTgL+d7k5JkiRJ89mUR9Iz83bgrIayTwOfnu5OSZIkSfNZU+ukR8SzIuKSiPh8+fypEfGcmemaJEmSND9NOUiPiDOBq4ERoBaYJ4dSXyRJkiRNg2ZG0n8feGFmvgMYL8v+DVgz7b2SJEmS5rFmgvQTM3OwfJzlz4PAMdPbJUmSJGl+ayZIvzUintlQ9kzg36exP5IkSdK818w66e8HtkfEnwG9EfG7wO8Ab5qRnkmSJEnzVDNLMH4uIh4E3gHcDjwfeH1m/uNMdU6SJEmaj5oZSacMyA3KJUmSpBl01Jz0iHhs3eMTj7Q184IRcWpEjETEx+vKzoyI2yPiwYj4XEQcX1d3fERcVdbdXi4FyXS0lSRJkqposomjN9c93gPc0bDVyppxEfCN2pOIWAP8NfBa4ATgIeAvG/Z/uKw7C7i4bNNWW0mSJKmqJkt3qQ9of7rdF4uIVwP3AV8DTimLzwI+n5n/Uu7zbuDGiFhMsR77JuD0zBwGvhIRV1ME5e9qs60kSZJUSUcdSc/M+lHykzLz9sYNWD2VF4qIJRR3J31nQ9UaYGfda95KMfp9WrkdzMz6Ef2dHPrw0E5bSZKkeW3f8Cg777iPfcOj3e6KGjQzcfQLwJIJyrcDx09Q3uh84LLM3BMR9eX9wP0N+94PLAYeAR44Ql27bQ8TEecA5wCsXj2lzx2SJEmz1vYde9mybRe9PT2MjY+zddNaNq5f2e1uqdTMzYziJwoOpZUcvWHEeuAFwJ9MUD3MTwb/S4D9k9S12/YwmXlJZg5k5sCKFSuOfDKSJEmz3L7hUbZs28XI2Dj7Rw8yMjbO5m27HFGvkElH0iPiFiCBRRFxc0P1Y5jakoy/CJwMfL8cRe8HjomIpwBfBNbVvd4TgD6KSavjwIKIODUzbyl3WQfsLh/vbqOtJEnSvLRn6AC9PT2M1I219vb0sGfoAMv6+7rYM9VMJd3l/RSj6BcDF9SVjwM/AK6dwjEuAf6u7vn/RxG0v5Ui0P/XiHg28E2KvPUrM3M/QERcCbwvIt4IrAdeBjyzPM4n2mgrSZI0L61auoix8cOTIcbGx1m1dFGXeqRGkwbpmflRgIi4KTO/3sqLZOZDFMsjUh5rGBjJzLuBuyPiLRQB9zLgS8Dr65q/DfgI8CNgH/DWzNxdHnd3q20lSZLmq2X9fWzdtJbNDTnpjqJXR2TmkSsjHpuZPygfH/GmRZl55wz0rWsGBgZycHCw292QJEmaUfuGR9kzdIBVSxcZoHdBRNyQmQMT1U02kn4zhyZf7qHITT/s2GXZMW31UJIkSR23rL/P4LyiOnozI0mSJEmTO2qQXn8zo/LGRZIkSZJm2FGD9Ig4cyoHycy/nZ7uSJIkSZos3eWCSeqhyEk3SJckSZKmyWTpLuahS5IkSR3W0+0OSJIkSTrcVO44CkBEBPBG4AxgBcXyiwBk5vOnv2uSJEnS/NTMSPoFwPnAHcAzgBuApwA7ZqBfkiRJ0rzVTJB+JvCizPw94OHy58uBk2eiY5IkSdJ81UyQfnxm7iwfPxIRx2Tm14HnzUC/JEmSpHlryjnpwN6IWJ2Z3we+C7wkIu4Bxmama5IkSdL81EyQfjHwVOD7wJ8An6OYPPreGeiXJEmSNG9NOUjPzD+ve/zJiLgO6M/Mm2akZ5IkSdI81cxI+mEyc890dkSSJElSoZl10m8BcqK6zDxt2nokSZIkzXPNjKS/v+H5SoqbG106fd2RJEnqjH3Do+wZOsCqpYtY1t/X7e5Ih2kmJ/2jjWUR8Xngj4APTGenJEmSZtL2HXvZsm0XvT09jI2Ps3XTWjauX9ntbkk/1sw66RPZDfzCdHREkiSpE/YNj7Jl2y5GxsbZP3qQkbFxNm/bxb7h0W53TfqxZnLST2woOhZ4A8WSjJIkSbPCnqED9Pb0MML4j8t6e3rYM3TAtBdVRjM56Xs4fOJoAN8DXjedHZIkSZpJq5YuYmx8/LCysfFxVi1d1KUeST+pmXSXnwaeULctz8wnZOZ1M9IzSZKkGbCsv4+tm9aysLeHxX0LWNjbw9ZNax1FV6U0M3H09vrnEbEwIh6VmQ9Pf7ckSZJmzsb1K9lwynJXd1FlTXkkPSLeHxFPKx//Z+Be4N6IeOFMdU6SJGmmLOvvY93jjzNAVyU1k+7yOuCm8vG7gS3AbwIXTHenJEmSpPmsmYmjSzLzgYg4FlgHPD8zD0bEn85Q3yRJkqR5qZkgfV9EPAk4Hbi+DNCdBi1JkiRNs2aC9D8Fbigfn1X+fA7wnWntkSRJkjTPNbO6y59HxD8ABzPztrL4NuDNM9IzSZIkaZ5qZiSdzLyl4fnN09sdSZIkSVMO0sv883OBM4AVFHccBSAznzD9XZMkSZLmp2aWYPwT4OXAx4ATgP8JjAIfmUrjiPh4RNwVEQ9ExM0R8ca6ujMi4qaIeCgiro2Ik+rq+iLiI2W7H0TEOxuO23JbSZIkqYqaCdJfCrw0My+iyEu/CNgEPG+K7f8AODkzlwAbgfdHxFMjYjlwJcXa68cDg8Cn6tqdB5wKnFS+1uaIeDFAO20lSZKkqmomSO/PzO+Wjx+OiEdl5neAn59K48zcnZmjtafl9kTgFcDuzPxMZo5QBNbryuUeobiJ0vmZOZSZNwIfBs4u69ppK0nSnLFveJSdd9zHvuHRyXeWVHnNBOm3RcSTy8c3AW+IiFcD90/1ABHxlxHxUNn+LuB/AWuAnbV9MvNB4FZgTUQsBR5XX18+XlM+bqdtY9/OiYjBiBi8++67p3pKkiR13fYde9lw4TW85tLr2XDhNVy9Y2+3uySpTc0E6X8ArC4fnw/8EXAFxej1lGTm24DFwLMp0lRGgX5+MtC/v9yvv+55Yx1ttm3s2yWZOZCZAytWrJjqKUmS1FX7hkfZsm0XI2Pj7B89yMjYOJu37XJEXZrlJg3SI+KEiHhVZn4qM/83QGb+I7AUeD3w+WZeMDMfycyvAKuAtwLDwJKG3ZYA+8s6GuprdbTZVpKkWW/P0AF6ew7/77y3p4c9Qwe61CNJ02EqI+lbKCZfHiYzx4DHl/WtWECRk74bWFcrjIhja+WZOUSRFrOurt26sg1ttpUkadZbtXQRY+Pjh5WNjY+zaumiLvVI0nSYSpD+S8ClR6j7G+BXJjtARDwmIl4dEf0RcUxEvAj4NeCfgKuA0yNiU0QsBN4D7MrMm8rmVwDnRsTSckLom4DLy7p22kqSNOst6+9j66a1LOztYXHfAhb29rB101qW9fd1u2uS2hCZefQdIu7LzOOOUn9/Zj56kmOsAD5LMZLdA9wO/HlmfrisfwHwFxRLJV4PnJ2Z3yvr+oCLgVcCB4ALM/OP647dctsjGRgYyMHBwcl2kySpMvYNj7Jn6ACrli4yQJdmiYi4ITMHJqybQpD+I2BdZt41Qd3jgG9n5vJp6WlFGKRLkiRpph0tSJ9KustXgd86Qt1vAte12jFJkqTZxPXo1SkLprDPBcB1ZcrKJ4G9wEqKnPKzgGfNXPckSZKqYfuOvWzZtovenh7GxsfZumktG9ev7Ha3NEdNOpKemYPARuC5wJeA75Q/nwtszMxvzmgPJUmSuqyd9egdfVcrpjKSXlsX/bSIOBVYAdydmbfMaM8kSZIqolRTQJ8AABXISURBVLYe/QiHlrusrUd/tIm6jr6rVc3ccZTMvCUzv2aALkmS5pNW1qP3brBqR1NBuiRJ0nzUynr03g1W7ZhSuoskSdJ8t3H9SjacsnzK69F7N1i1w5F0SZKkKVrW38e6xx83pRtGeTdYtcORdEmSpBnS7Oi7VGOQLkmSNIOW9fcZnKtpprtIkiRJFWOQLkmSJFWMQbokSZJUMQbpkiRJUsUYpEuSJEkVY5AuSZIkVYxBuiRJmhP2DY+y84772Dc82u2utG0unYta4zrpkiRp1tu+Yy9btu2it6eHsfFxtm5ay8b1K7vdrZbMpXNR6xxJlyRJs9q+4VG2bNvFyNg4+0cPMjI2zuZtu2blKPRcOhe1xyBdkiTNanuGDtDbc3hI09vTw56hA13qUevm0rmoPQbpkiRpVlu1dBFj4+OHlY2Nj7Nq6aIu9ah1c+lc1B6DdEmSNKst6+9j66a1LOztYXHfAhb29rB101qW9fd1u2tNa+dcnGw6t0RmdrsPlTMwMJCDg4Pd7oYkSWrCvuFR9gwdYNXSRbMyQK/X7Lk42XR2iogbMnNgojpXd5EkSXPCsv6+WR+c1zRzLvWTTUcoUmU2b9vFhlOWz5n3Yz4y3UWSJGkWc7Lp3GSQLkmSNIs52XRuMkiXJEmaxebSxFkdYk66JEnSLLdx/Uo2nLJ8zkyclUG6JEnSnDCXJs7KdBdJkiSpcgzSJUmV4g1ZJKlDQXpE9EXEZRFxe0Tsj4gdEfGSuvozIuKmiHgoIq6NiJMa2n4kIh6IiB9ExDsbjt1yW0lStWzfsZcNF17Day69ng0XXsPVO/Z2u0uS1BWdGklfANwBPBd4NHAu8OmIODkilgNXAu8GjgcGgU/VtT0POBU4CXgesDkiXgzQTltJUrXU35Bl/+hBRsbG2bxtlyPqkualjgTpmflgZp6Xmd/LzPHM/AJwG/BU4BXA7sz8TGaOUATW6yLiSWXz1wHnZ+ZQZt4IfBg4u6xrp60kzVtVTCnp9A1ZqvgeSFJNV1Z3iYgTgNOA3cBbgZ21usx8MCJuBdZExA+Bx9XXl49fXj5e00bbxj6dA5wDsHr16rbOT5KqbPuOvWzZtovenh7GxsfZumktG9ev7Ha3OnpDlqq+B5JU0/GJoxHRC3wC+Ghm3gT0A/c37HY/sLiso6G+VkebbQ+TmZdk5kBmDqxYsWLqJyRJs0iVU0o6dUOWKr8HklTT0ZH0iOgBPgY8DLy9LB4GljTsugTYX9bVno801LXbVpLmnVpKyQiHRqxrKSVVWF+5Ezdkqfp7IEnQwZH0iAjgMuAEYFNmjpVVu4F1dfsdCzyRItd8CLirvr58vHsa2krSvNPJlJJWLevvY93jj5uxgHk2vAeS1Ml0l4uBJwMvzcz6WUBXAadHxKaIWAi8B9hVpsIAXAGcGxFLywmhbwIun4a2kjTvdCqlpMp8D2YHJ/ZqvovMnPkXKdYu/x4wChysq3pzZn4iIl4A/AXFUonXA2dn5vfKtn0UAf4rgQPAhZn5x3XHbrntkQwMDOTg4GAbZyxJ1bZveHRGU0pmA9+D6nJir+aLiLghMwcmrOtEkD7bGKRLktQd+4ZH2XDhNYyMHUpJWtjbw1e3PN8PU5pzjhakd3x1F0mSppupEXNHp9fLl6qqK+ukS5I0XUyNmFuc2CsVHEmXJM1arnk+9zixVyo4ki5JmrVc83x2aHaSbifWy5eqziBdkjRrmRpRfa2mIy3r7zM417xmuoskadYyNaLaTEeSWudIuiTNcvN9vW9TI6rLdCSpdQbpkjSLubJJwdSIajIdSWqd6S6SZoxrV88sUwlUdaYjSa1zJF3SjHCEd+aZSqDZwHQkqTWOpEuado7wdsZsSCXw2xRBMaK+7vHHGaBLTTBIlzTtvK13Z1Q9lWD7jr1suPAaXnPp9Wy48Bqu3rG3212SpFnDdBdJ0242jPDOFVVNJaj/NqWWjrN52y42nLK8Mn2UpCpzJF3StKv6CO9cU8VUAr9NkaT2OJIuaUZUdYS3VfN9LfJm+W2KJLXHIF3SjJkra1e7Uk3zat+mbG543+bC9SBJnWCQLklH0U5u9XwffZ9r36ZIUicZpEvSUbS6Fnmro+9zLbCfK9+mSFKnGaRL0lG0klvd6ui7aTWSpBpXd5Gko2hlpZpWVjbxBlCSpHqOpEvSJJrNrW5l9L3VtBpJ0tzkSLokTUEza5G3MvrukoWSpHqOpEuadzoxObPZ0XeXLJQk1TNIl1QpMx1Ad3JyZrMrm7hkoSSpxiBdUmXMdADdzprnneKShZIkMCdd0hTtGx5l5x33zdhqI51Y3aSVVVckSeoGR9IlTaoTKSKdWN3EyZmSpNnCkXRJR9Wp9bs7EUC3suqKVG+mv1GSpBpH0iUdVafW7251dZNmJ5o6OVOt8o6wkjrJIF3SUXUyRaTZALrVoMnJmWrWbJh03IpOLEcqqTUdS3eJiLdHxGBEjEbE5Q11Z0TETRHxUERcGxEn1dX1RcRHIuKBiPhBRLxzutpKmlynU0SmetOgTqXhSDA3Jx1v37GXDRdew2suvZ4NF17D1Tv2TqmdKT9SZ3RyJP1O4P3Ai4AfD8FFxHLgSuCNwOeB84FPAc8odzkPOBU4CXgscG1EfCczv9hO2xk7S2kOqmKKSKfScCSYe5OOW/1mwJQfqXM6NpKemVdm5ueAfQ1VrwB2Z+ZnMnOEIrBeFxFPKutfB5yfmUOZeSPwYeDsaWgrqQlTHeHulLkWNKna5tqk41a+GfDbK6mzqpCTvgbYWXuSmQ9GxK3Amoj4IfC4+vry8cunoa2kWazViaZSq6r4jVKrWvmQ67dXUmdVIUjvB+5uKLsfWFzW1Z431rXb9jARcQ5wDsDq1aun3ntJXTOXgibNDp2adDzTEzpb+ZDrt1dSZ1UhSB8GljSULQH2l3W15yMNde22PUxmXgJcAjAwMJDNnoSk7nClFs01ncr7bvZDrt9eSZ1VhSB9N0XuOAARcSzwRIpc86GIuAtYB/xjucu6sk27bSVJqpROL/XY7Idcv72SOqeTSzAuiIiFwDHAMRGxMCIWAFcBp0fEprL+PcCuzLypbHoFcG5ELC0nhL4JuLysa6etJEmVMhuWeqzaJHJprupYkA6cCxwA3gW8pnx8bmbeDWwCLgCGgKcDr65r917gVuB24J+BP6wtodhOW2mucM1iae4w71tSTWSaft1oYGAgBwcHu90NaVKuWSxVX7OTQK/esfcn8r79dy3NTRFxQ2YOTFRXhZx0SS2Yq7cpl+aSVj5Im/ctCTqb7iJpEs2krrSTu2qKjDTz2rn5j3nfkhxJlyqi2RG3VnNXTZGROsOb/0hqhyPpUgW0MuLWym3Kva231DlOApXUDkfSpQpodcSt2dxVR/akzvHmP5LaYZAuVUA7I27N3IzEkT2ps5wEKqlVprtIFdBK6kqVX0fSIU4CldQK10mfgOukq1uaXU+56q8jSZKOzHXSpVmimdSV2fA6kiSpNaa7SJIkSRVjkC5JkiRVjEG6JEmSVDEG6ZIkSVLFGKRLkiRJFWOQLs2QfcOj7LzjPvYNj3a7K5IkaZZxCUZpBmzfsZctDbcC37h+Zbe7JUmSZglH0qVptm94lC3bdjEyNs7+0YOMjI2zedsuR9QlSdKUGaRL02zP0AF6ew7/p9Xb08OeoQNd6pEkSZptDNKlabZq6SLGxscPKxsbH2fV0kVd6pEkSZptDNKlabasv4+tm9aysLeHxX0LWNjbw9ZNa1nW39ftrkmSpFnCiaPSFOwbHmXP0AFWLV00pWB74/qVbDhleVNtJEmSagzSpUm0ulLLsv4+g3NJktQS012ko3ClFkmS1A0G6dJRuFKLJEnqBoN06ShcqUWSJHWDQbp0FK7UIkmSusGJo9IkXKlFkiR1mkG6ZkSzSxZW/XVcqUWSJHWSQbqmXatLFjYbcHfqdSRJkjrNIH2eaSVAbaZN/ZKFIxQTLjdv28WGU5YftW2zAXenXkeSJKkbDNIrohOju60EqM22qS1ZWAuc4dCShUc6r1YC7k69jiRJUjfM+dVdIuL4iLgqIh6MiNsj4sxu96nR9h172XDhNbzm0uvZcOE1XL1j75Ta7RseZecd903pxjqt3JSnlTatLFnYylrknXodSZKkbpjzQTpwEfAwcAJwFnBxRKzpbpcOafWOls0G9q0EqK20aWXJwlYC7k69jiRJUjfM6XSXiDgW2AScnpnDwFci4mrgtcC7utq5UqfSNloJUFsNaptdsrAWcG9uSKuZrF2nXkeSJKnT5nSQDpwGHMzMm+vKdgLPbdwxIs4BzgFYvXp1Z3pHe2kbzQT2rQSo7QS1zS5Z2Opa5J16HUmSpE6a60F6P/BAQ9n9wOLGHTPzEuASgIGBgZz5rhVaCYQ7NcLdaptWdWotctc8lyRJVTfXg/RhYElD2RJgfxf6ckSdTNtoJUA1qJUkSeqsuR6k3wwsiIhTM/OWsmwdsLuLfZqQaRuSJEmqmdNBemY+GBFXAu+LiDcC64GXAc/sbs+mhyPckiRJc9N8WILxbcAi4EfAJ4G3ZmblRtIlSZKkmjk9kg6QmfcCL+92PyRJkqSpmg8j6ZIkSdKsYpAuSZIkVYxBuiRJklQxBumSJElSxRikS5IkSRVjkC5JkiRVjEG6JEmSVDEG6ZIkSVLFRGZ2uw+VExF3A7d34aWXA/d04XVVLV4H8hoQeB3Ia2A+OCkzV0xUYZBeIRExmJkD3e6HusvrQF4DAq8DeQ3Md6a7SJIkSRVjkC5JkiRVjEF6tVzS7Q6oErwO5DUg8DqQ18C8Zk66JEmSVDGOpEuSJEkVY5AuSZIkVYxB+gyIiLdHxGBEjEbE5Q11b4yI/4iI4Yj4YkScWFf3D2V5bXs4Ir5dV39yRFwbEQ9FxE0R8YIOnpaa1MZ10BcRfxURP4yIeyPi8xGxsq7++Ii4KiIejIjbI+LMDp6WmtDGNXBcRHw0In5Ubuc1tPVvwSxS/pu+rPz3uj8idkTES+rqzyh/jw+Vv9eTGtp+JCIeiIgfRMQ7G459xLaqjjavgVdFxNfKui9PcOz1EXFDWX9DRKzv0Glphhmkz4w7gfcDH6kvjIhfBD4AvAw4HrgN+GStPjNfkpn9tQ34GvCZukN8EvgWsAz4feCzETHhAviqhJauA+C3gV8A1gInAkPAh+rqLwIeBk4AzgIujog1M3IGaler18CfAD8FnAw8DXhtRLy+rt6/BbPLAuAO4LnAo4FzgU+XH7aWA1cC76a4FgaBT9W1PQ84FTgJeB6wOSJeDDCFtqqOdq6Be4E/BT7YeNCIeBSwHfg4sBT4KLC9LNdsl5luM7RR/Od8ed3zPwIuqnt+IpDAEydoezLwCHBy+fw0YBRYXLfPdcBbun2ebtN7HQAXA1vr6n8Z+Pfy8bEUAfppdfUfAz7Y7fN0m9Zr4B7g5+vq/ztwXfnYvwVzYAN2AZuAc4Cv1ZUfCxwAnlQ+vxN4YV39+cDflY+P2tat2ttUr4G68jcCX24oeyGwl3IhkLLs+8CLu31+bu1vjqR3Xkzw+PQJ9vt1iv+Uv1c+XwN8NzP31+2zsyzX7HO06+AyYENEnBgRP0UxWv4PZd1pwMHMvLmuvdfB7DTZ34LG+lqdfwtmuYg4geLf8m6K39vOWl1mPgjcCqyJiKXA4+rrOfx3fcS2M9l/tW+q18AUDrUG2JVldF7aNcW2qjiD9M76IvCqiFgbEYuA91CMnv3UBPv+OnB53fN+4P6Gfe4HFs9APzWzJrsObqH4WnQv8ADwZOB9ZV1/WVbP62D2mewa+CLwrohYHBGnAG+oq/NvwSwWEb3AJ4CPZuZNHP332V/3vLGOSdqqopq8BibjNTCHGaR3UGZ+CXgvsA34XrntB/bU7xcRzwIeC3y2rngYWNJwyCVle80iU7gOLgL6KPKNj6XIVayNpHsdzAFTuAbeQfF19y0U+aafrKvzGpilIqKHIj3tYeDtZfHRfp/Ddc8b6yZrqwpq4RqYjNfAHGaQ3mGZeVFmnpqZJ1D8B70A+LeG3V4HXJmZw3Vlu4EnRET9p+N1ZblmmUmug/UU+cv3ZuYoxaTRp5WTi24GFkTEqXWH8zqYhY52DZS/+7My87GZuYbib/X/LZv6t2AWioigSGU7AdiUmWNl1W6K319tv2OBJwK7M3MIuKu+nsN/10dsO0OnoTa0cg1M4bC7gbXlsWvWTrGtKs4gfQZExIKIWAgcAxwTEQtrZRFxehRWU9zu98/KP8S1touAV3F4qgtlDvIO4L3lcX6V4h/itg6dlprUxnXwDeDXI+LR5deibwPuzMx7ylzFK4H3RcSxEbGBYoWQj3X+DDWZVq+BiHhiRCyLiGPKZdrOoZh86t+C2etiitS1l2bmgbryq4DTI2JTea28hyLH+Kay/grg3IhYGhFPAt7Eof8fJmuramnpGij/Diyk+CDfU/677y3bfplikYl3lMs81kbnr+nA+WimdXvm6lzcKJbMyobtPOA4igkdDwI/AP4AOKah7a8Bt1M3U7uu7mSKf5AHgH8HXtDtc3Wb/uuAIs3lE8CPgPuArwBPq6s/Hvhc2f77wJndPle3ab8GXkWxqsdDFAH5ixqO69+CWbRRLJ+YwAhFekJtO6usfwFwU/n7/DLlql5lXR/FEp4PAD8E3tlw7CO2davO1uY1cPYEf0cur6v/WeCGsu03gZ/t9vm6Tc8W5S9YkiRJUkWY7iJJkiRVjEG6JEmSVDEG6ZIkSVLFGKRLkiRJFWOQLkmSJFWMQbokSZJUMQbpkiRJUsUYpEuSDhMRl0XEtRHRU1fWExH/EhF/3c2+SdJ8YZAuSWr028DjgXfWlW0GHgP8znS9SN2tzSVJDQzSJUmHycxh4CzgvIhYGxHrgXOB1wH/LSJujoj7IuKrETFQaxcRZ0TE9RExFBF3R8TfRcRj6uq/HBF/GhGfi4gHgN/t9LlJ0mwRmdntPkiSKigi3g28Cgjg48Bi4AXArwG3A2cDFwKnZuZQRDwLGAW+BSwHPg3szcxfK4/3ZeDngJcD1wKLMvOhDp6SJM0aBumSpAlFxDHA14FHgA3AfcAvZ+a/1O3zbeDCzPz4BO1/BfhIZj6mfP5l4LuZ+YYOdF+SZrUF3e6AJKmaMvORiNgNHASOB/qBz0dE/ehOL7AKICKeCnwAWAf8FMUIfH/DYb83w92WpDnBnHRJ0lTcAzwIvCAzj6vbjs3MD5b7/B3wTeC0zFxCkRbTaLxD/ZWkWc0gXZI0qSxyI/8M+KOIOBUgIvoj4kURcWK52xLgfmB/RKwG3tWd3krS7GeQLkmaqvcC24Ht5eostwBv4dD/JecAbwT2A1cCn+lGJyVpLnDiqCRJklQxjqRLkiRJFWOQLkmSJFWMQbokSZJUMQbpkiRJUsUYpEuSJEkVY5AuSZIkVYxBuiRJklQxBumSJElSxRikS5IkSRXz/wCn6dQXxrJZTQAAAABJRU5ErkJggg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75" r="12088"/>
          <a:stretch/>
        </p:blipFill>
        <p:spPr bwMode="auto">
          <a:xfrm>
            <a:off x="1464968" y="1732904"/>
            <a:ext cx="6083559" cy="1962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 descr="data:image/png;base64,iVBORw0KGgoAAAANSUhEUgAAAukAAAGKCAYAAACxTN9iAAAABHNCSVQICAgIfAhkiAAAAAlwSFlzAAALEgAACxIB0t1+/AAAADh0RVh0U29mdHdhcmUAbWF0cGxvdGxpYiB2ZXJzaW9uMy4yLjIsIGh0dHA6Ly9tYXRwbG90bGliLm9yZy+WH4yJAAAgAElEQVR4nO3dfZxdVX3o/893yDhJmURCElESA1WgarhJWqdqjQ9VvD60NVrj9VrQilbxodbe2l8Tf7eoXBEraW+fLKVFsIha60PAoL313lqwRa1cB01iIxSKiCSgQhggA5lhwnzvH3sfc3KcZOacM3POnpnP+/Xarzlnrb32WfvMzuR71vmutSMzkSRJklQdPd3ugCRJkqTDGaRLkiRJFWOQLkmSJFWMQbokSZJUMQbpkiRJUsUYpEuSJEkVY5AuSbNERJwcEVluZ5dlZ9eVnTyFY9T2PW9meytJaodBuqR5JyL6IuJ3IuJfI+L+iDgQEbdExGUR8eRu969JdwPXl9soTBq41/bd08lOzkYR8Y669/G3G+o+VFf30m71UdLctaDbHZCkToqIpcA/AT9bFg0DtwCPB94AfBu4sTu9a15m/j3w903s/4wZ7E4lRcSjMvPhFpp+CHgF8Fzggoi4OjNvi4gNwG+W+1yRmZ+frr5OJCIWAI+kdx+U5hVH0iXNN3/BoQD9j4DjM3NtZi4FfgHYCRART42If4qIuyJiNCIejIhvRMRr6g8WEa+JiG9GxAPlPjdHxN9FxKPL+svL0dbv1bX5iZHuiHhxRFwXET+KiIfL410XES852sk0HisiLgf+pm6X2+rTWyZKd4mIx0bEpRGxt3zt2yPigxHRV7fP0yLiHyPinvL9uCMi/j4iBibp389HxBci4t6y3bcj4vV19V8s+/OFhnb/VpZ/uHweEfGbEbGz/Obj/oi4OiKecoT34lURMRgRDwO/Wlf+5Lr931CWHYiI4xr7XgbFrwceBI4FPhwRC4HLgAD2Ar9dHuuFEXFN+XsbiYjrG0fYI+Jj5Tc2++ve5z+PiCV1+/z4einP5zbgYeDRR3ufJc09BumS5o0ycH5V+XQnsDkzx2r1mfn1zLy2fPrTwC9SpJDsLn8OAB+LiF8uj7cWuIIi6P8RcCtwAvBfgcVNdu904OnAfuDfKILAZwFXR8S6Jo5zK/Dduuc7OEp6S0QsA74O/AZFIHgj8FhgC/DZcp8eitH6FwCPULwfvcAvAU86Ukci4pnAV4BfBsaA/yjP8yMR8bvlbpeXP19YfstBRPwnYE1D/Z9TfMBaC9wGHABeCnwtIp4wwct/DHgccDswUr42FN+W1Lyy/Lk9M++b6Bwy8zbg98qnZwDXAT9TPn9TZt4XEa8Evgg8D7gfuAN4GrC9rKv5VWApxe/oDmA18FsUQX+jE8vyhymuLUnzjEG6pPnkNA6l+V03SfrAV4ETM/PkzPw5iqCpFui9uvx5KkUwfQtwWmaupQjCngHc22TfPgs8JjOfWL7eaoqAfQGHgslJZeb5wPl1Rb+amc/IzEuP0OQ3gZPK/p6ameuA55d1v1KmdiwFlpdlA5n5c5n5WIrzv+4o3Xk/8CjgX4BVmbkGOLese285Kv054D6KoH9TWVd7f2/JzK+W3zbU0kvenJlPKfu8m+KDxf8/wWt/Fnh8Zp4KfAH4y7L8tRGxoPzAdkZZdvlRzgHgryhSpKD4oAZwWWb+Q/l4K8V18LfA6vI1Ly3LPlB3nGdl5vLMXJ+ZTwQuKMtfXr4X9XqBt2Xmz1B82Lh/kj5KmmMM0iXNJ1H3eLL83nHgf0bEnRFxkGLk9pSy7sTy51eBIYpg9d6I+AbwYYoUmoea7NujgMvLdJdHKILm2mj8iUdu1ranlz+PB+6MiKQY/a55RmbuA/61fH5zmYryaYqR4zuncOznAA+Xx35/WbYYWJOZI8CnyrJacP5fy5+Xlz9/nkO/u78ujzPCodH2ifLsP5SZ4wCZ+QhFCtBDFN90/AqwkeI9vxP4x6OcQy3t5Q0U1wDAXcA7ASJiBcW3LgBnAuNl/95Ylp1aflsBcEb53h0o9/n9snwBsKLhZQ9QXEtk6Wh9lDT3OHFU0nzy78BBir99z4qIOErw83GK9I4EvkMxwfQpFMHlMQCZ+YOIWAO8Fngq8J8ogrk3RMQrMvMqDn0YOKbu2BPlF/89xYeAgxSTV0co0mge1dB2pgxTjEw3qqWBnEERhG6geB9+FfgvFOkrvz1Bu3p3UqR3NBovf14OvBn4xTKP+4ll3RUTtNlJ8d40Hr/RD+uflGkpn6RI6/kNirQdgI+XQfxRZeb3I+JHFCP4N2fmAxPsdhsTp6b0RsRZFHMgoAjy76D4dqKWqtP4O7679iFD0vxkkC5p3sjM+8sR4DMpAuAPRMS7M/MgQEQ8B1iQmddwaHT2w5n55og4niJX/Me55hFxIrA8M7fWld1Ikaf9fOAqDgVtj4mIxRSTEF9W369ypLU2Sv+ezPyDMsXjphZPtX4U/9hJ9v0GRW55Aq/JzP8o+7SIIpf8SxERwDOByzPzsrL+rygC6+dPeNRDx34uRRB9RmY+WLZdUT7/FhRzASLiJor37ZKy7Zcys5ZHP1j2L4BPZuaFtReIiKcCP57gWmeiD18XUQToL6H4MATw0aP0f1KZeXcUk4JPprg+NtXmOUTEauBnyw9ztetpP/DTmTkaERcDbznSodvpl6TZz3QXSfPNbwHfKh+/iyJNZVdE7AP+mWJiIsCu8ucbI2I3xWS/xrzhpwA7yxSVHRHxXQ5NpKy1r+UyPwr4JsVEzuc2HOdeDk3s/B8R8e1y34O0pj64/1JEfL3MLZ/IX1CM6i4GvlO+F7dQpPF8BjiOYpT3S8BQROwu+/emsv2uCY5Zcy7FhNEB4K6I+FZEfB/4AfDBhn1rwfJjy58/XqGmnLz5V+XTD5arouyMiHspAvgXHqUPP1Z+KPjX8nz6gG9k5nem0nYS7yp/vpRD53kn8D3gd8q62vu0GPhuea28Ckk6AoN0SfNKZt5LMSr8u8D/LYtPAx6gCBT/T1l2NnAtRWrFTwH/jZ8MSL9LMVnwPoq89MdQpMa8i2LiIJn5fyiC1TspJgDexKHJk7U+JcWkyW9QpGEcA5wF3NPiOe6imDz6Q4qg9+kUkz8n2vceim8NLqUY9X8ysKTsy38vj/EIRZD8XYr8+NMoPlT8FYcmdE507K8Az6aYuHmQ4kMNFKk95zbs/jEOpb/cRzGhtN7bgXdQpLs8hiIP/C7gYmDbkfowgYvqHrc1il6TmZ+iGJ2/huLD2JMprpvPcCjF5TLgjyl+p4uBLwPvmY7XlzQ3hXNRJEnzRUT8HHADRRC9svzQJkmV40i6JGnOi4gnR8TfAtvLossM0CVVmRNHJUnzwQnAr1FM3P00sLm73ZGkozPdRZIkSaoY010kSZKkijFIlyRJkirGnPQJLF++PE8++eRud0OSJElz2A033HBPZq6YqM4gfQInn3wyg4OD3e6GJEmS5rCIuP1Idaa7SJIkSRVjkC5JkiRVjEG6JEmSVDEG6ZIkSVLFGKRLkiRJFWOQLkmSJFWMQbokSZJUMQbpkiRJUsUYpEuSJEkVY5AuSZKkytk3PMrOO+5j3/Bot7vSFQu63QFJkiSp3vYde9mybRe9PT2MjY+zddNaNq5f2e1udZQj6ZIkSaqMfcOjbNm2i5GxcfaPHmRkbJzN23bNuxF1g3RJkiRVxp6hA/T2HB6i9vb0sGfoQJd61B0G6ZIkSaqMVUsXMTY+fljZ2Pg4q5Yu6lKPusMgXZIkSZWxrL+PrZvWsrC3h8V9C1jY28PWTWtZ1t/X7a51lBNHJUmSVCkb169kwynL2TN0gFVLF827AB0M0iVJklRBy/r75mVwXmO6iyRJklQxBumSJElSxRikS5IkSRVjkC5JkiRVTEeC9IgYbtgeiYgP1dWfERE3RcRDEXFtRJxUV9cXER+JiAci4gcR8c6GY7fcVpIkSaqijgTpmdlf24DHAgeAzwBExHLgSuDdwPHAIPCpuubnAacCJwHPAzZHxIvbbStJkiRVVTfSXTYBPwKuK5+/AtidmZ/JzBGKwHpdRDyprH8dcH5mDmXmjcCHgbOnoa0kSZJUSd0I0l8HXJGZWT5fA+ysVWbmg8CtwJqIWAo8rr6+fLxmGtoeJiLOiYjBiBi8++672zg9SZIkdcO+4VF23nEf+4ZHu92VtnX0ZkZlvvhzgd+oK+4HGqPi+4HFZV3teWNdu20Pk5mXAJcADAwM5ET7SJIkqZq279jLlm276O3pYWx8nK2b1rJx/cpud6tlnR5Jfy3wlcy8ra5sGFjSsN8SYH9ZR0N9ra7dtpIkSeqAmR7h3jc8ypZtuxgZG2f/6EFGxsbZvG3XrB5R73SQ/uvARxvKdgPrak8i4ljgiRS55kPAXfX15ePd09BWkiRJM2z7jr1suPAaXnPp9Wy48Bqu3rF32l9jz9ABensOD2t7e3rYM3Rg2l+rUzoWpEfEM4GVlKu61LkKOD0iNkXEQuA9wK7MvKmsvwI4NyKWlhNC3wRcPg1tJUmSNIM6NcK9aukixsbHDysbGx9n1dJF0/o6ndTJkfTXAVdm5mHpJpl5N8WKLxcAQ8DTgVfX7fJeismgtwP/DPxhZn6x3baSJEmaWZ0a4V7W38fWTWtZ2NvD4r4FLOztYeumtSzr75vW1+mkOLTIimoGBgZycHCw292QJEma1fYNj7LhwmsYGTs0yr2wt4evbnn+jATQ+4ZH2TN0gFVLF82KAD0ibsjMgYnqurEEoyRJkuaBTo9wL+vvY93jj5sVAfpkOroEoyRJkuaXjetXsuGU5bNqhLsKDNIlSZI0o5b19xmcN8l0F0mSJKliDNIlSZKkijFIlyRJkirGIF2SJEmqGIN0SZIkqWIM0iVJkqSKMUiXJEmSKsYgXZIkSaoYg3RJkiSpYgzSJUmSpIoxSJckSZIqxiBdkiRJqhiDdEmSJKliDNIlSZKkijFIlyRJkirGIF2SJEmqGIN0SZIkqWIM0iVJkqSKMUiXJEmSKsYgXZIkSaoYg3RJkiSpYgzSJUmSpIoxSJckSZIqxiBdkiRJqhiDdEmSJKliDNIlSZKkijFIlyRJkirGIF2SJEmqmI4G6RHx6oi4MSIejIhbI+LZZfkZEXFTRDwUEddGxEl1bfoi4iMR8UBE/CAi3tlwzJbbSpIkSVXUsSA9Iv4zcCHwemAx8BzguxGxHLgSeDdwPDAIfKqu6XnAqcBJwPOAzRHx4vKYLbeVJEmSqqqTI+n/A3hfZn49M8czc29m7gVeAezOzM9k5ghFYL0uIp5UtnsdcH5mDmXmjcCHgbPLunbaSpIkSZXUkSA9Io4BBoAVEfEfEbEnIv4iIhYBa4CdtX0z80HgVmBNRCwFHldfXz5eUz5up21jH8+JiMGIGLz77rvbO2FJkiSpDZ0aST8B6AVeCTwbWA/8LHAu0A/c37D//RQpMf11zxvraLPtYTLzkswcyMyBFStWTO2sJEmSpBnQqSD9QPnzQ5l5V2beA/wx8EvAMLCkYf8lwP6yjob6Wh1ttpUkSZIqqSNBemYOAXuArC8uf+4G1tUKI+JY4IkUueZDwF319eXj3dPQVpIkSaqkTk4c/RvgtyLiMWW++O8AXwCuAk6PiE0RsRB4D7ArM28q210BnBsRS8sJoW8CLi/r2mkrSZIkVVIng/TzgW8ANwM3At8CLsjMu4FNwAXAEPB04NV17d5LMRn0duCfgT/MzC8CtNNWkiRJqqrIzMn3mmcGBgZycHCw292QJEnSHBYRN2TmwER1Hb3jqCRJkma3fcOj7LzjPvYNj3a7K3Pagm53QJIkSbPD9h172bJtF709PYyNj7N101o2rl/Z7W7NSY6kS5IkaVL7hkfZsm0XI2Pj7B89yMjYOJu37XJEfYYYpEuSJGlSe4YO0NtzeOjY29PDnqEDR2ihdhikS5IkaVKrli5ibHz8sLKx8XFWLV3UpR7NbQbpkiRJmtSy/j62blrLwt4eFvctYGFvD1s3rWVZf1+3uzYnOXFUkiRJU7Jx/Uo2nLKcPUMHWLV0kQH6DDJIlyRJ0pQt6+8zOO8A010kSZKkijFIlyRJkirGIF2SJEmqGIN0SZIkqWIM0iVJkqSKMUiXJEmSKsYgXZIkSaoYg3RJkiSpYgzSJUmSpIoxSJckSZIqxiBdkiRJqhiDdEmSJKliDNIlSZKkijFIlyRJkirGIF2SJEmqGIN0SZIkqWIM0iVJkqSKMUiXJEmSKsYgXZIkSaoYg3RJkiSpYgzSJUmSpIoxSJckSZIqpmNBekR8OSJGImK43P69ru7MiLg9Ih6MiM9FxPF1dcdHxFVl3e0RcWbDcVtuK0mSJFVRp0fS356Z/eX2MwARsQb4a+C1wAnAQ8Bf1rW5CHi4rDsLuLhs01ZbSZIkqaoWdLsDFMHz5zPzXwAi4t3AjRGxGBgHNgGnZ+Yw8JWIuJoiKH9Xm20lSZKkSur0SPofRMQ9EfHViPjFsmwNsLO2Q2beSjH6fVq5HczMm+uOsbNs025bSZIkqZI6OZK+BfgORRD9auDzEbEe6Afub9j3fmAx8AjwwBHqaLPtYSLiHOAcgNWrV0/phCRJkqSZ0LGR9My8PjP3Z+ZoZn4U+CrwS8AwsKRh9yXA/knqaLNtY/8uycyBzBxYsWLF1E9MkiRJmmbdXIIxgQB2A+tqhRHxBKAPuLncFkTEqXXt1pVtaLOtJEmSVEkdCdIj4riIeFFELIyIBRFxFvAc4IvAJ4CXRsSzI+JY4H3AleWo+4PAlcD7IuLYiNgAvAz4WHnodtpKkiRJldSpkfRe4P3A3cA9wG8BL8/MmzNzN/AWioD7RxQ542+ra/s2YFFZ90ngrWUb2mkrSZIk7RseZecd97FveLTbXTlMZGa3+1A5AwMDOTg42O1uSJIkaQZt37GXLdt20dvTw9j4OFs3rWXj+pUde/2IuCEzByaq62ZOuiRJktQV+4ZH2bJtFyNj4+wfPcjI2Dibt+2qzIi6QbokSZLmnT1DB+jtOTwU7u3pYc/QgS716HAG6ZIkSZp3Vi1dxNj4+GFlY+PjrFq6qEs9OpxBuiRJkuadZf19bN20loW9PSzuW8DC3h62blrLsv6+bncN6OwdRyVJkqTK2Lh+JRtOWc6eoQOsWrqoMgE6GKRLkiRpHlvW31ep4LzGdBdJkiSpYgzSJUmSpIoxSJckSZIqxiBdkiRJqhiDdEmSJKliDNIlSZKkijFIlyRJkirGIF2SJEmqGIN0SZIkqWIM0iVJkqSKWTDVHSPiVGAoM++JiGOB3wMeAf4wM0dmqoOSJEnSfNPMSPongceWjz8AvAJ4GfCn090pSZIkaT6b8kg68ARgd/n4lcAGYD/wbeAt09wvSZIkad5qJkgP4JiIOAV4KDO/BxARi2eiY5IkSdJ81UyQfj1wEUXKy/8CiIiTgXunvVeSJEnSPNZMTvqbgX6KoPx9ZdnTgL+d7k5JkiRJ89mUR9Iz83bgrIayTwOfnu5OSZIkSfNZU+ukR8SzIuKSiPh8+fypEfGcmemaJEmSND9NOUiPiDOBq4ERoBaYJ4dSXyRJkiRNg2ZG0n8feGFmvgMYL8v+DVgz7b2SJEmS5rFmgvQTM3OwfJzlz4PAMdPbJUmSJGl+ayZIvzUintlQ9kzg36exP5IkSdK818w66e8HtkfEnwG9EfG7wO8Ab5qRnkmSJEnzVDNLMH4uIh4E3gHcDjwfeH1m/uNMdU6SJEmaj5oZSacMyA3KJUmSpBl01Jz0iHhs3eMTj7Q184IRcWpEjETEx+vKzoyI2yPiwYj4XEQcX1d3fERcVdbdXi4FyXS0lSRJkqposomjN9c93gPc0bDVyppxEfCN2pOIWAP8NfBa4ATgIeAvG/Z/uKw7C7i4bNNWW0mSJKmqJkt3qQ9of7rdF4uIVwP3AV8DTimLzwI+n5n/Uu7zbuDGiFhMsR77JuD0zBwGvhIRV1ME5e9qs60kSZJUSUcdSc/M+lHykzLz9sYNWD2VF4qIJRR3J31nQ9UaYGfda95KMfp9WrkdzMz6Ef2dHPrw0E5bSZKkeW3f8Cg777iPfcOj3e6KGjQzcfQLwJIJyrcDx09Q3uh84LLM3BMR9eX9wP0N+94PLAYeAR44Ql27bQ8TEecA5wCsXj2lzx2SJEmz1vYde9mybRe9PT2MjY+zddNaNq5f2e1uqdTMzYziJwoOpZUcvWHEeuAFwJ9MUD3MTwb/S4D9k9S12/YwmXlJZg5k5sCKFSuOfDKSJEmz3L7hUbZs28XI2Dj7Rw8yMjbO5m27HFGvkElH0iPiFiCBRRFxc0P1Y5jakoy/CJwMfL8cRe8HjomIpwBfBNbVvd4TgD6KSavjwIKIODUzbyl3WQfsLh/vbqOtJEnSvLRn6AC9PT2M1I219vb0sGfoAMv6+7rYM9VMJd3l/RSj6BcDF9SVjwM/AK6dwjEuAf6u7vn/RxG0v5Ui0P/XiHg28E2KvPUrM3M/QERcCbwvIt4IrAdeBjyzPM4n2mgrSZI0L61auoix8cOTIcbGx1m1dFGXeqRGkwbpmflRgIi4KTO/3sqLZOZDFMsjUh5rGBjJzLuBuyPiLRQB9zLgS8Dr65q/DfgI8CNgH/DWzNxdHnd3q20lSZLmq2X9fWzdtJbNDTnpjqJXR2TmkSsjHpuZPygfH/GmRZl55wz0rWsGBgZycHCw292QJEmaUfuGR9kzdIBVSxcZoHdBRNyQmQMT1U02kn4zhyZf7qHITT/s2GXZMW31UJIkSR23rL/P4LyiOnozI0mSJEmTO2qQXn8zo/LGRZIkSZJm2FGD9Ig4cyoHycy/nZ7uSJIkSZos3eWCSeqhyEk3SJckSZKmyWTpLuahS5IkSR3W0+0OSJIkSTrcVO44CkBEBPBG4AxgBcXyiwBk5vOnv2uSJEnS/NTMSPoFwPnAHcAzgBuApwA7ZqBfkiRJ0rzVTJB+JvCizPw94OHy58uBk2eiY5IkSdJ81UyQfnxm7iwfPxIRx2Tm14HnzUC/JEmSpHlryjnpwN6IWJ2Z3we+C7wkIu4Bxmama5IkSdL81EyQfjHwVOD7wJ8An6OYPPreGeiXJEmSNG9NOUjPzD+ve/zJiLgO6M/Mm2akZ5IkSdI81cxI+mEyc890dkSSJElSoZl10m8BcqK6zDxt2nokSZIkzXPNjKS/v+H5SoqbG106fd2RJEnqjH3Do+wZOsCqpYtY1t/X7e5Ih2kmJ/2jjWUR8Xngj4APTGenJEmSZtL2HXvZsm0XvT09jI2Ps3XTWjauX9ntbkk/1sw66RPZDfzCdHREkiSpE/YNj7Jl2y5GxsbZP3qQkbFxNm/bxb7h0W53TfqxZnLST2woOhZ4A8WSjJIkSbPCnqED9Pb0MML4j8t6e3rYM3TAtBdVRjM56Xs4fOJoAN8DXjedHZIkSZpJq5YuYmx8/LCysfFxVi1d1KUeST+pmXSXnwaeULctz8wnZOZ1M9IzSZKkGbCsv4+tm9aysLeHxX0LWNjbw9ZNax1FV6U0M3H09vrnEbEwIh6VmQ9Pf7ckSZJmzsb1K9lwynJXd1FlTXkkPSLeHxFPKx//Z+Be4N6IeOFMdU6SJGmmLOvvY93jjzNAVyU1k+7yOuCm8vG7gS3AbwIXTHenJEmSpPmsmYmjSzLzgYg4FlgHPD8zD0bEn85Q3yRJkqR5qZkgfV9EPAk4Hbi+DNCdBi1JkiRNs2aC9D8Fbigfn1X+fA7wnWntkSRJkjTPNbO6y59HxD8ABzPztrL4NuDNM9IzSZIkaZ5qZiSdzLyl4fnN09sdSZIkSVMO0sv883OBM4AVFHccBSAznzD9XZMkSZLmp2aWYPwT4OXAx4ATgP8JjAIfmUrjiPh4RNwVEQ9ExM0R8ca6ujMi4qaIeCgiro2Ik+rq+iLiI2W7H0TEOxuO23JbSZIkqYqaCdJfCrw0My+iyEu/CNgEPG+K7f8AODkzlwAbgfdHxFMjYjlwJcXa68cDg8Cn6tqdB5wKnFS+1uaIeDFAO20lSZKkqmomSO/PzO+Wjx+OiEdl5neAn59K48zcnZmjtafl9kTgFcDuzPxMZo5QBNbryuUeobiJ0vmZOZSZNwIfBs4u69ppK0nSnLFveJSdd9zHvuHRyXeWVHnNBOm3RcSTy8c3AW+IiFcD90/1ABHxlxHxUNn+LuB/AWuAnbV9MvNB4FZgTUQsBR5XX18+XlM+bqdtY9/OiYjBiBi8++67p3pKkiR13fYde9lw4TW85tLr2XDhNVy9Y2+3uySpTc0E6X8ArC4fnw/8EXAFxej1lGTm24DFwLMp0lRGgX5+MtC/v9yvv+55Yx1ttm3s2yWZOZCZAytWrJjqKUmS1FX7hkfZsm0XI2Pj7B89yMjYOJu37XJEXZrlJg3SI+KEiHhVZn4qM/83QGb+I7AUeD3w+WZeMDMfycyvAKuAtwLDwJKG3ZYA+8s6GuprdbTZVpKkWW/P0AF6ew7/77y3p4c9Qwe61CNJ02EqI+lbKCZfHiYzx4DHl/WtWECRk74bWFcrjIhja+WZOUSRFrOurt26sg1ttpUkadZbtXQRY+Pjh5WNjY+zaumiLvVI0nSYSpD+S8ClR6j7G+BXJjtARDwmIl4dEf0RcUxEvAj4NeCfgKuA0yNiU0QsBN4D7MrMm8rmVwDnRsTSckLom4DLy7p22kqSNOst6+9j66a1LOztYXHfAhb29rB101qW9fd1u2uS2hCZefQdIu7LzOOOUn9/Zj56kmOsAD5LMZLdA9wO/HlmfrisfwHwFxRLJV4PnJ2Z3yvr+oCLgVcCB4ALM/OP647dctsjGRgYyMHBwcl2kySpMvYNj7Jn6ACrli4yQJdmiYi4ITMHJqybQpD+I2BdZt41Qd3jgG9n5vJp6WlFGKRLkiRpph0tSJ9KustXgd86Qt1vAte12jFJkqTZxPXo1SkLprDPBcB1ZcrKJ4G9wEqKnPKzgGfNXPckSZKqYfuOvWzZtovenh7GxsfZumktG9ev7Ha3NEdNOpKemYPARuC5wJeA75Q/nwtszMxvzmgPJUmSuqyd9egdfVcrpjKSXlsX/bSIOBVYAdydmbfMaM8kSZIqolRTQJ8AABXISURBVLYe/QiHlrusrUd/tIm6jr6rVc3ccZTMvCUzv2aALkmS5pNW1qP3brBqR1NBuiRJ0nzUynr03g1W7ZhSuoskSdJ8t3H9SjacsnzK69F7N1i1w5F0SZKkKVrW38e6xx83pRtGeTdYtcORdEmSpBnS7Oi7VGOQLkmSNIOW9fcZnKtpprtIkiRJFWOQLkmSJFWMQbokSZJUMQbpkiRJUsUYpEuSJEkVY5AuSZIkVYxBuiRJmhP2DY+y84772Dc82u2utG0unYta4zrpkiRp1tu+Yy9btu2it6eHsfFxtm5ay8b1K7vdrZbMpXNR6xxJlyRJs9q+4VG2bNvFyNg4+0cPMjI2zuZtu2blKPRcOhe1xyBdkiTNanuGDtDbc3hI09vTw56hA13qUevm0rmoPQbpkiRpVlu1dBFj4+OHlY2Nj7Nq6aIu9ah1c+lc1B6DdEmSNKst6+9j66a1LOztYXHfAhb29rB101qW9fd1u2tNa+dcnGw6t0RmdrsPlTMwMJCDg4Pd7oYkSWrCvuFR9gwdYNXSRbMyQK/X7Lk42XR2iogbMnNgojpXd5EkSXPCsv6+WR+c1zRzLvWTTUcoUmU2b9vFhlOWz5n3Yz4y3UWSJGkWc7Lp3GSQLkmSNIs52XRuMkiXJEmaxebSxFkdYk66JEnSLLdx/Uo2nLJ8zkyclUG6JEnSnDCXJs7KdBdJkiSpcgzSJUmV4g1ZJKlDQXpE9EXEZRFxe0Tsj4gdEfGSuvozIuKmiHgoIq6NiJMa2n4kIh6IiB9ExDsbjt1yW0lStWzfsZcNF17Day69ng0XXsPVO/Z2u0uS1BWdGklfANwBPBd4NHAu8OmIODkilgNXAu8GjgcGgU/VtT0POBU4CXgesDkiXgzQTltJUrXU35Bl/+hBRsbG2bxtlyPqkualjgTpmflgZp6Xmd/LzPHM/AJwG/BU4BXA7sz8TGaOUATW6yLiSWXz1wHnZ+ZQZt4IfBg4u6xrp60kzVtVTCnp9A1ZqvgeSFJNV1Z3iYgTgNOA3cBbgZ21usx8MCJuBdZExA+Bx9XXl49fXj5e00bbxj6dA5wDsHr16rbOT5KqbPuOvWzZtovenh7GxsfZumktG9ev7Ha3OnpDlqq+B5JU0/GJoxHRC3wC+Ghm3gT0A/c37HY/sLiso6G+VkebbQ+TmZdk5kBmDqxYsWLqJyRJs0iVU0o6dUOWKr8HklTT0ZH0iOgBPgY8DLy9LB4GljTsugTYX9bVno801LXbVpLmnVpKyQiHRqxrKSVVWF+5Ezdkqfp7IEnQwZH0iAjgMuAEYFNmjpVVu4F1dfsdCzyRItd8CLirvr58vHsa2krSvNPJlJJWLevvY93jj5uxgHk2vAeS1Ml0l4uBJwMvzcz6WUBXAadHxKaIWAi8B9hVpsIAXAGcGxFLywmhbwIun4a2kjTvdCqlpMp8D2YHJ/ZqvovMnPkXKdYu/x4wChysq3pzZn4iIl4A/AXFUonXA2dn5vfKtn0UAf4rgQPAhZn5x3XHbrntkQwMDOTg4GAbZyxJ1bZveHRGU0pmA9+D6nJir+aLiLghMwcmrOtEkD7bGKRLktQd+4ZH2XDhNYyMHUpJWtjbw1e3PN8PU5pzjhakd3x1F0mSppupEXNHp9fLl6qqK+ukS5I0XUyNmFuc2CsVHEmXJM1arnk+9zixVyo4ki5JmrVc83x2aHaSbifWy5eqziBdkjRrmRpRfa2mIy3r7zM417xmuoskadYyNaLaTEeSWudIuiTNcvN9vW9TI6rLdCSpdQbpkjSLubJJwdSIajIdSWqd6S6SZoxrV88sUwlUdaYjSa1zJF3SjHCEd+aZSqDZwHQkqTWOpEuado7wdsZsSCXw2xRBMaK+7vHHGaBLTTBIlzTtvK13Z1Q9lWD7jr1suPAaXnPp9Wy48Bqu3rG3212SpFnDdBdJ0242jPDOFVVNJaj/NqWWjrN52y42nLK8Mn2UpCpzJF3StKv6CO9cU8VUAr9NkaT2OJIuaUZUdYS3VfN9LfJm+W2KJLXHIF3SjJkra1e7Uk3zat+mbG543+bC9SBJnWCQLklH0U5u9XwffZ9r36ZIUicZpEvSUbS6Fnmro+9zLbCfK9+mSFKnGaRL0lG0klvd6ui7aTWSpBpXd5Gko2hlpZpWVjbxBlCSpHqOpEvSJJrNrW5l9L3VtBpJ0tzkSLokTUEza5G3MvrukoWSpHqOpEuadzoxObPZ0XeXLJQk1TNIl1QpMx1Ad3JyZrMrm7hkoSSpxiBdUmXMdADdzprnneKShZIkMCdd0hTtGx5l5x33zdhqI51Y3aSVVVckSeoGR9IlTaoTKSKdWN3EyZmSpNnCkXRJR9Wp9bs7EUC3suqKVG+mv1GSpBpH0iUdVafW7251dZNmJ5o6OVOt8o6wkjrJIF3SUXUyRaTZALrVoMnJmWrWbJh03IpOLEcqqTUdS3eJiLdHxGBEjEbE5Q11Z0TETRHxUERcGxEn1dX1RcRHIuKBiPhBRLxzutpKmlynU0SmetOgTqXhSDA3Jx1v37GXDRdew2suvZ4NF17D1Tv2TqmdKT9SZ3RyJP1O4P3Ai4AfD8FFxHLgSuCNwOeB84FPAc8odzkPOBU4CXgscG1EfCczv9hO2xk7S2kOqmKKSKfScCSYe5OOW/1mwJQfqXM6NpKemVdm5ueAfQ1VrwB2Z+ZnMnOEIrBeFxFPKutfB5yfmUOZeSPwYeDsaWgrqQlTHeHulLkWNKna5tqk41a+GfDbK6mzqpCTvgbYWXuSmQ9GxK3Amoj4IfC4+vry8cunoa2kWazViaZSq6r4jVKrWvmQ67dXUmdVIUjvB+5uKLsfWFzW1Z431rXb9jARcQ5wDsDq1aun3ntJXTOXgibNDp2adDzTEzpb+ZDrt1dSZ1UhSB8GljSULQH2l3W15yMNde22PUxmXgJcAjAwMJDNnoSk7nClFs01ncr7bvZDrt9eSZ1VhSB9N0XuOAARcSzwRIpc86GIuAtYB/xjucu6sk27bSVJqpROL/XY7Idcv72SOqeTSzAuiIiFwDHAMRGxMCIWAFcBp0fEprL+PcCuzLypbHoFcG5ELC0nhL4JuLysa6etJEmVMhuWeqzaJHJprupYkA6cCxwA3gW8pnx8bmbeDWwCLgCGgKcDr65r917gVuB24J+BP6wtodhOW2mucM1iae4w71tSTWSaft1oYGAgBwcHu90NaVKuWSxVX7OTQK/esfcn8r79dy3NTRFxQ2YOTFRXhZx0SS2Yq7cpl+aSVj5Im/ctCTqb7iJpEs2krrSTu2qKjDTz2rn5j3nfkhxJlyqi2RG3VnNXTZGROsOb/0hqhyPpUgW0MuLWym3Kva231DlOApXUDkfSpQpodcSt2dxVR/akzvHmP5LaYZAuVUA7I27N3IzEkT2ps5wEKqlVprtIFdBK6kqVX0fSIU4CldQK10mfgOukq1uaXU+56q8jSZKOzHXSpVmimdSV2fA6kiSpNaa7SJIkSRVjkC5JkiRVjEG6JEmSVDEG6ZIkSVLFGKRLkiRJFWOQLs2QfcOj7LzjPvYNj3a7K5IkaZZxCUZpBmzfsZctDbcC37h+Zbe7JUmSZglH0qVptm94lC3bdjEyNs7+0YOMjI2zedsuR9QlSdKUGaRL02zP0AF6ew7/p9Xb08OeoQNd6pEkSZptDNKlabZq6SLGxscPKxsbH2fV0kVd6pEkSZptDNKlabasv4+tm9aysLeHxX0LWNjbw9ZNa1nW39ftrkmSpFnCiaPSFOwbHmXP0AFWLV00pWB74/qVbDhleVNtJEmSagzSpUm0ulLLsv4+g3NJktQS012ko3ClFkmS1A0G6dJRuFKLJEnqBoN06ShcqUWSJHWDQbp0FK7UIkmSusGJo9IkXKlFkiR1mkG6ZkSzSxZW/XVcqUWSJHWSQbqmXatLFjYbcHfqdSRJkjrNIH2eaSVAbaZN/ZKFIxQTLjdv28WGU5YftW2zAXenXkeSJKkbDNIrohOju60EqM22qS1ZWAuc4dCShUc6r1YC7k69jiRJUjfM+dVdIuL4iLgqIh6MiNsj4sxu96nR9h172XDhNbzm0uvZcOE1XL1j75Ta7RseZecd903pxjqt3JSnlTatLFnYylrknXodSZKkbpjzQTpwEfAwcAJwFnBxRKzpbpcOafWOls0G9q0EqK20aWXJwlYC7k69jiRJUjfM6XSXiDgW2AScnpnDwFci4mrgtcC7utq5UqfSNloJUFsNaptdsrAWcG9uSKuZrF2nXkeSJKnT5nSQDpwGHMzMm+vKdgLPbdwxIs4BzgFYvXp1Z3pHe2kbzQT2rQSo7QS1zS5Z2Opa5J16HUmSpE6a60F6P/BAQ9n9wOLGHTPzEuASgIGBgZz5rhVaCYQ7NcLdaptWdWotctc8lyRJVTfXg/RhYElD2RJgfxf6ckSdTNtoJUA1qJUkSeqsuR6k3wwsiIhTM/OWsmwdsLuLfZqQaRuSJEmqmdNBemY+GBFXAu+LiDcC64GXAc/sbs+mhyPckiRJc9N8WILxbcAi4EfAJ4G3ZmblRtIlSZKkmjk9kg6QmfcCL+92PyRJkqSpmg8j6ZIkSdKsYpAuSZIkVYxBuiRJklQxBumSJElSxRikS5IkSRVjkC5JkiRVjEG6JEmSVDEG6ZIkSVLFRGZ2uw+VExF3A7d34aWXA/d04XVVLV4H8hoQeB3Ia2A+OCkzV0xUYZBeIRExmJkD3e6HusvrQF4DAq8DeQ3Md6a7SJIkSRVjkC5JkiRVjEF6tVzS7Q6oErwO5DUg8DqQ18C8Zk66JEmSVDGOpEuSJEkVY5AuSZIkVYxB+gyIiLdHxGBEjEbE5Q11b4yI/4iI4Yj4YkScWFf3D2V5bXs4Ir5dV39yRFwbEQ9FxE0R8YIOnpaa1MZ10BcRfxURP4yIeyPi8xGxsq7++Ii4KiIejIjbI+LMDp6WmtDGNXBcRHw0In5Ubuc1tPVvwSxS/pu+rPz3uj8idkTES+rqzyh/jw+Vv9eTGtp+JCIeiIgfRMQ7G459xLaqjjavgVdFxNfKui9PcOz1EXFDWX9DRKzv0Glphhmkz4w7gfcDH6kvjIhfBD4AvAw4HrgN+GStPjNfkpn9tQ34GvCZukN8EvgWsAz4feCzETHhAviqhJauA+C3gV8A1gInAkPAh+rqLwIeBk4AzgIujog1M3IGaler18CfAD8FnAw8DXhtRLy+rt6/BbPLAuAO4LnAo4FzgU+XH7aWA1cC76a4FgaBT9W1PQ84FTgJeB6wOSJeDDCFtqqOdq6Be4E/BT7YeNCIeBSwHfg4sBT4KLC9LNdsl5luM7RR/Od8ed3zPwIuqnt+IpDAEydoezLwCHBy+fw0YBRYXLfPdcBbun2ebtN7HQAXA1vr6n8Z+Pfy8bEUAfppdfUfAz7Y7fN0m9Zr4B7g5+vq/ztwXfnYvwVzYAN2AZuAc4Cv1ZUfCxwAnlQ+vxN4YV39+cDflY+P2tat2ttUr4G68jcCX24oeyGwl3IhkLLs+8CLu31+bu1vjqR3Xkzw+PQJ9vt1iv+Uv1c+XwN8NzP31+2zsyzX7HO06+AyYENEnBgRP0UxWv4PZd1pwMHMvLmuvdfB7DTZ34LG+lqdfwtmuYg4geLf8m6K39vOWl1mPgjcCqyJiKXA4+rrOfx3fcS2M9l/tW+q18AUDrUG2JVldF7aNcW2qjiD9M76IvCqiFgbEYuA91CMnv3UBPv+OnB53fN+4P6Gfe4HFs9APzWzJrsObqH4WnQv8ADwZOB9ZV1/WVbP62D2mewa+CLwrohYHBGnAG+oq/NvwSwWEb3AJ4CPZuZNHP332V/3vLGOSdqqopq8BibjNTCHGaR3UGZ+CXgvsA34XrntB/bU7xcRzwIeC3y2rngYWNJwyCVle80iU7gOLgL6KPKNj6XIVayNpHsdzAFTuAbeQfF19y0U+aafrKvzGpilIqKHIj3tYeDtZfHRfp/Ddc8b6yZrqwpq4RqYjNfAHGaQ3mGZeVFmnpqZJ1D8B70A+LeG3V4HXJmZw3Vlu4EnRET9p+N1ZblmmUmug/UU+cv3ZuYoxaTRp5WTi24GFkTEqXWH8zqYhY52DZS/+7My87GZuYbib/X/LZv6t2AWioigSGU7AdiUmWNl1W6K319tv2OBJwK7M3MIuKu+nsN/10dsO0OnoTa0cg1M4bC7gbXlsWvWTrGtKs4gfQZExIKIWAgcAxwTEQtrZRFxehRWU9zu98/KP8S1touAV3F4qgtlDvIO4L3lcX6V4h/itg6dlprUxnXwDeDXI+LR5deibwPuzMx7ylzFK4H3RcSxEbGBYoWQj3X+DDWZVq+BiHhiRCyLiGPKZdrOoZh86t+C2etiitS1l2bmgbryq4DTI2JTea28hyLH+Kay/grg3IhYGhFPAt7Eof8fJmuramnpGij/Diyk+CDfU/677y3bfplikYl3lMs81kbnr+nA+WimdXvm6lzcKJbMyobtPOA4igkdDwI/AP4AOKah7a8Bt1M3U7uu7mSKf5AHgH8HXtDtc3Wb/uuAIs3lE8CPgPuArwBPq6s/Hvhc2f77wJndPle3ab8GXkWxqsdDFAH5ixqO69+CWbRRLJ+YwAhFekJtO6usfwFwU/n7/DLlql5lXR/FEp4PAD8E3tlw7CO2davO1uY1cPYEf0cur6v/WeCGsu03gZ/t9vm6Tc8W5S9YkiRJUkWY7iJJkiRVjEG6JEmSVDEG6ZIkSVLFGKRLkiRJFWOQLkmSJFWMQbokSZJUMQbpkiRJUsUYpEuSDhMRl0XEtRHRU1fWExH/EhF/3c2+SdJ8YZAuSWr028DjgXfWlW0GHgP8znS9SN2tzSVJDQzSJUmHycxh4CzgvIhYGxHrgXOB1wH/LSJujoj7IuKrETFQaxcRZ0TE9RExFBF3R8TfRcRj6uq/HBF/GhGfi4gHgN/t9LlJ0mwRmdntPkiSKigi3g28Cgjg48Bi4AXArwG3A2cDFwKnZuZQRDwLGAW+BSwHPg3szcxfK4/3ZeDngJcD1wKLMvOhDp6SJM0aBumSpAlFxDHA14FHgA3AfcAvZ+a/1O3zbeDCzPz4BO1/BfhIZj6mfP5l4LuZ+YYOdF+SZrUF3e6AJKmaMvORiNgNHASOB/qBz0dE/ehOL7AKICKeCnwAWAf8FMUIfH/DYb83w92WpDnBnHRJ0lTcAzwIvCAzj6vbjs3MD5b7/B3wTeC0zFxCkRbTaLxD/ZWkWc0gXZI0qSxyI/8M+KOIOBUgIvoj4kURcWK52xLgfmB/RKwG3tWd3krS7GeQLkmaqvcC24Ht5eostwBv4dD/JecAbwT2A1cCn+lGJyVpLnDiqCRJklQxjqRLkiRJFWOQLkmSJFWMQbokSZJUMQbpkiRJUsUYpEuSJEkVY5AuSZIkVYxBuiRJklQxBumSJElSxRikS5IkSRXz/wCn6dQXxrJZTQAAAABJRU5ErkJggg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203825" y="215800"/>
            <a:ext cx="8725200" cy="4820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5200"/>
            </a:pPr>
            <a:r>
              <a:rPr lang="en-US" sz="1500" b="1" dirty="0">
                <a:solidFill>
                  <a:schemeClr val="bg1"/>
                </a:solidFill>
                <a:latin typeface="Montserrat" charset="0"/>
              </a:rPr>
              <a:t>Alex </a:t>
            </a:r>
            <a:r>
              <a:rPr lang="en-US" sz="1500" b="1" dirty="0" err="1">
                <a:solidFill>
                  <a:schemeClr val="bg1"/>
                </a:solidFill>
                <a:latin typeface="Montserrat" charset="0"/>
              </a:rPr>
              <a:t>Gendler</a:t>
            </a:r>
            <a:r>
              <a:rPr lang="en-US" sz="1500" b="1" dirty="0">
                <a:solidFill>
                  <a:schemeClr val="bg1"/>
                </a:solidFill>
                <a:latin typeface="Montserrat" charset="0"/>
              </a:rPr>
              <a:t> is the most Popular speaker followed by Sir Ken </a:t>
            </a:r>
            <a:r>
              <a:rPr lang="en-US" sz="1500" b="1" dirty="0" smtClean="0">
                <a:solidFill>
                  <a:schemeClr val="bg1"/>
                </a:solidFill>
                <a:latin typeface="Montserrat" charset="0"/>
              </a:rPr>
              <a:t>Robinson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45" y="992543"/>
            <a:ext cx="2505075" cy="3324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461400" y="552950"/>
            <a:ext cx="82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 idx="4294967295"/>
          </p:nvPr>
        </p:nvSpPr>
        <p:spPr>
          <a:xfrm>
            <a:off x="215800" y="215800"/>
            <a:ext cx="8568300" cy="4774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  <a:buSzPts val="5200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TED-Ed is the most popular event category with most no of views</a:t>
            </a:r>
            <a:endParaRPr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80" y="1221506"/>
            <a:ext cx="5627040" cy="33598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title" idx="4294967295"/>
          </p:nvPr>
        </p:nvSpPr>
        <p:spPr>
          <a:xfrm>
            <a:off x="203825" y="457200"/>
            <a:ext cx="8576400" cy="4534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35714"/>
              </a:lnSpc>
            </a:pPr>
            <a: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Almost </a:t>
            </a:r>
            <a:r>
              <a:rPr lang="en-US" sz="1500" b="1" dirty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99% videos are </a:t>
            </a:r>
            <a: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recorded </a:t>
            </a:r>
            <a: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in </a:t>
            </a:r>
            <a: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English </a:t>
            </a:r>
            <a:r>
              <a:rPr lang="en-US" sz="1500" b="1" dirty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language</a:t>
            </a:r>
            <a:endParaRPr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33" y="1530220"/>
            <a:ext cx="5766320" cy="31350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 idx="4294967295"/>
          </p:nvPr>
        </p:nvSpPr>
        <p:spPr>
          <a:xfrm>
            <a:off x="215800" y="429208"/>
            <a:ext cx="8716500" cy="456264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5200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Speakers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who are Writers are most popular followed by Authors and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Psychologists.</a:t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90" y="1464906"/>
            <a:ext cx="5178490" cy="3275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 idx="4294967295"/>
          </p:nvPr>
        </p:nvSpPr>
        <p:spPr>
          <a:xfrm>
            <a:off x="215800" y="167850"/>
            <a:ext cx="8692500" cy="4824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35714"/>
              </a:lnSpc>
            </a:pPr>
            <a: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b="1" dirty="0" smtClean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lang="en-US" sz="1500" b="1" dirty="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seems that most of the debated topics are related to mainly Science and Religion</a:t>
            </a:r>
            <a:endParaRPr sz="1500" b="1" dirty="0" smtClean="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89" y="1257883"/>
            <a:ext cx="3867150" cy="3314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944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following Categorical Features are replaced by doing Mean Encoding.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speaker_1 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avg_views_by_speaker</a:t>
            </a: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                                          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avg_views_by_event</a:t>
            </a:r>
            <a:endParaRPr lang="en-US" sz="14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following Categorical Features are replaced by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numerical features.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available_lang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total_lang</a:t>
            </a:r>
            <a:endParaRPr lang="en-US" sz="14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topics                                              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no_of_topics</a:t>
            </a:r>
            <a:endParaRPr lang="en-US" sz="14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endParaRPr lang="en-US" sz="14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added 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new column called </a:t>
            </a:r>
            <a:r>
              <a:rPr lang="en-US" sz="1400" b="1" i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video_age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is the difference of current year and published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year.</a:t>
            </a: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090057" y="1693499"/>
            <a:ext cx="1315616" cy="1399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90057" y="2055837"/>
            <a:ext cx="1315616" cy="1399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30017" y="2996665"/>
            <a:ext cx="1315616" cy="1399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30017" y="3312334"/>
            <a:ext cx="1315616" cy="1399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Following columns consisted Outliers: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1. </a:t>
            </a:r>
            <a:r>
              <a:rPr lang="en-US" sz="1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avg_views_by_event</a:t>
            </a: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2. </a:t>
            </a:r>
            <a:r>
              <a:rPr lang="en-US" sz="1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avg_views_by_speaker</a:t>
            </a: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3. comments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4. duration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5. </a:t>
            </a:r>
            <a:r>
              <a:rPr lang="en-US" sz="1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no_of_topics</a:t>
            </a: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6. </a:t>
            </a:r>
            <a:r>
              <a:rPr lang="en-US" sz="1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total_lang</a:t>
            </a:r>
            <a:endParaRPr lang="en-US"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7. views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outliers are replaced with the Extreme values.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977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: </a:t>
            </a:r>
            <a:endParaRPr sz="28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261257" y="1152474"/>
            <a:ext cx="8571043" cy="384873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TED dataset contains 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information about all audio-video recordings of TED Talks uploaded to the official TED.com website </a:t>
            </a:r>
            <a:r>
              <a:rPr lang="en-US" sz="16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until the Year 2020. </a:t>
            </a:r>
            <a:endParaRPr lang="en-US" sz="16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just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contains information about all talks including number of views, number of comments, descriptions, </a:t>
            </a:r>
            <a:r>
              <a:rPr lang="en-US" sz="1600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speakers,titles</a:t>
            </a:r>
            <a:r>
              <a:rPr lang="en-US" sz="16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transcripts, etc.</a:t>
            </a:r>
            <a:endParaRPr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main objective is to build a </a:t>
            </a:r>
            <a:r>
              <a:rPr lang="en-US" sz="16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Predictive 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16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odel which 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could help in predicting the views of the videos uploaded on the </a:t>
            </a:r>
            <a:r>
              <a:rPr lang="en-US" sz="16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TEDx</a:t>
            </a:r>
            <a:r>
              <a:rPr lang="en-US" sz="16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website</a:t>
            </a:r>
            <a:r>
              <a:rPr lang="en-US" sz="16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14300" lvl="0" indent="0">
              <a:lnSpc>
                <a:spcPct val="150000"/>
              </a:lnSpc>
              <a:buNone/>
            </a:pPr>
            <a:endParaRPr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3595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ncoding is performed on the following categorical Features: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1. </a:t>
            </a: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release_day</a:t>
            </a:r>
            <a:endParaRPr lang="en-US"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2. </a:t>
            </a: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release_month</a:t>
            </a:r>
            <a:endParaRPr lang="en-US" sz="1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520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Feature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Selection:</a:t>
            </a: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</a:br>
            <a:endParaRPr lang="en-US" dirty="0"/>
          </a:p>
        </p:txBody>
      </p:sp>
      <p:sp>
        <p:nvSpPr>
          <p:cNvPr id="188" name="Google Shape;188;gf2b4a5f04b_0_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460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Using f-scores, the features with high p-values have been dropped to get the final list of dependent variables.</a:t>
            </a:r>
            <a:endParaRPr lang="en-US" sz="1600" b="1" dirty="0" smtClean="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55" y="2006083"/>
            <a:ext cx="5446647" cy="27152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13" r="1"/>
          <a:stretch/>
        </p:blipFill>
        <p:spPr bwMode="auto">
          <a:xfrm>
            <a:off x="3681122" y="2106742"/>
            <a:ext cx="1614584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5717" y="541176"/>
            <a:ext cx="8520600" cy="4086808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b="1" dirty="0" smtClean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3200" b="1" dirty="0" smtClean="0">
                <a:solidFill>
                  <a:srgbClr val="CC0000"/>
                </a:solidFill>
                <a:latin typeface="Montserrat" charset="0"/>
                <a:ea typeface="Montserrat"/>
                <a:cs typeface="Montserrat"/>
                <a:sym typeface="Montserrat"/>
              </a:rPr>
              <a:t>Machine Learning</a:t>
            </a:r>
            <a:endParaRPr lang="en-US" sz="3200" dirty="0" smtClean="0">
              <a:latin typeface="Montserrat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 idx="4294967295"/>
          </p:nvPr>
        </p:nvSpPr>
        <p:spPr>
          <a:xfrm>
            <a:off x="227800" y="485193"/>
            <a:ext cx="8701200" cy="415212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ML Models Used : 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Linear Regression </a:t>
            </a:r>
            <a:b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2. Random Forest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Regressor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3.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Regressor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Model Tuning methods used: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Ridge Regression</a:t>
            </a:r>
            <a:b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2. Lasso Regression</a:t>
            </a:r>
            <a:b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3. Elastic Net Regression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Hyper-Parameter Tuning </a:t>
            </a:r>
            <a:r>
              <a:rPr lang="en-US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metods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used:</a:t>
            </a:r>
            <a:r>
              <a:rPr lang="en-US" sz="16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GridSearch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CV</a:t>
            </a:r>
            <a:r>
              <a:rPr lang="en-US" sz="16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RandomSearch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CV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 idx="4294967295"/>
          </p:nvPr>
        </p:nvSpPr>
        <p:spPr>
          <a:xfrm>
            <a:off x="251775" y="475861"/>
            <a:ext cx="8677200" cy="456061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Results obtained after Training the Dataset :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800" b="1" dirty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 smtClean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800" b="1" dirty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 smtClean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rgbClr val="FF0000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1. In terms of RMSE and R-squared, </a:t>
            </a:r>
            <a:r>
              <a:rPr lang="en-US" sz="1600" b="1" i="1" dirty="0" err="1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1600" b="1" dirty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is the best performer</a:t>
            </a:r>
            <a:br>
              <a:rPr lang="en-US" sz="1600" b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2. In terms of Mean </a:t>
            </a:r>
            <a:r>
              <a:rPr lang="en-US" sz="1600" b="1" dirty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600" b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bsolute Error, </a:t>
            </a:r>
            <a:r>
              <a:rPr lang="en-US" sz="1600" b="1" i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Random Forest </a:t>
            </a:r>
            <a:r>
              <a:rPr lang="en-US" sz="1600" b="1" i="1" dirty="0" err="1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Regressor</a:t>
            </a:r>
            <a:r>
              <a:rPr lang="en-US" sz="1600" b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is the</a:t>
            </a:r>
            <a:br>
              <a:rPr lang="en-US" sz="1600" b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bg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   best performer .               </a:t>
            </a:r>
            <a:endParaRPr sz="1600" b="1" dirty="0">
              <a:solidFill>
                <a:schemeClr val="bg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103993"/>
            <a:ext cx="8439150" cy="151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05274" y="447869"/>
            <a:ext cx="8696130" cy="4422710"/>
          </a:xfrm>
          <a:ln>
            <a:solidFill>
              <a:schemeClr val="bg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Feature Importance:</a:t>
            </a:r>
          </a:p>
          <a:p>
            <a:pPr marL="114300" indent="0" algn="just">
              <a:buNone/>
            </a:pPr>
            <a:r>
              <a:rPr lang="en-US" sz="1400" b="1" dirty="0">
                <a:solidFill>
                  <a:schemeClr val="bg1"/>
                </a:solidFill>
                <a:latin typeface="Montserrat" charset="0"/>
              </a:rPr>
              <a:t>In all of the models, it has been observed that the column </a:t>
            </a:r>
            <a:r>
              <a:rPr lang="en-US" sz="1400" b="1" i="1" dirty="0" err="1">
                <a:solidFill>
                  <a:schemeClr val="bg1"/>
                </a:solidFill>
                <a:latin typeface="Montserrat" charset="0"/>
              </a:rPr>
              <a:t>avg</a:t>
            </a:r>
            <a:r>
              <a:rPr lang="en-US" sz="1400" b="1" i="1" dirty="0">
                <a:solidFill>
                  <a:schemeClr val="bg1"/>
                </a:solidFill>
                <a:latin typeface="Montserrat" charset="0"/>
              </a:rPr>
              <a:t> views by speaker 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</a:rPr>
              <a:t>is the most important 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</a:rPr>
              <a:t>feature in 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</a:rPr>
              <a:t>the dataset followed by</a:t>
            </a:r>
            <a:r>
              <a:rPr lang="en-US" sz="1400" b="1" i="1" dirty="0">
                <a:solidFill>
                  <a:schemeClr val="bg1"/>
                </a:solidFill>
                <a:latin typeface="Montserrat" charset="0"/>
              </a:rPr>
              <a:t> </a:t>
            </a:r>
            <a:r>
              <a:rPr lang="en-US" sz="1400" b="1" i="1" dirty="0" err="1">
                <a:solidFill>
                  <a:schemeClr val="bg1"/>
                </a:solidFill>
                <a:latin typeface="Montserrat" charset="0"/>
              </a:rPr>
              <a:t>avg</a:t>
            </a:r>
            <a:r>
              <a:rPr lang="en-US" sz="1400" b="1" i="1" dirty="0">
                <a:solidFill>
                  <a:schemeClr val="bg1"/>
                </a:solidFill>
                <a:latin typeface="Montserrat" charset="0"/>
              </a:rPr>
              <a:t> views by event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4" y="1707503"/>
            <a:ext cx="4049486" cy="262565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7503"/>
            <a:ext cx="4208106" cy="26256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36307" y="4331672"/>
            <a:ext cx="22860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61653" y="4331673"/>
            <a:ext cx="18288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  </a:t>
            </a:r>
            <a:r>
              <a:rPr lang="en-US" dirty="0" err="1" smtClean="0"/>
              <a:t>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74089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After loading the dataset, cleaning the data, performing EDA, 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Feature Engineering and 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after feature 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selection, 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Models are 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built.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In all of the models, it has been observed that the column </a:t>
            </a:r>
            <a:r>
              <a:rPr lang="en-US" sz="1400" b="1" i="1" dirty="0" err="1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avg</a:t>
            </a:r>
            <a:r>
              <a:rPr lang="en-US" sz="1400" b="1" i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 views by speaker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 is the most important 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feature.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In terms 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of RMSE 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score </a:t>
            </a:r>
            <a:r>
              <a:rPr lang="en-US" sz="1400" b="1" dirty="0" err="1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XGBoost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Regressor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 gave the best results. As, to compare the Accuracy among different regression models, RMSE is a better option as it is simple to calculate and differentiable. However, our dataset 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had 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outliers, hence MAE is better metric than RMSE as it is robust to outliers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So, after comparing MAE values it is evident that </a:t>
            </a:r>
            <a:r>
              <a:rPr lang="en-US" sz="1400" b="1" i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Random Forest </a:t>
            </a:r>
            <a:r>
              <a:rPr lang="en-US" sz="1400" b="1" i="1" dirty="0" err="1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Regressor</a:t>
            </a:r>
            <a:r>
              <a:rPr lang="en-US" sz="1400" b="1" i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is the best </a:t>
            </a:r>
            <a:r>
              <a:rPr lang="en-US" sz="1400" b="1" dirty="0" smtClean="0">
                <a:solidFill>
                  <a:schemeClr val="bg1"/>
                </a:solidFill>
                <a:latin typeface="Montserrat" charset="0"/>
                <a:ea typeface="Montserrat"/>
                <a:cs typeface="Montserrat"/>
              </a:rPr>
              <a:t>performer.</a:t>
            </a:r>
            <a:endParaRPr lang="en-US" sz="1400" b="1" dirty="0">
              <a:solidFill>
                <a:schemeClr val="bg1"/>
              </a:solidFill>
              <a:latin typeface="Montserrat" charset="0"/>
              <a:ea typeface="Montserrat"/>
              <a:cs typeface="Montserrat"/>
            </a:endParaRPr>
          </a:p>
          <a:p>
            <a:pPr marL="0" lvl="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dirty="0" smtClean="0">
                <a:latin typeface="Montserrat" charset="0"/>
              </a:rPr>
              <a:t>that </a:t>
            </a:r>
            <a:r>
              <a:rPr lang="en-US" dirty="0">
                <a:latin typeface="Montserrat" charset="0"/>
              </a:rPr>
              <a:t>the column </a:t>
            </a:r>
            <a:r>
              <a:rPr lang="en-US" dirty="0" err="1">
                <a:latin typeface="Montserrat" charset="0"/>
              </a:rPr>
              <a:t>avg</a:t>
            </a:r>
            <a:r>
              <a:rPr lang="en-US" dirty="0">
                <a:latin typeface="Montserrat" charset="0"/>
              </a:rPr>
              <a:t> views by </a:t>
            </a:r>
            <a:r>
              <a:rPr lang="en-US" dirty="0" err="1" smtClean="0">
                <a:latin typeface="Montserrat" charset="0"/>
              </a:rPr>
              <a:t>sp</a:t>
            </a:r>
            <a:endParaRPr dirty="0">
              <a:latin typeface="Montserrat" charset="0"/>
            </a:endParaRPr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Conclusion: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77" y="1551659"/>
            <a:ext cx="3648268" cy="2537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848878" y="2948474"/>
            <a:ext cx="176348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48878" y="3380792"/>
            <a:ext cx="176348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65106" y="3547977"/>
            <a:ext cx="223934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  <a:cs typeface="Helvetica" pitchFamily="34" charset="0"/>
              </a:rPr>
              <a:t>PRESENTATION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8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419878" y="445025"/>
            <a:ext cx="7996333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Summary: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20212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0" name="Google Shape;90;p5"/>
          <p:cNvGraphicFramePr/>
          <p:nvPr>
            <p:extLst>
              <p:ext uri="{D42A27DB-BD31-4B8C-83A1-F6EECF244321}">
                <p14:modId xmlns:p14="http://schemas.microsoft.com/office/powerpoint/2010/main" val="2750199482"/>
              </p:ext>
            </p:extLst>
          </p:nvPr>
        </p:nvGraphicFramePr>
        <p:xfrm>
          <a:off x="422988" y="1090253"/>
          <a:ext cx="8002556" cy="3538580"/>
        </p:xfrm>
        <a:graphic>
          <a:graphicData uri="http://schemas.openxmlformats.org/drawingml/2006/table">
            <a:tbl>
              <a:tblPr firstRow="1" bandRow="1">
                <a:noFill/>
                <a:tableStyleId>{4C58415F-C598-4C75-A2DF-4561F3BE673E}</a:tableStyleId>
              </a:tblPr>
              <a:tblGrid>
                <a:gridCol w="420223"/>
                <a:gridCol w="1463476"/>
                <a:gridCol w="6118857"/>
              </a:tblGrid>
              <a:tr h="55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 err="1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Sr</a:t>
                      </a:r>
                      <a:r>
                        <a:rPr lang="en-US" sz="1600" b="1" u="none" strike="noStrike" cap="none" dirty="0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600" b="1" u="none" strike="noStrike" cap="none" dirty="0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Column Name</a:t>
                      </a:r>
                      <a:endParaRPr sz="1600" b="1" u="none" strike="noStrike" cap="none" dirty="0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600" b="1" u="none" strike="noStrike" cap="none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61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 smtClean="0">
                          <a:solidFill>
                            <a:schemeClr val="accent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talk_id</a:t>
                      </a:r>
                      <a:endParaRPr sz="1200" b="1" u="none" strike="noStrike" cap="none" dirty="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Talk identification number provided by TED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3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title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Title of the talk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3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speaker_1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First speaker in TED's speaker list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3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all_speakers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Speakers in the talk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3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occupations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Occupations of the speakers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3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about_speakers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Blurb about each speaker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3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recorded_date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the talk was recorded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0546" y="445025"/>
            <a:ext cx="7996335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Summary: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6" name="Google Shape;96;p6"/>
          <p:cNvGraphicFramePr/>
          <p:nvPr>
            <p:extLst>
              <p:ext uri="{D42A27DB-BD31-4B8C-83A1-F6EECF244321}">
                <p14:modId xmlns:p14="http://schemas.microsoft.com/office/powerpoint/2010/main" val="2024284862"/>
              </p:ext>
            </p:extLst>
          </p:nvPr>
        </p:nvGraphicFramePr>
        <p:xfrm>
          <a:off x="422989" y="1090253"/>
          <a:ext cx="7993223" cy="3543980"/>
        </p:xfrm>
        <a:graphic>
          <a:graphicData uri="http://schemas.openxmlformats.org/drawingml/2006/table">
            <a:tbl>
              <a:tblPr firstRow="1" bandRow="1">
                <a:noFill/>
                <a:tableStyleId>{4C58415F-C598-4C75-A2DF-4561F3BE673E}</a:tableStyleId>
              </a:tblPr>
              <a:tblGrid>
                <a:gridCol w="454089"/>
                <a:gridCol w="1518008"/>
                <a:gridCol w="6021126"/>
              </a:tblGrid>
              <a:tr h="42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 err="1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Sr</a:t>
                      </a:r>
                      <a:r>
                        <a:rPr lang="en-US" sz="1600" b="1" u="none" strike="noStrike" cap="none" dirty="0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600" b="1" u="none" strike="noStrike" cap="none" dirty="0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Column Name</a:t>
                      </a:r>
                      <a:endParaRPr sz="1600" b="1" u="none" strike="noStrike" cap="none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600" b="1" u="none" strike="noStrike" cap="none" dirty="0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2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published_date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the talk was published to TED.com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2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 or medium in which the talk was given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2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native_lang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 the talk was given in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2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available_lang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available languages (</a:t>
                      </a:r>
                      <a:r>
                        <a:rPr lang="en-US" sz="1200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lang_code</a:t>
                      </a: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 for a talk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2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comments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 of comments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2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duration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Duration in seconds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2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12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topics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Related tags or topics for the talk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410546" y="445025"/>
            <a:ext cx="7987005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Summary: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20212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3" name="Google Shape;103;p7"/>
          <p:cNvGraphicFramePr/>
          <p:nvPr>
            <p:extLst>
              <p:ext uri="{D42A27DB-BD31-4B8C-83A1-F6EECF244321}">
                <p14:modId xmlns:p14="http://schemas.microsoft.com/office/powerpoint/2010/main" val="1749466797"/>
              </p:ext>
            </p:extLst>
          </p:nvPr>
        </p:nvGraphicFramePr>
        <p:xfrm>
          <a:off x="422989" y="1090253"/>
          <a:ext cx="7993225" cy="2623329"/>
        </p:xfrm>
        <a:graphic>
          <a:graphicData uri="http://schemas.openxmlformats.org/drawingml/2006/table">
            <a:tbl>
              <a:tblPr firstRow="1" bandRow="1">
                <a:noFill/>
                <a:tableStyleId>{4C58415F-C598-4C75-A2DF-4561F3BE673E}</a:tableStyleId>
              </a:tblPr>
              <a:tblGrid>
                <a:gridCol w="415175"/>
                <a:gridCol w="1326538"/>
                <a:gridCol w="6251512"/>
              </a:tblGrid>
              <a:tr h="5995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 err="1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Sr</a:t>
                      </a:r>
                      <a:r>
                        <a:rPr lang="en-US" sz="1600" b="1" u="none" strike="noStrike" cap="none" dirty="0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600" b="1" u="none" strike="noStrike" cap="none" dirty="0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Column Name</a:t>
                      </a:r>
                      <a:endParaRPr sz="1600" b="1" u="none" strike="noStrike" cap="none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00637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600" b="1" u="none" strike="noStrike" cap="none" dirty="0">
                        <a:solidFill>
                          <a:srgbClr val="00637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047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related_talks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Related talks (key='</a:t>
                      </a:r>
                      <a:r>
                        <a:rPr lang="en-US" sz="1200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talk_id</a:t>
                      </a: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', value='title')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</a:tr>
              <a:tr h="4047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 of the talk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047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</a:t>
                      </a:r>
                      <a:endParaRPr sz="1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 of the talk</a:t>
                      </a:r>
                      <a:endParaRPr sz="1200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/>
                </a:tc>
              </a:tr>
              <a:tr h="4047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</a:t>
                      </a:r>
                      <a:endParaRPr sz="12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transcript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Full transcript of the talk</a:t>
                      </a:r>
                    </a:p>
                  </a:txBody>
                  <a:tcPr marL="91450" marR="91450" marT="45725" marB="45725" anchor="ctr"/>
                </a:tc>
              </a:tr>
              <a:tr h="4047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</a:t>
                      </a:r>
                      <a:endParaRPr sz="12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views</a:t>
                      </a:r>
                      <a:endParaRPr sz="1200" b="1" u="none" strike="noStrike" cap="none" dirty="0">
                        <a:solidFill>
                          <a:srgbClr val="0927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rgbClr val="0927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 of views (Target Variable)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Data Cleaning: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data set consist of around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4005 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rows and 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 columns.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Following columns consisted of Null values: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1.  </a:t>
            </a:r>
            <a:r>
              <a:rPr lang="en-US" sz="1400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all_speakers</a:t>
            </a:r>
            <a:endParaRPr lang="en-US" sz="1400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2</a:t>
            </a: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occupations</a:t>
            </a:r>
            <a:endParaRPr lang="en-US" sz="1400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3</a:t>
            </a: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400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about_speakers</a:t>
            </a:r>
            <a:endParaRPr lang="en-US" sz="1400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4</a:t>
            </a: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recorded_date</a:t>
            </a:r>
            <a:endParaRPr lang="en-US" sz="1400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5. Comments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Null values in the  occupations, comments, recorded date,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all_speakers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were replaced with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suitale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values.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column </a:t>
            </a:r>
            <a:r>
              <a:rPr lang="en-US" sz="14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about_speakers</a:t>
            </a:r>
            <a:r>
              <a:rPr lang="en-US" sz="1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has been dropped.</a:t>
            </a: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311700" y="566475"/>
            <a:ext cx="8520600" cy="416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2b4a5f04b_0_12"/>
          <p:cNvSpPr txBox="1">
            <a:spLocks noGrp="1"/>
          </p:cNvSpPr>
          <p:nvPr>
            <p:ph type="title"/>
          </p:nvPr>
        </p:nvSpPr>
        <p:spPr>
          <a:xfrm>
            <a:off x="206429" y="447868"/>
            <a:ext cx="8656500" cy="448997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SzPts val="5200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no of talks were released on 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uesday followed by Thursday.</a:t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we can see on </a:t>
            </a: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saturday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sunday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very less ted talk videos were published</a:t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12" y="1522613"/>
            <a:ext cx="5828457" cy="326845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311701" y="445024"/>
            <a:ext cx="8468406" cy="454685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5200"/>
            </a:pPr>
            <a:r>
              <a:rPr lang="en-US" sz="1600" b="1" dirty="0">
                <a:solidFill>
                  <a:schemeClr val="lt1"/>
                </a:solidFill>
                <a:latin typeface="Montserrat" charset="0"/>
              </a:rPr>
              <a:t>Most no of views are for the videos which are released on </a:t>
            </a:r>
            <a:r>
              <a:rPr lang="en-US" sz="1600" b="1" dirty="0" smtClean="0">
                <a:solidFill>
                  <a:schemeClr val="lt1"/>
                </a:solidFill>
                <a:latin typeface="Montserrat" charset="0"/>
              </a:rPr>
              <a:t>Friday.</a:t>
            </a:r>
            <a:r>
              <a:rPr lang="en-US" sz="1800" dirty="0">
                <a:solidFill>
                  <a:schemeClr val="lt1"/>
                </a:solidFill>
              </a:rPr>
              <a:t/>
            </a:r>
            <a:br>
              <a:rPr lang="en-US" sz="1800" dirty="0">
                <a:solidFill>
                  <a:schemeClr val="lt1"/>
                </a:solidFill>
              </a:rPr>
            </a:br>
            <a:endParaRPr sz="18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47" y="1426478"/>
            <a:ext cx="5275684" cy="32574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750</Words>
  <Application>Microsoft Office PowerPoint</Application>
  <PresentationFormat>On-screen Show (16:9)</PresentationFormat>
  <Paragraphs>165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Montserrat</vt:lpstr>
      <vt:lpstr>Helvetica</vt:lpstr>
      <vt:lpstr>Simple Light</vt:lpstr>
      <vt:lpstr>PowerPoint Presentation</vt:lpstr>
      <vt:lpstr>Problem Statement : </vt:lpstr>
      <vt:lpstr>   Data Summary: </vt:lpstr>
      <vt:lpstr>   Data Summary: </vt:lpstr>
      <vt:lpstr>   Data Summary: </vt:lpstr>
      <vt:lpstr>Data Cleaning: </vt:lpstr>
      <vt:lpstr>Exploratory Data Analysis</vt:lpstr>
      <vt:lpstr>Most no of talks were released on Tuesday followed by Thursday.  As we can see on saturday and sunday very less ted talk videos were published  </vt:lpstr>
      <vt:lpstr>Most no of views are for the videos which are released on Friday.  </vt:lpstr>
      <vt:lpstr>Most no of talks were released in April         Talks released in March have most followed by March and Feb.                             views followed by May.                        </vt:lpstr>
      <vt:lpstr>Most no of Talks were released in year 2019 but Talks released in the year 2006 have the maximum average views.</vt:lpstr>
      <vt:lpstr> Sir Ken Robinson's 'Do schools kill creativity?' is the most viewed Talk with more than 65 million views.     </vt:lpstr>
      <vt:lpstr>Alex Gendler is the most Popular speaker followed by Sir Ken Robinson</vt:lpstr>
      <vt:lpstr>   </vt:lpstr>
      <vt:lpstr> Almost 99% videos are recorded in English language </vt:lpstr>
      <vt:lpstr> Speakers who are Writers are most popular followed by Authors and Psychologists. </vt:lpstr>
      <vt:lpstr> It seems that most of the debated topics are related to mainly Science and Religion  </vt:lpstr>
      <vt:lpstr>Feature Engineering : </vt:lpstr>
      <vt:lpstr>Feature Engineering : </vt:lpstr>
      <vt:lpstr>Feature Engineering : </vt:lpstr>
      <vt:lpstr>Feature Selection: </vt:lpstr>
      <vt:lpstr>PowerPoint Presentation</vt:lpstr>
      <vt:lpstr>ML Models Used :    1. Linear Regression    2. Random Forest Regressor   3. XGBoost Regressor Model Tuning methods used:  1. Ridge Regression  2. Lasso Regression  3. Elastic Net Regression Hyper-Parameter Tuning metods used:  1. GridSearch CV  2. RandomSearch CV </vt:lpstr>
      <vt:lpstr>Results obtained after Training the Dataset :      1. In terms of RMSE and R-squared, XGBoost is the best performer 2. In terms of Mean Absolute Error, Random Forest Regressor is the     best performer .               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Capstone Project – 2            Ted Talk Views Prediction  By: Aehteshaam Shaikh                                                    </dc:title>
  <dc:creator>SHAIKH</dc:creator>
  <cp:lastModifiedBy>SHAIKH</cp:lastModifiedBy>
  <cp:revision>38</cp:revision>
  <dcterms:modified xsi:type="dcterms:W3CDTF">2021-11-09T12:14:16Z</dcterms:modified>
</cp:coreProperties>
</file>