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80" r:id="rId21"/>
    <p:sldId id="281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CF8E-78C8-459A-1EA0-2E440F0B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F0258-250E-8852-1163-F04D09FB6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96A2-8EC4-A08B-17D2-6665AD4E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F91F-B355-5E85-29F4-B5DBBDBB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332C-A6CF-2425-F682-F2B45CFD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B247-61D2-E17E-8A95-654B1161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6C67-5ABF-5E78-D64F-9004C70D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2F9E-C743-491D-2698-828B8490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8FCD-65D6-5144-8F77-A68547A0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2CD8-BB5A-F77D-059E-64977563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9CA17-4AA8-D946-2ADB-ECD605F2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EDCD2-8CF5-0194-5DA7-34E08D95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F007-D151-70FD-BC39-DEEC89B7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2A86-AEDF-7526-191D-34FC88A7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71B5-B64F-DD14-ECBF-BFE66FA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8ED3-5D42-22BF-2A39-2A58E731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2730-0F7D-C970-77F9-7FDD5FBF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D398-E7DD-EABB-4EE7-1D1FC624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0363-12A4-BE3F-4C71-C5C33FD7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F55F-6493-2644-D63D-404780CA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70EF-F37A-6712-406A-BE500CA6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B5CC-415B-8CAA-3211-577FCDCC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F686-0596-B24F-9F42-326C6E02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4F3C-9506-7B8D-AB3A-2C11A4DE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DF59-4B26-8A34-776F-3A4D60F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ACFA-D270-9B86-DE00-9488FB31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704A-A04A-FD67-F74B-AA5400B68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DAC5-27A4-93FA-73F0-94ED3D14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FF7F-7068-C5CB-365D-086B1CB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2A72E-5237-37A8-6FF6-2DC0379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71CC-BD73-49E8-B88E-51CEA429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24B-59FA-CDF8-A3D5-03C843D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8009A-D8FF-58E9-28D9-B99C8A44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68CD-48DF-364B-71DB-FA7DAB69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EB633-10CF-2CB0-8AD1-09FE5D27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EC6E-08EB-2E67-489A-F01C9580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2A63C-BB59-052C-462A-03D4CE06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2EF07-0DA7-88A6-4082-8E5B1DD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B6E39-0C15-1004-4BC8-6450DD1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2EE-A349-7CF6-11ED-6C5CE48B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D13B4-344C-F7FF-183A-B95649CA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8BC6B-86E7-E9CF-1700-9EE8253C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5280-76D3-29BB-5D4A-79E94229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76A1E-FF5C-F1CF-B15B-DEF3177A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1446-6ABE-32C9-03E8-F61C692D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682A-358E-9B9D-7724-FF64BC64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8265-6419-0CBA-9E56-B66CA0D5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A38D-CE49-DFCA-B55F-8D825609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0686-B0E5-3F18-92B5-09BAE362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8067-E802-6278-664E-FBEF4E8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042A-DB39-FDAC-68FA-680EB08A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1A88-36F0-EB16-6700-D0E1543A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9B8F-D2D2-CE1C-FA03-5AF40E0D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CEC25-F365-CE3F-A288-5FF995469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0DB4-6134-0E85-CCD9-C714BDED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4814-9ED8-C650-C6D4-6BB4BCD5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8C7D-171F-3C7F-B89C-B83656CB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02B9-2CE4-6659-279F-EFE2968F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5B39-E3E5-674C-71E8-7DE99E8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158A-2ED1-E7E9-1282-7EFC276F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4579-E3C7-8114-1ADB-A03B8EFFD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9829-5DFD-4105-9340-2E8BB394E895}" type="datetimeFigureOut">
              <a:rPr lang="en-US" smtClean="0"/>
              <a:t>04/03/2023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AB24-303E-7674-6147-4789C6C63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E26F-ED23-E291-D5F9-1C4BF6066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A016-D20C-446B-96F6-576053B2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3000"/>
                    </a14:imgEffect>
                    <a14:imgEffect>
                      <a14:colorTemperature colorTemp="10428"/>
                    </a14:imgEffect>
                    <a14:imgEffect>
                      <a14:brightnessContrast bright="-3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8E68B-E2DB-F58E-7A1E-A495920B7DE8}"/>
              </a:ext>
            </a:extLst>
          </p:cNvPr>
          <p:cNvSpPr txBox="1"/>
          <p:nvPr/>
        </p:nvSpPr>
        <p:spPr>
          <a:xfrm>
            <a:off x="2464236" y="2220185"/>
            <a:ext cx="7263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Emotion Detection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Using NLP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0A9FD-B8A2-C64B-D699-494D4D99F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41" y="144259"/>
            <a:ext cx="3119917" cy="1466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1AC2A-D5C2-6D48-3791-363A23BDF5D1}"/>
              </a:ext>
            </a:extLst>
          </p:cNvPr>
          <p:cNvSpPr txBox="1"/>
          <p:nvPr/>
        </p:nvSpPr>
        <p:spPr>
          <a:xfrm>
            <a:off x="994924" y="4652324"/>
            <a:ext cx="3826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Presented by:</a:t>
            </a:r>
          </a:p>
          <a:p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Adil Alami</a:t>
            </a:r>
          </a:p>
          <a:p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Akram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Basri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Abdessamad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Berahhou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8BD3E-2920-178D-08B0-A55AC8D4B764}"/>
              </a:ext>
            </a:extLst>
          </p:cNvPr>
          <p:cNvSpPr txBox="1"/>
          <p:nvPr/>
        </p:nvSpPr>
        <p:spPr>
          <a:xfrm>
            <a:off x="8258451" y="4652324"/>
            <a:ext cx="2938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Supervised by:</a:t>
            </a:r>
          </a:p>
          <a:p>
            <a:pPr algn="r"/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Prof. Nabil MRANI</a:t>
            </a:r>
          </a:p>
          <a:p>
            <a:pPr algn="r"/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B6452-50D3-35F1-FD6D-09AAD1BE2ACC}"/>
              </a:ext>
            </a:extLst>
          </p:cNvPr>
          <p:cNvSpPr txBox="1"/>
          <p:nvPr/>
        </p:nvSpPr>
        <p:spPr>
          <a:xfrm>
            <a:off x="10910860" y="144259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IASciD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S6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A.U 2023</a:t>
            </a:r>
          </a:p>
        </p:txBody>
      </p:sp>
    </p:spTree>
    <p:extLst>
      <p:ext uri="{BB962C8B-B14F-4D97-AF65-F5344CB8AC3E}">
        <p14:creationId xmlns:p14="http://schemas.microsoft.com/office/powerpoint/2010/main" val="39484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511390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2E6C3E-96F5-91DF-F9EB-8C10556989FD}"/>
              </a:ext>
            </a:extLst>
          </p:cNvPr>
          <p:cNvSpPr txBox="1"/>
          <p:nvPr/>
        </p:nvSpPr>
        <p:spPr>
          <a:xfrm>
            <a:off x="522514" y="3981905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My friend was the </a:t>
            </a:r>
            <a:r>
              <a:rPr lang="en-US" sz="3200" b="1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happiest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man when Lionel Messi won The </a:t>
            </a:r>
            <a:r>
              <a:rPr lang="en-US" sz="3200" b="1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FIFA Men's Player Award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C577B-596E-1586-4591-C79685E3FBC1}"/>
              </a:ext>
            </a:extLst>
          </p:cNvPr>
          <p:cNvSpPr txBox="1"/>
          <p:nvPr/>
        </p:nvSpPr>
        <p:spPr>
          <a:xfrm>
            <a:off x="522514" y="1909545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My friend was the happiest man when Lionel Messi won The Best FIFA Men's Player Award 2022</a:t>
            </a:r>
          </a:p>
        </p:txBody>
      </p:sp>
    </p:spTree>
    <p:extLst>
      <p:ext uri="{BB962C8B-B14F-4D97-AF65-F5344CB8AC3E}">
        <p14:creationId xmlns:p14="http://schemas.microsoft.com/office/powerpoint/2010/main" val="96310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511390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B45DE-D8A5-86BB-B626-E278787C9133}"/>
              </a:ext>
            </a:extLst>
          </p:cNvPr>
          <p:cNvSpPr txBox="1"/>
          <p:nvPr/>
        </p:nvSpPr>
        <p:spPr>
          <a:xfrm>
            <a:off x="624116" y="1603564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My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friend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was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b="1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happiest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man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when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Lionel Messi won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b="1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FIFA Men's Player Award </a:t>
            </a:r>
            <a:r>
              <a:rPr lang="en-US" sz="32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744B0-3027-2304-F6E1-E5873199DA3C}"/>
              </a:ext>
            </a:extLst>
          </p:cNvPr>
          <p:cNvSpPr txBox="1"/>
          <p:nvPr/>
        </p:nvSpPr>
        <p:spPr>
          <a:xfrm>
            <a:off x="522514" y="3896820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My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friend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was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happy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man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when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lionel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messi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win </a:t>
            </a:r>
            <a:r>
              <a:rPr lang="en-US" sz="3200" strike="sngStrike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fifa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mens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player award </a:t>
            </a:r>
            <a:r>
              <a:rPr lang="en-US" sz="32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599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511390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1744B0-3027-2304-F6E1-E5873199DA3C}"/>
              </a:ext>
            </a:extLst>
          </p:cNvPr>
          <p:cNvSpPr txBox="1"/>
          <p:nvPr/>
        </p:nvSpPr>
        <p:spPr>
          <a:xfrm>
            <a:off x="522514" y="2890391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friend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happy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man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lionel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messi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win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fifa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men player award</a:t>
            </a:r>
            <a:endParaRPr lang="en-US" sz="32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F72D4-42BF-9987-66F0-E4C9F68AC5C0}"/>
              </a:ext>
            </a:extLst>
          </p:cNvPr>
          <p:cNvSpPr txBox="1"/>
          <p:nvPr/>
        </p:nvSpPr>
        <p:spPr>
          <a:xfrm>
            <a:off x="624116" y="4899501"/>
            <a:ext cx="111469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Happiness </a:t>
            </a:r>
            <a:endParaRPr lang="en-US" sz="3200" b="1" strike="sngStrike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70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511390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1744B0-3027-2304-F6E1-E5873199DA3C}"/>
              </a:ext>
            </a:extLst>
          </p:cNvPr>
          <p:cNvSpPr txBox="1"/>
          <p:nvPr/>
        </p:nvSpPr>
        <p:spPr>
          <a:xfrm>
            <a:off x="624116" y="3923655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friend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happy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man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lionel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messi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win </a:t>
            </a:r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best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fifa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men player award</a:t>
            </a:r>
            <a:endParaRPr lang="en-US" sz="32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F72D4-42BF-9987-66F0-E4C9F68AC5C0}"/>
              </a:ext>
            </a:extLst>
          </p:cNvPr>
          <p:cNvSpPr txBox="1"/>
          <p:nvPr/>
        </p:nvSpPr>
        <p:spPr>
          <a:xfrm>
            <a:off x="624116" y="5651210"/>
            <a:ext cx="111469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Happiness  ???</a:t>
            </a:r>
            <a:endParaRPr lang="en-US" sz="3200" b="1" strike="sngStrike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44407-41EA-873A-B1DC-2F5389F66926}"/>
              </a:ext>
            </a:extLst>
          </p:cNvPr>
          <p:cNvSpPr txBox="1"/>
          <p:nvPr/>
        </p:nvSpPr>
        <p:spPr>
          <a:xfrm>
            <a:off x="522514" y="2115697"/>
            <a:ext cx="11146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My friend was not happy when Lionel Messi won The Best FIFA Men's Player Award</a:t>
            </a:r>
          </a:p>
        </p:txBody>
      </p:sp>
    </p:spTree>
    <p:extLst>
      <p:ext uri="{BB962C8B-B14F-4D97-AF65-F5344CB8AC3E}">
        <p14:creationId xmlns:p14="http://schemas.microsoft.com/office/powerpoint/2010/main" val="373453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BC42-0907-EBC2-7DFA-BA60D065A555}"/>
              </a:ext>
            </a:extLst>
          </p:cNvPr>
          <p:cNvSpPr txBox="1"/>
          <p:nvPr/>
        </p:nvSpPr>
        <p:spPr>
          <a:xfrm>
            <a:off x="4403068" y="3138920"/>
            <a:ext cx="3451586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romanU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172045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Data Preprocessing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7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Data Preprocessing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8FDB1A-EF21-688D-F62E-866A72C7F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52"/>
          <a:stretch/>
        </p:blipFill>
        <p:spPr>
          <a:xfrm>
            <a:off x="3280231" y="998996"/>
            <a:ext cx="5587998" cy="57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Data Preprocessing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Using Label Encoder on Unbalanced Categorical Data in Machine Learning  Using Python | by Chetan Jawale | Medium">
            <a:extLst>
              <a:ext uri="{FF2B5EF4-FFF2-40B4-BE49-F238E27FC236}">
                <a16:creationId xmlns:a16="http://schemas.microsoft.com/office/drawing/2014/main" id="{A9C61C8D-A777-74D2-4D53-9C5A9974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24" y="1985526"/>
            <a:ext cx="6540955" cy="38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3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Data Preprocessing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194" name="Picture 2" descr="Categorical Encoding using One-Hot Encoding - AI ML Analytics">
            <a:extLst>
              <a:ext uri="{FF2B5EF4-FFF2-40B4-BE49-F238E27FC236}">
                <a16:creationId xmlns:a16="http://schemas.microsoft.com/office/drawing/2014/main" id="{58FAE871-5406-9E23-1BAB-5B92F607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49463"/>
            <a:ext cx="85534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8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Model 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2">
            <a:extLst>
              <a:ext uri="{FF2B5EF4-FFF2-40B4-BE49-F238E27FC236}">
                <a16:creationId xmlns:a16="http://schemas.microsoft.com/office/drawing/2014/main" id="{85C44407-41EA-873A-B1DC-2F5389F66926}"/>
              </a:ext>
            </a:extLst>
          </p:cNvPr>
          <p:cNvSpPr txBox="1"/>
          <p:nvPr/>
        </p:nvSpPr>
        <p:spPr>
          <a:xfrm>
            <a:off x="7711868" y="1852466"/>
            <a:ext cx="4188031" cy="601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Corpus</a:t>
            </a:r>
          </a:p>
        </p:txBody>
      </p:sp>
      <p:sp>
        <p:nvSpPr>
          <p:cNvPr id="3" name="Flèche droite 2">
            <a:extLst>
              <a:ext uri="{FF2B5EF4-FFF2-40B4-BE49-F238E27FC236}">
                <a16:creationId xmlns:a16="http://schemas.microsoft.com/office/drawing/2014/main" id="{775709D2-2589-F0D7-37FE-E2EC686D9DA9}"/>
              </a:ext>
            </a:extLst>
          </p:cNvPr>
          <p:cNvSpPr/>
          <p:nvPr/>
        </p:nvSpPr>
        <p:spPr>
          <a:xfrm>
            <a:off x="3162301" y="1394684"/>
            <a:ext cx="4862946" cy="151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4000" b="1" dirty="0"/>
              <a:t>Data Processing</a:t>
            </a:r>
            <a:endParaRPr lang="fr-FR" sz="4000" b="1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5C44407-41EA-873A-B1DC-2F5389F66926}"/>
              </a:ext>
            </a:extLst>
          </p:cNvPr>
          <p:cNvSpPr txBox="1"/>
          <p:nvPr/>
        </p:nvSpPr>
        <p:spPr>
          <a:xfrm>
            <a:off x="292103" y="1852466"/>
            <a:ext cx="2126011" cy="601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Phrase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5C44407-41EA-873A-B1DC-2F5389F66926}"/>
              </a:ext>
            </a:extLst>
          </p:cNvPr>
          <p:cNvSpPr txBox="1"/>
          <p:nvPr/>
        </p:nvSpPr>
        <p:spPr>
          <a:xfrm>
            <a:off x="292102" y="3893657"/>
            <a:ext cx="21260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 love you so much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5C44407-41EA-873A-B1DC-2F5389F66926}"/>
              </a:ext>
            </a:extLst>
          </p:cNvPr>
          <p:cNvSpPr txBox="1"/>
          <p:nvPr/>
        </p:nvSpPr>
        <p:spPr>
          <a:xfrm>
            <a:off x="8742877" y="4139878"/>
            <a:ext cx="21260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love much</a:t>
            </a:r>
          </a:p>
        </p:txBody>
      </p:sp>
      <p:cxnSp>
        <p:nvCxnSpPr>
          <p:cNvPr id="9" name="Connecteur droit avec flèche 11">
            <a:extLst>
              <a:ext uri="{FF2B5EF4-FFF2-40B4-BE49-F238E27FC236}">
                <a16:creationId xmlns:a16="http://schemas.microsoft.com/office/drawing/2014/main" id="{35FD9787-C01B-094B-C20A-DEDAE892ECDF}"/>
              </a:ext>
            </a:extLst>
          </p:cNvPr>
          <p:cNvCxnSpPr/>
          <p:nvPr/>
        </p:nvCxnSpPr>
        <p:spPr>
          <a:xfrm>
            <a:off x="2988129" y="4678487"/>
            <a:ext cx="553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3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B6EA6-B839-BD13-633D-0ED4EE56B4EF}"/>
              </a:ext>
            </a:extLst>
          </p:cNvPr>
          <p:cNvSpPr txBox="1"/>
          <p:nvPr/>
        </p:nvSpPr>
        <p:spPr>
          <a:xfrm>
            <a:off x="4526503" y="275271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Outline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E50A1-08E3-E243-41BD-34315F399A69}"/>
              </a:ext>
            </a:extLst>
          </p:cNvPr>
          <p:cNvSpPr txBox="1"/>
          <p:nvPr/>
        </p:nvSpPr>
        <p:spPr>
          <a:xfrm>
            <a:off x="672720" y="1396722"/>
            <a:ext cx="51139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Introduction</a:t>
            </a:r>
          </a:p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  <a:p>
            <a:pPr marL="857250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Code Overview</a:t>
            </a:r>
          </a:p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Data Preprocessing</a:t>
            </a:r>
          </a:p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Model Architecture</a:t>
            </a:r>
          </a:p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Testing &amp; Validation</a:t>
            </a:r>
          </a:p>
          <a:p>
            <a:pPr marL="857250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Conclusion</a:t>
            </a:r>
          </a:p>
          <a:p>
            <a:pPr marL="1314450" lvl="1" indent="-857250">
              <a:buFont typeface="+mj-lt"/>
              <a:buAutoNum type="arabicPeriod"/>
            </a:pPr>
            <a:endParaRPr lang="en-US" sz="2400" dirty="0"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8855B-C78E-7C76-A2B2-FD1CF41E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579" y="1828404"/>
            <a:ext cx="3201192" cy="32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Model 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7" y="1604489"/>
            <a:ext cx="5487166" cy="4210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7032703" y="2595167"/>
            <a:ext cx="4909975" cy="257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2200" dirty="0">
                <a:ea typeface="Roboto" pitchFamily="2" charset="0"/>
                <a:cs typeface="Poppins" panose="00000500000000000000" pitchFamily="2" charset="0"/>
              </a:rPr>
              <a:t>Ce modèle est utilisé pour 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ea typeface="Roboto" pitchFamily="2" charset="0"/>
                <a:cs typeface="Poppins" panose="00000500000000000000" pitchFamily="2" charset="0"/>
              </a:rPr>
              <a:t>la classification de texte en utilisant des réseaux de neurones récurrents et des techniques de régularisation pour réduire l'</a:t>
            </a:r>
            <a:r>
              <a:rPr lang="fr-FR" sz="2200" dirty="0" err="1">
                <a:ea typeface="Roboto" pitchFamily="2" charset="0"/>
                <a:cs typeface="Poppins" panose="00000500000000000000" pitchFamily="2" charset="0"/>
              </a:rPr>
              <a:t>overfitting</a:t>
            </a:r>
            <a:r>
              <a:rPr lang="fr-FR" sz="2200" dirty="0">
                <a:ea typeface="Roboto" pitchFamily="2" charset="0"/>
                <a:cs typeface="Poppins" panose="00000500000000000000" pitchFamily="2" charset="0"/>
              </a:rPr>
              <a:t>.</a:t>
            </a:r>
            <a:endParaRPr lang="en-US" sz="2200" dirty="0"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8724" y="2010392"/>
            <a:ext cx="2713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/>
              <a:t>Description : </a:t>
            </a:r>
          </a:p>
        </p:txBody>
      </p:sp>
    </p:spTree>
    <p:extLst>
      <p:ext uri="{BB962C8B-B14F-4D97-AF65-F5344CB8AC3E}">
        <p14:creationId xmlns:p14="http://schemas.microsoft.com/office/powerpoint/2010/main" val="275724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Testing &amp; Validation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2285729"/>
            <a:ext cx="4963178" cy="37693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2" y="2285729"/>
            <a:ext cx="4991797" cy="386769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CDDBC42-0907-EBC2-7DFA-BA60D065A555}"/>
              </a:ext>
            </a:extLst>
          </p:cNvPr>
          <p:cNvSpPr txBox="1"/>
          <p:nvPr/>
        </p:nvSpPr>
        <p:spPr>
          <a:xfrm>
            <a:off x="1148257" y="1131567"/>
            <a:ext cx="44246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Training &amp;&amp; Validation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Accuracy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CDDBC42-0907-EBC2-7DFA-BA60D065A555}"/>
              </a:ext>
            </a:extLst>
          </p:cNvPr>
          <p:cNvSpPr txBox="1"/>
          <p:nvPr/>
        </p:nvSpPr>
        <p:spPr>
          <a:xfrm>
            <a:off x="6481195" y="1131567"/>
            <a:ext cx="424026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Training &amp;&amp; Validation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359186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590A62-519B-ABC8-2A21-6CDE5BFDA650}"/>
              </a:ext>
            </a:extLst>
          </p:cNvPr>
          <p:cNvSpPr txBox="1"/>
          <p:nvPr/>
        </p:nvSpPr>
        <p:spPr>
          <a:xfrm>
            <a:off x="0" y="163007"/>
            <a:ext cx="4552849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Testing &amp; Validation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2D795-F7BD-7F07-5F3D-841F54EFE762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2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BC42-0907-EBC2-7DFA-BA60D065A555}"/>
              </a:ext>
            </a:extLst>
          </p:cNvPr>
          <p:cNvSpPr txBox="1"/>
          <p:nvPr/>
        </p:nvSpPr>
        <p:spPr>
          <a:xfrm>
            <a:off x="4403068" y="3138920"/>
            <a:ext cx="277031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romanUcPeriod" startAt="3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99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3000"/>
                    </a14:imgEffect>
                    <a14:imgEffect>
                      <a14:colorTemperature colorTemp="10428"/>
                    </a14:imgEffect>
                    <a14:imgEffect>
                      <a14:brightnessContrast bright="-3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8E68B-E2DB-F58E-7A1E-A495920B7DE8}"/>
              </a:ext>
            </a:extLst>
          </p:cNvPr>
          <p:cNvSpPr txBox="1"/>
          <p:nvPr/>
        </p:nvSpPr>
        <p:spPr>
          <a:xfrm>
            <a:off x="2464236" y="2220185"/>
            <a:ext cx="7263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Emotion Detection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Using NLP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0A9FD-B8A2-C64B-D699-494D4D99F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41" y="144259"/>
            <a:ext cx="3119917" cy="1466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1AC2A-D5C2-6D48-3791-363A23BDF5D1}"/>
              </a:ext>
            </a:extLst>
          </p:cNvPr>
          <p:cNvSpPr txBox="1"/>
          <p:nvPr/>
        </p:nvSpPr>
        <p:spPr>
          <a:xfrm>
            <a:off x="994924" y="4652324"/>
            <a:ext cx="3826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Presented by:</a:t>
            </a:r>
          </a:p>
          <a:p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Adil Alami</a:t>
            </a:r>
          </a:p>
          <a:p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Akram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Basri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Abdessamad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Berahhou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8BD3E-2920-178D-08B0-A55AC8D4B764}"/>
              </a:ext>
            </a:extLst>
          </p:cNvPr>
          <p:cNvSpPr txBox="1"/>
          <p:nvPr/>
        </p:nvSpPr>
        <p:spPr>
          <a:xfrm>
            <a:off x="8258451" y="4652324"/>
            <a:ext cx="29386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Supervised by:</a:t>
            </a:r>
          </a:p>
          <a:p>
            <a:pPr algn="r"/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Prof. Nabil MRANI</a:t>
            </a:r>
          </a:p>
          <a:p>
            <a:pPr algn="r"/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B6452-50D3-35F1-FD6D-09AAD1BE2ACC}"/>
              </a:ext>
            </a:extLst>
          </p:cNvPr>
          <p:cNvSpPr txBox="1"/>
          <p:nvPr/>
        </p:nvSpPr>
        <p:spPr>
          <a:xfrm>
            <a:off x="10910860" y="144259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IASciD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S6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A.U 2023</a:t>
            </a:r>
          </a:p>
        </p:txBody>
      </p:sp>
    </p:spTree>
    <p:extLst>
      <p:ext uri="{BB962C8B-B14F-4D97-AF65-F5344CB8AC3E}">
        <p14:creationId xmlns:p14="http://schemas.microsoft.com/office/powerpoint/2010/main" val="18240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DBC42-0907-EBC2-7DFA-BA60D065A555}"/>
              </a:ext>
            </a:extLst>
          </p:cNvPr>
          <p:cNvSpPr txBox="1"/>
          <p:nvPr/>
        </p:nvSpPr>
        <p:spPr>
          <a:xfrm>
            <a:off x="4403068" y="3138920"/>
            <a:ext cx="3451586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571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 Rating Emotion Faces Stock Vector (Royalty Free) 1551553796 |  Shutterstock">
            <a:extLst>
              <a:ext uri="{FF2B5EF4-FFF2-40B4-BE49-F238E27FC236}">
                <a16:creationId xmlns:a16="http://schemas.microsoft.com/office/drawing/2014/main" id="{FBDD5683-9288-2CA9-B824-7FE194BD1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7"/>
          <a:stretch/>
        </p:blipFill>
        <p:spPr bwMode="auto">
          <a:xfrm>
            <a:off x="1966912" y="2198008"/>
            <a:ext cx="8258175" cy="24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3385863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3385863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E3B0E0-DF29-EC5D-03DA-8D481CB5F49D}"/>
              </a:ext>
            </a:extLst>
          </p:cNvPr>
          <p:cNvGrpSpPr/>
          <p:nvPr/>
        </p:nvGrpSpPr>
        <p:grpSpPr>
          <a:xfrm>
            <a:off x="783964" y="1830163"/>
            <a:ext cx="5203797" cy="2028822"/>
            <a:chOff x="783964" y="1843303"/>
            <a:chExt cx="5203797" cy="20288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1DB61C-2DFE-471D-BCF8-5DEBC860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4" y="1843303"/>
              <a:ext cx="5203797" cy="202882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D4F8D-96BC-6F85-9157-FC59A13AFE1D}"/>
                </a:ext>
              </a:extLst>
            </p:cNvPr>
            <p:cNvSpPr txBox="1"/>
            <p:nvPr/>
          </p:nvSpPr>
          <p:spPr>
            <a:xfrm>
              <a:off x="1562305" y="2565326"/>
              <a:ext cx="38950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I am feeling so happy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62EEC9-16E1-9F09-E3D2-C8A3E2CF0109}"/>
              </a:ext>
            </a:extLst>
          </p:cNvPr>
          <p:cNvGrpSpPr/>
          <p:nvPr/>
        </p:nvGrpSpPr>
        <p:grpSpPr>
          <a:xfrm>
            <a:off x="6309874" y="3858985"/>
            <a:ext cx="4494213" cy="1181100"/>
            <a:chOff x="6309874" y="3858985"/>
            <a:chExt cx="4494213" cy="1181100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9DBB9034-381D-178B-5946-8FA87DF872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654257"/>
                </p:ext>
              </p:extLst>
            </p:nvPr>
          </p:nvGraphicFramePr>
          <p:xfrm>
            <a:off x="6309874" y="3858985"/>
            <a:ext cx="4494213" cy="118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4494960" imgH="1180800" progId="Photoshop.Image.21">
                    <p:embed/>
                  </p:oleObj>
                </mc:Choice>
                <mc:Fallback>
                  <p:oleObj name="Image" r:id="rId3" imgW="4494960" imgH="1180800" progId="Photoshop.Image.2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09874" y="3858985"/>
                          <a:ext cx="4494213" cy="118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68D62-2E56-A00D-A2E5-2F83D21C331F}"/>
                </a:ext>
              </a:extLst>
            </p:cNvPr>
            <p:cNvSpPr txBox="1"/>
            <p:nvPr/>
          </p:nvSpPr>
          <p:spPr>
            <a:xfrm>
              <a:off x="6740074" y="4157147"/>
              <a:ext cx="38950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Happiness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07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3385863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E3B0E0-DF29-EC5D-03DA-8D481CB5F49D}"/>
              </a:ext>
            </a:extLst>
          </p:cNvPr>
          <p:cNvGrpSpPr/>
          <p:nvPr/>
        </p:nvGrpSpPr>
        <p:grpSpPr>
          <a:xfrm>
            <a:off x="3058672" y="914402"/>
            <a:ext cx="5203797" cy="2028822"/>
            <a:chOff x="783964" y="1843303"/>
            <a:chExt cx="5203797" cy="20288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1DB61C-2DFE-471D-BCF8-5DEBC860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4" y="1843303"/>
              <a:ext cx="5203797" cy="202882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D4F8D-96BC-6F85-9157-FC59A13AFE1D}"/>
                </a:ext>
              </a:extLst>
            </p:cNvPr>
            <p:cNvSpPr txBox="1"/>
            <p:nvPr/>
          </p:nvSpPr>
          <p:spPr>
            <a:xfrm>
              <a:off x="1562305" y="2565326"/>
              <a:ext cx="40732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I am </a:t>
              </a:r>
              <a:r>
                <a:rPr lang="en-US" sz="3200" b="1" dirty="0">
                  <a:solidFill>
                    <a:srgbClr val="FF0000"/>
                  </a:solidFill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feeling</a:t>
              </a:r>
              <a:r>
                <a:rPr lang="en-US" sz="3200" dirty="0"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 so </a:t>
              </a:r>
              <a:r>
                <a:rPr lang="en-US" sz="3200" b="1" dirty="0">
                  <a:solidFill>
                    <a:srgbClr val="FF0000"/>
                  </a:solidFill>
                  <a:latin typeface="SF Pro Display" pitchFamily="50" charset="0"/>
                  <a:ea typeface="SF Pro Display" pitchFamily="50" charset="0"/>
                  <a:cs typeface="SF Pro Display" pitchFamily="50" charset="0"/>
                </a:rPr>
                <a:t>happy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C9D756-0EAB-2375-F002-47E54B101596}"/>
              </a:ext>
            </a:extLst>
          </p:cNvPr>
          <p:cNvSpPr txBox="1"/>
          <p:nvPr/>
        </p:nvSpPr>
        <p:spPr>
          <a:xfrm>
            <a:off x="4054927" y="3270811"/>
            <a:ext cx="4452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Extract key words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83DB80-AEE6-45AD-558A-33550C014F41}"/>
              </a:ext>
            </a:extLst>
          </p:cNvPr>
          <p:cNvCxnSpPr/>
          <p:nvPr/>
        </p:nvCxnSpPr>
        <p:spPr>
          <a:xfrm flipH="1">
            <a:off x="6310300" y="2596471"/>
            <a:ext cx="598502" cy="598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A03D77-A74D-06CC-83D1-519E7545B5C6}"/>
              </a:ext>
            </a:extLst>
          </p:cNvPr>
          <p:cNvCxnSpPr/>
          <p:nvPr/>
        </p:nvCxnSpPr>
        <p:spPr>
          <a:xfrm>
            <a:off x="5617029" y="2596471"/>
            <a:ext cx="591457" cy="591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3009C-DE47-747B-FBE9-35CECD664C1A}"/>
              </a:ext>
            </a:extLst>
          </p:cNvPr>
          <p:cNvCxnSpPr>
            <a:cxnSpLocks/>
          </p:cNvCxnSpPr>
          <p:nvPr/>
        </p:nvCxnSpPr>
        <p:spPr>
          <a:xfrm>
            <a:off x="6281055" y="3875746"/>
            <a:ext cx="0" cy="780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1265E-5411-F4AF-7E24-8B6018CCE0DA}"/>
              </a:ext>
            </a:extLst>
          </p:cNvPr>
          <p:cNvSpPr txBox="1"/>
          <p:nvPr/>
        </p:nvSpPr>
        <p:spPr>
          <a:xfrm>
            <a:off x="4054927" y="4794811"/>
            <a:ext cx="4452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Classify emotion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803AC-EB28-EE06-5B34-AFEE9035127A}"/>
              </a:ext>
            </a:extLst>
          </p:cNvPr>
          <p:cNvSpPr txBox="1"/>
          <p:nvPr/>
        </p:nvSpPr>
        <p:spPr>
          <a:xfrm>
            <a:off x="809386" y="5943598"/>
            <a:ext cx="1057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90% sarcasm, 10% pretending, 0% happiness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77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3385863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mart phone with messenger chat screen. sms template bubbles for compose dialogues. modern  flat style">
            <a:extLst>
              <a:ext uri="{FF2B5EF4-FFF2-40B4-BE49-F238E27FC236}">
                <a16:creationId xmlns:a16="http://schemas.microsoft.com/office/drawing/2014/main" id="{4EFEFA48-F41C-F5AD-CDCB-AA4919205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9" t="6963" r="36190" b="7691"/>
          <a:stretch/>
        </p:blipFill>
        <p:spPr bwMode="auto">
          <a:xfrm>
            <a:off x="4695371" y="1085639"/>
            <a:ext cx="2801257" cy="56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3385863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The Objectif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Our Services — Respond Crisis Translation">
            <a:extLst>
              <a:ext uri="{FF2B5EF4-FFF2-40B4-BE49-F238E27FC236}">
                <a16:creationId xmlns:a16="http://schemas.microsoft.com/office/drawing/2014/main" id="{5A18EFB4-C99E-CEB0-2C49-DFC5F5A1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27" y="914402"/>
            <a:ext cx="2590346" cy="20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C0139-8A6C-86E1-E07D-D585227AEFCF}"/>
              </a:ext>
            </a:extLst>
          </p:cNvPr>
          <p:cNvSpPr txBox="1"/>
          <p:nvPr/>
        </p:nvSpPr>
        <p:spPr>
          <a:xfrm>
            <a:off x="3048000" y="29555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 am feeling so happy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C3F9F-BE49-BC6E-98BF-FAFC1888578B}"/>
              </a:ext>
            </a:extLst>
          </p:cNvPr>
          <p:cNvSpPr txBox="1"/>
          <p:nvPr/>
        </p:nvSpPr>
        <p:spPr>
          <a:xfrm>
            <a:off x="3149602" y="383800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je me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sens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si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heureux</a:t>
            </a:r>
            <a:endParaRPr lang="en-US" sz="3200" dirty="0"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9D249-E5D8-8A14-F8E1-A6783E1167DE}"/>
              </a:ext>
            </a:extLst>
          </p:cNvPr>
          <p:cNvSpPr txBox="1"/>
          <p:nvPr/>
        </p:nvSpPr>
        <p:spPr>
          <a:xfrm>
            <a:off x="3048000" y="47204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Kufam" pitchFamily="2" charset="-78"/>
                <a:ea typeface="Roboto" pitchFamily="2" charset="0"/>
                <a:cs typeface="Kufam" pitchFamily="2" charset="-78"/>
              </a:rPr>
              <a:t>أشعر</a:t>
            </a:r>
            <a:r>
              <a:rPr lang="en-US" sz="3200" dirty="0">
                <a:latin typeface="Kufam" pitchFamily="2" charset="-78"/>
                <a:ea typeface="Roboto" pitchFamily="2" charset="0"/>
                <a:cs typeface="Kufam" pitchFamily="2" charset="-78"/>
              </a:rPr>
              <a:t> </a:t>
            </a:r>
            <a:r>
              <a:rPr lang="en-US" sz="3200" dirty="0" err="1">
                <a:latin typeface="Kufam" pitchFamily="2" charset="-78"/>
                <a:ea typeface="Roboto" pitchFamily="2" charset="0"/>
                <a:cs typeface="Kufam" pitchFamily="2" charset="-78"/>
              </a:rPr>
              <a:t>بسعادة</a:t>
            </a:r>
            <a:r>
              <a:rPr lang="en-US" sz="3200" dirty="0">
                <a:latin typeface="Kufam" pitchFamily="2" charset="-78"/>
                <a:ea typeface="Roboto" pitchFamily="2" charset="0"/>
                <a:cs typeface="Kufam" pitchFamily="2" charset="-78"/>
              </a:rPr>
              <a:t> </a:t>
            </a:r>
            <a:r>
              <a:rPr lang="en-US" sz="3200" dirty="0" err="1">
                <a:latin typeface="Kufam" pitchFamily="2" charset="-78"/>
                <a:ea typeface="Roboto" pitchFamily="2" charset="0"/>
                <a:cs typeface="Kufam" pitchFamily="2" charset="-78"/>
              </a:rPr>
              <a:t>كبيرة</a:t>
            </a:r>
            <a:endParaRPr lang="en-US" sz="3200" dirty="0">
              <a:latin typeface="Kufam" pitchFamily="2" charset="-78"/>
              <a:ea typeface="Roboto" pitchFamily="2" charset="0"/>
              <a:cs typeface="Kufam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FBBC0-6BF7-BC89-3D66-3BDDFCA1EEC6}"/>
              </a:ext>
            </a:extLst>
          </p:cNvPr>
          <p:cNvSpPr txBox="1"/>
          <p:nvPr/>
        </p:nvSpPr>
        <p:spPr>
          <a:xfrm>
            <a:off x="3048000" y="560287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Ich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fühle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mich</a:t>
            </a:r>
            <a:r>
              <a:rPr lang="en-US" sz="32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 so </a:t>
            </a:r>
            <a:r>
              <a:rPr lang="en-US" sz="3200" dirty="0" err="1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glücklich</a:t>
            </a:r>
            <a:endParaRPr lang="en-US" sz="3200" dirty="0">
              <a:latin typeface="Montserrat" panose="00000500000000000000" pitchFamily="50" charset="0"/>
              <a:ea typeface="Roboto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7CD20-A888-76C0-21CA-0BB42DC635CD}"/>
              </a:ext>
            </a:extLst>
          </p:cNvPr>
          <p:cNvSpPr txBox="1"/>
          <p:nvPr/>
        </p:nvSpPr>
        <p:spPr>
          <a:xfrm>
            <a:off x="9797145" y="5602878"/>
            <a:ext cx="1193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4441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D9EE-275F-BB4F-B974-B06E236F7760}"/>
              </a:ext>
            </a:extLst>
          </p:cNvPr>
          <p:cNvSpPr txBox="1"/>
          <p:nvPr/>
        </p:nvSpPr>
        <p:spPr>
          <a:xfrm>
            <a:off x="0" y="163007"/>
            <a:ext cx="5113900" cy="580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4450" lvl="1" indent="-8572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latin typeface="Montserrat" panose="00000500000000000000" pitchFamily="50" charset="0"/>
                <a:ea typeface="Roboto" pitchFamily="2" charset="0"/>
                <a:cs typeface="Poppins" panose="00000500000000000000" pitchFamily="2" charset="0"/>
              </a:rPr>
              <a:t>How we tried to solve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6A380-17DB-0909-B5AB-9027E9AD8F10}"/>
              </a:ext>
            </a:extLst>
          </p:cNvPr>
          <p:cNvCxnSpPr/>
          <p:nvPr/>
        </p:nvCxnSpPr>
        <p:spPr>
          <a:xfrm>
            <a:off x="362859" y="914402"/>
            <a:ext cx="58347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4411D8-ED0A-EB63-DCE8-FA662756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65" y="1910727"/>
            <a:ext cx="7420670" cy="30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339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Kufam</vt:lpstr>
      <vt:lpstr>Montserrat</vt:lpstr>
      <vt:lpstr>SF Pro Display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</dc:creator>
  <cp:lastModifiedBy>Adil</cp:lastModifiedBy>
  <cp:revision>8</cp:revision>
  <dcterms:created xsi:type="dcterms:W3CDTF">2023-03-03T21:03:18Z</dcterms:created>
  <dcterms:modified xsi:type="dcterms:W3CDTF">2023-03-04T09:19:34Z</dcterms:modified>
</cp:coreProperties>
</file>