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60" r:id="rId7"/>
    <p:sldId id="259" r:id="rId8"/>
    <p:sldId id="261" r:id="rId9"/>
    <p:sldId id="265" r:id="rId10"/>
    <p:sldId id="258" r:id="rId11"/>
    <p:sldId id="262" r:id="rId12"/>
    <p:sldId id="263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FAEA3-7F68-4E8A-B58E-8F625E6CF631}" v="1" dt="2023-05-07T09:13:51.072"/>
    <p1510:client id="{7D881092-55E9-4364-8BF6-5A3822450422}" v="2" dt="2023-02-06T02:10:56.668"/>
    <p1510:client id="{D223DD5C-CBFC-48E9-BB1A-AD032D8AAD8A}" v="2" dt="2023-05-08T12:18:0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n Hongthong" userId="S::63015183@kmitl.ac.th::bd0853e1-de3d-40b6-a8c1-a1a13ac39f73" providerId="AD" clId="Web-{7D881092-55E9-4364-8BF6-5A3822450422}"/>
    <pc:docChg chg="modSld">
      <pc:chgData name="Sarin Hongthong" userId="S::63015183@kmitl.ac.th::bd0853e1-de3d-40b6-a8c1-a1a13ac39f73" providerId="AD" clId="Web-{7D881092-55E9-4364-8BF6-5A3822450422}" dt="2023-02-06T02:10:56.668" v="1" actId="1076"/>
      <pc:docMkLst>
        <pc:docMk/>
      </pc:docMkLst>
      <pc:sldChg chg="modSp">
        <pc:chgData name="Sarin Hongthong" userId="S::63015183@kmitl.ac.th::bd0853e1-de3d-40b6-a8c1-a1a13ac39f73" providerId="AD" clId="Web-{7D881092-55E9-4364-8BF6-5A3822450422}" dt="2023-02-06T02:10:56.668" v="1" actId="1076"/>
        <pc:sldMkLst>
          <pc:docMk/>
          <pc:sldMk cId="0" sldId="256"/>
        </pc:sldMkLst>
        <pc:spChg chg="mod">
          <ac:chgData name="Sarin Hongthong" userId="S::63015183@kmitl.ac.th::bd0853e1-de3d-40b6-a8c1-a1a13ac39f73" providerId="AD" clId="Web-{7D881092-55E9-4364-8BF6-5A3822450422}" dt="2023-02-06T02:10:56.668" v="1" actId="1076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Pakorn Thanaprachanon" userId="S::62010694@kmitl.ac.th::0ba80e73-41f7-4bc9-8d4a-f4d6be7b8d80" providerId="AD" clId="Web-{791FAEA3-7F68-4E8A-B58E-8F625E6CF631}"/>
    <pc:docChg chg="sldOrd">
      <pc:chgData name="Pakorn Thanaprachanon" userId="S::62010694@kmitl.ac.th::0ba80e73-41f7-4bc9-8d4a-f4d6be7b8d80" providerId="AD" clId="Web-{791FAEA3-7F68-4E8A-B58E-8F625E6CF631}" dt="2023-05-07T09:13:51.072" v="0"/>
      <pc:docMkLst>
        <pc:docMk/>
      </pc:docMkLst>
      <pc:sldChg chg="ord">
        <pc:chgData name="Pakorn Thanaprachanon" userId="S::62010694@kmitl.ac.th::0ba80e73-41f7-4bc9-8d4a-f4d6be7b8d80" providerId="AD" clId="Web-{791FAEA3-7F68-4E8A-B58E-8F625E6CF631}" dt="2023-05-07T09:13:51.072" v="0"/>
        <pc:sldMkLst>
          <pc:docMk/>
          <pc:sldMk cId="0" sldId="266"/>
        </pc:sldMkLst>
      </pc:sldChg>
    </pc:docChg>
  </pc:docChgLst>
  <pc:docChgLst>
    <pc:chgData name="Thiraphat Ketsingnoi" userId="S::63010467@kmitl.ac.th::9582c992-eb3e-4ae4-ba9e-17bd81d87324" providerId="AD" clId="Web-{D223DD5C-CBFC-48E9-BB1A-AD032D8AAD8A}"/>
    <pc:docChg chg="modSld">
      <pc:chgData name="Thiraphat Ketsingnoi" userId="S::63010467@kmitl.ac.th::9582c992-eb3e-4ae4-ba9e-17bd81d87324" providerId="AD" clId="Web-{D223DD5C-CBFC-48E9-BB1A-AD032D8AAD8A}" dt="2023-05-08T12:18:09.741" v="1" actId="1076"/>
      <pc:docMkLst>
        <pc:docMk/>
      </pc:docMkLst>
      <pc:sldChg chg="modSp">
        <pc:chgData name="Thiraphat Ketsingnoi" userId="S::63010467@kmitl.ac.th::9582c992-eb3e-4ae4-ba9e-17bd81d87324" providerId="AD" clId="Web-{D223DD5C-CBFC-48E9-BB1A-AD032D8AAD8A}" dt="2023-05-08T12:18:09.741" v="1" actId="1076"/>
        <pc:sldMkLst>
          <pc:docMk/>
          <pc:sldMk cId="0" sldId="260"/>
        </pc:sldMkLst>
        <pc:picChg chg="mod">
          <ac:chgData name="Thiraphat Ketsingnoi" userId="S::63010467@kmitl.ac.th::9582c992-eb3e-4ae4-ba9e-17bd81d87324" providerId="AD" clId="Web-{D223DD5C-CBFC-48E9-BB1A-AD032D8AAD8A}" dt="2023-05-08T12:18:09.741" v="1" actId="1076"/>
          <ac:picMkLst>
            <pc:docMk/>
            <pc:sldMk cId="0" sldId="260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0FDF-981C-4813-8853-D4248D36344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5AB71-92F7-47AF-81A7-382980F3C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7664861-57A8-4BA4-8055-C2EBC54C930F}" type="datetime1">
              <a:rPr lang="en-US" smtClean="0"/>
              <a:t>5/8/2023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22DD-7AAE-4469-BD8F-99FAA18FC1A3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F6B8-4CD4-427F-ADFB-1B42587A461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2D94A3-9927-484E-82C1-9AA50C5C1B91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C3ABBC7-378D-4199-8D2A-39D58A803EB9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60B9246-02B9-4AB7-A53F-351E319CD4C2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E34DD12-79A4-45E2-B800-9164AFACB9A8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1B2-863C-4D99-83AF-93AEAAA9D585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92B5D1-DB46-41F0-8BD4-155DB84F27E9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D223FB4-1AE5-4BF2-BD3E-A971F3B96E37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34D72ED-4605-45D9-BF29-26A23D918496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A217A6-588C-476D-9406-6A2FA65C009C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Computer Security</a:t>
            </a:r>
            <a:br>
              <a:rPr lang="en-US"/>
            </a:br>
            <a:r>
              <a:rPr lang="en-US"/>
              <a:t>Information Security &amp;</a:t>
            </a:r>
            <a:br>
              <a:rPr lang="en-US"/>
            </a:br>
            <a:r>
              <a:rPr lang="en-US"/>
              <a:t>Risk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by </a:t>
            </a:r>
            <a:r>
              <a:rPr lang="en-US" err="1"/>
              <a:t>Akkradach</a:t>
            </a:r>
            <a:r>
              <a:rPr lang="en-US"/>
              <a:t> W.</a:t>
            </a:r>
          </a:p>
          <a:p>
            <a:r>
              <a:rPr lang="en-US"/>
              <a:t>Dept. of Computer Engineering</a:t>
            </a:r>
          </a:p>
          <a:p>
            <a:r>
              <a:rPr lang="en-US"/>
              <a:t>KMITL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515556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“Security is a </a:t>
            </a:r>
            <a:r>
              <a:rPr lang="en-US" sz="6000" b="1">
                <a:solidFill>
                  <a:schemeClr val="accent1"/>
                </a:solidFill>
              </a:rPr>
              <a:t>process</a:t>
            </a:r>
            <a:r>
              <a:rPr lang="en-US" sz="6000"/>
              <a:t>,</a:t>
            </a:r>
          </a:p>
          <a:p>
            <a:pPr algn="ctr"/>
            <a:r>
              <a:rPr lang="en-US" sz="6000" u="sng"/>
              <a:t>not</a:t>
            </a:r>
            <a:r>
              <a:rPr lang="en-US" sz="6000"/>
              <a:t> a product.”</a:t>
            </a:r>
          </a:p>
          <a:p>
            <a:pPr algn="ctr"/>
            <a:endParaRPr lang="en-US" sz="6000"/>
          </a:p>
          <a:p>
            <a:pPr algn="r"/>
            <a:r>
              <a:rPr lang="en-US" sz="3600"/>
              <a:t>-- Bruce </a:t>
            </a:r>
            <a:r>
              <a:rPr lang="en-US" sz="3600" err="1"/>
              <a:t>Schneier</a:t>
            </a:r>
            <a:endParaRPr lang="en-US" sz="3600"/>
          </a:p>
          <a:p>
            <a:pPr algn="r"/>
            <a:r>
              <a:rPr lang="en-US" sz="2400"/>
              <a:t>Computer Security and Privacy Specialist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&amp; Professionals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r>
              <a:rPr lang="en-US"/>
              <a:t>Who watches the Watchmen?</a:t>
            </a:r>
          </a:p>
          <a:p>
            <a:endParaRPr lang="en-US"/>
          </a:p>
          <a:p>
            <a:r>
              <a:rPr lang="en-US"/>
              <a:t>Code of Conduct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Put the right </a:t>
            </a:r>
            <a:r>
              <a:rPr lang="en-US" u="sng"/>
              <a:t>MAN</a:t>
            </a:r>
            <a:r>
              <a:rPr lang="en-US"/>
              <a:t> on the right </a:t>
            </a:r>
            <a:r>
              <a:rPr lang="en-US" u="sng"/>
              <a:t>JOB</a:t>
            </a:r>
            <a:r>
              <a:rPr lang="en-US"/>
              <a:t> at the right </a:t>
            </a:r>
            <a:r>
              <a:rPr lang="en-US" u="sng"/>
              <a:t>TIME</a:t>
            </a:r>
          </a:p>
          <a:p>
            <a:r>
              <a:rPr lang="en-US"/>
              <a:t>.. with the right </a:t>
            </a:r>
            <a:r>
              <a:rPr lang="en-US" u="sng"/>
              <a:t>TOOLS</a:t>
            </a:r>
            <a:r>
              <a:rPr lang="en-US"/>
              <a:t>!</a:t>
            </a:r>
          </a:p>
          <a:p>
            <a:endParaRPr lang="en-US"/>
          </a:p>
          <a:p>
            <a:r>
              <a:rPr lang="en-US"/>
              <a:t>Certifications</a:t>
            </a:r>
          </a:p>
          <a:p>
            <a:pPr lvl="1"/>
            <a:r>
              <a:rPr lang="en-US"/>
              <a:t>(ISC)2 – </a:t>
            </a:r>
            <a:r>
              <a:rPr lang="en-US" i="1"/>
              <a:t>CISSP</a:t>
            </a:r>
          </a:p>
          <a:p>
            <a:pPr lvl="1"/>
            <a:r>
              <a:rPr lang="en-US"/>
              <a:t>EC-Council – </a:t>
            </a:r>
            <a:r>
              <a:rPr lang="en-US" i="1"/>
              <a:t>CEH</a:t>
            </a:r>
          </a:p>
          <a:p>
            <a:pPr lvl="1"/>
            <a:r>
              <a:rPr lang="en-US"/>
              <a:t>ISACA – </a:t>
            </a:r>
            <a:r>
              <a:rPr lang="en-US" i="1"/>
              <a:t>CISM</a:t>
            </a:r>
          </a:p>
          <a:p>
            <a:pPr lvl="1"/>
            <a:r>
              <a:rPr lang="en-US"/>
              <a:t>SANS – </a:t>
            </a:r>
            <a:r>
              <a:rPr lang="en-US" i="1"/>
              <a:t>GIAC</a:t>
            </a:r>
          </a:p>
        </p:txBody>
      </p:sp>
      <p:pic>
        <p:nvPicPr>
          <p:cNvPr id="5" name="Picture 4" descr="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5" y="1772817"/>
            <a:ext cx="2592287" cy="19442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Availability</a:t>
            </a:r>
          </a:p>
          <a:p>
            <a:r>
              <a:rPr lang="en-US"/>
              <a:t>Privacy</a:t>
            </a:r>
          </a:p>
        </p:txBody>
      </p:sp>
      <p:pic>
        <p:nvPicPr>
          <p:cNvPr id="7" name="Content Placeholder 6" descr="1234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95099"/>
            <a:ext cx="4038600" cy="35806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Policies</a:t>
            </a:r>
          </a:p>
          <a:p>
            <a:r>
              <a:rPr lang="en-US"/>
              <a:t>Standards</a:t>
            </a:r>
          </a:p>
          <a:p>
            <a:r>
              <a:rPr lang="en-US"/>
              <a:t>Procedures</a:t>
            </a:r>
          </a:p>
          <a:p>
            <a:r>
              <a:rPr lang="en-US"/>
              <a:t>Baselines</a:t>
            </a:r>
          </a:p>
          <a:p>
            <a:r>
              <a:rPr lang="en-US"/>
              <a:t>Guidelines</a:t>
            </a:r>
          </a:p>
        </p:txBody>
      </p:sp>
      <p:pic>
        <p:nvPicPr>
          <p:cNvPr id="11" name="Content Placeholder 10" descr="1234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39930"/>
            <a:ext cx="4038600" cy="36909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ISACA – COBIT</a:t>
            </a:r>
          </a:p>
          <a:p>
            <a:r>
              <a:rPr lang="en-US"/>
              <a:t>AXELOS – ITIL</a:t>
            </a:r>
          </a:p>
          <a:p>
            <a:r>
              <a:rPr lang="en-US"/>
              <a:t>ISO/IEC 27001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Organizational Structure &amp; Environment</a:t>
            </a:r>
          </a:p>
          <a:p>
            <a:r>
              <a:rPr lang="en-US"/>
              <a:t>Best Practices </a:t>
            </a:r>
          </a:p>
          <a:p>
            <a:pPr lvl="1"/>
            <a:r>
              <a:rPr lang="en-US"/>
              <a:t>Hiring</a:t>
            </a:r>
          </a:p>
          <a:p>
            <a:pPr lvl="1"/>
            <a:r>
              <a:rPr lang="en-US"/>
              <a:t>Job Rotation</a:t>
            </a:r>
          </a:p>
          <a:p>
            <a:pPr lvl="1"/>
            <a:r>
              <a:rPr lang="en-US"/>
              <a:t>Separation of Duties</a:t>
            </a:r>
          </a:p>
          <a:p>
            <a:pPr lvl="1"/>
            <a:r>
              <a:rPr lang="en-US"/>
              <a:t>Least Privilege (Need to Know)</a:t>
            </a:r>
          </a:p>
          <a:p>
            <a:pPr lvl="1"/>
            <a:r>
              <a:rPr lang="en-US"/>
              <a:t>Job Position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Security-related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CEO / Board of Directors</a:t>
            </a:r>
          </a:p>
          <a:p>
            <a:r>
              <a:rPr lang="en-US"/>
              <a:t>CIO / IT dept.</a:t>
            </a:r>
          </a:p>
          <a:p>
            <a:r>
              <a:rPr lang="en-US"/>
              <a:t>HR / Legal dept.</a:t>
            </a:r>
          </a:p>
          <a:p>
            <a:r>
              <a:rPr lang="en-US"/>
              <a:t>Internal Audit dept.</a:t>
            </a:r>
          </a:p>
          <a:p>
            <a:r>
              <a:rPr lang="en-US"/>
              <a:t>Corporate Security Guards</a:t>
            </a:r>
          </a:p>
          <a:p>
            <a:r>
              <a:rPr lang="en-US"/>
              <a:t>(Chief) Information Security Officer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Awareness (ALL)</a:t>
            </a:r>
          </a:p>
          <a:p>
            <a:r>
              <a:rPr lang="en-US"/>
              <a:t>Training (MANY)</a:t>
            </a:r>
          </a:p>
          <a:p>
            <a:r>
              <a:rPr lang="en-US"/>
              <a:t>Education (SOME)</a:t>
            </a:r>
          </a:p>
        </p:txBody>
      </p:sp>
      <p:pic>
        <p:nvPicPr>
          <p:cNvPr id="5" name="Content Placeholder 4" descr="1234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07883"/>
            <a:ext cx="4038600" cy="335507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Concepts</a:t>
            </a:r>
          </a:p>
          <a:p>
            <a:pPr lvl="1"/>
            <a:r>
              <a:rPr lang="en-US"/>
              <a:t>Qua</a:t>
            </a:r>
            <a:r>
              <a:rPr lang="en-US" u="sng"/>
              <a:t>li</a:t>
            </a:r>
            <a:r>
              <a:rPr lang="en-US"/>
              <a:t>tative Assessments</a:t>
            </a:r>
          </a:p>
          <a:p>
            <a:pPr lvl="1"/>
            <a:r>
              <a:rPr lang="en-US"/>
              <a:t>Qua</a:t>
            </a:r>
            <a:r>
              <a:rPr lang="en-US" u="sng"/>
              <a:t>nti</a:t>
            </a:r>
            <a:r>
              <a:rPr lang="en-US"/>
              <a:t>tative Assessments</a:t>
            </a:r>
          </a:p>
          <a:p>
            <a:r>
              <a:rPr lang="en-US"/>
              <a:t>Principles</a:t>
            </a:r>
          </a:p>
          <a:p>
            <a:pPr lvl="1"/>
            <a:r>
              <a:rPr lang="en-US"/>
              <a:t>Avoidance</a:t>
            </a:r>
          </a:p>
          <a:p>
            <a:pPr lvl="1"/>
            <a:r>
              <a:rPr lang="en-US"/>
              <a:t>Transfer</a:t>
            </a:r>
          </a:p>
          <a:p>
            <a:pPr lvl="1"/>
            <a:r>
              <a:rPr lang="en-US"/>
              <a:t>Mitigation</a:t>
            </a:r>
          </a:p>
          <a:p>
            <a:pPr lvl="1"/>
            <a:r>
              <a:rPr lang="en-US"/>
              <a:t>Acceptance</a:t>
            </a:r>
          </a:p>
          <a:p>
            <a:pPr lvl="1"/>
            <a:r>
              <a:rPr lang="en-US"/>
              <a:t>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402832" cy="4525963"/>
          </a:xfrm>
        </p:spPr>
        <p:txBody>
          <a:bodyPr/>
          <a:lstStyle/>
          <a:p>
            <a:r>
              <a:rPr lang="en-US"/>
              <a:t>Identify Vulnerabilities</a:t>
            </a:r>
          </a:p>
          <a:p>
            <a:r>
              <a:rPr lang="en-US"/>
              <a:t>Identify Threats</a:t>
            </a:r>
          </a:p>
          <a:p>
            <a:r>
              <a:rPr lang="en-US"/>
              <a:t>Likelihood</a:t>
            </a:r>
          </a:p>
          <a:p>
            <a:endParaRPr lang="en-US"/>
          </a:p>
          <a:p>
            <a:r>
              <a:rPr lang="en-US"/>
              <a:t>Impact</a:t>
            </a:r>
          </a:p>
          <a:p>
            <a:r>
              <a:rPr lang="en-US" b="1">
                <a:solidFill>
                  <a:srgbClr val="C00000"/>
                </a:solidFill>
              </a:rPr>
              <a:t>RISK</a:t>
            </a:r>
          </a:p>
          <a:p>
            <a:endParaRPr lang="en-US"/>
          </a:p>
          <a:p>
            <a:r>
              <a:rPr lang="en-US"/>
              <a:t>Countermeasure</a:t>
            </a:r>
          </a:p>
          <a:p>
            <a:r>
              <a:rPr lang="en-US"/>
              <a:t>Valuation</a:t>
            </a:r>
          </a:p>
        </p:txBody>
      </p:sp>
      <p:pic>
        <p:nvPicPr>
          <p:cNvPr id="5" name="Content Placeholder 4" descr="1234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046412"/>
            <a:ext cx="4038600" cy="387801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1E2AEC917F1F47868FC3B7FA2DFB2E" ma:contentTypeVersion="5" ma:contentTypeDescription="Create a new document." ma:contentTypeScope="" ma:versionID="978ae3d5821b684e49e83e6e952e2882">
  <xsd:schema xmlns:xsd="http://www.w3.org/2001/XMLSchema" xmlns:xs="http://www.w3.org/2001/XMLSchema" xmlns:p="http://schemas.microsoft.com/office/2006/metadata/properties" xmlns:ns2="7bd0ff9f-e81b-448d-a5cd-6c6ca6dca38d" xmlns:ns3="6e8cd12a-81ed-4663-80bf-009281595fbd" targetNamespace="http://schemas.microsoft.com/office/2006/metadata/properties" ma:root="true" ma:fieldsID="660e1fcf0c27ee596ceca254d0d6e726" ns2:_="" ns3:_="">
    <xsd:import namespace="7bd0ff9f-e81b-448d-a5cd-6c6ca6dca38d"/>
    <xsd:import namespace="6e8cd12a-81ed-4663-80bf-009281595f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ff9f-e81b-448d-a5cd-6c6ca6dca3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d12a-81ed-4663-80bf-009281595f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EF93A-1D29-4C6A-A68E-FB93B05B87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6CD405-25E3-4691-ABE7-8266F6A3D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234989-3394-4FA4-9AD4-639BA025797E}">
  <ds:schemaRefs>
    <ds:schemaRef ds:uri="6e8cd12a-81ed-4663-80bf-009281595fbd"/>
    <ds:schemaRef ds:uri="7bd0ff9f-e81b-448d-a5cd-6c6ca6dca3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Computer Security Information Security &amp; Risk Management</vt:lpstr>
      <vt:lpstr>Core Principles</vt:lpstr>
      <vt:lpstr>Management Governance</vt:lpstr>
      <vt:lpstr>Audit Frameworks</vt:lpstr>
      <vt:lpstr>Organizational Behavior</vt:lpstr>
      <vt:lpstr>Security-related Units</vt:lpstr>
      <vt:lpstr>Security Courses</vt:lpstr>
      <vt:lpstr>Risk Management</vt:lpstr>
      <vt:lpstr>Risk Assessment</vt:lpstr>
      <vt:lpstr>PowerPoint Presentation</vt:lpstr>
      <vt:lpstr>Ethics &amp; Professionals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revision>1</cp:revision>
  <dcterms:created xsi:type="dcterms:W3CDTF">2014-08-13T03:56:44Z</dcterms:created>
  <dcterms:modified xsi:type="dcterms:W3CDTF">2023-05-08T12:18:16Z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0x010100631E2AEC917F1F47868FC3B7FA2DFB2E</vt:lpwstr>
  </property>
</Properties>
</file>