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65" r:id="rId4"/>
    <p:sldId id="266" r:id="rId5"/>
    <p:sldId id="268" r:id="rId6"/>
    <p:sldId id="259" r:id="rId7"/>
    <p:sldId id="260" r:id="rId8"/>
    <p:sldId id="272" r:id="rId9"/>
    <p:sldId id="273" r:id="rId10"/>
    <p:sldId id="267" r:id="rId11"/>
    <p:sldId id="262" r:id="rId12"/>
    <p:sldId id="263" r:id="rId13"/>
    <p:sldId id="264" r:id="rId14"/>
    <p:sldId id="269" r:id="rId15"/>
    <p:sldId id="270" r:id="rId16"/>
    <p:sldId id="271" r:id="rId17"/>
    <p:sldId id="276" r:id="rId18"/>
    <p:sldId id="274" r:id="rId19"/>
    <p:sldId id="275" r:id="rId20"/>
    <p:sldId id="278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CBA49-F7E4-470F-A453-E451D46A09E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79D00-E9C4-4891-BC6E-1CD0E4B353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1B6078E-4F01-45FA-B68D-BAA9F4FDD65F}" type="datetime1">
              <a:rPr lang="en-US" smtClean="0"/>
              <a:t>9/9/2015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0698-B1C6-43BF-BFFD-A1B5D363E7AC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E339-1239-4452-AF43-C34EB615295F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5C4D575-8CA1-45AF-B500-58CD6E041667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24C8089-2CF4-463E-8CBB-09D07DF14C25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35365FB-5246-4681-969D-2064B0AD70E5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04EBE63-351A-4844-977B-305A381E19D7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041-55E3-4314-B1C5-56982CC90A20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11E1516-A209-49C3-887C-393D5EA4DD38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6CA7F39-9FED-4DD0-9B15-9D4A23F3C127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72E9C6-CE01-4BBE-A396-650061EA17C6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4FFF750-A9D1-4234-ACAC-21CE40C221BA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Computer Security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Cryptography (1/3)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Akkradach</a:t>
            </a:r>
            <a:r>
              <a:rPr lang="en-US" dirty="0" smtClean="0"/>
              <a:t> W.</a:t>
            </a:r>
          </a:p>
          <a:p>
            <a:r>
              <a:rPr lang="en-US" dirty="0" smtClean="0"/>
              <a:t>Dept. of Computer Engineering</a:t>
            </a:r>
          </a:p>
          <a:p>
            <a:r>
              <a:rPr lang="en-US" dirty="0" smtClean="0"/>
              <a:t>KMITL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Substitution Cipher</a:t>
            </a:r>
          </a:p>
          <a:p>
            <a:r>
              <a:rPr lang="en-US" dirty="0" smtClean="0"/>
              <a:t>Permutation Cipher</a:t>
            </a:r>
          </a:p>
          <a:p>
            <a:endParaRPr lang="en-US" dirty="0" smtClean="0"/>
          </a:p>
          <a:p>
            <a:r>
              <a:rPr lang="en-US" dirty="0" smtClean="0"/>
              <a:t>One-Time Pad</a:t>
            </a:r>
          </a:p>
          <a:p>
            <a:r>
              <a:rPr lang="en-US" dirty="0" smtClean="0"/>
              <a:t>Stream Cipher</a:t>
            </a:r>
          </a:p>
          <a:p>
            <a:endParaRPr lang="en-US" dirty="0" smtClean="0"/>
          </a:p>
          <a:p>
            <a:r>
              <a:rPr lang="en-US" dirty="0" smtClean="0"/>
              <a:t>Block Cipher</a:t>
            </a:r>
          </a:p>
          <a:p>
            <a:r>
              <a:rPr lang="en-US" dirty="0" smtClean="0"/>
              <a:t>Iterated Block Cipher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</a:p>
          <a:p>
            <a:pPr lvl="1"/>
            <a:r>
              <a:rPr lang="en-US" dirty="0" err="1" smtClean="0"/>
              <a:t>Totient</a:t>
            </a:r>
            <a:r>
              <a:rPr lang="en-US" dirty="0" smtClean="0"/>
              <a:t> Function VS Prime Factorization</a:t>
            </a:r>
          </a:p>
          <a:p>
            <a:pPr lvl="1"/>
            <a:r>
              <a:rPr lang="en-US" dirty="0" smtClean="0"/>
              <a:t>Multiplicative Inverse VS Discrete Logarithm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Cipher</a:t>
            </a:r>
            <a:endParaRPr lang="en-US" dirty="0"/>
          </a:p>
        </p:txBody>
      </p:sp>
      <p:pic>
        <p:nvPicPr>
          <p:cNvPr id="2050" name="Picture 2" descr="C:\Users\Adekovsky\AppData\Local\Microsoft\Windows\Temporary Internet Files\Content.IE5\29AAYW1W\ROT1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155" y="1882775"/>
            <a:ext cx="7279689" cy="4572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Cipher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1882775"/>
            <a:ext cx="75819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7200800" cy="527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5163" y="1882775"/>
            <a:ext cx="73336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82808"/>
            <a:ext cx="4042792" cy="4572000"/>
          </a:xfrm>
        </p:spPr>
        <p:txBody>
          <a:bodyPr/>
          <a:lstStyle/>
          <a:p>
            <a:r>
              <a:rPr lang="en-US" dirty="0" smtClean="0"/>
              <a:t>|p</a:t>
            </a:r>
            <a:r>
              <a:rPr lang="en-US" baseline="-25000" dirty="0" smtClean="0"/>
              <a:t>i</a:t>
            </a:r>
            <a:r>
              <a:rPr lang="en-US" dirty="0" smtClean="0"/>
              <a:t>|=|</a:t>
            </a:r>
            <a:r>
              <a:rPr lang="en-US" i="1" dirty="0" smtClean="0"/>
              <a:t>K</a:t>
            </a:r>
            <a:r>
              <a:rPr lang="en-US" baseline="-25000" dirty="0" smtClean="0"/>
              <a:t>0..n</a:t>
            </a:r>
            <a:r>
              <a:rPr lang="en-US" dirty="0" smtClean="0"/>
              <a:t>|=|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|</a:t>
            </a:r>
          </a:p>
          <a:p>
            <a:r>
              <a:rPr lang="en-US" dirty="0" smtClean="0"/>
              <a:t>KEY gives </a:t>
            </a:r>
            <a:r>
              <a:rPr lang="en-US" i="1" dirty="0" smtClean="0"/>
              <a:t>K</a:t>
            </a:r>
            <a:r>
              <a:rPr lang="en-US" baseline="-25000" dirty="0" smtClean="0"/>
              <a:t>0 </a:t>
            </a:r>
            <a:r>
              <a:rPr lang="en-US" dirty="0" smtClean="0"/>
              <a:t>.. </a:t>
            </a:r>
            <a:r>
              <a:rPr lang="en-US" i="1" dirty="0" err="1" smtClean="0"/>
              <a:t>K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r>
              <a:rPr lang="en-US" i="1" dirty="0" err="1" smtClean="0"/>
              <a:t>S</a:t>
            </a:r>
            <a:r>
              <a:rPr lang="en-US" baseline="-25000" dirty="0" err="1" smtClean="0"/>
              <a:t>x</a:t>
            </a:r>
            <a:r>
              <a:rPr lang="en-US" dirty="0" smtClean="0"/>
              <a:t> are substitutions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 is permutation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decipher?</a:t>
            </a:r>
          </a:p>
          <a:p>
            <a:endParaRPr lang="en-US" dirty="0"/>
          </a:p>
        </p:txBody>
      </p:sp>
      <p:pic>
        <p:nvPicPr>
          <p:cNvPr id="1028" name="Picture 4" descr="http://upload.wikimedia.org/wikipedia/commons/c/cd/SubstitutionPermutationNetwor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0884" y="1484784"/>
            <a:ext cx="4011596" cy="5138449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042792" cy="4572000"/>
          </a:xfrm>
        </p:spPr>
        <p:txBody>
          <a:bodyPr/>
          <a:lstStyle/>
          <a:p>
            <a:r>
              <a:rPr lang="en-US" dirty="0" smtClean="0"/>
              <a:t>Encipher</a:t>
            </a:r>
          </a:p>
          <a:p>
            <a:pPr lvl="1"/>
            <a:r>
              <a:rPr lang="en-US" dirty="0" smtClean="0"/>
              <a:t>p = L</a:t>
            </a:r>
            <a:r>
              <a:rPr lang="en-US" baseline="-25000" dirty="0" smtClean="0"/>
              <a:t>0</a:t>
            </a:r>
            <a:r>
              <a:rPr lang="en-US" dirty="0" smtClean="0"/>
              <a:t> | R</a:t>
            </a:r>
            <a:r>
              <a:rPr lang="en-US" baseline="-25000" dirty="0" smtClean="0"/>
              <a:t>0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i+1</a:t>
            </a:r>
            <a:r>
              <a:rPr lang="en-US" dirty="0" smtClean="0"/>
              <a:t> =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i+1</a:t>
            </a:r>
            <a:r>
              <a:rPr lang="en-US" dirty="0" smtClean="0"/>
              <a:t> = L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 </a:t>
            </a:r>
            <a:r>
              <a:rPr lang="en-US" dirty="0" smtClean="0"/>
              <a:t>F(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,K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Decipher</a:t>
            </a:r>
          </a:p>
          <a:p>
            <a:pPr lvl="1"/>
            <a:r>
              <a:rPr lang="en-US" dirty="0" smtClean="0"/>
              <a:t>c = R</a:t>
            </a:r>
            <a:r>
              <a:rPr lang="en-US" baseline="-25000" dirty="0" smtClean="0"/>
              <a:t>n+1</a:t>
            </a:r>
            <a:r>
              <a:rPr lang="en-US" dirty="0" smtClean="0"/>
              <a:t> | L</a:t>
            </a:r>
            <a:r>
              <a:rPr lang="en-US" baseline="-25000" dirty="0" smtClean="0"/>
              <a:t>n+1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= L</a:t>
            </a:r>
            <a:r>
              <a:rPr lang="en-US" baseline="-25000" dirty="0" smtClean="0"/>
              <a:t>i+1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i</a:t>
            </a:r>
            <a:r>
              <a:rPr lang="en-US" dirty="0" smtClean="0"/>
              <a:t> = R</a:t>
            </a:r>
            <a:r>
              <a:rPr lang="en-US" baseline="-25000" dirty="0" smtClean="0"/>
              <a:t>i+1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 </a:t>
            </a:r>
            <a:r>
              <a:rPr lang="en-US" dirty="0" smtClean="0"/>
              <a:t>F(L</a:t>
            </a:r>
            <a:r>
              <a:rPr lang="en-US" baseline="-25000" dirty="0" smtClean="0"/>
              <a:t>i+1</a:t>
            </a:r>
            <a:r>
              <a:rPr lang="en-US" dirty="0" smtClean="0"/>
              <a:t>,K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3500" y="648072"/>
            <a:ext cx="4118980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: Overall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82808"/>
            <a:ext cx="4906888" cy="4572000"/>
          </a:xfrm>
        </p:spPr>
        <p:txBody>
          <a:bodyPr/>
          <a:lstStyle/>
          <a:p>
            <a:r>
              <a:rPr lang="en-US" dirty="0" smtClean="0"/>
              <a:t>|Data| = 64 bits</a:t>
            </a:r>
          </a:p>
          <a:p>
            <a:r>
              <a:rPr lang="en-US" dirty="0" smtClean="0"/>
              <a:t>|Key| = 56 bits (why?)</a:t>
            </a:r>
          </a:p>
          <a:p>
            <a:r>
              <a:rPr lang="en-US" dirty="0" smtClean="0"/>
              <a:t>IP = FP</a:t>
            </a:r>
            <a:r>
              <a:rPr lang="en-US" baseline="30000" dirty="0" smtClean="0"/>
              <a:t>-1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decipher?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69939"/>
            <a:ext cx="2438096" cy="65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: </a:t>
            </a:r>
            <a:r>
              <a:rPr lang="en-US" dirty="0" err="1" smtClean="0"/>
              <a:t>Feistel</a:t>
            </a:r>
            <a:r>
              <a:rPr lang="en-US" dirty="0" smtClean="0"/>
              <a:t> Function (2/3)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82808"/>
            <a:ext cx="3682752" cy="4572000"/>
          </a:xfrm>
        </p:spPr>
        <p:txBody>
          <a:bodyPr/>
          <a:lstStyle/>
          <a:p>
            <a:r>
              <a:rPr lang="en-US" dirty="0" smtClean="0"/>
              <a:t>Expansion</a:t>
            </a:r>
          </a:p>
          <a:p>
            <a:pPr lvl="1"/>
            <a:r>
              <a:rPr lang="en-US" dirty="0" smtClean="0"/>
              <a:t>32-bits TO 48-bits</a:t>
            </a:r>
          </a:p>
          <a:p>
            <a:r>
              <a:rPr lang="en-US" dirty="0" smtClean="0"/>
              <a:t>S-Box</a:t>
            </a:r>
            <a:r>
              <a:rPr lang="en-US" baseline="-25000" dirty="0" smtClean="0"/>
              <a:t>1..8</a:t>
            </a:r>
          </a:p>
          <a:p>
            <a:pPr lvl="1"/>
            <a:r>
              <a:rPr lang="en-US" dirty="0" smtClean="0"/>
              <a:t>6-bits TO 4-bits</a:t>
            </a:r>
            <a:endParaRPr lang="en-US" dirty="0"/>
          </a:p>
        </p:txBody>
      </p:sp>
      <p:pic>
        <p:nvPicPr>
          <p:cNvPr id="29701" name="Picture 5" descr="http://upload.wikimedia.org/wikipedia/commons/a/a3/DES-f-fun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980778"/>
            <a:ext cx="4572000" cy="44005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: Key Schedule (3/3)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82808"/>
            <a:ext cx="4618856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Key &amp; </a:t>
            </a:r>
            <a:r>
              <a:rPr lang="en-US" dirty="0" err="1" smtClean="0"/>
              <a:t>Subkeys</a:t>
            </a:r>
            <a:endParaRPr lang="en-US" dirty="0" smtClean="0"/>
          </a:p>
          <a:p>
            <a:pPr lvl="1"/>
            <a:r>
              <a:rPr lang="en-US" dirty="0" smtClean="0"/>
              <a:t>PC1</a:t>
            </a:r>
          </a:p>
          <a:p>
            <a:pPr lvl="2"/>
            <a:r>
              <a:rPr lang="en-US" dirty="0" smtClean="0"/>
              <a:t>64-bits TO 56-bits</a:t>
            </a:r>
          </a:p>
          <a:p>
            <a:pPr lvl="2"/>
            <a:r>
              <a:rPr lang="en-US" dirty="0" smtClean="0"/>
              <a:t>56-bits TO two 28-bits</a:t>
            </a:r>
          </a:p>
          <a:p>
            <a:pPr lvl="1"/>
            <a:r>
              <a:rPr lang="en-US" dirty="0" smtClean="0"/>
              <a:t>PC2</a:t>
            </a:r>
          </a:p>
          <a:p>
            <a:pPr lvl="2"/>
            <a:r>
              <a:rPr lang="en-US" dirty="0" smtClean="0"/>
              <a:t>28-bits TO 24-bits</a:t>
            </a:r>
          </a:p>
          <a:p>
            <a:pPr lvl="2"/>
            <a:r>
              <a:rPr lang="en-US" dirty="0" smtClean="0"/>
              <a:t>Two 24-bits TO 48-bits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700808"/>
            <a:ext cx="31146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VS Value</a:t>
            </a:r>
          </a:p>
          <a:p>
            <a:endParaRPr lang="en-US" dirty="0" smtClean="0"/>
          </a:p>
          <a:p>
            <a:r>
              <a:rPr lang="en-US" dirty="0" smtClean="0"/>
              <a:t>Direct benefits</a:t>
            </a:r>
          </a:p>
          <a:p>
            <a:pPr lvl="1"/>
            <a:r>
              <a:rPr lang="en-US" dirty="0" smtClean="0"/>
              <a:t>Confuse unauthorized people</a:t>
            </a:r>
          </a:p>
          <a:p>
            <a:pPr lvl="1"/>
            <a:r>
              <a:rPr lang="en-US" dirty="0" smtClean="0"/>
              <a:t>Confirm authorized people</a:t>
            </a:r>
          </a:p>
          <a:p>
            <a:r>
              <a:rPr lang="en-US" dirty="0" smtClean="0"/>
              <a:t>Indirect benefits</a:t>
            </a:r>
          </a:p>
          <a:p>
            <a:pPr lvl="1"/>
            <a:r>
              <a:rPr lang="en-US" dirty="0" smtClean="0"/>
              <a:t>Integrity checking</a:t>
            </a:r>
          </a:p>
          <a:p>
            <a:pPr lvl="1"/>
            <a:r>
              <a:rPr lang="en-US" dirty="0" smtClean="0"/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secure is DES?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 is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dirty="0" smtClean="0"/>
              <a:t> secure because ..</a:t>
            </a:r>
          </a:p>
          <a:p>
            <a:pPr lvl="1"/>
            <a:r>
              <a:rPr lang="en-US" dirty="0" smtClean="0"/>
              <a:t>56-bit key is too short!</a:t>
            </a:r>
          </a:p>
          <a:p>
            <a:pPr lvl="1"/>
            <a:r>
              <a:rPr lang="en-US" dirty="0" smtClean="0"/>
              <a:t>NSA's involvement in the design of S-Box!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.. how do we survive?</a:t>
            </a:r>
          </a:p>
          <a:p>
            <a:pPr lvl="1"/>
            <a:r>
              <a:rPr lang="en-US" dirty="0" smtClean="0"/>
              <a:t>How many bits are the </a:t>
            </a:r>
            <a:r>
              <a:rPr lang="en-US" u="sng" dirty="0" smtClean="0"/>
              <a:t>proper</a:t>
            </a:r>
            <a:r>
              <a:rPr lang="en-US" dirty="0" smtClean="0"/>
              <a:t> secret key?</a:t>
            </a:r>
          </a:p>
          <a:p>
            <a:pPr lvl="1"/>
            <a:r>
              <a:rPr lang="en-US" dirty="0" smtClean="0"/>
              <a:t>What/Who can we trust?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5013176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つづく</a:t>
            </a:r>
            <a:endParaRPr lang="en-US" sz="9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Cryptography</a:t>
            </a:r>
            <a:r>
              <a:rPr lang="en-US" dirty="0" smtClean="0"/>
              <a:t> is the practice and study of hiding information.</a:t>
            </a:r>
          </a:p>
          <a:p>
            <a:endParaRPr lang="en-US" dirty="0" smtClean="0"/>
          </a:p>
          <a:p>
            <a:r>
              <a:rPr lang="en-US" b="1" dirty="0" smtClean="0"/>
              <a:t>Cryptanalysis</a:t>
            </a:r>
            <a:r>
              <a:rPr lang="en-US" dirty="0" smtClean="0"/>
              <a:t> is the study of methods for obtaining the meaning of encrypted information.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4912" y="2270919"/>
            <a:ext cx="33051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</a:t>
            </a:r>
            <a:r>
              <a:rPr lang="en-US" dirty="0" err="1" smtClean="0"/>
              <a:t>Cryptos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114800" cy="4572000"/>
          </a:xfrm>
        </p:spPr>
        <p:txBody>
          <a:bodyPr/>
          <a:lstStyle/>
          <a:p>
            <a:r>
              <a:rPr lang="en-US" dirty="0" err="1" smtClean="0"/>
              <a:t>Scytale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Caesar Cipher</a:t>
            </a:r>
          </a:p>
        </p:txBody>
      </p:sp>
      <p:pic>
        <p:nvPicPr>
          <p:cNvPr id="1041" name="Picture 17" descr="http://upload.wikimedia.org/wikipedia/commons/b/b5/CipherDisk2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429000"/>
            <a:ext cx="3312368" cy="3312368"/>
          </a:xfrm>
          <a:prstGeom prst="rect">
            <a:avLst/>
          </a:prstGeom>
          <a:noFill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443428"/>
            <a:ext cx="3312368" cy="191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Crypto Device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82808"/>
            <a:ext cx="4042792" cy="4572000"/>
          </a:xfrm>
        </p:spPr>
        <p:txBody>
          <a:bodyPr/>
          <a:lstStyle/>
          <a:p>
            <a:r>
              <a:rPr lang="en-US" dirty="0" smtClean="0"/>
              <a:t>Enigma Machine</a:t>
            </a:r>
            <a:endParaRPr lang="en-US" dirty="0"/>
          </a:p>
        </p:txBody>
      </p:sp>
      <p:pic>
        <p:nvPicPr>
          <p:cNvPr id="23554" name="Picture 2" descr="http://upload.wikimedia.org/wikipedia/commons/thumb/3/3e/EnigmaMachineLabeled.jpg/675px-EnigmaMachineLabe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2962516" cy="3951996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556792"/>
            <a:ext cx="3687713" cy="509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 err="1" smtClean="0"/>
              <a:t>Cryptos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Symmetric/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Secret Key</a:t>
            </a:r>
            <a:r>
              <a:rPr lang="en-US" dirty="0" smtClean="0"/>
              <a:t> Cryptography</a:t>
            </a:r>
          </a:p>
          <a:p>
            <a:pPr lvl="1"/>
            <a:r>
              <a:rPr lang="en-US" dirty="0" smtClean="0"/>
              <a:t>Decipher() = Encipher()</a:t>
            </a:r>
            <a:r>
              <a:rPr lang="en-US" baseline="30000" dirty="0" smtClean="0"/>
              <a:t>-1</a:t>
            </a:r>
          </a:p>
          <a:p>
            <a:pPr lvl="1"/>
            <a:r>
              <a:rPr lang="en-US" dirty="0" smtClean="0"/>
              <a:t>DES (p{64}:k{56})</a:t>
            </a:r>
          </a:p>
          <a:p>
            <a:pPr lvl="1"/>
            <a:r>
              <a:rPr lang="en-US" dirty="0" smtClean="0"/>
              <a:t>3DES (p{64}:k{112|168})</a:t>
            </a:r>
          </a:p>
          <a:p>
            <a:pPr lvl="2"/>
            <a:r>
              <a:rPr lang="en-US" dirty="0" smtClean="0"/>
              <a:t>c = E(D(E(p,k</a:t>
            </a:r>
            <a:r>
              <a:rPr lang="en-US" baseline="-25000" dirty="0" smtClean="0"/>
              <a:t>1</a:t>
            </a:r>
            <a:r>
              <a:rPr lang="en-US" dirty="0" smtClean="0"/>
              <a:t>),k</a:t>
            </a:r>
            <a:r>
              <a:rPr lang="en-US" baseline="-25000" dirty="0" smtClean="0"/>
              <a:t>2</a:t>
            </a:r>
            <a:r>
              <a:rPr lang="en-US" dirty="0" smtClean="0"/>
              <a:t>),k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 = D(E(D(c,k</a:t>
            </a:r>
            <a:r>
              <a:rPr lang="en-US" baseline="-25000" dirty="0" smtClean="0"/>
              <a:t>3</a:t>
            </a:r>
            <a:r>
              <a:rPr lang="en-US" dirty="0" smtClean="0"/>
              <a:t>),k</a:t>
            </a:r>
            <a:r>
              <a:rPr lang="en-US" baseline="-25000" dirty="0" smtClean="0"/>
              <a:t>2</a:t>
            </a:r>
            <a:r>
              <a:rPr lang="en-US" dirty="0" smtClean="0"/>
              <a:t>),k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AES (p{128}:k{128|192|256})</a:t>
            </a:r>
          </a:p>
          <a:p>
            <a:endParaRPr lang="en-US" dirty="0" smtClean="0"/>
          </a:p>
          <a:p>
            <a:r>
              <a:rPr lang="en-US" dirty="0" smtClean="0"/>
              <a:t>Asymmetric/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 Key</a:t>
            </a:r>
            <a:r>
              <a:rPr lang="en-US" dirty="0" smtClean="0"/>
              <a:t>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Quantum Cryptography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Quantum Key Distribution (QKD)</a:t>
            </a:r>
          </a:p>
          <a:p>
            <a:pPr lvl="2"/>
            <a:r>
              <a:rPr lang="en-US" dirty="0" smtClean="0"/>
              <a:t>Polarization of Photon</a:t>
            </a:r>
          </a:p>
          <a:p>
            <a:pPr lvl="2"/>
            <a:r>
              <a:rPr lang="en-US" dirty="0" smtClean="0"/>
              <a:t>No-cloning theorem</a:t>
            </a:r>
            <a:endParaRPr lang="en-US" dirty="0"/>
          </a:p>
        </p:txBody>
      </p:sp>
      <p:pic>
        <p:nvPicPr>
          <p:cNvPr id="8194" name="Picture 2" descr="http://www.sott.net/image/image/685/PWkey2_03-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708920"/>
            <a:ext cx="4762500" cy="17430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QKD (1/2)</a:t>
            </a:r>
            <a:endParaRPr lang="en-US" dirty="0"/>
          </a:p>
        </p:txBody>
      </p:sp>
      <p:pic>
        <p:nvPicPr>
          <p:cNvPr id="27672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1700808"/>
            <a:ext cx="66675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QKD (2/2)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69904" y="764704"/>
            <a:ext cx="4038600" cy="5832648"/>
          </a:xfrm>
        </p:spPr>
        <p:txBody>
          <a:bodyPr/>
          <a:lstStyle/>
          <a:p>
            <a:r>
              <a:rPr lang="en-US" dirty="0" smtClean="0"/>
              <a:t>Alice sends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Bob chooses</a:t>
            </a:r>
          </a:p>
          <a:p>
            <a:endParaRPr lang="en-US" dirty="0" smtClean="0"/>
          </a:p>
          <a:p>
            <a:r>
              <a:rPr lang="en-US" dirty="0" smtClean="0"/>
              <a:t>Bob gets</a:t>
            </a:r>
          </a:p>
          <a:p>
            <a:endParaRPr lang="en-US" dirty="0" smtClean="0"/>
          </a:p>
          <a:p>
            <a:r>
              <a:rPr lang="en-US" dirty="0" smtClean="0"/>
              <a:t>Bob and Alice exchange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share</a:t>
            </a:r>
          </a:p>
        </p:txBody>
      </p:sp>
      <p:pic>
        <p:nvPicPr>
          <p:cNvPr id="27652" name="Picture 4" descr="http://www.csa.com/discoveryguides/crypt/images/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268760"/>
            <a:ext cx="2762250" cy="428625"/>
          </a:xfrm>
          <a:prstGeom prst="rect">
            <a:avLst/>
          </a:prstGeom>
          <a:noFill/>
        </p:spPr>
      </p:pic>
      <p:pic>
        <p:nvPicPr>
          <p:cNvPr id="27654" name="Picture 6" descr="http://www.csa.com/discoveryguides/crypt/images/image0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204864"/>
            <a:ext cx="2962275" cy="390525"/>
          </a:xfrm>
          <a:prstGeom prst="rect">
            <a:avLst/>
          </a:prstGeom>
          <a:noFill/>
        </p:spPr>
      </p:pic>
      <p:pic>
        <p:nvPicPr>
          <p:cNvPr id="27656" name="Picture 8" descr="http://www.csa.com/discoveryguides/crypt/images/image0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140968"/>
            <a:ext cx="2838450" cy="390525"/>
          </a:xfrm>
          <a:prstGeom prst="rect">
            <a:avLst/>
          </a:prstGeom>
          <a:noFill/>
        </p:spPr>
      </p:pic>
      <p:pic>
        <p:nvPicPr>
          <p:cNvPr id="27658" name="Picture 10" descr="http://www.csa.com/discoveryguides/crypt/images/image00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5013176"/>
            <a:ext cx="2867025" cy="390525"/>
          </a:xfrm>
          <a:prstGeom prst="rect">
            <a:avLst/>
          </a:prstGeom>
          <a:noFill/>
        </p:spPr>
      </p:pic>
      <p:pic>
        <p:nvPicPr>
          <p:cNvPr id="27660" name="Picture 12" descr="http://www.csa.com/discoveryguides/crypt/images/image00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6021288"/>
            <a:ext cx="2781300" cy="571500"/>
          </a:xfrm>
          <a:prstGeom prst="rect">
            <a:avLst/>
          </a:prstGeom>
          <a:noFill/>
        </p:spPr>
      </p:pic>
      <p:pic>
        <p:nvPicPr>
          <p:cNvPr id="28675" name="Picture 3" descr="http://www.sott.net/image/image/688/PWkey4_03-0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556" y="2204864"/>
            <a:ext cx="4762500" cy="3533775"/>
          </a:xfrm>
          <a:prstGeom prst="rect">
            <a:avLst/>
          </a:prstGeom>
          <a:noFill/>
        </p:spPr>
      </p:pic>
      <p:pic>
        <p:nvPicPr>
          <p:cNvPr id="11" name="Picture 6" descr="http://www.csa.com/discoveryguides/crypt/images/image0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509120"/>
            <a:ext cx="2962275" cy="390525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847</TotalTime>
  <Words>380</Words>
  <Application>Microsoft Office PowerPoint</Application>
  <PresentationFormat>On-screen Show (4:3)</PresentationFormat>
  <Paragraphs>143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Verve</vt:lpstr>
      <vt:lpstr>Computer Security Cryptography (1/3)</vt:lpstr>
      <vt:lpstr>The Protection</vt:lpstr>
      <vt:lpstr>Cryptology</vt:lpstr>
      <vt:lpstr>Classic Cryptos</vt:lpstr>
      <vt:lpstr>Classic Crypto Device</vt:lpstr>
      <vt:lpstr>Modern Cryptos</vt:lpstr>
      <vt:lpstr>Physical Crypto</vt:lpstr>
      <vt:lpstr>QKD (1/2)</vt:lpstr>
      <vt:lpstr>QKD (2/2)</vt:lpstr>
      <vt:lpstr>Foundation</vt:lpstr>
      <vt:lpstr>Substitution Cipher</vt:lpstr>
      <vt:lpstr>Permutation Cipher</vt:lpstr>
      <vt:lpstr>One-Time Pad</vt:lpstr>
      <vt:lpstr>Stream Cipher</vt:lpstr>
      <vt:lpstr>Block Cipher</vt:lpstr>
      <vt:lpstr>Feistel Cipher</vt:lpstr>
      <vt:lpstr>DES : Overall (1/3)</vt:lpstr>
      <vt:lpstr>DES : Feistel Function (2/3)</vt:lpstr>
      <vt:lpstr>DES : Key Schedule (3/3)</vt:lpstr>
      <vt:lpstr>How secure is DES?</vt:lpstr>
      <vt:lpstr>Slide 21</vt:lpstr>
    </vt:vector>
  </TitlesOfParts>
  <Company>KMITL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Akkradach W.</dc:creator>
  <cp:lastModifiedBy>Akkradach W.</cp:lastModifiedBy>
  <cp:revision>104</cp:revision>
  <dcterms:created xsi:type="dcterms:W3CDTF">2014-08-13T03:56:44Z</dcterms:created>
  <dcterms:modified xsi:type="dcterms:W3CDTF">2015-09-09T13:40:48Z</dcterms:modified>
</cp:coreProperties>
</file>