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58" r:id="rId6"/>
    <p:sldId id="266" r:id="rId7"/>
    <p:sldId id="277" r:id="rId8"/>
    <p:sldId id="257" r:id="rId9"/>
    <p:sldId id="259" r:id="rId10"/>
    <p:sldId id="265" r:id="rId11"/>
    <p:sldId id="260" r:id="rId12"/>
    <p:sldId id="262" r:id="rId13"/>
    <p:sldId id="263" r:id="rId14"/>
    <p:sldId id="264" r:id="rId15"/>
    <p:sldId id="269" r:id="rId16"/>
    <p:sldId id="267" r:id="rId17"/>
    <p:sldId id="276" r:id="rId18"/>
    <p:sldId id="268" r:id="rId19"/>
    <p:sldId id="271" r:id="rId20"/>
    <p:sldId id="273" r:id="rId21"/>
    <p:sldId id="270" r:id="rId22"/>
    <p:sldId id="274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036-F7D6-46B3-9D95-33C394A0E5DD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B25AD-4BBF-4408-B573-0058D4E3F1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3A5E467-ED0A-4034-9CE8-26171607A5EB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4831-E7B3-437B-BC97-E64A93CDCF1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489-58BF-4CC3-A054-EDE1E022EED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5BED12C-4C3C-4D5B-9227-575E2B761B08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00B538-59B2-47F3-B5F3-62E0F0E35AAD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851658-BAF4-4056-9CA0-30B6B4FE4453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34F929B-7B50-4F67-A3C4-7547DC54100D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CE9B-9A94-45CE-B88F-FC2EF941FD4B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49B08E-2154-4120-AD6A-7BF1ED1018EB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6CE060E-788C-45DE-82AA-9EDADC52B4F4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DC42046-6846-43E7-B15C-D44AA6D9F99D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33C6F8-A924-4975-AD70-9F6FC1DB2E9E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Security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Cryptography (2/3)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="1" dirty="0" smtClean="0"/>
              <a:t>‘NO’</a:t>
            </a:r>
            <a:r>
              <a:rPr lang="en-US" dirty="0" smtClean="0"/>
              <a:t> to ECB!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638" y="2492896"/>
            <a:ext cx="58007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4221088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738" y="1628800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Cipher-block chaining (CBC)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4220294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738" y="1628800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feedback (CFB)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4220294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738" y="1628800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feedback (OFB)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4220294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738" y="1628800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(CTR)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Vector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Block</a:t>
            </a:r>
          </a:p>
          <a:p>
            <a:pPr lvl="1"/>
            <a:r>
              <a:rPr lang="en-US" dirty="0" smtClean="0"/>
              <a:t>Lack of any pattern</a:t>
            </a:r>
          </a:p>
          <a:p>
            <a:pPr lvl="1"/>
            <a:r>
              <a:rPr lang="en-US" dirty="0" smtClean="0"/>
              <a:t>Be sent along with </a:t>
            </a:r>
            <a:r>
              <a:rPr lang="en-US" dirty="0" err="1" smtClean="0"/>
              <a:t>Ciphertext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Random Number Generator (RNG)</a:t>
            </a:r>
          </a:p>
          <a:p>
            <a:pPr lvl="1"/>
            <a:r>
              <a:rPr lang="en-US" dirty="0" smtClean="0"/>
              <a:t>True Random (Physical Methods)</a:t>
            </a:r>
          </a:p>
          <a:p>
            <a:pPr lvl="2"/>
            <a:r>
              <a:rPr lang="en-US" dirty="0" smtClean="0"/>
              <a:t>Noise</a:t>
            </a:r>
          </a:p>
          <a:p>
            <a:pPr lvl="2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Pseudo Random (Computational Methods)</a:t>
            </a:r>
          </a:p>
          <a:p>
            <a:pPr lvl="2"/>
            <a:r>
              <a:rPr lang="en-US" dirty="0" smtClean="0"/>
              <a:t>PRNG</a:t>
            </a:r>
          </a:p>
          <a:p>
            <a:pPr lvl="2"/>
            <a:r>
              <a:rPr lang="en-US" dirty="0" smtClean="0"/>
              <a:t>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IV-like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Cryptographic nonce</a:t>
            </a:r>
          </a:p>
          <a:p>
            <a:pPr lvl="1"/>
            <a:r>
              <a:rPr lang="en-US" dirty="0" smtClean="0"/>
              <a:t>Arbitrary number used only once in a cryptographic communication to prevent the Replay Attacks</a:t>
            </a:r>
          </a:p>
          <a:p>
            <a:r>
              <a:rPr lang="en-US" dirty="0" smtClean="0"/>
              <a:t>Salt</a:t>
            </a:r>
          </a:p>
          <a:p>
            <a:pPr lvl="1"/>
            <a:r>
              <a:rPr lang="en-US" dirty="0" smtClean="0"/>
              <a:t>Short additional data for one-way function to defend against the Dictionary Attacks and the Pre-computed Table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44" y="2492896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When </a:t>
            </a:r>
            <a:r>
              <a:rPr lang="en-US" sz="6000" b="1" dirty="0" smtClean="0">
                <a:solidFill>
                  <a:schemeClr val="accent1"/>
                </a:solidFill>
              </a:rPr>
              <a:t>confidentiality</a:t>
            </a:r>
            <a:r>
              <a:rPr lang="en-US" sz="6000" dirty="0" smtClean="0"/>
              <a:t> is not enough!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Integrity Code (MIC)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 = H(m); H() is cryptographic hash function which is</a:t>
            </a:r>
          </a:p>
          <a:p>
            <a:pPr lvl="1"/>
            <a:r>
              <a:rPr lang="en-US" dirty="0" smtClean="0"/>
              <a:t>Infeasible to generate a message that has a given hash (Pre-image Resistance; One-Way)</a:t>
            </a:r>
            <a:endParaRPr lang="en-US" i="1" dirty="0" smtClean="0"/>
          </a:p>
          <a:p>
            <a:pPr lvl="1"/>
            <a:r>
              <a:rPr lang="en-US" dirty="0" smtClean="0"/>
              <a:t>Infeasible to modify a message without changing the hash (Second pre-image Resistance; Strong Avalanche)</a:t>
            </a:r>
          </a:p>
          <a:p>
            <a:pPr lvl="1"/>
            <a:r>
              <a:rPr lang="en-US" dirty="0" smtClean="0"/>
              <a:t>Infeasible to find two different messages with the same hash. (Strong Collision Resistance)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</a:p>
          <a:p>
            <a:pPr lvl="1"/>
            <a:r>
              <a:rPr lang="en-US" dirty="0" smtClean="0"/>
              <a:t>160-bit MIC</a:t>
            </a:r>
          </a:p>
          <a:p>
            <a:r>
              <a:rPr lang="en-US" dirty="0" smtClean="0"/>
              <a:t>SHA-256</a:t>
            </a:r>
          </a:p>
          <a:p>
            <a:pPr lvl="1"/>
            <a:r>
              <a:rPr lang="en-US" dirty="0" smtClean="0"/>
              <a:t>256-bit MIC</a:t>
            </a:r>
          </a:p>
          <a:p>
            <a:r>
              <a:rPr lang="en-US" dirty="0" smtClean="0"/>
              <a:t>SHA3-512</a:t>
            </a:r>
          </a:p>
          <a:p>
            <a:pPr lvl="1"/>
            <a:r>
              <a:rPr lang="en-US" dirty="0" smtClean="0"/>
              <a:t>512-bit MIC</a:t>
            </a:r>
          </a:p>
          <a:p>
            <a:endParaRPr lang="en-US" dirty="0" smtClean="0"/>
          </a:p>
          <a:p>
            <a:r>
              <a:rPr lang="en-US" dirty="0" smtClean="0"/>
              <a:t>MIC ~ Digest</a:t>
            </a:r>
          </a:p>
          <a:p>
            <a:r>
              <a:rPr lang="en-US" dirty="0" smtClean="0"/>
              <a:t>MIC ~ MD</a:t>
            </a:r>
            <a:endParaRPr 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812404"/>
            <a:ext cx="5505081" cy="39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Data Encryption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3DES / Triple DES / Triple DEA / TDEA</a:t>
            </a:r>
          </a:p>
          <a:p>
            <a:endParaRPr lang="en-US" dirty="0" smtClean="0"/>
          </a:p>
          <a:p>
            <a:r>
              <a:rPr lang="en-US" dirty="0" smtClean="0"/>
              <a:t>c = E(D(E(p,k</a:t>
            </a:r>
            <a:r>
              <a:rPr lang="en-US" baseline="-25000" dirty="0" smtClean="0"/>
              <a:t>1</a:t>
            </a:r>
            <a:r>
              <a:rPr lang="en-US" dirty="0" smtClean="0"/>
              <a:t>),k</a:t>
            </a:r>
            <a:r>
              <a:rPr lang="en-US" baseline="-25000" dirty="0" smtClean="0"/>
              <a:t>2</a:t>
            </a:r>
            <a:r>
              <a:rPr lang="en-US" dirty="0" smtClean="0"/>
              <a:t>),k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= D(E(D(c,k</a:t>
            </a:r>
            <a:r>
              <a:rPr lang="en-US" baseline="-25000" dirty="0" smtClean="0"/>
              <a:t>3</a:t>
            </a:r>
            <a:r>
              <a:rPr lang="en-US" dirty="0" smtClean="0"/>
              <a:t>),k</a:t>
            </a:r>
            <a:r>
              <a:rPr lang="en-US" baseline="-25000" dirty="0" smtClean="0"/>
              <a:t>2</a:t>
            </a:r>
            <a:r>
              <a:rPr lang="en-US" dirty="0" smtClean="0"/>
              <a:t>),k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k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k</a:t>
            </a:r>
            <a:r>
              <a:rPr lang="en-US" baseline="-25000" dirty="0" smtClean="0"/>
              <a:t>3</a:t>
            </a:r>
            <a:r>
              <a:rPr lang="en-US" dirty="0" smtClean="0"/>
              <a:t> then it’s 168-bits.</a:t>
            </a:r>
          </a:p>
          <a:p>
            <a:r>
              <a:rPr lang="en-US" dirty="0" smtClean="0"/>
              <a:t>If k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 but k</a:t>
            </a:r>
            <a:r>
              <a:rPr lang="en-US" baseline="-25000" dirty="0" smtClean="0"/>
              <a:t>1</a:t>
            </a:r>
            <a:r>
              <a:rPr lang="en-US" dirty="0" smtClean="0"/>
              <a:t> = k</a:t>
            </a:r>
            <a:r>
              <a:rPr lang="en-US" baseline="-25000" dirty="0" smtClean="0"/>
              <a:t>3</a:t>
            </a:r>
            <a:r>
              <a:rPr lang="en-US" dirty="0" smtClean="0"/>
              <a:t> then it’s 112-bits.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 </a:t>
            </a:r>
            <a:r>
              <a:rPr lang="en-US" dirty="0" err="1" smtClean="0"/>
              <a:t>vs</a:t>
            </a:r>
            <a:r>
              <a:rPr lang="en-US" dirty="0" smtClean="0"/>
              <a:t> SHA2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279" y="2113756"/>
            <a:ext cx="34766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132856"/>
            <a:ext cx="51015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27784" y="602128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t</a:t>
            </a:r>
            <a:r>
              <a:rPr lang="en-US" dirty="0" smtClean="0"/>
              <a:t> = message word of round t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 = constant of round 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Code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= H(</a:t>
            </a:r>
            <a:r>
              <a:rPr lang="en-US" dirty="0" err="1" smtClean="0"/>
              <a:t>m,K</a:t>
            </a:r>
            <a:r>
              <a:rPr lang="en-US" dirty="0" smtClean="0"/>
              <a:t>); K is the MIC guardian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2639144"/>
            <a:ext cx="6296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H((K </a:t>
            </a:r>
            <a:r>
              <a:rPr lang="en-US" dirty="0" smtClean="0">
                <a:sym typeface="Symbol"/>
              </a:rPr>
              <a:t> </a:t>
            </a:r>
            <a:r>
              <a:rPr lang="en-US" dirty="0" err="1" smtClean="0"/>
              <a:t>opad</a:t>
            </a:r>
            <a:r>
              <a:rPr lang="en-US" dirty="0" smtClean="0"/>
              <a:t>)|H((K </a:t>
            </a:r>
            <a:r>
              <a:rPr lang="en-US" dirty="0" smtClean="0">
                <a:sym typeface="Symbol"/>
              </a:rPr>
              <a:t> </a:t>
            </a:r>
            <a:r>
              <a:rPr lang="en-US" dirty="0" err="1" smtClean="0"/>
              <a:t>ipad</a:t>
            </a:r>
            <a:r>
              <a:rPr lang="en-US" dirty="0" smtClean="0"/>
              <a:t>)|m))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CMAC or CBC-MAC</a:t>
            </a:r>
          </a:p>
          <a:p>
            <a:pPr lvl="1"/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4293096"/>
            <a:ext cx="5429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5013176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つづく</a:t>
            </a:r>
            <a:endParaRPr lang="en-US" sz="9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1977 – DES</a:t>
            </a:r>
          </a:p>
          <a:p>
            <a:r>
              <a:rPr lang="en-US" dirty="0" smtClean="0"/>
              <a:t>1998 – 3DES</a:t>
            </a:r>
          </a:p>
          <a:p>
            <a:r>
              <a:rPr lang="en-US" dirty="0" smtClean="0"/>
              <a:t>2001 – AES</a:t>
            </a:r>
          </a:p>
          <a:p>
            <a:pPr lvl="1"/>
            <a:r>
              <a:rPr lang="en-US" dirty="0" smtClean="0"/>
              <a:t>By NIST, not NSA (?)</a:t>
            </a:r>
          </a:p>
          <a:p>
            <a:pPr lvl="1"/>
            <a:r>
              <a:rPr lang="en-US" dirty="0" smtClean="0"/>
              <a:t>Derived from Square Cipher (1997)</a:t>
            </a:r>
          </a:p>
          <a:p>
            <a:pPr lvl="1"/>
            <a:r>
              <a:rPr lang="en-US" dirty="0" smtClean="0"/>
              <a:t>Final round (Speed/Space </a:t>
            </a:r>
            <a:r>
              <a:rPr lang="en-US" dirty="0" err="1" smtClean="0"/>
              <a:t>vs</a:t>
            </a:r>
            <a:r>
              <a:rPr lang="en-US" dirty="0" smtClean="0"/>
              <a:t> Strength)</a:t>
            </a:r>
          </a:p>
          <a:p>
            <a:pPr lvl="2"/>
            <a:r>
              <a:rPr lang="en-US" dirty="0" smtClean="0"/>
              <a:t>MARS, RC6, </a:t>
            </a:r>
            <a:r>
              <a:rPr lang="en-US" dirty="0" err="1" smtClean="0"/>
              <a:t>Twofish</a:t>
            </a:r>
            <a:r>
              <a:rPr lang="en-US" dirty="0" smtClean="0"/>
              <a:t>, Serpent, and </a:t>
            </a:r>
            <a:r>
              <a:rPr lang="en-US" b="1" dirty="0" err="1" smtClean="0"/>
              <a:t>Rijndael</a:t>
            </a:r>
            <a:endParaRPr lang="en-US" b="1" dirty="0" smtClean="0"/>
          </a:p>
          <a:p>
            <a:pPr lvl="1"/>
            <a:r>
              <a:rPr lang="en-US" dirty="0" smtClean="0"/>
              <a:t>Vincent </a:t>
            </a:r>
            <a:r>
              <a:rPr lang="en-US" u="sng" dirty="0" err="1" smtClean="0"/>
              <a:t>Rij</a:t>
            </a:r>
            <a:r>
              <a:rPr lang="en-US" dirty="0" err="1" smtClean="0"/>
              <a:t>men</a:t>
            </a:r>
            <a:r>
              <a:rPr lang="en-US" dirty="0" smtClean="0"/>
              <a:t>  and Joan </a:t>
            </a:r>
            <a:r>
              <a:rPr lang="en-US" u="sng" dirty="0" err="1" smtClean="0"/>
              <a:t>Dae</a:t>
            </a:r>
            <a:r>
              <a:rPr lang="en-US" dirty="0" err="1" smtClean="0"/>
              <a:t>men</a:t>
            </a:r>
            <a:r>
              <a:rPr lang="en-US" dirty="0" smtClean="0"/>
              <a:t> from BE</a:t>
            </a:r>
          </a:p>
          <a:p>
            <a:pPr lvl="1"/>
            <a:r>
              <a:rPr lang="en-US" dirty="0" smtClean="0"/>
              <a:t>p{128}:k{128|192|256}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in big picture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AES-128</a:t>
            </a:r>
          </a:p>
          <a:p>
            <a:pPr lvl="1"/>
            <a:r>
              <a:rPr lang="en-US" dirty="0" smtClean="0"/>
              <a:t>10 rounds</a:t>
            </a:r>
          </a:p>
          <a:p>
            <a:r>
              <a:rPr lang="en-US" dirty="0" smtClean="0"/>
              <a:t>AES-192</a:t>
            </a:r>
          </a:p>
          <a:p>
            <a:pPr lvl="1"/>
            <a:r>
              <a:rPr lang="en-US" dirty="0" smtClean="0"/>
              <a:t>12 rounds</a:t>
            </a:r>
          </a:p>
          <a:p>
            <a:r>
              <a:rPr lang="en-US" dirty="0" smtClean="0"/>
              <a:t>AES-256</a:t>
            </a:r>
          </a:p>
          <a:p>
            <a:pPr lvl="1"/>
            <a:r>
              <a:rPr lang="en-US" dirty="0" smtClean="0"/>
              <a:t>14 rounds</a:t>
            </a:r>
            <a:endParaRPr lang="en-US" dirty="0"/>
          </a:p>
        </p:txBody>
      </p:sp>
      <p:pic>
        <p:nvPicPr>
          <p:cNvPr id="1026" name="Picture 2" descr="http://www.iis.ee.ethz.ch/~kgf/acacia/fig/a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415989"/>
            <a:ext cx="5616624" cy="510935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</a:p>
          <a:p>
            <a:r>
              <a:rPr lang="en-US" dirty="0" smtClean="0"/>
              <a:t>Modes of Operation</a:t>
            </a:r>
          </a:p>
          <a:p>
            <a:r>
              <a:rPr lang="en-US" dirty="0" smtClean="0"/>
              <a:t>Initialization Vector (IV)</a:t>
            </a:r>
          </a:p>
          <a:p>
            <a:endParaRPr lang="en-US" dirty="0" smtClean="0"/>
          </a:p>
          <a:p>
            <a:r>
              <a:rPr lang="en-US" dirty="0" smtClean="0"/>
              <a:t>Message Integrity Code (MIC)</a:t>
            </a:r>
          </a:p>
          <a:p>
            <a:r>
              <a:rPr lang="en-US" dirty="0" smtClean="0"/>
              <a:t>Message Authentication Code (MAC)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 X.923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00 00 00 04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r>
              <a:rPr lang="en-US" dirty="0" smtClean="0"/>
              <a:t>PKCS#7 (RFC 5652)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04 04 04 04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r>
              <a:rPr lang="en-US" dirty="0" smtClean="0"/>
              <a:t>ISO/IEC 7816-4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80 00 00 00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80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r>
              <a:rPr lang="en-US" dirty="0" smtClean="0"/>
              <a:t>Zero padding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00 00 00 00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data blocks are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#1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endParaRPr lang="en-US" dirty="0" smtClean="0"/>
          </a:p>
          <a:p>
            <a:r>
              <a:rPr lang="en-US" dirty="0" smtClean="0"/>
              <a:t>Case #2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04 04 |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01 |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| 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00 00 00 00 00 00 00 00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codebook (ECB)</a:t>
            </a:r>
          </a:p>
          <a:p>
            <a:r>
              <a:rPr lang="en-US" dirty="0" smtClean="0"/>
              <a:t>Cipher-block chaining (CBC)</a:t>
            </a:r>
          </a:p>
          <a:p>
            <a:r>
              <a:rPr lang="en-US" dirty="0" smtClean="0"/>
              <a:t>Cipher feedback (CFB)</a:t>
            </a:r>
          </a:p>
          <a:p>
            <a:r>
              <a:rPr lang="en-US" dirty="0" smtClean="0"/>
              <a:t>Output feedback (OFB)</a:t>
            </a:r>
          </a:p>
          <a:p>
            <a:r>
              <a:rPr lang="en-US" dirty="0" smtClean="0"/>
              <a:t>Counter (CTR)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codebook (ECB)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628800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738" y="4221088"/>
            <a:ext cx="5724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1040</TotalTime>
  <Words>719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Verve</vt:lpstr>
      <vt:lpstr>Computer Security Cryptography (2/3)</vt:lpstr>
      <vt:lpstr>Triple Data Encryption Algorithm</vt:lpstr>
      <vt:lpstr>Advanced Encryption Standard</vt:lpstr>
      <vt:lpstr>AES in big picture</vt:lpstr>
      <vt:lpstr>Block Ciphers and …</vt:lpstr>
      <vt:lpstr>Byte Padding</vt:lpstr>
      <vt:lpstr>What if data blocks are …</vt:lpstr>
      <vt:lpstr>Modes of Operation</vt:lpstr>
      <vt:lpstr>Electronic codebook (ECB)</vt:lpstr>
      <vt:lpstr>Say ‘NO’ to ECB!</vt:lpstr>
      <vt:lpstr>Cipher-block chaining (CBC)</vt:lpstr>
      <vt:lpstr>Cipher feedback (CFB)</vt:lpstr>
      <vt:lpstr>Output feedback (OFB)</vt:lpstr>
      <vt:lpstr>Counter (CTR)</vt:lpstr>
      <vt:lpstr>Initialization Vector (IV)</vt:lpstr>
      <vt:lpstr>IV-like</vt:lpstr>
      <vt:lpstr>Slide 17</vt:lpstr>
      <vt:lpstr>Message Integrity Code (MIC)</vt:lpstr>
      <vt:lpstr>Cryptographic hash functions</vt:lpstr>
      <vt:lpstr>SHA-1 vs SHA2</vt:lpstr>
      <vt:lpstr>Message Authentication Code (MAC)</vt:lpstr>
      <vt:lpstr>MAC functions</vt:lpstr>
      <vt:lpstr>Slide 23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131</cp:revision>
  <dcterms:created xsi:type="dcterms:W3CDTF">2014-08-13T03:56:44Z</dcterms:created>
  <dcterms:modified xsi:type="dcterms:W3CDTF">2015-09-09T13:40:55Z</dcterms:modified>
</cp:coreProperties>
</file>